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0" r:id="rId5"/>
    <p:sldMasterId id="2147483652" r:id="rId6"/>
    <p:sldMasterId id="2147483666" r:id="rId7"/>
  </p:sldMasterIdLst>
  <p:notesMasterIdLst>
    <p:notesMasterId r:id="rId44"/>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LktWdURLLGsl6GJUwBhzSJMkkc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06F05-69BA-498F-A644-26DDC4C0F1C4}" v="2" dt="2024-04-29T21:27:27.233"/>
  </p1510:revLst>
</p1510:revInfo>
</file>

<file path=ppt/tableStyles.xml><?xml version="1.0" encoding="utf-8"?>
<a:tblStyleLst xmlns:a="http://schemas.openxmlformats.org/drawingml/2006/main" def="{52C73549-BD37-43C5-8420-2C1FC491E9C7}">
  <a:tblStyle styleId="{52C73549-BD37-43C5-8420-2C1FC491E9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69" Type="http://schemas.openxmlformats.org/officeDocument/2006/relationships/viewProps" Target="viewProps.xml"/><Relationship Id="rId8" Type="http://schemas.openxmlformats.org/officeDocument/2006/relationships/slide" Target="slides/slide1.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67" Type="http://customschemas.google.com/relationships/presentationmetadata" Target="metadata"/><Relationship Id="rId20" Type="http://schemas.openxmlformats.org/officeDocument/2006/relationships/slide" Target="slides/slide13.xml"/><Relationship Id="rId41" Type="http://schemas.openxmlformats.org/officeDocument/2006/relationships/slide" Target="slides/slide34.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WIJAYA" userId="S::steven.535230129@stu.untar.ac.id::82d5f444-314b-4f09-8ce2-bed11b129ffe" providerId="AD" clId="Web-{0AF11E45-B34F-E85C-A603-CFA82BBBA887}"/>
    <pc:docChg chg="modSld">
      <pc:chgData name="STEVEN WIJAYA" userId="S::steven.535230129@stu.untar.ac.id::82d5f444-314b-4f09-8ce2-bed11b129ffe" providerId="AD" clId="Web-{0AF11E45-B34F-E85C-A603-CFA82BBBA887}" dt="2024-03-25T15:06:32.949" v="13" actId="20577"/>
      <pc:docMkLst>
        <pc:docMk/>
      </pc:docMkLst>
      <pc:sldChg chg="modSp">
        <pc:chgData name="STEVEN WIJAYA" userId="S::steven.535230129@stu.untar.ac.id::82d5f444-314b-4f09-8ce2-bed11b129ffe" providerId="AD" clId="Web-{0AF11E45-B34F-E85C-A603-CFA82BBBA887}" dt="2024-03-25T15:06:32.949" v="13" actId="20577"/>
        <pc:sldMkLst>
          <pc:docMk/>
          <pc:sldMk cId="0" sldId="287"/>
        </pc:sldMkLst>
        <pc:spChg chg="mod">
          <ac:chgData name="STEVEN WIJAYA" userId="S::steven.535230129@stu.untar.ac.id::82d5f444-314b-4f09-8ce2-bed11b129ffe" providerId="AD" clId="Web-{0AF11E45-B34F-E85C-A603-CFA82BBBA887}" dt="2024-03-25T15:06:32.949" v="13" actId="20577"/>
          <ac:spMkLst>
            <pc:docMk/>
            <pc:sldMk cId="0" sldId="287"/>
            <ac:spMk id="678" creationId="{00000000-0000-0000-0000-000000000000}"/>
          </ac:spMkLst>
        </pc:spChg>
      </pc:sldChg>
    </pc:docChg>
  </pc:docChgLst>
  <pc:docChgLst>
    <pc:chgData name="FELIX NATHANAEL" userId="S::felix.535230125@stu.untar.ac.id::61c39b9b-1e15-4106-9845-0d42359e8ccc" providerId="AD" clId="Web-{CA0B9D78-3062-27A1-04BC-D4537E6DA9EB}"/>
    <pc:docChg chg="modSld sldOrd">
      <pc:chgData name="FELIX NATHANAEL" userId="S::felix.535230125@stu.untar.ac.id::61c39b9b-1e15-4106-9845-0d42359e8ccc" providerId="AD" clId="Web-{CA0B9D78-3062-27A1-04BC-D4537E6DA9EB}" dt="2024-03-25T11:35:31.353" v="2"/>
      <pc:docMkLst>
        <pc:docMk/>
      </pc:docMkLst>
      <pc:sldChg chg="modSp">
        <pc:chgData name="FELIX NATHANAEL" userId="S::felix.535230125@stu.untar.ac.id::61c39b9b-1e15-4106-9845-0d42359e8ccc" providerId="AD" clId="Web-{CA0B9D78-3062-27A1-04BC-D4537E6DA9EB}" dt="2024-03-25T11:18:00.296" v="1" actId="1076"/>
        <pc:sldMkLst>
          <pc:docMk/>
          <pc:sldMk cId="0" sldId="275"/>
        </pc:sldMkLst>
        <pc:spChg chg="mod">
          <ac:chgData name="FELIX NATHANAEL" userId="S::felix.535230125@stu.untar.ac.id::61c39b9b-1e15-4106-9845-0d42359e8ccc" providerId="AD" clId="Web-{CA0B9D78-3062-27A1-04BC-D4537E6DA9EB}" dt="2024-03-25T11:18:00.296" v="1" actId="1076"/>
          <ac:spMkLst>
            <pc:docMk/>
            <pc:sldMk cId="0" sldId="275"/>
            <ac:spMk id="575" creationId="{00000000-0000-0000-0000-000000000000}"/>
          </ac:spMkLst>
        </pc:spChg>
      </pc:sldChg>
      <pc:sldChg chg="ord">
        <pc:chgData name="FELIX NATHANAEL" userId="S::felix.535230125@stu.untar.ac.id::61c39b9b-1e15-4106-9845-0d42359e8ccc" providerId="AD" clId="Web-{CA0B9D78-3062-27A1-04BC-D4537E6DA9EB}" dt="2024-03-25T11:35:31.353" v="2"/>
        <pc:sldMkLst>
          <pc:docMk/>
          <pc:sldMk cId="0" sldId="276"/>
        </pc:sldMkLst>
      </pc:sldChg>
    </pc:docChg>
  </pc:docChgLst>
  <pc:docChgLst>
    <pc:chgData name="STEVEN WIJAYA" userId="S::steven.535230129@stu.untar.ac.id::82d5f444-314b-4f09-8ce2-bed11b129ffe" providerId="AD" clId="Web-{7CF06F05-69BA-498F-A644-26DDC4C0F1C4}"/>
    <pc:docChg chg="modSld">
      <pc:chgData name="STEVEN WIJAYA" userId="S::steven.535230129@stu.untar.ac.id::82d5f444-314b-4f09-8ce2-bed11b129ffe" providerId="AD" clId="Web-{7CF06F05-69BA-498F-A644-26DDC4C0F1C4}" dt="2024-04-29T21:27:27.233" v="1" actId="1076"/>
      <pc:docMkLst>
        <pc:docMk/>
      </pc:docMkLst>
      <pc:sldChg chg="modSp">
        <pc:chgData name="STEVEN WIJAYA" userId="S::steven.535230129@stu.untar.ac.id::82d5f444-314b-4f09-8ce2-bed11b129ffe" providerId="AD" clId="Web-{7CF06F05-69BA-498F-A644-26DDC4C0F1C4}" dt="2024-04-29T21:27:27.233" v="1" actId="1076"/>
        <pc:sldMkLst>
          <pc:docMk/>
          <pc:sldMk cId="0" sldId="270"/>
        </pc:sldMkLst>
        <pc:graphicFrameChg chg="mod modGraphic">
          <ac:chgData name="STEVEN WIJAYA" userId="S::steven.535230129@stu.untar.ac.id::82d5f444-314b-4f09-8ce2-bed11b129ffe" providerId="AD" clId="Web-{7CF06F05-69BA-498F-A644-26DDC4C0F1C4}" dt="2024-04-29T21:27:27.233" v="1" actId="1076"/>
          <ac:graphicFrameMkLst>
            <pc:docMk/>
            <pc:sldMk cId="0" sldId="270"/>
            <ac:graphicFrameMk id="538" creationId="{00000000-0000-0000-0000-000000000000}"/>
          </ac:graphicFrameMkLst>
        </pc:graphicFrameChg>
      </pc:sldChg>
    </pc:docChg>
  </pc:docChgLst>
  <pc:docChgLst>
    <pc:chgData name="WILLIAM WENSTEIN" userId="S::william.535230099@stu.untar.ac.id::abdf8fd1-fc56-4cae-8d39-705c5211c101" providerId="AD" clId="Web-{004A01CA-D67D-40E1-203A-A660110D3B7C}"/>
    <pc:docChg chg="modSld">
      <pc:chgData name="WILLIAM WENSTEIN" userId="S::william.535230099@stu.untar.ac.id::abdf8fd1-fc56-4cae-8d39-705c5211c101" providerId="AD" clId="Web-{004A01CA-D67D-40E1-203A-A660110D3B7C}" dt="2024-03-26T12:21:10.755" v="0" actId="1076"/>
      <pc:docMkLst>
        <pc:docMk/>
      </pc:docMkLst>
      <pc:sldChg chg="modSp">
        <pc:chgData name="WILLIAM WENSTEIN" userId="S::william.535230099@stu.untar.ac.id::abdf8fd1-fc56-4cae-8d39-705c5211c101" providerId="AD" clId="Web-{004A01CA-D67D-40E1-203A-A660110D3B7C}" dt="2024-03-26T12:21:10.755" v="0" actId="1076"/>
        <pc:sldMkLst>
          <pc:docMk/>
          <pc:sldMk cId="0" sldId="272"/>
        </pc:sldMkLst>
        <pc:spChg chg="mod">
          <ac:chgData name="WILLIAM WENSTEIN" userId="S::william.535230099@stu.untar.ac.id::abdf8fd1-fc56-4cae-8d39-705c5211c101" providerId="AD" clId="Web-{004A01CA-D67D-40E1-203A-A660110D3B7C}" dt="2024-03-26T12:21:10.755" v="0" actId="1076"/>
          <ac:spMkLst>
            <pc:docMk/>
            <pc:sldMk cId="0" sldId="272"/>
            <ac:spMk id="554" creationId="{00000000-0000-0000-0000-000000000000}"/>
          </ac:spMkLst>
        </pc:spChg>
      </pc:sldChg>
    </pc:docChg>
  </pc:docChgLst>
  <pc:docChgLst>
    <pc:chgData name="KEVIN REINHARD HASIM" userId="S::kevin.535230132@stu.untar.ac.id::97431b17-b492-43ca-9edb-2f59abcd2046" providerId="AD" clId="Web-{4C6E3CF9-970A-25CE-C430-34B1F0181413}"/>
    <pc:docChg chg="modSld">
      <pc:chgData name="KEVIN REINHARD HASIM" userId="S::kevin.535230132@stu.untar.ac.id::97431b17-b492-43ca-9edb-2f59abcd2046" providerId="AD" clId="Web-{4C6E3CF9-970A-25CE-C430-34B1F0181413}" dt="2024-03-25T07:53:45.349" v="1" actId="20577"/>
      <pc:docMkLst>
        <pc:docMk/>
      </pc:docMkLst>
      <pc:sldChg chg="modSp">
        <pc:chgData name="KEVIN REINHARD HASIM" userId="S::kevin.535230132@stu.untar.ac.id::97431b17-b492-43ca-9edb-2f59abcd2046" providerId="AD" clId="Web-{4C6E3CF9-970A-25CE-C430-34B1F0181413}" dt="2024-03-25T07:53:45.349" v="1" actId="20577"/>
        <pc:sldMkLst>
          <pc:docMk/>
          <pc:sldMk cId="0" sldId="288"/>
        </pc:sldMkLst>
        <pc:spChg chg="mod">
          <ac:chgData name="KEVIN REINHARD HASIM" userId="S::kevin.535230132@stu.untar.ac.id::97431b17-b492-43ca-9edb-2f59abcd2046" providerId="AD" clId="Web-{4C6E3CF9-970A-25CE-C430-34B1F0181413}" dt="2024-03-25T07:53:45.349" v="1" actId="20577"/>
          <ac:spMkLst>
            <pc:docMk/>
            <pc:sldMk cId="0" sldId="288"/>
            <ac:spMk id="684" creationId="{00000000-0000-0000-0000-000000000000}"/>
          </ac:spMkLst>
        </pc:spChg>
      </pc:sldChg>
    </pc:docChg>
  </pc:docChgLst>
  <pc:docChgLst>
    <pc:chgData name="MARIO ALVINO SUGANDI" userId="S::mario.535230156@stu.untar.ac.id::3081597c-66d1-4b7a-957d-1015a522ba48" providerId="AD" clId="Web-{CC673A19-A412-4BBF-AF8B-814D22F09B0C}"/>
    <pc:docChg chg="modSld">
      <pc:chgData name="MARIO ALVINO SUGANDI" userId="S::mario.535230156@stu.untar.ac.id::3081597c-66d1-4b7a-957d-1015a522ba48" providerId="AD" clId="Web-{CC673A19-A412-4BBF-AF8B-814D22F09B0C}" dt="2024-03-27T08:48:10.320" v="2" actId="1076"/>
      <pc:docMkLst>
        <pc:docMk/>
      </pc:docMkLst>
      <pc:sldChg chg="modSp">
        <pc:chgData name="MARIO ALVINO SUGANDI" userId="S::mario.535230156@stu.untar.ac.id::3081597c-66d1-4b7a-957d-1015a522ba48" providerId="AD" clId="Web-{CC673A19-A412-4BBF-AF8B-814D22F09B0C}" dt="2024-03-27T08:48:10.320" v="2" actId="1076"/>
        <pc:sldMkLst>
          <pc:docMk/>
          <pc:sldMk cId="0" sldId="286"/>
        </pc:sldMkLst>
        <pc:picChg chg="mod">
          <ac:chgData name="MARIO ALVINO SUGANDI" userId="S::mario.535230156@stu.untar.ac.id::3081597c-66d1-4b7a-957d-1015a522ba48" providerId="AD" clId="Web-{CC673A19-A412-4BBF-AF8B-814D22F09B0C}" dt="2024-03-27T08:48:10.320" v="2" actId="1076"/>
          <ac:picMkLst>
            <pc:docMk/>
            <pc:sldMk cId="0" sldId="286"/>
            <ac:picMk id="672" creationId="{00000000-0000-0000-0000-000000000000}"/>
          </ac:picMkLst>
        </pc:picChg>
      </pc:sldChg>
    </pc:docChg>
  </pc:docChgLst>
  <pc:docChgLst>
    <pc:chgData name="INDRY RIANTO" userId="S::indry.535230134@stu.untar.ac.id::613df1f4-e949-4b75-9670-2295126712f0" providerId="AD" clId="Web-{0CA67465-8C95-B187-63E6-44FB1283DEEE}"/>
    <pc:docChg chg="modSld">
      <pc:chgData name="INDRY RIANTO" userId="S::indry.535230134@stu.untar.ac.id::613df1f4-e949-4b75-9670-2295126712f0" providerId="AD" clId="Web-{0CA67465-8C95-B187-63E6-44FB1283DEEE}" dt="2024-03-27T09:51:29.610" v="1" actId="1076"/>
      <pc:docMkLst>
        <pc:docMk/>
      </pc:docMkLst>
      <pc:sldChg chg="modSp">
        <pc:chgData name="INDRY RIANTO" userId="S::indry.535230134@stu.untar.ac.id::613df1f4-e949-4b75-9670-2295126712f0" providerId="AD" clId="Web-{0CA67465-8C95-B187-63E6-44FB1283DEEE}" dt="2024-03-27T09:51:29.610" v="1" actId="1076"/>
        <pc:sldMkLst>
          <pc:docMk/>
          <pc:sldMk cId="0" sldId="289"/>
        </pc:sldMkLst>
        <pc:spChg chg="mod">
          <ac:chgData name="INDRY RIANTO" userId="S::indry.535230134@stu.untar.ac.id::613df1f4-e949-4b75-9670-2295126712f0" providerId="AD" clId="Web-{0CA67465-8C95-B187-63E6-44FB1283DEEE}" dt="2024-03-27T09:51:29.610" v="1" actId="1076"/>
          <ac:spMkLst>
            <pc:docMk/>
            <pc:sldMk cId="0" sldId="289"/>
            <ac:spMk id="690" creationId="{00000000-0000-0000-0000-000000000000}"/>
          </ac:spMkLst>
        </pc:spChg>
      </pc:sldChg>
    </pc:docChg>
  </pc:docChgLst>
  <pc:docChgLst>
    <pc:chgData name="CHRISTOPHER WIJAYA" userId="S::christopher.535230158@stu.untar.ac.id::3c43f812-2c3c-4f5b-89ab-1d6cb98163f7" providerId="AD" clId="Web-{DDD3EF0A-5811-4F3B-BE45-AA606630971B}"/>
    <pc:docChg chg="sldOrd">
      <pc:chgData name="CHRISTOPHER WIJAYA" userId="S::christopher.535230158@stu.untar.ac.id::3c43f812-2c3c-4f5b-89ab-1d6cb98163f7" providerId="AD" clId="Web-{DDD3EF0A-5811-4F3B-BE45-AA606630971B}" dt="2024-03-28T17:05:57.041" v="0"/>
      <pc:docMkLst>
        <pc:docMk/>
      </pc:docMkLst>
      <pc:sldChg chg="ord">
        <pc:chgData name="CHRISTOPHER WIJAYA" userId="S::christopher.535230158@stu.untar.ac.id::3c43f812-2c3c-4f5b-89ab-1d6cb98163f7" providerId="AD" clId="Web-{DDD3EF0A-5811-4F3B-BE45-AA606630971B}" dt="2024-03-28T17:05:57.041" v="0"/>
        <pc:sldMkLst>
          <pc:docMk/>
          <pc:sldMk cId="0" sldId="276"/>
        </pc:sldMkLst>
      </pc:sldChg>
    </pc:docChg>
  </pc:docChgLst>
  <pc:docChgLst>
    <pc:chgData name="ALVIN KURNIAWAN" userId="S::alvin.535230084@stu.untar.ac.id::1f1d1494-2fbb-4991-8826-a9f9bc403919" providerId="AD" clId="Web-{158F7CC8-22B0-3AF9-3856-AA605BE96019}"/>
    <pc:docChg chg="addSld">
      <pc:chgData name="ALVIN KURNIAWAN" userId="S::alvin.535230084@stu.untar.ac.id::1f1d1494-2fbb-4991-8826-a9f9bc403919" providerId="AD" clId="Web-{158F7CC8-22B0-3AF9-3856-AA605BE96019}" dt="2024-03-26T14:39:27.553" v="0"/>
      <pc:docMkLst>
        <pc:docMk/>
      </pc:docMkLst>
      <pc:sldChg chg="new">
        <pc:chgData name="ALVIN KURNIAWAN" userId="S::alvin.535230084@stu.untar.ac.id::1f1d1494-2fbb-4991-8826-a9f9bc403919" providerId="AD" clId="Web-{158F7CC8-22B0-3AF9-3856-AA605BE96019}" dt="2024-03-26T14:39:27.553" v="0"/>
        <pc:sldMkLst>
          <pc:docMk/>
          <pc:sldMk cId="3241836415" sldId="292"/>
        </pc:sldMkLst>
      </pc:sldChg>
    </pc:docChg>
  </pc:docChgLst>
  <pc:docChgLst>
    <pc:chgData name="FAHRRANDY ESTEVVAN" userId="S::fahrrandy.535230157@stu.untar.ac.id::60254dc2-b183-4a81-b69f-9cee4dc72f27" providerId="AD" clId="Web-{CC909E12-041E-5907-D549-F08E4D9B91BF}"/>
    <pc:docChg chg="modSld">
      <pc:chgData name="FAHRRANDY ESTEVVAN" userId="S::fahrrandy.535230157@stu.untar.ac.id::60254dc2-b183-4a81-b69f-9cee4dc72f27" providerId="AD" clId="Web-{CC909E12-041E-5907-D549-F08E4D9B91BF}" dt="2024-03-25T15:05:42.897" v="1" actId="20577"/>
      <pc:docMkLst>
        <pc:docMk/>
      </pc:docMkLst>
      <pc:sldChg chg="modSp">
        <pc:chgData name="FAHRRANDY ESTEVVAN" userId="S::fahrrandy.535230157@stu.untar.ac.id::60254dc2-b183-4a81-b69f-9cee4dc72f27" providerId="AD" clId="Web-{CC909E12-041E-5907-D549-F08E4D9B91BF}" dt="2024-03-25T15:05:42.897" v="1" actId="20577"/>
        <pc:sldMkLst>
          <pc:docMk/>
          <pc:sldMk cId="0" sldId="287"/>
        </pc:sldMkLst>
        <pc:spChg chg="mod">
          <ac:chgData name="FAHRRANDY ESTEVVAN" userId="S::fahrrandy.535230157@stu.untar.ac.id::60254dc2-b183-4a81-b69f-9cee4dc72f27" providerId="AD" clId="Web-{CC909E12-041E-5907-D549-F08E4D9B91BF}" dt="2024-03-25T15:05:42.897" v="1" actId="20577"/>
          <ac:spMkLst>
            <pc:docMk/>
            <pc:sldMk cId="0" sldId="287"/>
            <ac:spMk id="678" creationId="{00000000-0000-0000-0000-000000000000}"/>
          </ac:spMkLst>
        </pc:spChg>
      </pc:sldChg>
    </pc:docChg>
  </pc:docChgLst>
  <pc:docChgLst>
    <pc:chgData name="ERYCA DHAMMA SHANTY" userId="S::eryca.535230071@stu.untar.ac.id::958f4f7a-b3f2-4d26-a4b7-6784fec577ee" providerId="AD" clId="Web-{A282F228-D00C-4432-9DF4-2313C5C79BBF}"/>
    <pc:docChg chg="modSld">
      <pc:chgData name="ERYCA DHAMMA SHANTY" userId="S::eryca.535230071@stu.untar.ac.id::958f4f7a-b3f2-4d26-a4b7-6784fec577ee" providerId="AD" clId="Web-{A282F228-D00C-4432-9DF4-2313C5C79BBF}" dt="2024-03-26T03:29:02.946" v="2" actId="20577"/>
      <pc:docMkLst>
        <pc:docMk/>
      </pc:docMkLst>
      <pc:sldChg chg="modSp">
        <pc:chgData name="ERYCA DHAMMA SHANTY" userId="S::eryca.535230071@stu.untar.ac.id::958f4f7a-b3f2-4d26-a4b7-6784fec577ee" providerId="AD" clId="Web-{A282F228-D00C-4432-9DF4-2313C5C79BBF}" dt="2024-03-26T03:29:02.946" v="2" actId="20577"/>
        <pc:sldMkLst>
          <pc:docMk/>
          <pc:sldMk cId="0" sldId="263"/>
        </pc:sldMkLst>
        <pc:spChg chg="mod">
          <ac:chgData name="ERYCA DHAMMA SHANTY" userId="S::eryca.535230071@stu.untar.ac.id::958f4f7a-b3f2-4d26-a4b7-6784fec577ee" providerId="AD" clId="Web-{A282F228-D00C-4432-9DF4-2313C5C79BBF}" dt="2024-03-26T03:29:02.946" v="2" actId="20577"/>
          <ac:spMkLst>
            <pc:docMk/>
            <pc:sldMk cId="0" sldId="263"/>
            <ac:spMk id="464" creationId="{00000000-0000-0000-0000-000000000000}"/>
          </ac:spMkLst>
        </pc:spChg>
      </pc:sldChg>
    </pc:docChg>
  </pc:docChgLst>
  <pc:docChgLst>
    <pc:chgData name="CHRISTOPHER WIJAYA" userId="S::christopher.535230158@stu.untar.ac.id::3c43f812-2c3c-4f5b-89ab-1d6cb98163f7" providerId="AD" clId="Web-{5883109C-568F-41E1-8B40-7EC6D2C8019E}"/>
    <pc:docChg chg="delSld">
      <pc:chgData name="CHRISTOPHER WIJAYA" userId="S::christopher.535230158@stu.untar.ac.id::3c43f812-2c3c-4f5b-89ab-1d6cb98163f7" providerId="AD" clId="Web-{5883109C-568F-41E1-8B40-7EC6D2C8019E}" dt="2024-03-26T14:57:12.594" v="0"/>
      <pc:docMkLst>
        <pc:docMk/>
      </pc:docMkLst>
      <pc:sldChg chg="del">
        <pc:chgData name="CHRISTOPHER WIJAYA" userId="S::christopher.535230158@stu.untar.ac.id::3c43f812-2c3c-4f5b-89ab-1d6cb98163f7" providerId="AD" clId="Web-{5883109C-568F-41E1-8B40-7EC6D2C8019E}" dt="2024-03-26T14:57:12.594" v="0"/>
        <pc:sldMkLst>
          <pc:docMk/>
          <pc:sldMk cId="3241836415"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7" name="Google Shape;48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5" name="Google Shape;52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7" name="Google Shape;54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6" name="Google Shape;5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7" name="Google Shape;63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3" name="Google Shape;64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9" name="Google Shape;64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3" name="Google Shape;69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9" name="Google Shape;69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8"/>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3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780"/>
              </a:spcBef>
              <a:spcAft>
                <a:spcPts val="0"/>
              </a:spcAft>
              <a:buClr>
                <a:srgbClr val="888888"/>
              </a:buClr>
              <a:buSzPts val="3900"/>
              <a:buNone/>
              <a:defRPr>
                <a:solidFill>
                  <a:srgbClr val="888888"/>
                </a:solidFill>
              </a:defRPr>
            </a:lvl1pPr>
            <a:lvl2pPr lvl="1" algn="ctr">
              <a:spcBef>
                <a:spcPts val="680"/>
              </a:spcBef>
              <a:spcAft>
                <a:spcPts val="0"/>
              </a:spcAft>
              <a:buClr>
                <a:srgbClr val="888888"/>
              </a:buClr>
              <a:buSzPts val="3400"/>
              <a:buNone/>
              <a:defRPr>
                <a:solidFill>
                  <a:srgbClr val="888888"/>
                </a:solidFill>
              </a:defRPr>
            </a:lvl2pPr>
            <a:lvl3pPr lvl="2" algn="ctr">
              <a:spcBef>
                <a:spcPts val="580"/>
              </a:spcBef>
              <a:spcAft>
                <a:spcPts val="0"/>
              </a:spcAft>
              <a:buClr>
                <a:srgbClr val="888888"/>
              </a:buClr>
              <a:buSzPts val="29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92"/>
              </a:spcBef>
              <a:spcAft>
                <a:spcPts val="0"/>
              </a:spcAft>
              <a:buClr>
                <a:srgbClr val="888888"/>
              </a:buClr>
              <a:buSzPts val="2462"/>
              <a:buNone/>
              <a:defRPr>
                <a:solidFill>
                  <a:srgbClr val="888888"/>
                </a:solidFill>
              </a:defRPr>
            </a:lvl6pPr>
            <a:lvl7pPr lvl="6" algn="ctr">
              <a:spcBef>
                <a:spcPts val="492"/>
              </a:spcBef>
              <a:spcAft>
                <a:spcPts val="0"/>
              </a:spcAft>
              <a:buClr>
                <a:srgbClr val="888888"/>
              </a:buClr>
              <a:buSzPts val="2462"/>
              <a:buNone/>
              <a:defRPr>
                <a:solidFill>
                  <a:srgbClr val="888888"/>
                </a:solidFill>
              </a:defRPr>
            </a:lvl7pPr>
            <a:lvl8pPr lvl="7" algn="ctr">
              <a:spcBef>
                <a:spcPts val="492"/>
              </a:spcBef>
              <a:spcAft>
                <a:spcPts val="0"/>
              </a:spcAft>
              <a:buClr>
                <a:srgbClr val="888888"/>
              </a:buClr>
              <a:buSzPts val="2462"/>
              <a:buNone/>
              <a:defRPr>
                <a:solidFill>
                  <a:srgbClr val="888888"/>
                </a:solidFill>
              </a:defRPr>
            </a:lvl8pPr>
            <a:lvl9pPr lvl="8" algn="ctr">
              <a:spcBef>
                <a:spcPts val="492"/>
              </a:spcBef>
              <a:spcAft>
                <a:spcPts val="0"/>
              </a:spcAft>
              <a:buClr>
                <a:srgbClr val="888888"/>
              </a:buClr>
              <a:buSzPts val="2462"/>
              <a:buNone/>
              <a:defRPr>
                <a:solidFill>
                  <a:srgbClr val="888888"/>
                </a:solidFill>
              </a:defRPr>
            </a:lvl9pPr>
          </a:lstStyle>
          <a:p>
            <a:endParaRPr/>
          </a:p>
        </p:txBody>
      </p:sp>
      <p:sp>
        <p:nvSpPr>
          <p:cNvPr id="15" name="Google Shape;15;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5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5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3" name="Google Shape;93;p5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94" name="Google Shape;94;p5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95" name="Google Shape;95;p5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96" name="Google Shape;96;p5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97" name="Google Shape;97;p5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0"/>
        <p:cNvGrpSpPr/>
        <p:nvPr/>
      </p:nvGrpSpPr>
      <p:grpSpPr>
        <a:xfrm>
          <a:off x="0" y="0"/>
          <a:ext cx="0" cy="0"/>
          <a:chOff x="0" y="0"/>
          <a:chExt cx="0" cy="0"/>
        </a:xfrm>
      </p:grpSpPr>
      <p:sp>
        <p:nvSpPr>
          <p:cNvPr id="101" name="Google Shape;101;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2" name="Google Shape;102;p5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03" name="Google Shape;103;p5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04" name="Google Shape;104;p5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5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9" name="Google Shape;109;p5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10" name="Google Shape;110;p5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5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5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3"/>
        <p:cNvGrpSpPr/>
        <p:nvPr/>
      </p:nvGrpSpPr>
      <p:grpSpPr>
        <a:xfrm>
          <a:off x="0" y="0"/>
          <a:ext cx="0" cy="0"/>
          <a:chOff x="0" y="0"/>
          <a:chExt cx="0" cy="0"/>
        </a:xfrm>
      </p:grpSpPr>
      <p:sp>
        <p:nvSpPr>
          <p:cNvPr id="114" name="Google Shape;114;p5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5" name="Google Shape;115;p5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16" name="Google Shape;116;p5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5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sp>
        <p:nvSpPr>
          <p:cNvPr id="128" name="Google Shape;128;p46"/>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923"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9" name="Google Shape;129;p4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92"/>
              </a:spcBef>
              <a:spcAft>
                <a:spcPts val="0"/>
              </a:spcAft>
              <a:buClr>
                <a:srgbClr val="888888"/>
              </a:buClr>
              <a:buSzPts val="2462"/>
              <a:buNone/>
              <a:defRPr sz="2462">
                <a:solidFill>
                  <a:srgbClr val="888888"/>
                </a:solidFill>
              </a:defRPr>
            </a:lvl1pPr>
            <a:lvl2pPr marL="914400" lvl="1" indent="-228600" algn="l">
              <a:spcBef>
                <a:spcPts val="443"/>
              </a:spcBef>
              <a:spcAft>
                <a:spcPts val="0"/>
              </a:spcAft>
              <a:buClr>
                <a:srgbClr val="888888"/>
              </a:buClr>
              <a:buSzPts val="2215"/>
              <a:buNone/>
              <a:defRPr sz="2215">
                <a:solidFill>
                  <a:srgbClr val="888888"/>
                </a:solidFill>
              </a:defRPr>
            </a:lvl2pPr>
            <a:lvl3pPr marL="1371600" lvl="2" indent="-228600" algn="l">
              <a:spcBef>
                <a:spcPts val="394"/>
              </a:spcBef>
              <a:spcAft>
                <a:spcPts val="0"/>
              </a:spcAft>
              <a:buClr>
                <a:srgbClr val="888888"/>
              </a:buClr>
              <a:buSzPts val="1969"/>
              <a:buNone/>
              <a:defRPr sz="1969">
                <a:solidFill>
                  <a:srgbClr val="888888"/>
                </a:solidFill>
              </a:defRPr>
            </a:lvl3pPr>
            <a:lvl4pPr marL="1828800" lvl="3" indent="-228600" algn="l">
              <a:spcBef>
                <a:spcPts val="345"/>
              </a:spcBef>
              <a:spcAft>
                <a:spcPts val="0"/>
              </a:spcAft>
              <a:buClr>
                <a:srgbClr val="888888"/>
              </a:buClr>
              <a:buSzPts val="1723"/>
              <a:buNone/>
              <a:defRPr sz="1723">
                <a:solidFill>
                  <a:srgbClr val="888888"/>
                </a:solidFill>
              </a:defRPr>
            </a:lvl4pPr>
            <a:lvl5pPr marL="2286000" lvl="4" indent="-228600" algn="l">
              <a:spcBef>
                <a:spcPts val="345"/>
              </a:spcBef>
              <a:spcAft>
                <a:spcPts val="0"/>
              </a:spcAft>
              <a:buClr>
                <a:srgbClr val="888888"/>
              </a:buClr>
              <a:buSzPts val="1723"/>
              <a:buNone/>
              <a:defRPr sz="1723">
                <a:solidFill>
                  <a:srgbClr val="888888"/>
                </a:solidFill>
              </a:defRPr>
            </a:lvl5pPr>
            <a:lvl6pPr marL="2743200" lvl="5" indent="-228600" algn="l">
              <a:spcBef>
                <a:spcPts val="345"/>
              </a:spcBef>
              <a:spcAft>
                <a:spcPts val="0"/>
              </a:spcAft>
              <a:buClr>
                <a:srgbClr val="888888"/>
              </a:buClr>
              <a:buSzPts val="1723"/>
              <a:buNone/>
              <a:defRPr sz="1723">
                <a:solidFill>
                  <a:srgbClr val="888888"/>
                </a:solidFill>
              </a:defRPr>
            </a:lvl6pPr>
            <a:lvl7pPr marL="3200400" lvl="6" indent="-228600" algn="l">
              <a:spcBef>
                <a:spcPts val="345"/>
              </a:spcBef>
              <a:spcAft>
                <a:spcPts val="0"/>
              </a:spcAft>
              <a:buClr>
                <a:srgbClr val="888888"/>
              </a:buClr>
              <a:buSzPts val="1723"/>
              <a:buNone/>
              <a:defRPr sz="1723">
                <a:solidFill>
                  <a:srgbClr val="888888"/>
                </a:solidFill>
              </a:defRPr>
            </a:lvl7pPr>
            <a:lvl8pPr marL="3657600" lvl="7" indent="-228600" algn="l">
              <a:spcBef>
                <a:spcPts val="345"/>
              </a:spcBef>
              <a:spcAft>
                <a:spcPts val="0"/>
              </a:spcAft>
              <a:buClr>
                <a:srgbClr val="888888"/>
              </a:buClr>
              <a:buSzPts val="1723"/>
              <a:buNone/>
              <a:defRPr sz="1723">
                <a:solidFill>
                  <a:srgbClr val="888888"/>
                </a:solidFill>
              </a:defRPr>
            </a:lvl8pPr>
            <a:lvl9pPr marL="4114800" lvl="8" indent="-228600" algn="l">
              <a:spcBef>
                <a:spcPts val="345"/>
              </a:spcBef>
              <a:spcAft>
                <a:spcPts val="0"/>
              </a:spcAft>
              <a:buClr>
                <a:srgbClr val="888888"/>
              </a:buClr>
              <a:buSzPts val="1723"/>
              <a:buNone/>
              <a:defRPr sz="1723">
                <a:solidFill>
                  <a:srgbClr val="888888"/>
                </a:solidFill>
              </a:defRPr>
            </a:lvl9pPr>
          </a:lstStyle>
          <a:p>
            <a:endParaRPr/>
          </a:p>
        </p:txBody>
      </p:sp>
      <p:sp>
        <p:nvSpPr>
          <p:cNvPr id="130" name="Google Shape;130;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0" name="Google Shape;40;p4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44"/>
        <p:cNvGrpSpPr/>
        <p:nvPr/>
      </p:nvGrpSpPr>
      <p:grpSpPr>
        <a:xfrm>
          <a:off x="0" y="0"/>
          <a:ext cx="0" cy="0"/>
          <a:chOff x="0" y="0"/>
          <a:chExt cx="0" cy="0"/>
        </a:xfrm>
      </p:grpSpPr>
      <p:sp>
        <p:nvSpPr>
          <p:cNvPr id="45" name="Google Shape;45;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4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4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51"/>
        <p:cNvGrpSpPr/>
        <p:nvPr/>
      </p:nvGrpSpPr>
      <p:grpSpPr>
        <a:xfrm>
          <a:off x="0" y="0"/>
          <a:ext cx="0" cy="0"/>
          <a:chOff x="0" y="0"/>
          <a:chExt cx="0" cy="0"/>
        </a:xfrm>
      </p:grpSpPr>
      <p:sp>
        <p:nvSpPr>
          <p:cNvPr id="52" name="Google Shape;52;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4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4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4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4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48"/>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4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49"/>
          <p:cNvSpPr>
            <a:spLocks noGrp="1"/>
          </p:cNvSpPr>
          <p:nvPr>
            <p:ph type="pic" idx="2"/>
          </p:nvPr>
        </p:nvSpPr>
        <p:spPr>
          <a:xfrm>
            <a:off x="1792288" y="612775"/>
            <a:ext cx="5486400" cy="4114800"/>
          </a:xfrm>
          <a:prstGeom prst="rect">
            <a:avLst/>
          </a:prstGeom>
          <a:noFill/>
          <a:ln>
            <a:noFill/>
          </a:ln>
        </p:spPr>
      </p:sp>
      <p:sp>
        <p:nvSpPr>
          <p:cNvPr id="71" name="Google Shape;71;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2" name="Google Shape;72;p4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5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78" name="Google Shape;78;p5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79" name="Google Shape;79;p5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16.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37" descr="template presentation-Judul.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7" name="Google Shape;7;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8" name="Google Shape;8;p3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9" name="Google Shape;9;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pic>
        <p:nvPicPr>
          <p:cNvPr id="19" name="Google Shape;19;p39" descr="template presentation-Judul.jpg"/>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20" name="Google Shape;20;p39" descr="template presentation Isi02.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21" name="Google Shape;21;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22" name="Google Shape;22;p3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23" name="Google Shape;23;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5" name="Google Shape;25;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sp>
        <p:nvSpPr>
          <p:cNvPr id="33" name="Google Shape;33;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4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5" name="Google Shape;35;p4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7" name="Google Shape;37;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pic>
        <p:nvPicPr>
          <p:cNvPr id="120" name="Google Shape;120;p45" descr="template presentation-Judul.jpg"/>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121" name="Google Shape;121;p45" descr="template presentation Isi01.jpg"/>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122" name="Google Shape;122;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5400" b="0" i="0" u="none" strike="noStrike" cap="none">
                <a:solidFill>
                  <a:schemeClr val="dk1"/>
                </a:solidFill>
                <a:latin typeface="Calibri"/>
                <a:ea typeface="Calibri"/>
                <a:cs typeface="Calibri"/>
                <a:sym typeface="Calibri"/>
              </a:defRPr>
            </a:lvl9pPr>
          </a:lstStyle>
          <a:p>
            <a:endParaRPr/>
          </a:p>
        </p:txBody>
      </p:sp>
      <p:sp>
        <p:nvSpPr>
          <p:cNvPr id="123" name="Google Shape;123;p4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76250" algn="l" rtl="0">
              <a:spcBef>
                <a:spcPts val="780"/>
              </a:spcBef>
              <a:spcAft>
                <a:spcPts val="0"/>
              </a:spcAft>
              <a:buClr>
                <a:schemeClr val="dk1"/>
              </a:buClr>
              <a:buSzPts val="3900"/>
              <a:buFont typeface="Arial"/>
              <a:buChar char="•"/>
              <a:defRPr sz="3900" b="0" i="0" u="none" strike="noStrike" cap="none">
                <a:solidFill>
                  <a:schemeClr val="dk1"/>
                </a:solidFill>
                <a:latin typeface="Calibri"/>
                <a:ea typeface="Calibri"/>
                <a:cs typeface="Calibri"/>
                <a:sym typeface="Calibri"/>
              </a:defRPr>
            </a:lvl1pPr>
            <a:lvl2pPr marL="914400" marR="0" lvl="1" indent="-444500" algn="l" rtl="0">
              <a:spcBef>
                <a:spcPts val="680"/>
              </a:spcBef>
              <a:spcAft>
                <a:spcPts val="0"/>
              </a:spcAft>
              <a:buClr>
                <a:schemeClr val="dk1"/>
              </a:buClr>
              <a:buSzPts val="3400"/>
              <a:buFont typeface="Arial"/>
              <a:buChar char="–"/>
              <a:defRPr sz="3400" b="0" i="0" u="none" strike="noStrike" cap="none">
                <a:solidFill>
                  <a:schemeClr val="dk1"/>
                </a:solidFill>
                <a:latin typeface="Calibri"/>
                <a:ea typeface="Calibri"/>
                <a:cs typeface="Calibri"/>
                <a:sym typeface="Calibri"/>
              </a:defRPr>
            </a:lvl2pPr>
            <a:lvl3pPr marL="1371600" marR="0" lvl="2" indent="-412750" algn="l" rtl="0">
              <a:spcBef>
                <a:spcPts val="58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3pPr>
            <a:lvl4pPr marL="1828800" marR="0" lvl="3"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4pPr>
            <a:lvl5pPr marL="2286000" marR="0" lvl="4"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5pPr>
            <a:lvl6pPr marL="2743200" marR="0" lvl="5"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6pPr>
            <a:lvl7pPr marL="3200400" marR="0" lvl="6"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7pPr>
            <a:lvl8pPr marL="3657600" marR="0" lvl="7"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8pPr>
            <a:lvl9pPr marL="4114800" marR="0" lvl="8" indent="-384936" algn="l" rtl="0">
              <a:spcBef>
                <a:spcPts val="492"/>
              </a:spcBef>
              <a:spcAft>
                <a:spcPts val="0"/>
              </a:spcAft>
              <a:buClr>
                <a:schemeClr val="dk1"/>
              </a:buClr>
              <a:buSzPts val="2462"/>
              <a:buFont typeface="Arial"/>
              <a:buChar char="•"/>
              <a:defRPr sz="2462" b="0" i="0" u="none" strike="noStrike" cap="none">
                <a:solidFill>
                  <a:schemeClr val="dk1"/>
                </a:solidFill>
                <a:latin typeface="Calibri"/>
                <a:ea typeface="Calibri"/>
                <a:cs typeface="Calibri"/>
                <a:sym typeface="Calibri"/>
              </a:defRPr>
            </a:lvl9pPr>
          </a:lstStyle>
          <a:p>
            <a:endParaRPr/>
          </a:p>
        </p:txBody>
      </p:sp>
      <p:sp>
        <p:nvSpPr>
          <p:cNvPr id="124" name="Google Shape;124;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400" b="0" i="0" u="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5" name="Google Shape;125;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6" name="Google Shape;126;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400"/>
              <a:buFont typeface="Calibri"/>
              <a:buNone/>
              <a:defRPr sz="14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
          <p:cNvSpPr txBox="1">
            <a:spLocks noGrp="1"/>
          </p:cNvSpPr>
          <p:nvPr>
            <p:ph type="ctrTitle"/>
          </p:nvPr>
        </p:nvSpPr>
        <p:spPr>
          <a:xfrm>
            <a:off x="685800" y="1847850"/>
            <a:ext cx="77724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1"/>
              </a:buClr>
              <a:buSzPts val="5400"/>
              <a:buFont typeface="Calibri"/>
              <a:buNone/>
            </a:pPr>
            <a:r>
              <a:rPr lang="en-US" sz="5400" b="0" i="0" u="none">
                <a:solidFill>
                  <a:schemeClr val="lt1"/>
                </a:solidFill>
                <a:latin typeface="Calibri"/>
                <a:ea typeface="Calibri"/>
                <a:cs typeface="Calibri"/>
                <a:sym typeface="Calibri"/>
              </a:rPr>
              <a:t>Data Structures</a:t>
            </a:r>
            <a:br>
              <a:rPr lang="en-US" sz="5400" b="0" i="0" u="none">
                <a:solidFill>
                  <a:schemeClr val="lt1"/>
                </a:solidFill>
                <a:latin typeface="Calibri"/>
                <a:ea typeface="Calibri"/>
                <a:cs typeface="Calibri"/>
                <a:sym typeface="Calibri"/>
              </a:rPr>
            </a:br>
            <a:r>
              <a:rPr lang="en-US" sz="4800" b="0" i="0" u="none">
                <a:solidFill>
                  <a:schemeClr val="lt1"/>
                </a:solidFill>
                <a:latin typeface="Calibri"/>
                <a:ea typeface="Calibri"/>
                <a:cs typeface="Calibri"/>
                <a:sym typeface="Calibri"/>
              </a:rPr>
              <a:t>TK13024</a:t>
            </a:r>
            <a:endParaRPr/>
          </a:p>
        </p:txBody>
      </p:sp>
      <p:sp>
        <p:nvSpPr>
          <p:cNvPr id="407" name="Google Shape;407;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FFFF"/>
              </a:buClr>
              <a:buSzPts val="5400"/>
              <a:buNone/>
            </a:pPr>
            <a:r>
              <a:rPr lang="en-US" sz="5400" b="0" i="0" u="none">
                <a:solidFill>
                  <a:srgbClr val="FFFFFF"/>
                </a:solidFill>
                <a:latin typeface="Calibri"/>
                <a:ea typeface="Calibri"/>
                <a:cs typeface="Calibri"/>
                <a:sym typeface="Calibri"/>
              </a:rPr>
              <a:t>Pertemuan 4b</a:t>
            </a:r>
            <a:endParaRPr sz="3900" b="0" i="0" u="none">
              <a:solidFill>
                <a:schemeClr val="lt1"/>
              </a:solidFill>
              <a:latin typeface="Calibri"/>
              <a:ea typeface="Calibri"/>
              <a:cs typeface="Calibri"/>
              <a:sym typeface="Calibri"/>
            </a:endParaRPr>
          </a:p>
          <a:p>
            <a:pPr marL="0" lvl="0" indent="0" algn="ctr" rtl="0">
              <a:lnSpc>
                <a:spcPct val="100000"/>
              </a:lnSpc>
              <a:spcBef>
                <a:spcPts val="960"/>
              </a:spcBef>
              <a:spcAft>
                <a:spcPts val="0"/>
              </a:spcAft>
              <a:buClr>
                <a:schemeClr val="lt1"/>
              </a:buClr>
              <a:buSzPts val="4800"/>
              <a:buNone/>
            </a:pPr>
            <a:r>
              <a:rPr lang="en-US" sz="4800" b="0" i="0" u="none">
                <a:solidFill>
                  <a:schemeClr val="lt1"/>
                </a:solidFill>
                <a:latin typeface="Calibri"/>
                <a:ea typeface="Calibri"/>
                <a:cs typeface="Calibri"/>
                <a:sym typeface="Calibri"/>
              </a:rPr>
              <a:t>Hashing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10"/>
          <p:cNvSpPr txBox="1">
            <a:spLocks noGrp="1"/>
          </p:cNvSpPr>
          <p:nvPr>
            <p:ph type="title"/>
          </p:nvPr>
        </p:nvSpPr>
        <p:spPr>
          <a:xfrm>
            <a:off x="457200" y="0"/>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linear probing (2)</a:t>
            </a:r>
            <a:endParaRPr/>
          </a:p>
        </p:txBody>
      </p:sp>
      <p:sp>
        <p:nvSpPr>
          <p:cNvPr id="490" name="Google Shape;490;p10"/>
          <p:cNvSpPr txBox="1">
            <a:spLocks noGrp="1"/>
          </p:cNvSpPr>
          <p:nvPr>
            <p:ph type="body" idx="1"/>
          </p:nvPr>
        </p:nvSpPr>
        <p:spPr>
          <a:xfrm>
            <a:off x="457200" y="762000"/>
            <a:ext cx="8229600" cy="6096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Mengatasi tabrakan:</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Cari posisi yang kosong secara linier mulai dari posisi h(key): 	probe_baru  =  h(key) - i   ;  i = 1, 2, 3, ....</a:t>
            </a:r>
            <a:endParaRPr/>
          </a:p>
          <a:p>
            <a:pPr marL="342900" lvl="0" indent="-3429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Kunci X tabrakan dengan kunci J karena kedua kunci dipetakan ke alamat tabel yang sama.</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ketiga dari kunci X = 3 – 2 = 1</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kedua dari kunci X = 3 – 1 = 2</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Tabrakan dengan kunci J</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p:txBody>
      </p:sp>
      <p:graphicFrame>
        <p:nvGraphicFramePr>
          <p:cNvPr id="491" name="Google Shape;491;p10"/>
          <p:cNvGraphicFramePr/>
          <p:nvPr/>
        </p:nvGraphicFramePr>
        <p:xfrm>
          <a:off x="2057400" y="3276600"/>
          <a:ext cx="1219200" cy="2794325"/>
        </p:xfrm>
        <a:graphic>
          <a:graphicData uri="http://schemas.openxmlformats.org/drawingml/2006/table">
            <a:tbl>
              <a:tblPr>
                <a:noFill/>
                <a:tableStyleId>{52C73549-BD37-43C5-8420-2C1FC491E9C7}</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41432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cxnSp>
        <p:nvCxnSpPr>
          <p:cNvPr id="492" name="Google Shape;492;p10"/>
          <p:cNvCxnSpPr/>
          <p:nvPr/>
        </p:nvCxnSpPr>
        <p:spPr>
          <a:xfrm rot="10800000">
            <a:off x="3505200" y="4724400"/>
            <a:ext cx="457200" cy="0"/>
          </a:xfrm>
          <a:prstGeom prst="straightConnector1">
            <a:avLst/>
          </a:prstGeom>
          <a:noFill/>
          <a:ln w="28575" cap="flat" cmpd="sng">
            <a:solidFill>
              <a:schemeClr val="dk1"/>
            </a:solidFill>
            <a:prstDash val="solid"/>
            <a:miter lim="800000"/>
            <a:headEnd type="none" w="med" len="med"/>
            <a:tailEnd type="triangle" w="med" len="med"/>
          </a:ln>
        </p:spPr>
      </p:cxnSp>
      <p:sp>
        <p:nvSpPr>
          <p:cNvPr id="493" name="Google Shape;493;p10"/>
          <p:cNvSpPr/>
          <p:nvPr/>
        </p:nvSpPr>
        <p:spPr>
          <a:xfrm>
            <a:off x="3352800" y="4343400"/>
            <a:ext cx="152400" cy="381000"/>
          </a:xfrm>
          <a:custGeom>
            <a:avLst/>
            <a:gdLst/>
            <a:ahLst/>
            <a:cxnLst/>
            <a:rect l="l" t="t" r="r" b="b"/>
            <a:pathLst>
              <a:path w="96" h="240" extrusionOk="0">
                <a:moveTo>
                  <a:pt x="0" y="240"/>
                </a:moveTo>
                <a:cubicBezTo>
                  <a:pt x="48" y="212"/>
                  <a:pt x="96" y="184"/>
                  <a:pt x="96" y="144"/>
                </a:cubicBezTo>
                <a:cubicBezTo>
                  <a:pt x="96" y="104"/>
                  <a:pt x="48" y="52"/>
                  <a:pt x="0" y="0"/>
                </a:cubicBezTo>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4" name="Google Shape;494;p10"/>
          <p:cNvSpPr/>
          <p:nvPr/>
        </p:nvSpPr>
        <p:spPr>
          <a:xfrm>
            <a:off x="3352800" y="3886200"/>
            <a:ext cx="152400" cy="381000"/>
          </a:xfrm>
          <a:custGeom>
            <a:avLst/>
            <a:gdLst/>
            <a:ahLst/>
            <a:cxnLst/>
            <a:rect l="l" t="t" r="r" b="b"/>
            <a:pathLst>
              <a:path w="96" h="240" extrusionOk="0">
                <a:moveTo>
                  <a:pt x="0" y="240"/>
                </a:moveTo>
                <a:cubicBezTo>
                  <a:pt x="48" y="212"/>
                  <a:pt x="96" y="184"/>
                  <a:pt x="96" y="144"/>
                </a:cubicBezTo>
                <a:cubicBezTo>
                  <a:pt x="96" y="104"/>
                  <a:pt x="48" y="52"/>
                  <a:pt x="0" y="0"/>
                </a:cubicBezTo>
              </a:path>
            </a:pathLst>
          </a:cu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Open addressing linear probing (3)</a:t>
            </a:r>
            <a:endParaRPr/>
          </a:p>
        </p:txBody>
      </p:sp>
      <p:sp>
        <p:nvSpPr>
          <p:cNvPr id="500" name="Google Shape;500;p11"/>
          <p:cNvSpPr txBox="1">
            <a:spLocks noGrp="1"/>
          </p:cNvSpPr>
          <p:nvPr>
            <p:ph type="body" idx="1"/>
          </p:nvPr>
        </p:nvSpPr>
        <p:spPr>
          <a:xfrm>
            <a:off x="457200" y="1600200"/>
            <a:ext cx="79248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 Kunci W tabrakan dengan kunci B</a:t>
            </a:r>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ketiga kunci W = 2 – 2 = 0</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kedua kunci W = 2 – 1 = 1</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Kunci W tabrakan dengan kunci B</a:t>
            </a:r>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(wrap around table)</a:t>
            </a:r>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 empat kunci W = </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(2 + 7) – 3 = 6	</a:t>
            </a:r>
            <a:endParaRPr/>
          </a:p>
        </p:txBody>
      </p:sp>
      <p:graphicFrame>
        <p:nvGraphicFramePr>
          <p:cNvPr id="501" name="Google Shape;501;p11"/>
          <p:cNvGraphicFramePr/>
          <p:nvPr/>
        </p:nvGraphicFramePr>
        <p:xfrm>
          <a:off x="1447800" y="2590800"/>
          <a:ext cx="1524000" cy="3125775"/>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572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4572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4429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4572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4572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4572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cxnSp>
        <p:nvCxnSpPr>
          <p:cNvPr id="502" name="Google Shape;502;p11"/>
          <p:cNvCxnSpPr/>
          <p:nvPr/>
        </p:nvCxnSpPr>
        <p:spPr>
          <a:xfrm rot="10800000">
            <a:off x="3200400" y="3810000"/>
            <a:ext cx="457200" cy="0"/>
          </a:xfrm>
          <a:prstGeom prst="straightConnector1">
            <a:avLst/>
          </a:prstGeom>
          <a:noFill/>
          <a:ln w="28575" cap="flat" cmpd="sng">
            <a:solidFill>
              <a:schemeClr val="dk1"/>
            </a:solidFill>
            <a:prstDash val="solid"/>
            <a:miter lim="800000"/>
            <a:headEnd type="none" w="med" len="med"/>
            <a:tailEnd type="triangle" w="med" len="med"/>
          </a:ln>
        </p:spPr>
      </p:cxnSp>
      <p:sp>
        <p:nvSpPr>
          <p:cNvPr id="503" name="Google Shape;503;p11"/>
          <p:cNvSpPr/>
          <p:nvPr/>
        </p:nvSpPr>
        <p:spPr>
          <a:xfrm>
            <a:off x="3048000" y="3352800"/>
            <a:ext cx="152400" cy="457200"/>
          </a:xfrm>
          <a:custGeom>
            <a:avLst/>
            <a:gdLst/>
            <a:ahLst/>
            <a:cxnLst/>
            <a:rect l="l" t="t" r="r" b="b"/>
            <a:pathLst>
              <a:path w="96" h="288" extrusionOk="0">
                <a:moveTo>
                  <a:pt x="0" y="288"/>
                </a:moveTo>
                <a:cubicBezTo>
                  <a:pt x="48" y="240"/>
                  <a:pt x="96" y="192"/>
                  <a:pt x="96" y="144"/>
                </a:cubicBezTo>
                <a:cubicBezTo>
                  <a:pt x="96" y="96"/>
                  <a:pt x="16" y="24"/>
                  <a:pt x="0"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4" name="Google Shape;504;p11"/>
          <p:cNvSpPr/>
          <p:nvPr/>
        </p:nvSpPr>
        <p:spPr>
          <a:xfrm>
            <a:off x="3048000" y="2819400"/>
            <a:ext cx="152400" cy="457200"/>
          </a:xfrm>
          <a:custGeom>
            <a:avLst/>
            <a:gdLst/>
            <a:ahLst/>
            <a:cxnLst/>
            <a:rect l="l" t="t" r="r" b="b"/>
            <a:pathLst>
              <a:path w="96" h="288" extrusionOk="0">
                <a:moveTo>
                  <a:pt x="0" y="288"/>
                </a:moveTo>
                <a:cubicBezTo>
                  <a:pt x="48" y="240"/>
                  <a:pt x="96" y="192"/>
                  <a:pt x="96" y="144"/>
                </a:cubicBezTo>
                <a:cubicBezTo>
                  <a:pt x="96" y="96"/>
                  <a:pt x="16" y="24"/>
                  <a:pt x="0"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5" name="Google Shape;505;p11"/>
          <p:cNvSpPr/>
          <p:nvPr/>
        </p:nvSpPr>
        <p:spPr>
          <a:xfrm>
            <a:off x="3124200" y="2641600"/>
            <a:ext cx="800100" cy="2997200"/>
          </a:xfrm>
          <a:custGeom>
            <a:avLst/>
            <a:gdLst/>
            <a:ahLst/>
            <a:cxnLst/>
            <a:rect l="l" t="t" r="r" b="b"/>
            <a:pathLst>
              <a:path w="504" h="1888" extrusionOk="0">
                <a:moveTo>
                  <a:pt x="0" y="64"/>
                </a:moveTo>
                <a:cubicBezTo>
                  <a:pt x="180" y="32"/>
                  <a:pt x="360" y="0"/>
                  <a:pt x="432" y="256"/>
                </a:cubicBezTo>
                <a:cubicBezTo>
                  <a:pt x="504" y="512"/>
                  <a:pt x="504" y="1328"/>
                  <a:pt x="432" y="1600"/>
                </a:cubicBezTo>
                <a:cubicBezTo>
                  <a:pt x="360" y="1872"/>
                  <a:pt x="72" y="1848"/>
                  <a:pt x="0" y="1888"/>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2"/>
          <p:cNvSpPr txBox="1">
            <a:spLocks noGrp="1"/>
          </p:cNvSpPr>
          <p:nvPr>
            <p:ph type="title"/>
          </p:nvPr>
        </p:nvSpPr>
        <p:spPr>
          <a:xfrm>
            <a:off x="457200" y="76200"/>
            <a:ext cx="82296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quadratic probing</a:t>
            </a:r>
            <a:endParaRPr/>
          </a:p>
        </p:txBody>
      </p:sp>
      <p:sp>
        <p:nvSpPr>
          <p:cNvPr id="511" name="Google Shape;511;p12"/>
          <p:cNvSpPr txBox="1">
            <a:spLocks noGrp="1"/>
          </p:cNvSpPr>
          <p:nvPr>
            <p:ph type="body" idx="1"/>
          </p:nvPr>
        </p:nvSpPr>
        <p:spPr>
          <a:xfrm>
            <a:off x="457200" y="914400"/>
            <a:ext cx="8534400" cy="5715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Jika terjadi tabrakan maka dicari lokasi yang kosong secara quadratik : 1, 4, 9, 16 dan seterusnya</a:t>
            </a:r>
            <a:endParaRPr/>
          </a:p>
          <a:p>
            <a:pPr marL="342900" lvl="0" indent="-3429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 Memetakan kunci: B, J, N, S, X dan W ke tabel Hash dengan ukuran 7, alamat tabel: 0 .. 6 dan fungsi Hash: h(key) = posisi_key mod 7</a:t>
            </a:r>
            <a:endParaRPr/>
          </a:p>
          <a:p>
            <a:pPr marL="342900" lvl="0" indent="-3429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Hasil perhitungan diperoleh:</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r>
              <a:rPr lang="en-US" sz="2400" b="0" i="0" u="sng">
                <a:solidFill>
                  <a:schemeClr val="dk1"/>
                </a:solidFill>
                <a:latin typeface="Arial"/>
                <a:ea typeface="Arial"/>
                <a:cs typeface="Arial"/>
                <a:sym typeface="Arial"/>
              </a:rPr>
              <a:t>key	        h(key)</a:t>
            </a:r>
            <a:r>
              <a:rPr lang="en-US" sz="2400" b="0" i="0" u="none">
                <a:solidFill>
                  <a:schemeClr val="dk1"/>
                </a:solidFill>
                <a:latin typeface="Arial"/>
                <a:ea typeface="Arial"/>
                <a:cs typeface="Arial"/>
                <a:sym typeface="Arial"/>
              </a:rPr>
              <a:t>		   Tabel Hash:</a:t>
            </a:r>
            <a:r>
              <a:rPr lang="en-US" sz="2400" b="0" i="0" u="sng">
                <a:solidFill>
                  <a:schemeClr val="dk1"/>
                </a:solidFill>
                <a:latin typeface="Arial"/>
                <a:ea typeface="Arial"/>
                <a:cs typeface="Arial"/>
                <a:sym typeface="Arial"/>
              </a:rPr>
              <a:t>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B		2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J		3</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N		0</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S		5</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X		3 🡪 tabrakan			 🡨 </a:t>
            </a:r>
            <a:r>
              <a:rPr lang="en-US" sz="2000" b="0" i="0" u="none">
                <a:solidFill>
                  <a:schemeClr val="dk1"/>
                </a:solidFill>
                <a:latin typeface="Arial"/>
                <a:ea typeface="Arial"/>
                <a:cs typeface="Arial"/>
                <a:sym typeface="Arial"/>
              </a:rPr>
              <a:t>kunci X tabrakan</a:t>
            </a:r>
            <a:r>
              <a:rPr lang="en-US" sz="2400" b="0" i="0" u="none">
                <a:solidFill>
                  <a:schemeClr val="dk1"/>
                </a:solidFill>
                <a:latin typeface="Arial"/>
                <a:ea typeface="Arial"/>
                <a:cs typeface="Arial"/>
                <a:sym typeface="Arial"/>
              </a:rPr>
              <a:t>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W		2 🡪 tabrakan 		      </a:t>
            </a:r>
            <a:r>
              <a:rPr lang="en-US" sz="2000" b="0" i="0" u="none">
                <a:solidFill>
                  <a:schemeClr val="dk1"/>
                </a:solidFill>
                <a:latin typeface="Arial"/>
                <a:ea typeface="Arial"/>
                <a:cs typeface="Arial"/>
                <a:sym typeface="Arial"/>
              </a:rPr>
              <a:t>dengan kunci J</a:t>
            </a:r>
            <a:r>
              <a:rPr lang="en-US" sz="2400" b="0" i="0" u="none">
                <a:solidFill>
                  <a:schemeClr val="dk1"/>
                </a:solidFill>
                <a:latin typeface="Arial"/>
                <a:ea typeface="Arial"/>
                <a:cs typeface="Arial"/>
                <a:sym typeface="Arial"/>
              </a:rPr>
              <a:t>      		</a:t>
            </a:r>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graphicFrame>
        <p:nvGraphicFramePr>
          <p:cNvPr id="512" name="Google Shape;512;p12"/>
          <p:cNvGraphicFramePr/>
          <p:nvPr/>
        </p:nvGraphicFramePr>
        <p:xfrm>
          <a:off x="4495800" y="3810000"/>
          <a:ext cx="1524000" cy="2868925"/>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4429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4429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3"/>
          <p:cNvSpPr txBox="1">
            <a:spLocks noGrp="1"/>
          </p:cNvSpPr>
          <p:nvPr>
            <p:ph type="title"/>
          </p:nvPr>
        </p:nvSpPr>
        <p:spPr>
          <a:xfrm>
            <a:off x="457200" y="76200"/>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quadratic probing (2)</a:t>
            </a:r>
            <a:endParaRPr/>
          </a:p>
        </p:txBody>
      </p:sp>
      <p:sp>
        <p:nvSpPr>
          <p:cNvPr id="518" name="Google Shape;518;p13"/>
          <p:cNvSpPr txBox="1">
            <a:spLocks noGrp="1"/>
          </p:cNvSpPr>
          <p:nvPr>
            <p:ph type="body" idx="1"/>
          </p:nvPr>
        </p:nvSpPr>
        <p:spPr>
          <a:xfrm>
            <a:off x="457200" y="990600"/>
            <a:ext cx="8001000" cy="5791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Mengatasi tabrakan:</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Cari posisi yang kosong secara linier mulai dari posisi h(key): 		probe_baru  =  h(key) – q </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q = 1, 4, 9, 16, ....  </a:t>
            </a:r>
            <a:endParaRPr/>
          </a:p>
          <a:p>
            <a:pPr marL="342900" lvl="0" indent="-342900"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a:t>
            </a:r>
            <a:endParaRPr/>
          </a:p>
          <a:p>
            <a:pPr marL="342900" lvl="0" indent="-3429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Kunci X tabrakan dengan kunci J karena kedua kunci dipetakan ke alamat tabel yang sama.</a:t>
            </a:r>
            <a:endParaRPr/>
          </a:p>
          <a:p>
            <a:pPr marL="342900" lvl="0" indent="-190500" algn="l" rtl="0">
              <a:lnSpc>
                <a:spcPct val="8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8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342900" lvl="0" indent="-342900" algn="l" rtl="0">
              <a:lnSpc>
                <a:spcPct val="80000"/>
              </a:lnSpc>
              <a:spcBef>
                <a:spcPts val="36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					</a:t>
            </a:r>
            <a:endParaRPr/>
          </a:p>
          <a:p>
            <a:pPr marL="342900" lvl="0" indent="-342900" algn="l" rtl="0">
              <a:lnSpc>
                <a:spcPct val="80000"/>
              </a:lnSpc>
              <a:spcBef>
                <a:spcPts val="36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kedua dari kunci X = 3 – 1 = 2</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Tabrakan dengan kunci J</a:t>
            </a:r>
            <a:endParaRPr/>
          </a:p>
          <a:p>
            <a:pPr marL="342900" lvl="0" indent="-342900" algn="l" rtl="0">
              <a:lnSpc>
                <a:spcPct val="8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8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ketiga dari kunci X =</a:t>
            </a:r>
            <a:endParaRPr/>
          </a:p>
          <a:p>
            <a:pPr marL="342900" lvl="0" indent="-342900" algn="l" rtl="0">
              <a:lnSpc>
                <a:spcPct val="8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(3 + 7) – 4 = 6</a:t>
            </a:r>
            <a:endParaRPr/>
          </a:p>
        </p:txBody>
      </p:sp>
      <p:graphicFrame>
        <p:nvGraphicFramePr>
          <p:cNvPr id="519" name="Google Shape;519;p13"/>
          <p:cNvGraphicFramePr/>
          <p:nvPr/>
        </p:nvGraphicFramePr>
        <p:xfrm>
          <a:off x="1524000" y="3733800"/>
          <a:ext cx="1447800" cy="2794325"/>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41432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cxnSp>
        <p:nvCxnSpPr>
          <p:cNvPr id="520" name="Google Shape;520;p13"/>
          <p:cNvCxnSpPr/>
          <p:nvPr/>
        </p:nvCxnSpPr>
        <p:spPr>
          <a:xfrm rot="10800000">
            <a:off x="3276600" y="5105400"/>
            <a:ext cx="457200" cy="0"/>
          </a:xfrm>
          <a:prstGeom prst="straightConnector1">
            <a:avLst/>
          </a:prstGeom>
          <a:noFill/>
          <a:ln w="28575" cap="flat" cmpd="sng">
            <a:solidFill>
              <a:schemeClr val="dk1"/>
            </a:solidFill>
            <a:prstDash val="solid"/>
            <a:miter lim="800000"/>
            <a:headEnd type="none" w="med" len="med"/>
            <a:tailEnd type="triangle" w="med" len="med"/>
          </a:ln>
        </p:spPr>
      </p:cxnSp>
      <p:sp>
        <p:nvSpPr>
          <p:cNvPr id="521" name="Google Shape;521;p13"/>
          <p:cNvSpPr/>
          <p:nvPr/>
        </p:nvSpPr>
        <p:spPr>
          <a:xfrm>
            <a:off x="3124200" y="4724400"/>
            <a:ext cx="152400" cy="381000"/>
          </a:xfrm>
          <a:custGeom>
            <a:avLst/>
            <a:gdLst/>
            <a:ahLst/>
            <a:cxnLst/>
            <a:rect l="l" t="t" r="r" b="b"/>
            <a:pathLst>
              <a:path w="96" h="240" extrusionOk="0">
                <a:moveTo>
                  <a:pt x="0" y="240"/>
                </a:moveTo>
                <a:cubicBezTo>
                  <a:pt x="48" y="212"/>
                  <a:pt x="96" y="184"/>
                  <a:pt x="96" y="144"/>
                </a:cubicBezTo>
                <a:cubicBezTo>
                  <a:pt x="96" y="104"/>
                  <a:pt x="16" y="16"/>
                  <a:pt x="0"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2" name="Google Shape;522;p13"/>
          <p:cNvSpPr/>
          <p:nvPr/>
        </p:nvSpPr>
        <p:spPr>
          <a:xfrm>
            <a:off x="3200400" y="4648200"/>
            <a:ext cx="685800" cy="1524000"/>
          </a:xfrm>
          <a:custGeom>
            <a:avLst/>
            <a:gdLst/>
            <a:ahLst/>
            <a:cxnLst/>
            <a:rect l="l" t="t" r="r" b="b"/>
            <a:pathLst>
              <a:path w="544" h="1008" extrusionOk="0">
                <a:moveTo>
                  <a:pt x="0" y="0"/>
                </a:moveTo>
                <a:cubicBezTo>
                  <a:pt x="176" y="4"/>
                  <a:pt x="352" y="8"/>
                  <a:pt x="432" y="144"/>
                </a:cubicBezTo>
                <a:cubicBezTo>
                  <a:pt x="512" y="280"/>
                  <a:pt x="544" y="672"/>
                  <a:pt x="480" y="816"/>
                </a:cubicBezTo>
                <a:cubicBezTo>
                  <a:pt x="416" y="960"/>
                  <a:pt x="120" y="976"/>
                  <a:pt x="48" y="1008"/>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quadratic probing (3)</a:t>
            </a:r>
            <a:endParaRPr/>
          </a:p>
        </p:txBody>
      </p:sp>
      <p:sp>
        <p:nvSpPr>
          <p:cNvPr id="528" name="Google Shape;528;p14"/>
          <p:cNvSpPr txBox="1">
            <a:spLocks noGrp="1"/>
          </p:cNvSpPr>
          <p:nvPr>
            <p:ph type="body" idx="1"/>
          </p:nvPr>
        </p:nvSpPr>
        <p:spPr>
          <a:xfrm>
            <a:off x="457200" y="1600200"/>
            <a:ext cx="79248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 Kunci W tabrakan dengan kunci B</a:t>
            </a:r>
            <a:endParaRPr/>
          </a:p>
          <a:p>
            <a:pPr marL="342900" lvl="0" indent="-3429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kedua kunci W = 2 – 1 = 1</a:t>
            </a:r>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Kunci W tabrakan dengan kunci B</a:t>
            </a:r>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342900" lvl="0" indent="-342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9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34290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graphicFrame>
        <p:nvGraphicFramePr>
          <p:cNvPr id="529" name="Google Shape;529;p14"/>
          <p:cNvGraphicFramePr/>
          <p:nvPr/>
        </p:nvGraphicFramePr>
        <p:xfrm>
          <a:off x="1600200" y="2590800"/>
          <a:ext cx="1447800" cy="2889250"/>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4127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sp>
        <p:nvSpPr>
          <p:cNvPr id="530" name="Google Shape;530;p14"/>
          <p:cNvSpPr/>
          <p:nvPr/>
        </p:nvSpPr>
        <p:spPr>
          <a:xfrm>
            <a:off x="3200400" y="3200400"/>
            <a:ext cx="152400" cy="381000"/>
          </a:xfrm>
          <a:custGeom>
            <a:avLst/>
            <a:gdLst/>
            <a:ahLst/>
            <a:cxnLst/>
            <a:rect l="l" t="t" r="r" b="b"/>
            <a:pathLst>
              <a:path w="96" h="240" extrusionOk="0">
                <a:moveTo>
                  <a:pt x="0" y="240"/>
                </a:moveTo>
                <a:cubicBezTo>
                  <a:pt x="48" y="188"/>
                  <a:pt x="96" y="136"/>
                  <a:pt x="96" y="96"/>
                </a:cubicBezTo>
                <a:cubicBezTo>
                  <a:pt x="96" y="56"/>
                  <a:pt x="48" y="28"/>
                  <a:pt x="0"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31" name="Google Shape;531;p14"/>
          <p:cNvCxnSpPr/>
          <p:nvPr/>
        </p:nvCxnSpPr>
        <p:spPr>
          <a:xfrm rot="10800000">
            <a:off x="3352800" y="3657600"/>
            <a:ext cx="533400" cy="0"/>
          </a:xfrm>
          <a:prstGeom prst="straightConnector1">
            <a:avLst/>
          </a:prstGeom>
          <a:noFill/>
          <a:ln w="28575" cap="flat" cmpd="sng">
            <a:solidFill>
              <a:schemeClr val="dk1"/>
            </a:solidFill>
            <a:prstDash val="solid"/>
            <a:miter lim="800000"/>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5"/>
          <p:cNvSpPr txBox="1">
            <a:spLocks noGrp="1"/>
          </p:cNvSpPr>
          <p:nvPr>
            <p:ph type="title"/>
          </p:nvPr>
        </p:nvSpPr>
        <p:spPr>
          <a:xfrm>
            <a:off x="457200" y="228600"/>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double hashing</a:t>
            </a:r>
            <a:endParaRPr/>
          </a:p>
        </p:txBody>
      </p:sp>
      <p:sp>
        <p:nvSpPr>
          <p:cNvPr id="537" name="Google Shape;537;p15"/>
          <p:cNvSpPr txBox="1">
            <a:spLocks noGrp="1"/>
          </p:cNvSpPr>
          <p:nvPr>
            <p:ph type="body" idx="1"/>
          </p:nvPr>
        </p:nvSpPr>
        <p:spPr>
          <a:xfrm>
            <a:off x="457200" y="838200"/>
            <a:ext cx="8534400" cy="5791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Jika terjadi tabrakan maka dicari lokasi yang kosong dengan menggunakan fungsi Hash yang kedua</a:t>
            </a:r>
            <a:endParaRPr/>
          </a:p>
          <a:p>
            <a:pPr marL="342900" lvl="0" indent="-3429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 Memetakan kunci: B, J, N, S, X dan W ke tabel Hash dengan ukuran 7, alamat tabel: 0 .. 6 dan fungsi Hash: h(key) = posisi_key mod 7</a:t>
            </a:r>
            <a:endParaRPr/>
          </a:p>
          <a:p>
            <a:pPr marL="342900" lvl="0" indent="-3429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Hasil perhitungan diperoleh:</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r>
              <a:rPr lang="en-US" sz="2400" b="0" i="0" u="sng">
                <a:solidFill>
                  <a:schemeClr val="dk1"/>
                </a:solidFill>
                <a:latin typeface="Arial"/>
                <a:ea typeface="Arial"/>
                <a:cs typeface="Arial"/>
                <a:sym typeface="Arial"/>
              </a:rPr>
              <a:t>key	        h(key)</a:t>
            </a:r>
            <a:r>
              <a:rPr lang="en-US" sz="2400" b="0" i="0" u="none">
                <a:solidFill>
                  <a:schemeClr val="dk1"/>
                </a:solidFill>
                <a:latin typeface="Arial"/>
                <a:ea typeface="Arial"/>
                <a:cs typeface="Arial"/>
                <a:sym typeface="Arial"/>
              </a:rPr>
              <a:t>		   Tabel Hash:</a:t>
            </a:r>
            <a:r>
              <a:rPr lang="en-US" sz="2400" b="0" i="0" u="sng">
                <a:solidFill>
                  <a:schemeClr val="dk1"/>
                </a:solidFill>
                <a:latin typeface="Arial"/>
                <a:ea typeface="Arial"/>
                <a:cs typeface="Arial"/>
                <a:sym typeface="Arial"/>
              </a:rPr>
              <a:t>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B		2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J		3</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N		0</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S		5</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X		3 🡪 tabrakan			 </a:t>
            </a:r>
            <a:r>
              <a:rPr lang="en-US" sz="2000" b="0" i="0" u="none">
                <a:solidFill>
                  <a:schemeClr val="dk1"/>
                </a:solidFill>
                <a:latin typeface="Arial"/>
                <a:ea typeface="Arial"/>
                <a:cs typeface="Arial"/>
                <a:sym typeface="Arial"/>
              </a:rPr>
              <a:t>🡨 kunci X tabrakan </a:t>
            </a:r>
            <a:endParaRPr/>
          </a:p>
          <a:p>
            <a:pPr marL="342900" lvl="0" indent="-3429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W		2 🡪 tabrakan 		      </a:t>
            </a:r>
            <a:r>
              <a:rPr lang="en-US" sz="2000" b="0" i="0" u="none">
                <a:solidFill>
                  <a:schemeClr val="dk1"/>
                </a:solidFill>
                <a:latin typeface="Arial"/>
                <a:ea typeface="Arial"/>
                <a:cs typeface="Arial"/>
                <a:sym typeface="Arial"/>
              </a:rPr>
              <a:t>dengan kunci J      		</a:t>
            </a:r>
            <a:endParaRPr/>
          </a:p>
          <a:p>
            <a:pPr marL="342900" lvl="0" indent="-215900" algn="l" rtl="0">
              <a:lnSpc>
                <a:spcPct val="9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190500" algn="l" rtl="0">
              <a:lnSpc>
                <a:spcPct val="9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graphicFrame>
        <p:nvGraphicFramePr>
          <p:cNvPr id="538" name="Google Shape;538;p15"/>
          <p:cNvGraphicFramePr/>
          <p:nvPr>
            <p:extLst>
              <p:ext uri="{D42A27DB-BD31-4B8C-83A1-F6EECF244321}">
                <p14:modId xmlns:p14="http://schemas.microsoft.com/office/powerpoint/2010/main" val="4118155154"/>
              </p:ext>
            </p:extLst>
          </p:nvPr>
        </p:nvGraphicFramePr>
        <p:xfrm>
          <a:off x="5477774" y="3427562"/>
          <a:ext cx="1371600" cy="2939350"/>
        </p:xfrm>
        <a:graphic>
          <a:graphicData uri="http://schemas.openxmlformats.org/drawingml/2006/table">
            <a:tbl>
              <a:tblPr>
                <a:noFill/>
                <a:tableStyleId>{52C73549-BD37-43C5-8420-2C1FC491E9C7}</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238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4238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4238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39046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4238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4238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4238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6"/>
          <p:cNvSpPr txBox="1">
            <a:spLocks noGrp="1"/>
          </p:cNvSpPr>
          <p:nvPr>
            <p:ph type="title"/>
          </p:nvPr>
        </p:nvSpPr>
        <p:spPr>
          <a:xfrm>
            <a:off x="457200" y="20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Open addressing double hashing (2)</a:t>
            </a:r>
            <a:endParaRPr/>
          </a:p>
        </p:txBody>
      </p:sp>
      <p:sp>
        <p:nvSpPr>
          <p:cNvPr id="544" name="Google Shape;544;p16"/>
          <p:cNvSpPr txBox="1">
            <a:spLocks noGrp="1"/>
          </p:cNvSpPr>
          <p:nvPr>
            <p:ph type="body" idx="1"/>
          </p:nvPr>
        </p:nvSpPr>
        <p:spPr>
          <a:xfrm>
            <a:off x="457200" y="1143000"/>
            <a:ext cx="8229600" cy="49831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9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Mengatasi tabrakan:</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Gunakan fungsi Hash yang kedua:</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h2(key) = max(1, posisi_key/7) </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probe_baru = h(key) – h2(key)</a:t>
            </a:r>
            <a:endParaRPr/>
          </a:p>
          <a:p>
            <a:pPr marL="420687" marR="0" lvl="0" indent="-420687"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Dengan kemikian perlu dihitung nilai h2(key) dari tiap kunci: </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a:t>
            </a:r>
            <a:r>
              <a:rPr lang="en-US" sz="2400" b="0" i="0" u="sng">
                <a:solidFill>
                  <a:schemeClr val="dk1"/>
                </a:solidFill>
                <a:latin typeface="Calibri"/>
                <a:ea typeface="Calibri"/>
                <a:cs typeface="Calibri"/>
                <a:sym typeface="Calibri"/>
              </a:rPr>
              <a:t>key	     h2(key)</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B		1		    	</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J		1</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N		2</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S		2</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X		3 </a:t>
            </a:r>
            <a:endParaRPr/>
          </a:p>
          <a:p>
            <a:pPr marL="420687" marR="0" lvl="0" indent="-420687"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W		3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double hashing (3)</a:t>
            </a:r>
            <a:endParaRPr/>
          </a:p>
        </p:txBody>
      </p:sp>
      <p:sp>
        <p:nvSpPr>
          <p:cNvPr id="550" name="Google Shape;550;p17"/>
          <p:cNvSpPr txBox="1">
            <a:spLocks noGrp="1"/>
          </p:cNvSpPr>
          <p:nvPr>
            <p:ph type="body" idx="1"/>
          </p:nvPr>
        </p:nvSpPr>
        <p:spPr>
          <a:xfrm>
            <a:off x="457200" y="1295400"/>
            <a:ext cx="83820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Contoh:</a:t>
            </a:r>
            <a:endParaRPr/>
          </a:p>
          <a:p>
            <a:pPr marL="342900" lvl="0" indent="-34290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Kunci X tabrakan dengan kunci J karena kedua kunci dipetakan ke alamat tabel yang sama.</a:t>
            </a:r>
            <a:endParaRPr/>
          </a:p>
          <a:p>
            <a:pPr marL="34290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kedua dari kunci X = 3 – 3 = 0</a:t>
            </a:r>
            <a:endParaRPr/>
          </a:p>
          <a:p>
            <a:pPr marL="34290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Tabrakan dengan kunci J</a:t>
            </a:r>
            <a:endParaRPr/>
          </a:p>
          <a:p>
            <a:pPr marL="342900" lvl="0" indent="-342900" algn="l" rtl="0">
              <a:lnSpc>
                <a:spcPct val="100000"/>
              </a:lnSpc>
              <a:spcBef>
                <a:spcPts val="160"/>
              </a:spcBef>
              <a:spcAft>
                <a:spcPts val="0"/>
              </a:spcAft>
              <a:buClr>
                <a:schemeClr val="dk1"/>
              </a:buClr>
              <a:buSzPts val="800"/>
              <a:buFont typeface="Arial"/>
              <a:buNone/>
            </a:pPr>
            <a:r>
              <a:rPr lang="en-US" sz="800" b="0" i="0" u="none">
                <a:solidFill>
                  <a:schemeClr val="dk1"/>
                </a:solidFill>
                <a:latin typeface="Arial"/>
                <a:ea typeface="Arial"/>
                <a:cs typeface="Arial"/>
                <a:sym typeface="Arial"/>
              </a:rPr>
              <a:t>			</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ketiga dari kunci X =</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(3 + 7) – 6 =  4</a:t>
            </a:r>
            <a:endParaRPr/>
          </a:p>
          <a:p>
            <a:pPr marL="34290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graphicFrame>
        <p:nvGraphicFramePr>
          <p:cNvPr id="551" name="Google Shape;551;p17"/>
          <p:cNvGraphicFramePr/>
          <p:nvPr/>
        </p:nvGraphicFramePr>
        <p:xfrm>
          <a:off x="1676400" y="3124200"/>
          <a:ext cx="1524000" cy="3055850"/>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cxnSp>
        <p:nvCxnSpPr>
          <p:cNvPr id="552" name="Google Shape;552;p17"/>
          <p:cNvCxnSpPr/>
          <p:nvPr/>
        </p:nvCxnSpPr>
        <p:spPr>
          <a:xfrm rot="10800000">
            <a:off x="3505200" y="4648200"/>
            <a:ext cx="457200" cy="0"/>
          </a:xfrm>
          <a:prstGeom prst="straightConnector1">
            <a:avLst/>
          </a:prstGeom>
          <a:noFill/>
          <a:ln w="28575" cap="flat" cmpd="sng">
            <a:solidFill>
              <a:schemeClr val="dk1"/>
            </a:solidFill>
            <a:prstDash val="solid"/>
            <a:miter lim="800000"/>
            <a:headEnd type="none" w="med" len="med"/>
            <a:tailEnd type="triangle" w="med" len="med"/>
          </a:ln>
        </p:spPr>
      </p:cxnSp>
      <p:sp>
        <p:nvSpPr>
          <p:cNvPr id="553" name="Google Shape;553;p17"/>
          <p:cNvSpPr/>
          <p:nvPr/>
        </p:nvSpPr>
        <p:spPr>
          <a:xfrm>
            <a:off x="3352800" y="3352800"/>
            <a:ext cx="152400" cy="1219200"/>
          </a:xfrm>
          <a:custGeom>
            <a:avLst/>
            <a:gdLst/>
            <a:ahLst/>
            <a:cxnLst/>
            <a:rect l="l" t="t" r="r" b="b"/>
            <a:pathLst>
              <a:path w="240" h="768" extrusionOk="0">
                <a:moveTo>
                  <a:pt x="0" y="768"/>
                </a:moveTo>
                <a:cubicBezTo>
                  <a:pt x="120" y="616"/>
                  <a:pt x="240" y="464"/>
                  <a:pt x="240" y="336"/>
                </a:cubicBezTo>
                <a:cubicBezTo>
                  <a:pt x="240" y="208"/>
                  <a:pt x="40" y="56"/>
                  <a:pt x="0" y="0"/>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54" name="Google Shape;554;p17"/>
          <p:cNvSpPr/>
          <p:nvPr/>
        </p:nvSpPr>
        <p:spPr>
          <a:xfrm>
            <a:off x="3352800" y="3252583"/>
            <a:ext cx="762000" cy="1765300"/>
          </a:xfrm>
          <a:custGeom>
            <a:avLst/>
            <a:gdLst/>
            <a:ahLst/>
            <a:cxnLst/>
            <a:rect l="l" t="t" r="r" b="b"/>
            <a:pathLst>
              <a:path w="384" h="1112" extrusionOk="0">
                <a:moveTo>
                  <a:pt x="0" y="8"/>
                </a:moveTo>
                <a:cubicBezTo>
                  <a:pt x="116" y="4"/>
                  <a:pt x="232" y="0"/>
                  <a:pt x="288" y="152"/>
                </a:cubicBezTo>
                <a:cubicBezTo>
                  <a:pt x="344" y="304"/>
                  <a:pt x="384" y="760"/>
                  <a:pt x="336" y="920"/>
                </a:cubicBezTo>
                <a:cubicBezTo>
                  <a:pt x="288" y="1080"/>
                  <a:pt x="144" y="1096"/>
                  <a:pt x="0" y="1112"/>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Open addressing double hashing (4)</a:t>
            </a:r>
            <a:endParaRPr/>
          </a:p>
        </p:txBody>
      </p:sp>
      <p:sp>
        <p:nvSpPr>
          <p:cNvPr id="560" name="Google Shape;560;p18"/>
          <p:cNvSpPr txBox="1">
            <a:spLocks noGrp="1"/>
          </p:cNvSpPr>
          <p:nvPr>
            <p:ph type="body" idx="1"/>
          </p:nvPr>
        </p:nvSpPr>
        <p:spPr>
          <a:xfrm>
            <a:off x="457200" y="1600200"/>
            <a:ext cx="83058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Contoh: Kunci W tabrakan dengan kunci B</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Kunci W tabrakan dengan kunci B</a:t>
            </a:r>
            <a:endParaRPr/>
          </a:p>
          <a:p>
            <a:pPr marL="34290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Probe kedua kunci W = </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(2 + 7) – 3 = 6</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graphicFrame>
        <p:nvGraphicFramePr>
          <p:cNvPr id="561" name="Google Shape;561;p18"/>
          <p:cNvGraphicFramePr/>
          <p:nvPr/>
        </p:nvGraphicFramePr>
        <p:xfrm>
          <a:off x="1752600" y="2514600"/>
          <a:ext cx="1524000" cy="3055850"/>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0"/>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1"/>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2"/>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3"/>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X</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4"/>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5"/>
                  </a:ext>
                </a:extLst>
              </a:tr>
              <a:tr h="4365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7F9A5"/>
                    </a:solidFill>
                  </a:tcPr>
                </a:tc>
                <a:extLst>
                  <a:ext uri="{0D108BD9-81ED-4DB2-BD59-A6C34878D82A}">
                    <a16:rowId xmlns:a16="http://schemas.microsoft.com/office/drawing/2014/main" val="10006"/>
                  </a:ext>
                </a:extLst>
              </a:tr>
            </a:tbl>
          </a:graphicData>
        </a:graphic>
      </p:graphicFrame>
      <p:cxnSp>
        <p:nvCxnSpPr>
          <p:cNvPr id="562" name="Google Shape;562;p18"/>
          <p:cNvCxnSpPr/>
          <p:nvPr/>
        </p:nvCxnSpPr>
        <p:spPr>
          <a:xfrm rot="10800000">
            <a:off x="3505200" y="3657600"/>
            <a:ext cx="457200" cy="0"/>
          </a:xfrm>
          <a:prstGeom prst="straightConnector1">
            <a:avLst/>
          </a:prstGeom>
          <a:noFill/>
          <a:ln w="28575" cap="flat" cmpd="sng">
            <a:solidFill>
              <a:schemeClr val="dk1"/>
            </a:solidFill>
            <a:prstDash val="solid"/>
            <a:miter lim="800000"/>
            <a:headEnd type="none" w="med" len="med"/>
            <a:tailEnd type="triangle" w="med" len="med"/>
          </a:ln>
        </p:spPr>
      </p:cxnSp>
      <p:sp>
        <p:nvSpPr>
          <p:cNvPr id="563" name="Google Shape;563;p18"/>
          <p:cNvSpPr/>
          <p:nvPr/>
        </p:nvSpPr>
        <p:spPr>
          <a:xfrm>
            <a:off x="3505200" y="3479800"/>
            <a:ext cx="711200" cy="1854200"/>
          </a:xfrm>
          <a:custGeom>
            <a:avLst/>
            <a:gdLst/>
            <a:ahLst/>
            <a:cxnLst/>
            <a:rect l="l" t="t" r="r" b="b"/>
            <a:pathLst>
              <a:path w="448" h="1168" extrusionOk="0">
                <a:moveTo>
                  <a:pt x="0" y="16"/>
                </a:moveTo>
                <a:cubicBezTo>
                  <a:pt x="160" y="8"/>
                  <a:pt x="320" y="0"/>
                  <a:pt x="384" y="160"/>
                </a:cubicBezTo>
                <a:cubicBezTo>
                  <a:pt x="448" y="320"/>
                  <a:pt x="448" y="808"/>
                  <a:pt x="384" y="976"/>
                </a:cubicBezTo>
                <a:cubicBezTo>
                  <a:pt x="320" y="1144"/>
                  <a:pt x="64" y="1136"/>
                  <a:pt x="0" y="1168"/>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9"/>
          <p:cNvSpPr txBox="1">
            <a:spLocks noGrp="1"/>
          </p:cNvSpPr>
          <p:nvPr>
            <p:ph type="title"/>
          </p:nvPr>
        </p:nvSpPr>
        <p:spPr>
          <a:xfrm>
            <a:off x="457200" y="26987"/>
            <a:ext cx="8229600" cy="8112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Closed addressing separate chaining</a:t>
            </a:r>
            <a:endParaRPr/>
          </a:p>
        </p:txBody>
      </p:sp>
      <p:sp>
        <p:nvSpPr>
          <p:cNvPr id="569" name="Google Shape;569;p19"/>
          <p:cNvSpPr txBox="1">
            <a:spLocks noGrp="1"/>
          </p:cNvSpPr>
          <p:nvPr>
            <p:ph type="body" idx="1"/>
          </p:nvPr>
        </p:nvSpPr>
        <p:spPr>
          <a:xfrm>
            <a:off x="457200" y="914400"/>
            <a:ext cx="8229600" cy="52117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8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Cara ini menggunakan tabel yang  isinya adalah node berbentuk linked list.</a:t>
            </a:r>
            <a:endParaRPr/>
          </a:p>
          <a:p>
            <a:pPr marL="420687" marR="0" lvl="0" indent="-420687"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Jika terjadi tabrakan maka kunci diletakkan pada node baru di belakang node yang sudah ada</a:t>
            </a:r>
            <a:endParaRPr/>
          </a:p>
          <a:p>
            <a:pPr marL="420687" marR="0" lvl="0" indent="-420687"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Contoh: Memetakan kunci: B, J, N, S, X dan W ke tabel Hash dengan ukuran 7, alamat tabel: 0 .. 6 dan fungsi Hash: h(key) = posisi_key mod 7</a:t>
            </a:r>
            <a:endParaRPr/>
          </a:p>
          <a:p>
            <a:pPr marL="420687" marR="0" lvl="0" indent="-420687"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Hasil perhitungan diperoleh:</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a:t>
            </a:r>
            <a:r>
              <a:rPr lang="en-US" sz="2400" b="0" i="0" u="sng">
                <a:solidFill>
                  <a:schemeClr val="dk1"/>
                </a:solidFill>
                <a:latin typeface="Calibri"/>
                <a:ea typeface="Calibri"/>
                <a:cs typeface="Calibri"/>
                <a:sym typeface="Calibri"/>
              </a:rPr>
              <a:t>key	        h(key)</a:t>
            </a:r>
            <a:r>
              <a:rPr lang="en-US" sz="2400" b="0" i="0" u="none">
                <a:solidFill>
                  <a:schemeClr val="dk1"/>
                </a:solidFill>
                <a:latin typeface="Calibri"/>
                <a:ea typeface="Calibri"/>
                <a:cs typeface="Calibri"/>
                <a:sym typeface="Calibri"/>
              </a:rPr>
              <a:t>		</a:t>
            </a:r>
            <a:endParaRPr sz="2400" b="0" i="0" u="sng">
              <a:solidFill>
                <a:schemeClr val="dk1"/>
              </a:solidFill>
              <a:latin typeface="Calibri"/>
              <a:ea typeface="Calibri"/>
              <a:cs typeface="Calibri"/>
              <a:sym typeface="Calibri"/>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B		2		    	</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J		3</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N		0</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S		5</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X		3 🡪 tabrakan</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W		2 🡪 tabrakan</a:t>
            </a:r>
            <a:endParaRPr/>
          </a:p>
          <a:p>
            <a:pPr marL="420688" marR="0" lvl="0" indent="-268288"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Objektif</a:t>
            </a:r>
            <a:endParaRPr/>
          </a:p>
        </p:txBody>
      </p:sp>
      <p:sp>
        <p:nvSpPr>
          <p:cNvPr id="413" name="Google Shape;413;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900"/>
              <a:buFont typeface="Arial"/>
              <a:buChar char="•"/>
            </a:pPr>
            <a:r>
              <a:rPr lang="en-US" sz="3900" b="0" i="0" u="none" strike="noStrike" cap="none">
                <a:solidFill>
                  <a:schemeClr val="dk1"/>
                </a:solidFill>
                <a:latin typeface="Calibri"/>
                <a:ea typeface="Calibri"/>
                <a:cs typeface="Calibri"/>
                <a:sym typeface="Calibri"/>
              </a:rPr>
              <a:t>Memahami penggunaan tabel Hash </a:t>
            </a:r>
            <a:endParaRPr/>
          </a:p>
          <a:p>
            <a:pPr marL="420687" marR="0" lvl="0" indent="-420687" algn="l" rtl="0">
              <a:lnSpc>
                <a:spcPct val="100000"/>
              </a:lnSpc>
              <a:spcBef>
                <a:spcPts val="780"/>
              </a:spcBef>
              <a:spcAft>
                <a:spcPts val="0"/>
              </a:spcAft>
              <a:buClr>
                <a:schemeClr val="dk1"/>
              </a:buClr>
              <a:buSzPts val="3900"/>
              <a:buFont typeface="Arial"/>
              <a:buChar char="•"/>
            </a:pPr>
            <a:r>
              <a:rPr lang="en-US" sz="3900" b="0" i="0" u="none" strike="noStrike" cap="none">
                <a:solidFill>
                  <a:schemeClr val="dk1"/>
                </a:solidFill>
                <a:latin typeface="Calibri"/>
                <a:ea typeface="Calibri"/>
                <a:cs typeface="Calibri"/>
                <a:sym typeface="Calibri"/>
              </a:rPr>
              <a:t>Mempelajari macam-macam fungsi Hash, kelebihan dan kekurangannya</a:t>
            </a:r>
            <a:endParaRPr/>
          </a:p>
          <a:p>
            <a:pPr marL="420687" marR="0" lvl="0" indent="-420687" algn="l" rtl="0">
              <a:lnSpc>
                <a:spcPct val="100000"/>
              </a:lnSpc>
              <a:spcBef>
                <a:spcPts val="780"/>
              </a:spcBef>
              <a:spcAft>
                <a:spcPts val="0"/>
              </a:spcAft>
              <a:buClr>
                <a:schemeClr val="dk1"/>
              </a:buClr>
              <a:buSzPts val="3900"/>
              <a:buFont typeface="Arial"/>
              <a:buChar char="•"/>
            </a:pPr>
            <a:r>
              <a:rPr lang="en-US" sz="3900" b="0" i="0" u="none" strike="noStrike" cap="none">
                <a:solidFill>
                  <a:schemeClr val="dk1"/>
                </a:solidFill>
                <a:latin typeface="Calibri"/>
                <a:ea typeface="Calibri"/>
                <a:cs typeface="Calibri"/>
                <a:sym typeface="Calibri"/>
              </a:rPr>
              <a:t>Memahami masalah dalam Hashing dan cara mengatasinya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Arial"/>
              <a:buNone/>
            </a:pPr>
            <a:r>
              <a:rPr lang="en-US" sz="3200" b="0" i="0" u="none">
                <a:solidFill>
                  <a:schemeClr val="dk2"/>
                </a:solidFill>
                <a:latin typeface="Arial"/>
                <a:ea typeface="Arial"/>
                <a:cs typeface="Arial"/>
                <a:sym typeface="Arial"/>
              </a:rPr>
              <a:t>Closed addressing separate chaining (2)</a:t>
            </a:r>
            <a:endParaRPr/>
          </a:p>
        </p:txBody>
      </p:sp>
      <p:sp>
        <p:nvSpPr>
          <p:cNvPr id="575" name="Google Shape;575;p20"/>
          <p:cNvSpPr txBox="1">
            <a:spLocks noGrp="1"/>
          </p:cNvSpPr>
          <p:nvPr>
            <p:ph type="body" idx="1"/>
          </p:nvPr>
        </p:nvSpPr>
        <p:spPr>
          <a:xfrm>
            <a:off x="457200" y="1600200"/>
            <a:ext cx="4038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Tabel hash: </a:t>
            </a:r>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graphicFrame>
        <p:nvGraphicFramePr>
          <p:cNvPr id="576" name="Google Shape;576;p20"/>
          <p:cNvGraphicFramePr/>
          <p:nvPr/>
        </p:nvGraphicFramePr>
        <p:xfrm>
          <a:off x="1447800" y="2362200"/>
          <a:ext cx="1676400" cy="3733800"/>
        </p:xfrm>
        <a:graphic>
          <a:graphicData uri="http://schemas.openxmlformats.org/drawingml/2006/table">
            <a:tbl>
              <a:tblPr>
                <a:noFill/>
                <a:tableStyleId>{52C73549-BD37-43C5-8420-2C1FC491E9C7}</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0"/>
                  </a:ext>
                </a:extLst>
              </a:tr>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1"/>
                  </a:ext>
                </a:extLst>
              </a:tr>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2"/>
                  </a:ext>
                </a:extLst>
              </a:tr>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3"/>
                  </a:ext>
                </a:extLst>
              </a:tr>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4"/>
                  </a:ext>
                </a:extLst>
              </a:tr>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5"/>
                  </a:ext>
                </a:extLst>
              </a:tr>
              <a:tr h="53340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rgbClr val="F8DDA6"/>
                    </a:solidFill>
                  </a:tcPr>
                </a:tc>
                <a:extLst>
                  <a:ext uri="{0D108BD9-81ED-4DB2-BD59-A6C34878D82A}">
                    <a16:rowId xmlns:a16="http://schemas.microsoft.com/office/drawing/2014/main" val="10006"/>
                  </a:ext>
                </a:extLst>
              </a:tr>
            </a:tbl>
          </a:graphicData>
        </a:graphic>
      </p:graphicFrame>
      <p:cxnSp>
        <p:nvCxnSpPr>
          <p:cNvPr id="577" name="Google Shape;577;p20"/>
          <p:cNvCxnSpPr/>
          <p:nvPr/>
        </p:nvCxnSpPr>
        <p:spPr>
          <a:xfrm>
            <a:off x="2743200" y="2590800"/>
            <a:ext cx="83820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578" name="Google Shape;578;p20"/>
          <p:cNvCxnSpPr/>
          <p:nvPr/>
        </p:nvCxnSpPr>
        <p:spPr>
          <a:xfrm>
            <a:off x="4419600" y="3581400"/>
            <a:ext cx="83820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579" name="Google Shape;579;p20"/>
          <p:cNvCxnSpPr/>
          <p:nvPr/>
        </p:nvCxnSpPr>
        <p:spPr>
          <a:xfrm>
            <a:off x="2743200" y="3657600"/>
            <a:ext cx="83820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580" name="Google Shape;580;p20"/>
          <p:cNvCxnSpPr/>
          <p:nvPr/>
        </p:nvCxnSpPr>
        <p:spPr>
          <a:xfrm>
            <a:off x="2743200" y="4191000"/>
            <a:ext cx="838200" cy="0"/>
          </a:xfrm>
          <a:prstGeom prst="straightConnector1">
            <a:avLst/>
          </a:prstGeom>
          <a:noFill/>
          <a:ln w="28575" cap="flat" cmpd="sng">
            <a:solidFill>
              <a:schemeClr val="dk1"/>
            </a:solidFill>
            <a:prstDash val="solid"/>
            <a:miter lim="800000"/>
            <a:headEnd type="none" w="med" len="med"/>
            <a:tailEnd type="triangle" w="med" len="med"/>
          </a:ln>
        </p:spPr>
      </p:cxnSp>
      <p:cxnSp>
        <p:nvCxnSpPr>
          <p:cNvPr id="581" name="Google Shape;581;p20"/>
          <p:cNvCxnSpPr/>
          <p:nvPr/>
        </p:nvCxnSpPr>
        <p:spPr>
          <a:xfrm>
            <a:off x="2743200" y="5257800"/>
            <a:ext cx="838200" cy="0"/>
          </a:xfrm>
          <a:prstGeom prst="straightConnector1">
            <a:avLst/>
          </a:prstGeom>
          <a:noFill/>
          <a:ln w="28575" cap="flat" cmpd="sng">
            <a:solidFill>
              <a:schemeClr val="dk1"/>
            </a:solidFill>
            <a:prstDash val="solid"/>
            <a:miter lim="800000"/>
            <a:headEnd type="none" w="med" len="med"/>
            <a:tailEnd type="triangle" w="med" len="med"/>
          </a:ln>
        </p:spPr>
      </p:cxnSp>
      <p:sp>
        <p:nvSpPr>
          <p:cNvPr id="582" name="Google Shape;582;p20"/>
          <p:cNvSpPr txBox="1"/>
          <p:nvPr/>
        </p:nvSpPr>
        <p:spPr>
          <a:xfrm>
            <a:off x="3581400" y="2438400"/>
            <a:ext cx="5334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a:t>
            </a:r>
            <a:endParaRPr/>
          </a:p>
        </p:txBody>
      </p:sp>
      <p:sp>
        <p:nvSpPr>
          <p:cNvPr id="583" name="Google Shape;583;p20"/>
          <p:cNvSpPr txBox="1"/>
          <p:nvPr/>
        </p:nvSpPr>
        <p:spPr>
          <a:xfrm>
            <a:off x="3581400" y="3429000"/>
            <a:ext cx="5334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a:t>
            </a:r>
            <a:endParaRPr/>
          </a:p>
        </p:txBody>
      </p:sp>
      <p:sp>
        <p:nvSpPr>
          <p:cNvPr id="584" name="Google Shape;584;p20"/>
          <p:cNvSpPr txBox="1"/>
          <p:nvPr/>
        </p:nvSpPr>
        <p:spPr>
          <a:xfrm>
            <a:off x="3581400" y="4038600"/>
            <a:ext cx="5334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J</a:t>
            </a:r>
            <a:endParaRPr/>
          </a:p>
        </p:txBody>
      </p:sp>
      <p:sp>
        <p:nvSpPr>
          <p:cNvPr id="585" name="Google Shape;585;p20"/>
          <p:cNvSpPr txBox="1"/>
          <p:nvPr/>
        </p:nvSpPr>
        <p:spPr>
          <a:xfrm>
            <a:off x="3581400" y="5029200"/>
            <a:ext cx="5334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a:t>
            </a:r>
            <a:endParaRPr/>
          </a:p>
        </p:txBody>
      </p:sp>
      <p:sp>
        <p:nvSpPr>
          <p:cNvPr id="586" name="Google Shape;586;p20"/>
          <p:cNvSpPr txBox="1"/>
          <p:nvPr/>
        </p:nvSpPr>
        <p:spPr>
          <a:xfrm>
            <a:off x="5257800" y="3429000"/>
            <a:ext cx="5334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W</a:t>
            </a:r>
            <a:endParaRPr/>
          </a:p>
        </p:txBody>
      </p:sp>
      <p:sp>
        <p:nvSpPr>
          <p:cNvPr id="587" name="Google Shape;587;p20"/>
          <p:cNvSpPr txBox="1"/>
          <p:nvPr/>
        </p:nvSpPr>
        <p:spPr>
          <a:xfrm>
            <a:off x="5257800" y="4038600"/>
            <a:ext cx="5334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X</a:t>
            </a:r>
            <a:endParaRPr/>
          </a:p>
        </p:txBody>
      </p:sp>
      <p:sp>
        <p:nvSpPr>
          <p:cNvPr id="588" name="Google Shape;588;p20"/>
          <p:cNvSpPr txBox="1"/>
          <p:nvPr/>
        </p:nvSpPr>
        <p:spPr>
          <a:xfrm>
            <a:off x="4114800" y="2438400"/>
            <a:ext cx="5334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89" name="Google Shape;589;p20"/>
          <p:cNvCxnSpPr/>
          <p:nvPr/>
        </p:nvCxnSpPr>
        <p:spPr>
          <a:xfrm>
            <a:off x="4114800" y="2438400"/>
            <a:ext cx="533400" cy="381000"/>
          </a:xfrm>
          <a:prstGeom prst="straightConnector1">
            <a:avLst/>
          </a:prstGeom>
          <a:noFill/>
          <a:ln w="9525" cap="flat" cmpd="sng">
            <a:solidFill>
              <a:schemeClr val="dk1"/>
            </a:solidFill>
            <a:prstDash val="solid"/>
            <a:miter lim="800000"/>
            <a:headEnd type="none" w="med" len="med"/>
            <a:tailEnd type="none" w="med" len="med"/>
          </a:ln>
        </p:spPr>
      </p:cxnSp>
      <p:sp>
        <p:nvSpPr>
          <p:cNvPr id="590" name="Google Shape;590;p20"/>
          <p:cNvSpPr txBox="1"/>
          <p:nvPr/>
        </p:nvSpPr>
        <p:spPr>
          <a:xfrm>
            <a:off x="4114800" y="3429000"/>
            <a:ext cx="5334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1" name="Google Shape;591;p20"/>
          <p:cNvSpPr txBox="1"/>
          <p:nvPr/>
        </p:nvSpPr>
        <p:spPr>
          <a:xfrm>
            <a:off x="4114800" y="4038600"/>
            <a:ext cx="5334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2" name="Google Shape;592;p20"/>
          <p:cNvSpPr txBox="1"/>
          <p:nvPr/>
        </p:nvSpPr>
        <p:spPr>
          <a:xfrm>
            <a:off x="4114800" y="5029200"/>
            <a:ext cx="5334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93" name="Google Shape;593;p20"/>
          <p:cNvSpPr txBox="1"/>
          <p:nvPr/>
        </p:nvSpPr>
        <p:spPr>
          <a:xfrm>
            <a:off x="5791200" y="3429000"/>
            <a:ext cx="5334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94" name="Google Shape;594;p20"/>
          <p:cNvCxnSpPr/>
          <p:nvPr/>
        </p:nvCxnSpPr>
        <p:spPr>
          <a:xfrm>
            <a:off x="5791200" y="3429000"/>
            <a:ext cx="5334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595" name="Google Shape;595;p20"/>
          <p:cNvCxnSpPr/>
          <p:nvPr/>
        </p:nvCxnSpPr>
        <p:spPr>
          <a:xfrm>
            <a:off x="5791200" y="4038600"/>
            <a:ext cx="533400" cy="381000"/>
          </a:xfrm>
          <a:prstGeom prst="straightConnector1">
            <a:avLst/>
          </a:prstGeom>
          <a:noFill/>
          <a:ln w="9525" cap="flat" cmpd="sng">
            <a:solidFill>
              <a:schemeClr val="dk1"/>
            </a:solidFill>
            <a:prstDash val="solid"/>
            <a:miter lim="800000"/>
            <a:headEnd type="none" w="med" len="med"/>
            <a:tailEnd type="none" w="med" len="med"/>
          </a:ln>
        </p:spPr>
      </p:cxnSp>
      <p:cxnSp>
        <p:nvCxnSpPr>
          <p:cNvPr id="596" name="Google Shape;596;p20"/>
          <p:cNvCxnSpPr/>
          <p:nvPr/>
        </p:nvCxnSpPr>
        <p:spPr>
          <a:xfrm>
            <a:off x="4114800" y="5029200"/>
            <a:ext cx="533400" cy="381000"/>
          </a:xfrm>
          <a:prstGeom prst="straightConnector1">
            <a:avLst/>
          </a:prstGeom>
          <a:noFill/>
          <a:ln w="9525" cap="flat" cmpd="sng">
            <a:solidFill>
              <a:schemeClr val="dk1"/>
            </a:solidFill>
            <a:prstDash val="solid"/>
            <a:miter lim="800000"/>
            <a:headEnd type="none" w="med" len="med"/>
            <a:tailEnd type="none" w="med" len="med"/>
          </a:ln>
        </p:spPr>
      </p:cxnSp>
      <p:sp>
        <p:nvSpPr>
          <p:cNvPr id="597" name="Google Shape;597;p20"/>
          <p:cNvSpPr txBox="1"/>
          <p:nvPr/>
        </p:nvSpPr>
        <p:spPr>
          <a:xfrm>
            <a:off x="5791200" y="4038600"/>
            <a:ext cx="533400" cy="381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598" name="Google Shape;598;p20"/>
          <p:cNvCxnSpPr/>
          <p:nvPr/>
        </p:nvCxnSpPr>
        <p:spPr>
          <a:xfrm>
            <a:off x="4419600" y="4191000"/>
            <a:ext cx="838200" cy="0"/>
          </a:xfrm>
          <a:prstGeom prst="straightConnector1">
            <a:avLst/>
          </a:prstGeom>
          <a:noFill/>
          <a:ln w="28575" cap="flat" cmpd="sng">
            <a:solidFill>
              <a:schemeClr val="dk1"/>
            </a:solidFill>
            <a:prstDash val="solid"/>
            <a:miter lim="800000"/>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1"/>
          <p:cNvSpPr txBox="1">
            <a:spLocks noGrp="1"/>
          </p:cNvSpPr>
          <p:nvPr>
            <p:ph type="title"/>
          </p:nvPr>
        </p:nvSpPr>
        <p:spPr>
          <a:xfrm>
            <a:off x="533400" y="152400"/>
            <a:ext cx="8229600" cy="68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Bucket addressing</a:t>
            </a:r>
            <a:endParaRPr/>
          </a:p>
        </p:txBody>
      </p:sp>
      <p:sp>
        <p:nvSpPr>
          <p:cNvPr id="604" name="Google Shape;604;p21"/>
          <p:cNvSpPr txBox="1">
            <a:spLocks noGrp="1"/>
          </p:cNvSpPr>
          <p:nvPr>
            <p:ph type="body" idx="1"/>
          </p:nvPr>
        </p:nvSpPr>
        <p:spPr>
          <a:xfrm>
            <a:off x="457200" y="838200"/>
            <a:ext cx="8229600" cy="5287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8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Tabel Hash dibagi menjadi beberapa blok yang disebut Bucket. Cara ini biasanya digunakan untuk tabel Hash yang berukuran besar (&gt; 10000). </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Mula-mula kunci akan dipetakan ke bucket yang pertama. Jika terjadi tabrakan maka cari posisi kosong di bucket yang kedua, lalu ketiga dan seterusnya. Jika masih terjadi tabrakan cari posisi yang kosong dengan cara linear probing di bucket yang terakhir.</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Contoh: Memetakan kunci: B, J, N, S, X dan W ke tabel Hash dengan ukuran 14. Fungsi Hash: h(key) = posisi_key mod 7. Tabel Hash dibagi menjadi 2 bucket:</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alamat bucket1 : 0 .. 6. </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 alamat bucket2 : 7..13. </a:t>
            </a:r>
            <a:endParaRPr/>
          </a:p>
          <a:p>
            <a:pPr marL="420687" marR="0" lvl="0" indent="-420687"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420688" marR="0" lvl="0" indent="-268288"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2"/>
          <p:cNvSpPr txBox="1">
            <a:spLocks noGrp="1"/>
          </p:cNvSpPr>
          <p:nvPr>
            <p:ph type="title"/>
          </p:nvPr>
        </p:nvSpPr>
        <p:spPr>
          <a:xfrm>
            <a:off x="457200" y="0"/>
            <a:ext cx="82296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Bucket addressing (2)</a:t>
            </a:r>
            <a:endParaRPr/>
          </a:p>
        </p:txBody>
      </p:sp>
      <p:sp>
        <p:nvSpPr>
          <p:cNvPr id="610" name="Google Shape;610;p22"/>
          <p:cNvSpPr txBox="1">
            <a:spLocks noGrp="1"/>
          </p:cNvSpPr>
          <p:nvPr>
            <p:ph type="body" idx="1"/>
          </p:nvPr>
        </p:nvSpPr>
        <p:spPr>
          <a:xfrm>
            <a:off x="457200" y="9906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Hasil perhitungan diperoleh:</a:t>
            </a:r>
            <a:endParaRPr/>
          </a:p>
          <a:p>
            <a:pPr marL="342900" lvl="0" indent="-342900" algn="l" rtl="0">
              <a:lnSpc>
                <a:spcPct val="100000"/>
              </a:lnSpc>
              <a:spcBef>
                <a:spcPts val="480"/>
              </a:spcBef>
              <a:spcAft>
                <a:spcPts val="0"/>
              </a:spcAft>
              <a:buClr>
                <a:schemeClr val="dk1"/>
              </a:buClr>
              <a:buSzPts val="2400"/>
              <a:buFont typeface="Arial"/>
              <a:buNone/>
            </a:pPr>
            <a:r>
              <a:rPr lang="en-US" sz="2400" b="0" i="0" u="sng">
                <a:solidFill>
                  <a:schemeClr val="dk1"/>
                </a:solidFill>
                <a:latin typeface="Arial"/>
                <a:ea typeface="Arial"/>
                <a:cs typeface="Arial"/>
                <a:sym typeface="Arial"/>
              </a:rPr>
              <a:t>key	   h(key)</a:t>
            </a:r>
            <a:r>
              <a:rPr lang="en-US" sz="2400" b="0" i="0" u="none">
                <a:solidFill>
                  <a:schemeClr val="dk1"/>
                </a:solidFill>
                <a:latin typeface="Arial"/>
                <a:ea typeface="Arial"/>
                <a:cs typeface="Arial"/>
                <a:sym typeface="Arial"/>
              </a:rPr>
              <a:t>		</a:t>
            </a:r>
            <a:endParaRPr sz="2400" b="0" i="0" u="sng">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B		      2		    				  </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J		      3		        bucket 1	</a:t>
            </a:r>
            <a:r>
              <a:rPr lang="en-US" sz="2000" b="0" i="0" u="none">
                <a:solidFill>
                  <a:schemeClr val="dk1"/>
                </a:solidFill>
                <a:latin typeface="Arial"/>
                <a:ea typeface="Arial"/>
                <a:cs typeface="Arial"/>
                <a:sym typeface="Arial"/>
              </a:rPr>
              <a:t>		   tabrakan X ⬄ J</a:t>
            </a:r>
            <a:endParaRPr sz="20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N		      0						     	</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S		      5</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X		      3 🡪 tabrakan</a:t>
            </a:r>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W	      2 🡪 tabrakan</a:t>
            </a:r>
            <a:endParaRPr/>
          </a:p>
          <a:p>
            <a:pPr marL="342900" lvl="0" indent="-3429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342900" lvl="0" indent="-342900" algn="l" rtl="0">
              <a:lnSpc>
                <a:spcPct val="10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bucket 2	</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graphicFrame>
        <p:nvGraphicFramePr>
          <p:cNvPr id="611" name="Google Shape;611;p22"/>
          <p:cNvGraphicFramePr/>
          <p:nvPr/>
        </p:nvGraphicFramePr>
        <p:xfrm>
          <a:off x="5486400" y="1066800"/>
          <a:ext cx="1447800" cy="5578300"/>
        </p:xfrm>
        <a:graphic>
          <a:graphicData uri="http://schemas.openxmlformats.org/drawingml/2006/table">
            <a:tbl>
              <a:tblPr>
                <a:noFill/>
                <a:tableStyleId>{52C73549-BD37-43C5-8420-2C1FC491E9C7}</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8</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9</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10</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12</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398450">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13</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12" name="Google Shape;612;p22"/>
          <p:cNvSpPr/>
          <p:nvPr/>
        </p:nvSpPr>
        <p:spPr>
          <a:xfrm>
            <a:off x="5257800" y="1143000"/>
            <a:ext cx="152400" cy="25146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13" name="Google Shape;613;p22"/>
          <p:cNvSpPr/>
          <p:nvPr/>
        </p:nvSpPr>
        <p:spPr>
          <a:xfrm>
            <a:off x="5257800" y="3962400"/>
            <a:ext cx="152400" cy="25146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3"/>
          <p:cNvSpPr txBox="1">
            <a:spLocks noGrp="1"/>
          </p:cNvSpPr>
          <p:nvPr>
            <p:ph type="title"/>
          </p:nvPr>
        </p:nvSpPr>
        <p:spPr>
          <a:xfrm>
            <a:off x="457200" y="274637"/>
            <a:ext cx="82296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Bucket addressing (3)</a:t>
            </a:r>
            <a:endParaRPr/>
          </a:p>
        </p:txBody>
      </p:sp>
      <p:graphicFrame>
        <p:nvGraphicFramePr>
          <p:cNvPr id="619" name="Google Shape;619;p23"/>
          <p:cNvGraphicFramePr/>
          <p:nvPr/>
        </p:nvGraphicFramePr>
        <p:xfrm>
          <a:off x="5791200" y="1143000"/>
          <a:ext cx="1447800" cy="5552200"/>
        </p:xfrm>
        <a:graphic>
          <a:graphicData uri="http://schemas.openxmlformats.org/drawingml/2006/table">
            <a:tbl>
              <a:tblPr>
                <a:noFill/>
                <a:tableStyleId>{52C73549-BD37-43C5-8420-2C1FC491E9C7}</a:tableStyleId>
              </a:tblPr>
              <a:tblGrid>
                <a:gridCol w="6731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tblGrid>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N</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2</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B</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3</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J</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4</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5</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S</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6</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7</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8</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9</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W</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10</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X</a:t>
                      </a:r>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11</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3952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12</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396875">
                <a:tc>
                  <a:txBody>
                    <a:bodyPr/>
                    <a:lstStyle/>
                    <a:p>
                      <a:pPr marL="0" marR="0" lvl="0" indent="0" algn="ctr"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13</a:t>
                      </a:r>
                      <a:endParaRPr/>
                    </a:p>
                  </a:txBody>
                  <a:tcPr marL="91450" marR="91450" marT="45700" marB="45700">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91450" marR="91450" marT="45700" marB="45700">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
        <p:nvSpPr>
          <p:cNvPr id="620" name="Google Shape;620;p23"/>
          <p:cNvSpPr/>
          <p:nvPr/>
        </p:nvSpPr>
        <p:spPr>
          <a:xfrm>
            <a:off x="7467600" y="2514600"/>
            <a:ext cx="520700" cy="2819400"/>
          </a:xfrm>
          <a:custGeom>
            <a:avLst/>
            <a:gdLst/>
            <a:ahLst/>
            <a:cxnLst/>
            <a:rect l="l" t="t" r="r" b="b"/>
            <a:pathLst>
              <a:path w="328" h="1936" extrusionOk="0">
                <a:moveTo>
                  <a:pt x="0" y="32"/>
                </a:moveTo>
                <a:cubicBezTo>
                  <a:pt x="96" y="16"/>
                  <a:pt x="192" y="0"/>
                  <a:pt x="240" y="272"/>
                </a:cubicBezTo>
                <a:cubicBezTo>
                  <a:pt x="288" y="544"/>
                  <a:pt x="328" y="1392"/>
                  <a:pt x="288" y="1664"/>
                </a:cubicBezTo>
                <a:cubicBezTo>
                  <a:pt x="248" y="1936"/>
                  <a:pt x="48" y="1864"/>
                  <a:pt x="0" y="1904"/>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21" name="Google Shape;621;p23"/>
          <p:cNvSpPr txBox="1"/>
          <p:nvPr/>
        </p:nvSpPr>
        <p:spPr>
          <a:xfrm>
            <a:off x="457200" y="1219200"/>
            <a:ext cx="5257800" cy="4108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Karena kunci X tabrakan dengan kunci J maka kunci X di-probe ke bucket 2:</a:t>
            </a:r>
            <a:endParaRPr/>
          </a:p>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probe_baru = h(key) + bucket_size</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 3 + 7 = 10		</a:t>
            </a:r>
            <a:endParaRPr/>
          </a:p>
          <a:p>
            <a:pPr marL="0" marR="0" lvl="0" indent="0" algn="l" rtl="0">
              <a:lnSpc>
                <a:spcPct val="100000"/>
              </a:lnSpc>
              <a:spcBef>
                <a:spcPts val="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Demikian pula dengan kunci W yang tabrakan dengan kunci B. Kunci W di-probe ke bucket 2:</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probe_baru = 2 + 7 = 9</a:t>
            </a:r>
            <a:endParaRPr/>
          </a:p>
        </p:txBody>
      </p:sp>
      <p:sp>
        <p:nvSpPr>
          <p:cNvPr id="622" name="Google Shape;622;p23"/>
          <p:cNvSpPr/>
          <p:nvPr/>
        </p:nvSpPr>
        <p:spPr>
          <a:xfrm>
            <a:off x="7391400" y="1981200"/>
            <a:ext cx="914400" cy="2819400"/>
          </a:xfrm>
          <a:custGeom>
            <a:avLst/>
            <a:gdLst/>
            <a:ahLst/>
            <a:cxnLst/>
            <a:rect l="l" t="t" r="r" b="b"/>
            <a:pathLst>
              <a:path w="328" h="1936" extrusionOk="0">
                <a:moveTo>
                  <a:pt x="0" y="32"/>
                </a:moveTo>
                <a:cubicBezTo>
                  <a:pt x="96" y="16"/>
                  <a:pt x="192" y="0"/>
                  <a:pt x="240" y="272"/>
                </a:cubicBezTo>
                <a:cubicBezTo>
                  <a:pt x="288" y="544"/>
                  <a:pt x="328" y="1392"/>
                  <a:pt x="288" y="1664"/>
                </a:cubicBezTo>
                <a:cubicBezTo>
                  <a:pt x="248" y="1936"/>
                  <a:pt x="48" y="1864"/>
                  <a:pt x="0" y="1904"/>
                </a:cubicBezTo>
              </a:path>
            </a:pathLst>
          </a:cu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24"/>
          <p:cNvSpPr txBox="1">
            <a:spLocks noGrp="1"/>
          </p:cNvSpPr>
          <p:nvPr>
            <p:ph type="title"/>
          </p:nvPr>
        </p:nvSpPr>
        <p:spPr>
          <a:xfrm>
            <a:off x="457200" y="635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Masalah pada Hashing </a:t>
            </a:r>
            <a:endParaRPr/>
          </a:p>
        </p:txBody>
      </p:sp>
      <p:sp>
        <p:nvSpPr>
          <p:cNvPr id="628" name="Google Shape;628;p24"/>
          <p:cNvSpPr txBox="1">
            <a:spLocks noGrp="1"/>
          </p:cNvSpPr>
          <p:nvPr>
            <p:ph type="body" idx="1"/>
          </p:nvPr>
        </p:nvSpPr>
        <p:spPr>
          <a:xfrm>
            <a:off x="457200" y="1371600"/>
            <a:ext cx="8229600" cy="50593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1. 	</a:t>
            </a:r>
            <a:r>
              <a:rPr lang="en-US" sz="3200" b="0" i="0" u="none">
                <a:solidFill>
                  <a:schemeClr val="dk1"/>
                </a:solidFill>
                <a:latin typeface="Calibri"/>
                <a:ea typeface="Calibri"/>
                <a:cs typeface="Calibri"/>
                <a:sym typeface="Calibri"/>
              </a:rPr>
              <a:t>Tabrakan: mengurangi performansi  hashing. 	Banyaknya tabrakan dapat 	dikurangi dengan:</a:t>
            </a:r>
            <a:endParaRPr/>
          </a:p>
          <a:p>
            <a:pPr marL="0" marR="0" lvl="0" indent="-203200" algn="l" rtl="0">
              <a:lnSpc>
                <a:spcPct val="90000"/>
              </a:lnSpc>
              <a:spcBef>
                <a:spcPts val="640"/>
              </a:spcBef>
              <a:spcAft>
                <a:spcPts val="0"/>
              </a:spcAft>
              <a:buClr>
                <a:schemeClr val="dk1"/>
              </a:buClr>
              <a:buSzPts val="3200"/>
              <a:buFont typeface="Arial"/>
              <a:buAutoNum type="alphaLcParenBoth"/>
            </a:pPr>
            <a:r>
              <a:rPr lang="en-US" sz="3200" b="0" i="0" u="none">
                <a:solidFill>
                  <a:schemeClr val="dk1"/>
                </a:solidFill>
                <a:latin typeface="Calibri"/>
                <a:ea typeface="Calibri"/>
                <a:cs typeface="Calibri"/>
                <a:sym typeface="Calibri"/>
              </a:rPr>
              <a:t> menggunakan fungsi Hash yang bagus sehingga kunci dapat dipetakan secara merata ke seluruh tabel Hash.</a:t>
            </a:r>
            <a:endParaRPr/>
          </a:p>
          <a:p>
            <a:pPr marL="0" marR="0" lvl="0" indent="0" algn="l" rtl="0">
              <a:lnSpc>
                <a:spcPct val="90000"/>
              </a:lnSpc>
              <a:spcBef>
                <a:spcPts val="640"/>
              </a:spcBef>
              <a:spcAft>
                <a:spcPts val="0"/>
              </a:spcAft>
              <a:buClr>
                <a:srgbClr val="000000"/>
              </a:buClr>
              <a:buSzPts val="3200"/>
              <a:buFont typeface="Arial"/>
              <a:buNone/>
            </a:pPr>
            <a:r>
              <a:rPr lang="en-US" sz="3200" b="0" i="0" u="none">
                <a:solidFill>
                  <a:srgbClr val="000000"/>
                </a:solidFill>
                <a:latin typeface="Calibri"/>
                <a:ea typeface="Calibri"/>
                <a:cs typeface="Calibri"/>
                <a:sym typeface="Calibri"/>
              </a:rPr>
              <a:t>       Fungsi Hash yang bagus:</a:t>
            </a:r>
            <a:endParaRPr/>
          </a:p>
          <a:p>
            <a:pPr marL="0" marR="0" lvl="0" indent="0" algn="l" rtl="0">
              <a:lnSpc>
                <a:spcPct val="90000"/>
              </a:lnSpc>
              <a:spcBef>
                <a:spcPts val="640"/>
              </a:spcBef>
              <a:spcAft>
                <a:spcPts val="0"/>
              </a:spcAft>
              <a:buClr>
                <a:srgbClr val="000000"/>
              </a:buClr>
              <a:buSzPts val="3200"/>
              <a:buFont typeface="Arial"/>
              <a:buNone/>
            </a:pPr>
            <a:r>
              <a:rPr lang="en-US" sz="3200" b="0" i="0" u="none">
                <a:solidFill>
                  <a:srgbClr val="000000"/>
                </a:solidFill>
                <a:latin typeface="Calibri"/>
                <a:ea typeface="Calibri"/>
                <a:cs typeface="Calibri"/>
                <a:sym typeface="Calibri"/>
              </a:rPr>
              <a:t>	Menggunakan metode pembagian dengan bilangan pembagi berupa bilangan prima.</a:t>
            </a:r>
            <a:endParaRPr/>
          </a:p>
          <a:p>
            <a:pPr marL="420688" marR="0" lvl="0" indent="-217487" algn="l" rtl="0">
              <a:spcBef>
                <a:spcPts val="640"/>
              </a:spcBef>
              <a:spcAft>
                <a:spcPts val="0"/>
              </a:spcAft>
              <a:buClr>
                <a:schemeClr val="dk1"/>
              </a:buClr>
              <a:buSzPts val="3200"/>
              <a:buFont typeface="Arial"/>
              <a:buNone/>
            </a:pPr>
            <a:endParaRPr sz="3200" b="0" i="0" u="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2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Masalah pada Hashing (2)</a:t>
            </a:r>
            <a:endParaRPr/>
          </a:p>
        </p:txBody>
      </p:sp>
      <p:sp>
        <p:nvSpPr>
          <p:cNvPr id="634" name="Google Shape;634;p25"/>
          <p:cNvSpPr txBox="1">
            <a:spLocks noGrp="1"/>
          </p:cNvSpPr>
          <p:nvPr>
            <p:ph type="body" idx="1"/>
          </p:nvPr>
        </p:nvSpPr>
        <p:spPr>
          <a:xfrm>
            <a:off x="457200" y="1219200"/>
            <a:ext cx="8229600" cy="49831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(b) Faktor muat (load factor): </a:t>
            </a:r>
            <a:endParaRPr/>
          </a:p>
          <a:p>
            <a:pPr marL="0" marR="0" lvl="0" indent="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α  =  n/s		; n = jumlah kunci</a:t>
            </a:r>
            <a:endParaRPr/>
          </a:p>
          <a:p>
            <a:pPr marL="0" marR="0" lvl="0" indent="0" algn="l"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s = ukuran tabel </a:t>
            </a:r>
            <a:endParaRPr/>
          </a:p>
          <a:p>
            <a:pPr marL="0" marR="0" lvl="0" indent="-228600" algn="l" rtl="0">
              <a:lnSpc>
                <a:spcPct val="100000"/>
              </a:lnSpc>
              <a:spcBef>
                <a:spcPts val="720"/>
              </a:spcBef>
              <a:spcAft>
                <a:spcPts val="0"/>
              </a:spcAft>
              <a:buClr>
                <a:schemeClr val="dk1"/>
              </a:buClr>
              <a:buSzPts val="3600"/>
              <a:buFont typeface="Arial"/>
              <a:buChar char="•"/>
            </a:pPr>
            <a:r>
              <a:rPr lang="en-US" sz="3600" b="0" i="0" u="none">
                <a:solidFill>
                  <a:schemeClr val="dk1"/>
                </a:solidFill>
                <a:latin typeface="Calibri"/>
                <a:ea typeface="Calibri"/>
                <a:cs typeface="Calibri"/>
                <a:sym typeface="Calibri"/>
              </a:rPr>
              <a:t>Untuk mengurangi banyaknya tabrakan sebaiknya ukuran tabel berupa bilangan prima dan minimal berukuran 1.25 X banyaknya kunci </a:t>
            </a:r>
            <a:endParaRPr/>
          </a:p>
          <a:p>
            <a:pPr marL="420688" marR="0" lvl="0" indent="-192087" algn="l" rtl="0">
              <a:spcBef>
                <a:spcPts val="720"/>
              </a:spcBef>
              <a:spcAft>
                <a:spcPts val="0"/>
              </a:spcAft>
              <a:buClr>
                <a:schemeClr val="dk1"/>
              </a:buClr>
              <a:buSzPts val="3600"/>
              <a:buFont typeface="Arial"/>
              <a:buNone/>
            </a:pPr>
            <a:endParaRPr sz="36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26"/>
          <p:cNvSpPr txBox="1">
            <a:spLocks noGrp="1"/>
          </p:cNvSpPr>
          <p:nvPr>
            <p:ph type="title"/>
          </p:nvPr>
        </p:nvSpPr>
        <p:spPr>
          <a:xfrm>
            <a:off x="457200" y="0"/>
            <a:ext cx="82296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Masalah pada Hashing (2)</a:t>
            </a:r>
            <a:endParaRPr/>
          </a:p>
        </p:txBody>
      </p:sp>
      <p:sp>
        <p:nvSpPr>
          <p:cNvPr id="640" name="Google Shape;640;p26"/>
          <p:cNvSpPr txBox="1">
            <a:spLocks noGrp="1"/>
          </p:cNvSpPr>
          <p:nvPr>
            <p:ph type="body" idx="1"/>
          </p:nvPr>
        </p:nvSpPr>
        <p:spPr>
          <a:xfrm>
            <a:off x="457200" y="762000"/>
            <a:ext cx="8229600" cy="5364162"/>
          </a:xfrm>
          <a:prstGeom prst="rect">
            <a:avLst/>
          </a:prstGeom>
          <a:noFill/>
          <a:ln>
            <a:noFill/>
          </a:ln>
        </p:spPr>
        <p:txBody>
          <a:bodyPr spcFirstLastPara="1" wrap="square" lIns="91425" tIns="45700" rIns="91425" bIns="45700" anchor="t" anchorCtr="0">
            <a:noAutofit/>
          </a:bodyPr>
          <a:lstStyle/>
          <a:p>
            <a:pPr marL="457200" marR="0" lvl="0" indent="-457200" algn="l" rtl="0">
              <a:lnSpc>
                <a:spcPct val="90000"/>
              </a:lnSpc>
              <a:spcBef>
                <a:spcPts val="0"/>
              </a:spcBef>
              <a:spcAft>
                <a:spcPts val="0"/>
              </a:spcAft>
              <a:buClr>
                <a:schemeClr val="dk1"/>
              </a:buClr>
              <a:buSzPts val="2400"/>
              <a:buFont typeface="Arial"/>
              <a:buAutoNum type="arabicPeriod" startAt="2"/>
            </a:pPr>
            <a:r>
              <a:rPr lang="en-US" sz="2400" b="0" i="0" u="none">
                <a:solidFill>
                  <a:schemeClr val="dk1"/>
                </a:solidFill>
                <a:latin typeface="Calibri"/>
                <a:ea typeface="Calibri"/>
                <a:cs typeface="Calibri"/>
                <a:sym typeface="Calibri"/>
              </a:rPr>
              <a:t>Clustering: pengelompokan kunci pada suatu bagian           tertentu dalam tabel hash. Dalam satu cluster tidak ada tempat yang kosong dengan demikian jika suatu kunci di-probe ke tengah cluster maka akan sangat sulit mencari tempat yang kosong. </a:t>
            </a:r>
            <a:endParaRPr/>
          </a:p>
          <a:p>
            <a:pPr marL="457200" marR="0" lvl="0" indent="-4572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Macamnya:</a:t>
            </a:r>
            <a:endParaRPr/>
          </a:p>
          <a:p>
            <a:pPr marL="457200" marR="0" lvl="0" indent="-457200" algn="l" rtl="0">
              <a:lnSpc>
                <a:spcPct val="90000"/>
              </a:lnSpc>
              <a:spcBef>
                <a:spcPts val="480"/>
              </a:spcBef>
              <a:spcAft>
                <a:spcPts val="0"/>
              </a:spcAft>
              <a:buClr>
                <a:schemeClr val="dk1"/>
              </a:buClr>
              <a:buSzPts val="2400"/>
              <a:buFont typeface="Arial"/>
              <a:buAutoNum type="alphaLcParenBoth"/>
            </a:pPr>
            <a:r>
              <a:rPr lang="en-US" sz="2400" b="0" i="0" u="none">
                <a:solidFill>
                  <a:schemeClr val="dk1"/>
                </a:solidFill>
                <a:latin typeface="Calibri"/>
                <a:ea typeface="Calibri"/>
                <a:cs typeface="Calibri"/>
                <a:sym typeface="Calibri"/>
              </a:rPr>
              <a:t>Primary clustering: terjadi karena tabrakan diatasi dengan linear probing. </a:t>
            </a:r>
            <a:endParaRPr/>
          </a:p>
          <a:p>
            <a:pPr marL="457200" marR="0" lvl="0" indent="-457200" algn="l" rtl="0">
              <a:lnSpc>
                <a:spcPct val="90000"/>
              </a:lnSpc>
              <a:spcBef>
                <a:spcPts val="480"/>
              </a:spcBef>
              <a:spcAft>
                <a:spcPts val="0"/>
              </a:spcAft>
              <a:buClr>
                <a:schemeClr val="dk1"/>
              </a:buClr>
              <a:buSzPts val="2400"/>
              <a:buFont typeface="Arial"/>
              <a:buAutoNum type="alphaLcParenBoth"/>
            </a:pPr>
            <a:r>
              <a:rPr lang="en-US" sz="2400" b="0" i="0" u="none">
                <a:solidFill>
                  <a:schemeClr val="dk1"/>
                </a:solidFill>
                <a:latin typeface="Calibri"/>
                <a:ea typeface="Calibri"/>
                <a:cs typeface="Calibri"/>
                <a:sym typeface="Calibri"/>
              </a:rPr>
              <a:t>Quadratic clustering: terjadi karena tabrakan diatasi quadratic probing.</a:t>
            </a:r>
            <a:endParaRPr/>
          </a:p>
          <a:p>
            <a:pPr marL="457200" marR="0" lvl="0" indent="-457200" algn="l" rtl="0">
              <a:lnSpc>
                <a:spcPct val="90000"/>
              </a:lnSpc>
              <a:spcBef>
                <a:spcPts val="480"/>
              </a:spcBef>
              <a:spcAft>
                <a:spcPts val="0"/>
              </a:spcAft>
              <a:buClr>
                <a:schemeClr val="dk1"/>
              </a:buClr>
              <a:buSzPts val="2400"/>
              <a:buFont typeface="Arial"/>
              <a:buAutoNum type="alphaLcParenBoth"/>
            </a:pPr>
            <a:r>
              <a:rPr lang="en-US" sz="2400" b="0" i="0" u="none">
                <a:solidFill>
                  <a:schemeClr val="dk1"/>
                </a:solidFill>
                <a:latin typeface="Calibri"/>
                <a:ea typeface="Calibri"/>
                <a:cs typeface="Calibri"/>
                <a:sym typeface="Calibri"/>
              </a:rPr>
              <a:t>Double hashing clustering: terjadi karena tabrakan diatasi dengan double hashing</a:t>
            </a:r>
            <a:endParaRPr/>
          </a:p>
          <a:p>
            <a:pPr marL="457200" marR="0" lvl="0" indent="-457200" algn="l" rtl="0">
              <a:lnSpc>
                <a:spcPct val="9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(lihat gambar 20.5)</a:t>
            </a:r>
            <a:endParaRPr/>
          </a:p>
          <a:p>
            <a:pPr marL="457200" marR="0" lvl="0" indent="-457200" algn="l" rtl="0">
              <a:lnSpc>
                <a:spcPct val="9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420688" marR="0" lvl="0" indent="-268288"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Arial"/>
              <a:buNone/>
            </a:pPr>
            <a:r>
              <a:rPr lang="en-US" sz="3600" b="0" i="0" u="none">
                <a:solidFill>
                  <a:srgbClr val="000000"/>
                </a:solidFill>
                <a:latin typeface="Arial"/>
                <a:ea typeface="Arial"/>
                <a:cs typeface="Arial"/>
                <a:sym typeface="Arial"/>
              </a:rPr>
              <a:t>Masalah pada Hashing (3)</a:t>
            </a:r>
            <a:endParaRPr/>
          </a:p>
        </p:txBody>
      </p:sp>
      <p:pic>
        <p:nvPicPr>
          <p:cNvPr id="646" name="Google Shape;646;p27"/>
          <p:cNvPicPr preferRelativeResize="0">
            <a:picLocks noGrp="1"/>
          </p:cNvPicPr>
          <p:nvPr>
            <p:ph type="body" idx="1"/>
          </p:nvPr>
        </p:nvPicPr>
        <p:blipFill rotWithShape="1">
          <a:blip r:embed="rId3">
            <a:alphaModFix/>
          </a:blip>
          <a:srcRect/>
          <a:stretch/>
        </p:blipFill>
        <p:spPr>
          <a:xfrm>
            <a:off x="228600" y="1295400"/>
            <a:ext cx="8651875" cy="48307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Performance of Hash Tables</a:t>
            </a:r>
            <a:endParaRPr/>
          </a:p>
        </p:txBody>
      </p:sp>
      <p:pic>
        <p:nvPicPr>
          <p:cNvPr id="652" name="Google Shape;652;p28"/>
          <p:cNvPicPr preferRelativeResize="0"/>
          <p:nvPr/>
        </p:nvPicPr>
        <p:blipFill rotWithShape="1">
          <a:blip r:embed="rId3">
            <a:alphaModFix/>
          </a:blip>
          <a:srcRect/>
          <a:stretch/>
        </p:blipFill>
        <p:spPr>
          <a:xfrm>
            <a:off x="685800" y="1517650"/>
            <a:ext cx="8077200" cy="3940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9"/>
          <p:cNvSpPr txBox="1">
            <a:spLocks noGrp="1"/>
          </p:cNvSpPr>
          <p:nvPr>
            <p:ph type="title"/>
          </p:nvPr>
        </p:nvSpPr>
        <p:spPr>
          <a:xfrm>
            <a:off x="457200" y="26987"/>
            <a:ext cx="8229600" cy="8112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Implementasi Hashing dengan Java</a:t>
            </a:r>
            <a:endParaRPr/>
          </a:p>
        </p:txBody>
      </p:sp>
      <p:sp>
        <p:nvSpPr>
          <p:cNvPr id="658" name="Google Shape;658;p29"/>
          <p:cNvSpPr txBox="1">
            <a:spLocks noGrp="1"/>
          </p:cNvSpPr>
          <p:nvPr>
            <p:ph type="body" idx="1"/>
          </p:nvPr>
        </p:nvSpPr>
        <p:spPr>
          <a:xfrm>
            <a:off x="457200" y="914400"/>
            <a:ext cx="8229600" cy="52117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Method untuk tabel Hash (program 10.7 Goodrich)</a:t>
            </a:r>
            <a:endParaRPr/>
          </a:p>
        </p:txBody>
      </p:sp>
      <p:pic>
        <p:nvPicPr>
          <p:cNvPr id="659" name="Google Shape;659;p29"/>
          <p:cNvPicPr preferRelativeResize="0"/>
          <p:nvPr/>
        </p:nvPicPr>
        <p:blipFill rotWithShape="1">
          <a:blip r:embed="rId3">
            <a:alphaModFix/>
          </a:blip>
          <a:srcRect/>
          <a:stretch/>
        </p:blipFill>
        <p:spPr>
          <a:xfrm>
            <a:off x="609600" y="2057400"/>
            <a:ext cx="7616825" cy="337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Pendahuluan</a:t>
            </a:r>
            <a:endParaRPr/>
          </a:p>
        </p:txBody>
      </p:sp>
      <p:sp>
        <p:nvSpPr>
          <p:cNvPr id="419" name="Google Shape;419;p3"/>
          <p:cNvSpPr txBox="1">
            <a:spLocks noGrp="1"/>
          </p:cNvSpPr>
          <p:nvPr>
            <p:ph type="body" idx="1"/>
          </p:nvPr>
        </p:nvSpPr>
        <p:spPr>
          <a:xfrm>
            <a:off x="457200" y="1295400"/>
            <a:ext cx="8229600" cy="48307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Pencarian data yang disimpan dalam array:  dengan algoritma  Binary search atau Linear search.</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Operasi utama: perbandingan.</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Kompleksitas waktu rata-rata: </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 binary search:  O(log n)</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 linear search: O(n) </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Hashing: metode untuk mencari, menyisipkan dan menghapus data yang mempunyai kompleksitas waktu O(1).</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Caranya: data dimasukkan ke dalam tabel hash dengan menggunakan fungsi hash.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30"/>
          <p:cNvSpPr txBox="1">
            <a:spLocks noGrp="1"/>
          </p:cNvSpPr>
          <p:nvPr>
            <p:ph type="title"/>
          </p:nvPr>
        </p:nvSpPr>
        <p:spPr>
          <a:xfrm>
            <a:off x="457200" y="2698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3600"/>
              <a:buFont typeface="Calibri"/>
              <a:buNone/>
            </a:pPr>
            <a:r>
              <a:rPr lang="en-US" sz="3600" b="0" i="0" u="none">
                <a:solidFill>
                  <a:srgbClr val="000000"/>
                </a:solidFill>
                <a:latin typeface="Calibri"/>
                <a:ea typeface="Calibri"/>
                <a:cs typeface="Calibri"/>
                <a:sym typeface="Calibri"/>
              </a:rPr>
              <a:t>Implementasi Hashing dengan Java (2)</a:t>
            </a:r>
            <a:endParaRPr/>
          </a:p>
        </p:txBody>
      </p:sp>
      <p:sp>
        <p:nvSpPr>
          <p:cNvPr id="665" name="Google Shape;665;p30"/>
          <p:cNvSpPr txBox="1">
            <a:spLocks noGrp="1"/>
          </p:cNvSpPr>
          <p:nvPr>
            <p:ph type="body" idx="1"/>
          </p:nvPr>
        </p:nvSpPr>
        <p:spPr>
          <a:xfrm>
            <a:off x="457200" y="1143000"/>
            <a:ext cx="8229600" cy="4876800"/>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rgbClr val="000000"/>
              </a:buClr>
              <a:buSzPts val="3600"/>
              <a:buFont typeface="Arial"/>
              <a:buChar char="•"/>
            </a:pPr>
            <a:r>
              <a:rPr lang="en-US" sz="3600" b="0" i="0" u="none">
                <a:solidFill>
                  <a:srgbClr val="000000"/>
                </a:solidFill>
                <a:latin typeface="Calibri"/>
                <a:ea typeface="Calibri"/>
                <a:cs typeface="Calibri"/>
                <a:sym typeface="Calibri"/>
              </a:rPr>
              <a:t>Implementasi tabel Hash dapat dilihat pada program 10.7 Goodrich</a:t>
            </a:r>
            <a:endParaRPr/>
          </a:p>
          <a:p>
            <a:pPr marL="420687" marR="0" lvl="0" indent="-420687" algn="l" rtl="0">
              <a:lnSpc>
                <a:spcPct val="100000"/>
              </a:lnSpc>
              <a:spcBef>
                <a:spcPts val="720"/>
              </a:spcBef>
              <a:spcAft>
                <a:spcPts val="0"/>
              </a:spcAft>
              <a:buClr>
                <a:srgbClr val="000000"/>
              </a:buClr>
              <a:buSzPts val="3600"/>
              <a:buFont typeface="Arial"/>
              <a:buChar char="•"/>
            </a:pPr>
            <a:r>
              <a:rPr lang="en-US" sz="3600" b="0" i="0" u="none">
                <a:solidFill>
                  <a:srgbClr val="000000"/>
                </a:solidFill>
                <a:latin typeface="Calibri"/>
                <a:ea typeface="Calibri"/>
                <a:cs typeface="Calibri"/>
                <a:sym typeface="Calibri"/>
              </a:rPr>
              <a:t>Implementasi Tabel Hash dengan quadratic probe dapat dilihat pada program 20.9 sampai 20.18 (Weiss). </a:t>
            </a:r>
            <a:endParaRPr/>
          </a:p>
          <a:p>
            <a:pPr marL="420687" marR="0" lvl="0" indent="-420687" algn="l" rtl="0">
              <a:lnSpc>
                <a:spcPct val="100000"/>
              </a:lnSpc>
              <a:spcBef>
                <a:spcPts val="720"/>
              </a:spcBef>
              <a:spcAft>
                <a:spcPts val="0"/>
              </a:spcAft>
              <a:buClr>
                <a:srgbClr val="000000"/>
              </a:buClr>
              <a:buSzPts val="3600"/>
              <a:buFont typeface="Arial"/>
              <a:buChar char="•"/>
            </a:pPr>
            <a:r>
              <a:rPr lang="en-US" sz="3600" b="0" i="0" u="none">
                <a:solidFill>
                  <a:srgbClr val="000000"/>
                </a:solidFill>
                <a:latin typeface="Calibri"/>
                <a:ea typeface="Calibri"/>
                <a:cs typeface="Calibri"/>
                <a:sym typeface="Calibri"/>
              </a:rPr>
              <a:t>Implementasi tabel Hash dengan separate chaining dapat tilihat pada program 10.8  (Goodrich) </a:t>
            </a:r>
            <a:endParaRPr/>
          </a:p>
          <a:p>
            <a:pPr marL="420688" marR="0" lvl="0" indent="-192087" algn="l" rtl="0">
              <a:spcBef>
                <a:spcPts val="720"/>
              </a:spcBef>
              <a:spcAft>
                <a:spcPts val="0"/>
              </a:spcAft>
              <a:buClr>
                <a:schemeClr val="dk1"/>
              </a:buClr>
              <a:buSzPts val="3600"/>
              <a:buFont typeface="Arial"/>
              <a:buNone/>
            </a:pPr>
            <a:endParaRPr sz="3600" b="0" i="0" u="non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5400"/>
              <a:buFont typeface="Calibri"/>
              <a:buNone/>
            </a:pPr>
            <a:r>
              <a:rPr lang="en-US" sz="5400" b="0" i="0" u="none">
                <a:solidFill>
                  <a:srgbClr val="000000"/>
                </a:solidFill>
                <a:latin typeface="Calibri"/>
                <a:ea typeface="Calibri"/>
                <a:cs typeface="Calibri"/>
                <a:sym typeface="Calibri"/>
              </a:rPr>
              <a:t>Soal Latihan no 1</a:t>
            </a:r>
            <a:endParaRPr/>
          </a:p>
        </p:txBody>
      </p:sp>
      <p:sp>
        <p:nvSpPr>
          <p:cNvPr id="671" name="Google Shape;671;p3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173037" algn="l" rtl="0">
              <a:lnSpc>
                <a:spcPct val="100000"/>
              </a:lnSpc>
              <a:spcBef>
                <a:spcPts val="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173037" algn="l" rtl="0">
              <a:lnSpc>
                <a:spcPct val="100000"/>
              </a:lnSpc>
              <a:spcBef>
                <a:spcPts val="780"/>
              </a:spcBef>
              <a:spcAft>
                <a:spcPts val="0"/>
              </a:spcAft>
              <a:buClr>
                <a:schemeClr val="dk1"/>
              </a:buClr>
              <a:buSzPts val="3900"/>
              <a:buFont typeface="Arial"/>
              <a:buNone/>
            </a:pPr>
            <a:endParaRPr sz="3900" b="0" i="0" u="none">
              <a:solidFill>
                <a:schemeClr val="dk1"/>
              </a:solidFill>
              <a:latin typeface="Calibri"/>
              <a:ea typeface="Calibri"/>
              <a:cs typeface="Calibri"/>
              <a:sym typeface="Calibri"/>
            </a:endParaRPr>
          </a:p>
          <a:p>
            <a:pPr marL="420687" marR="0" lvl="0" indent="-357187" algn="l" rtl="0">
              <a:lnSpc>
                <a:spcPct val="100000"/>
              </a:lnSpc>
              <a:spcBef>
                <a:spcPts val="200"/>
              </a:spcBef>
              <a:spcAft>
                <a:spcPts val="0"/>
              </a:spcAft>
              <a:buClr>
                <a:schemeClr val="dk1"/>
              </a:buClr>
              <a:buSzPts val="1000"/>
              <a:buFont typeface="Arial"/>
              <a:buNone/>
            </a:pPr>
            <a:endParaRPr sz="1000" b="0" i="0" u="none">
              <a:solidFill>
                <a:schemeClr val="dk1"/>
              </a:solidFill>
              <a:latin typeface="Calibri"/>
              <a:ea typeface="Calibri"/>
              <a:cs typeface="Calibri"/>
              <a:sym typeface="Calibri"/>
            </a:endParaRPr>
          </a:p>
          <a:p>
            <a:pPr marL="420687" marR="0" lvl="0" indent="-420687"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Hitung jumlah probe yang diperlukan untuk memasukkan seluruh data ke table Hash pada soal 20. 5 dan 20.6 untuk tiap metode collision</a:t>
            </a:r>
            <a:endParaRPr/>
          </a:p>
        </p:txBody>
      </p:sp>
      <p:pic>
        <p:nvPicPr>
          <p:cNvPr id="672" name="Google Shape;672;p31"/>
          <p:cNvPicPr preferRelativeResize="0"/>
          <p:nvPr/>
        </p:nvPicPr>
        <p:blipFill rotWithShape="1">
          <a:blip r:embed="rId3">
            <a:alphaModFix/>
          </a:blip>
          <a:srcRect/>
          <a:stretch/>
        </p:blipFill>
        <p:spPr>
          <a:xfrm>
            <a:off x="138873" y="1424355"/>
            <a:ext cx="8643937" cy="304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4400"/>
              <a:buFont typeface="Calibri"/>
              <a:buNone/>
            </a:pPr>
            <a:r>
              <a:rPr lang="en-US" sz="4400" b="0" i="0" u="none">
                <a:solidFill>
                  <a:srgbClr val="000000"/>
                </a:solidFill>
                <a:latin typeface="Calibri"/>
                <a:ea typeface="Calibri"/>
                <a:cs typeface="Calibri"/>
                <a:sym typeface="Calibri"/>
              </a:rPr>
              <a:t>Soal Latihan no 2</a:t>
            </a:r>
            <a:endParaRPr/>
          </a:p>
        </p:txBody>
      </p:sp>
      <p:sp>
        <p:nvSpPr>
          <p:cNvPr id="678" name="Google Shape;678;p32"/>
          <p:cNvSpPr txBox="1">
            <a:spLocks noGrp="1"/>
          </p:cNvSpPr>
          <p:nvPr>
            <p:ph type="body" idx="1"/>
          </p:nvPr>
        </p:nvSpPr>
        <p:spPr>
          <a:xfrm>
            <a:off x="457200" y="1600200"/>
            <a:ext cx="8382000" cy="457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err="1">
                <a:latin typeface="Calibri"/>
                <a:ea typeface="Calibri"/>
                <a:cs typeface="Calibri"/>
                <a:sym typeface="Calibri"/>
              </a:rPr>
              <a:t>Diketahui</a:t>
            </a:r>
            <a:r>
              <a:rPr lang="en-US" sz="2400" b="0" i="0" u="none">
                <a:latin typeface="Calibri"/>
                <a:ea typeface="Calibri"/>
                <a:cs typeface="Calibri"/>
                <a:sym typeface="Calibri"/>
              </a:rPr>
              <a:t> data </a:t>
            </a:r>
            <a:r>
              <a:rPr lang="en-US" sz="2400" b="0" i="0" u="none" err="1">
                <a:latin typeface="Calibri"/>
                <a:ea typeface="Calibri"/>
                <a:cs typeface="Calibri"/>
                <a:sym typeface="Calibri"/>
              </a:rPr>
              <a:t>berikut</a:t>
            </a:r>
            <a:r>
              <a:rPr lang="en-US" sz="2400" b="0" i="0" u="none">
                <a:latin typeface="Calibri"/>
                <a:ea typeface="Calibri"/>
                <a:cs typeface="Calibri"/>
                <a:sym typeface="Calibri"/>
              </a:rPr>
              <a:t> </a:t>
            </a:r>
            <a:r>
              <a:rPr lang="en-US" sz="2400" b="0" i="0" u="none" err="1">
                <a:latin typeface="Calibri"/>
                <a:ea typeface="Calibri"/>
                <a:cs typeface="Calibri"/>
                <a:sym typeface="Calibri"/>
              </a:rPr>
              <a:t>ini</a:t>
            </a:r>
            <a:r>
              <a:rPr lang="en-US" sz="2400" b="0" i="0" u="none">
                <a:latin typeface="Calibri"/>
                <a:ea typeface="Calibri"/>
                <a:cs typeface="Calibri"/>
                <a:sym typeface="Calibri"/>
              </a:rPr>
              <a:t>:</a:t>
            </a:r>
            <a:endParaRPr/>
          </a:p>
          <a:p>
            <a:pPr marL="0" marR="0" lvl="0" indent="0" algn="l" rtl="0">
              <a:lnSpc>
                <a:spcPct val="100000"/>
              </a:lnSpc>
              <a:spcBef>
                <a:spcPts val="480"/>
              </a:spcBef>
              <a:spcAft>
                <a:spcPts val="0"/>
              </a:spcAft>
              <a:buClr>
                <a:schemeClr val="dk1"/>
              </a:buClr>
              <a:buSzPts val="2400"/>
              <a:buFont typeface="Arial"/>
              <a:buNone/>
            </a:pPr>
            <a:r>
              <a:rPr lang="en-US" sz="2400" b="0" i="0" u="none">
                <a:latin typeface="Calibri"/>
                <a:ea typeface="Calibri"/>
                <a:cs typeface="Calibri"/>
                <a:sym typeface="Calibri"/>
              </a:rPr>
              <a:t>	261,381, 835, 195, 134, 477, 568, 99, 726, 139</a:t>
            </a:r>
            <a:endParaRPr/>
          </a:p>
          <a:p>
            <a:pPr marL="0" indent="-152400">
              <a:spcBef>
                <a:spcPts val="480"/>
              </a:spcBef>
              <a:buSzPts val="2400"/>
              <a:buFont typeface="Arial"/>
              <a:buAutoNum type="alphaLcPeriod"/>
            </a:pPr>
            <a:r>
              <a:rPr lang="en-US" sz="2400" b="0" i="0" u="none" err="1">
                <a:latin typeface="Calibri"/>
                <a:ea typeface="Calibri"/>
                <a:cs typeface="Calibri"/>
                <a:sym typeface="Calibri"/>
              </a:rPr>
              <a:t>Tentukan</a:t>
            </a:r>
            <a:r>
              <a:rPr lang="en-US" sz="2400" b="0" i="0" u="none">
                <a:latin typeface="Calibri"/>
                <a:ea typeface="Calibri"/>
                <a:cs typeface="Calibri"/>
                <a:sym typeface="Calibri"/>
              </a:rPr>
              <a:t> </a:t>
            </a:r>
            <a:r>
              <a:rPr lang="en-US" sz="2400" b="0" i="0" u="none" err="1">
                <a:latin typeface="Calibri"/>
                <a:ea typeface="Calibri"/>
                <a:cs typeface="Calibri"/>
                <a:sym typeface="Calibri"/>
              </a:rPr>
              <a:t>ukuran</a:t>
            </a:r>
            <a:r>
              <a:rPr lang="en-US" sz="2400" b="0" i="0" u="none">
                <a:latin typeface="Calibri"/>
                <a:ea typeface="Calibri"/>
                <a:cs typeface="Calibri"/>
                <a:sym typeface="Calibri"/>
              </a:rPr>
              <a:t> </a:t>
            </a:r>
            <a:r>
              <a:rPr lang="en-US" sz="2400" b="0" i="0" u="none" err="1">
                <a:latin typeface="Calibri"/>
                <a:ea typeface="Calibri"/>
                <a:cs typeface="Calibri"/>
                <a:sym typeface="Calibri"/>
              </a:rPr>
              <a:t>tabel</a:t>
            </a:r>
            <a:r>
              <a:rPr lang="en-US" sz="2400" b="0" i="0" u="none">
                <a:latin typeface="Calibri"/>
                <a:ea typeface="Calibri"/>
                <a:cs typeface="Calibri"/>
                <a:sym typeface="Calibri"/>
              </a:rPr>
              <a:t> Hash dan </a:t>
            </a:r>
            <a:r>
              <a:rPr lang="en-US" sz="2400" b="0" i="0" u="none" err="1">
                <a:latin typeface="Calibri"/>
                <a:ea typeface="Calibri"/>
                <a:cs typeface="Calibri"/>
                <a:sym typeface="Calibri"/>
              </a:rPr>
              <a:t>fungsi</a:t>
            </a:r>
            <a:r>
              <a:rPr lang="en-US" sz="2400" b="0" i="0" u="none">
                <a:latin typeface="Calibri"/>
                <a:ea typeface="Calibri"/>
                <a:cs typeface="Calibri"/>
                <a:sym typeface="Calibri"/>
              </a:rPr>
              <a:t> Hash </a:t>
            </a:r>
            <a:r>
              <a:rPr lang="en-US" sz="2400" b="0" i="0" u="none" err="1">
                <a:latin typeface="Calibri"/>
                <a:ea typeface="Calibri"/>
                <a:cs typeface="Calibri"/>
                <a:sym typeface="Calibri"/>
              </a:rPr>
              <a:t>sehingga</a:t>
            </a:r>
            <a:r>
              <a:rPr lang="en-US" sz="2400" b="0" i="0" u="none">
                <a:latin typeface="Calibri"/>
                <a:ea typeface="Calibri"/>
                <a:cs typeface="Calibri"/>
                <a:sym typeface="Calibri"/>
              </a:rPr>
              <a:t> </a:t>
            </a:r>
            <a:r>
              <a:rPr lang="en-US" sz="2400" b="0" i="0" u="none" err="1">
                <a:latin typeface="Calibri"/>
                <a:ea typeface="Calibri"/>
                <a:cs typeface="Calibri"/>
                <a:sym typeface="Calibri"/>
              </a:rPr>
              <a:t>tabrakan</a:t>
            </a:r>
            <a:r>
              <a:rPr lang="en-US" sz="2400" b="0" i="0" u="none">
                <a:latin typeface="Calibri"/>
                <a:ea typeface="Calibri"/>
                <a:cs typeface="Calibri"/>
                <a:sym typeface="Calibri"/>
              </a:rPr>
              <a:t> </a:t>
            </a:r>
            <a:r>
              <a:rPr lang="en-US" sz="2400" b="0" i="0" u="none" err="1">
                <a:latin typeface="Calibri"/>
                <a:ea typeface="Calibri"/>
                <a:cs typeface="Calibri"/>
                <a:sym typeface="Calibri"/>
              </a:rPr>
              <a:t>dapat</a:t>
            </a:r>
            <a:r>
              <a:rPr lang="en-US" sz="2400" b="0" i="0" u="none">
                <a:latin typeface="Calibri"/>
                <a:ea typeface="Calibri"/>
                <a:cs typeface="Calibri"/>
                <a:sym typeface="Calibri"/>
              </a:rPr>
              <a:t> </a:t>
            </a:r>
            <a:r>
              <a:rPr lang="en-US" sz="2400" b="0" i="0" u="none" err="1">
                <a:latin typeface="Calibri"/>
                <a:ea typeface="Calibri"/>
                <a:cs typeface="Calibri"/>
                <a:sym typeface="Calibri"/>
              </a:rPr>
              <a:t>dihindari</a:t>
            </a:r>
            <a:r>
              <a:rPr lang="en-US" sz="2400" b="0" i="0" u="none">
                <a:latin typeface="Calibri"/>
                <a:ea typeface="Calibri"/>
                <a:cs typeface="Calibri"/>
                <a:sym typeface="Calibri"/>
              </a:rPr>
              <a:t> </a:t>
            </a:r>
            <a:r>
              <a:rPr lang="en-US" sz="2400" b="0" i="0" u="none" err="1">
                <a:latin typeface="Calibri"/>
                <a:ea typeface="Calibri"/>
                <a:cs typeface="Calibri"/>
                <a:sym typeface="Calibri"/>
              </a:rPr>
              <a:t>seminim</a:t>
            </a:r>
            <a:r>
              <a:rPr lang="en-US" sz="2400" b="0" i="0" u="none">
                <a:latin typeface="Calibri"/>
                <a:ea typeface="Calibri"/>
                <a:cs typeface="Calibri"/>
                <a:sym typeface="Calibri"/>
              </a:rPr>
              <a:t> </a:t>
            </a:r>
            <a:r>
              <a:rPr lang="en-US" sz="2400" b="0" i="0" u="none" err="1">
                <a:latin typeface="Calibri"/>
                <a:ea typeface="Calibri"/>
                <a:cs typeface="Calibri"/>
                <a:sym typeface="Calibri"/>
              </a:rPr>
              <a:t>mungkin</a:t>
            </a:r>
            <a:r>
              <a:rPr lang="en-US" sz="2400" b="0" i="0" u="none">
                <a:latin typeface="Calibri"/>
                <a:ea typeface="Calibri"/>
                <a:cs typeface="Calibri"/>
                <a:sym typeface="Calibri"/>
              </a:rPr>
              <a:t> </a:t>
            </a:r>
            <a:r>
              <a:rPr lang="en-US" sz="2400" b="0" i="0" u="none" err="1">
                <a:latin typeface="Calibri"/>
                <a:ea typeface="Calibri"/>
                <a:cs typeface="Calibri"/>
                <a:sym typeface="Calibri"/>
              </a:rPr>
              <a:t>lalu</a:t>
            </a:r>
            <a:r>
              <a:rPr lang="en-US" sz="2400" b="0" i="0" u="none">
                <a:latin typeface="Calibri"/>
                <a:ea typeface="Calibri"/>
                <a:cs typeface="Calibri"/>
                <a:sym typeface="Calibri"/>
              </a:rPr>
              <a:t> </a:t>
            </a:r>
            <a:r>
              <a:rPr lang="en-US" sz="2400" b="0" i="0" u="none" err="1">
                <a:latin typeface="Calibri"/>
                <a:ea typeface="Calibri"/>
                <a:cs typeface="Calibri"/>
                <a:sym typeface="Calibri"/>
              </a:rPr>
              <a:t>petakan</a:t>
            </a:r>
            <a:r>
              <a:rPr lang="en-US" sz="2400" b="0" i="0" u="none">
                <a:latin typeface="Calibri"/>
                <a:ea typeface="Calibri"/>
                <a:cs typeface="Calibri"/>
                <a:sym typeface="Calibri"/>
              </a:rPr>
              <a:t> data di </a:t>
            </a:r>
            <a:r>
              <a:rPr lang="en-US" sz="2400" b="0" i="0" u="none" err="1">
                <a:latin typeface="Calibri"/>
                <a:ea typeface="Calibri"/>
                <a:cs typeface="Calibri"/>
                <a:sym typeface="Calibri"/>
              </a:rPr>
              <a:t>atas</a:t>
            </a:r>
            <a:r>
              <a:rPr lang="en-US" sz="2400" b="0" i="0" u="none">
                <a:latin typeface="Calibri"/>
                <a:ea typeface="Calibri"/>
                <a:cs typeface="Calibri"/>
                <a:sym typeface="Calibri"/>
              </a:rPr>
              <a:t> </a:t>
            </a:r>
            <a:r>
              <a:rPr lang="en-US" sz="2400" b="0" i="0" u="none" err="1">
                <a:latin typeface="Calibri"/>
                <a:ea typeface="Calibri"/>
                <a:cs typeface="Calibri"/>
                <a:sym typeface="Calibri"/>
              </a:rPr>
              <a:t>ke</a:t>
            </a:r>
            <a:r>
              <a:rPr lang="en-US" sz="2400" b="0" i="0" u="none">
                <a:latin typeface="Calibri"/>
                <a:ea typeface="Calibri"/>
                <a:cs typeface="Calibri"/>
                <a:sym typeface="Calibri"/>
              </a:rPr>
              <a:t> </a:t>
            </a:r>
            <a:r>
              <a:rPr lang="en-US" sz="2400" b="0" i="0" u="none" err="1">
                <a:latin typeface="Calibri"/>
                <a:ea typeface="Calibri"/>
                <a:cs typeface="Calibri"/>
                <a:sym typeface="Calibri"/>
              </a:rPr>
              <a:t>dalam</a:t>
            </a:r>
            <a:r>
              <a:rPr lang="en-US" sz="2400" b="0" i="0" u="none">
                <a:latin typeface="Calibri"/>
                <a:ea typeface="Calibri"/>
                <a:cs typeface="Calibri"/>
                <a:sym typeface="Calibri"/>
              </a:rPr>
              <a:t> </a:t>
            </a:r>
            <a:r>
              <a:rPr lang="en-US" sz="2400" b="0" i="0" u="none" err="1">
                <a:latin typeface="Calibri"/>
                <a:ea typeface="Calibri"/>
                <a:cs typeface="Calibri"/>
                <a:sym typeface="Calibri"/>
              </a:rPr>
              <a:t>tabel</a:t>
            </a:r>
            <a:r>
              <a:rPr lang="en-US" sz="2400" b="0" i="0" u="none">
                <a:latin typeface="Calibri"/>
                <a:ea typeface="Calibri"/>
                <a:cs typeface="Calibri"/>
                <a:sym typeface="Calibri"/>
              </a:rPr>
              <a:t> Hash </a:t>
            </a:r>
            <a:r>
              <a:rPr lang="en-US" sz="2400" b="0" i="0" u="none" err="1">
                <a:latin typeface="Calibri"/>
                <a:ea typeface="Calibri"/>
                <a:cs typeface="Calibri"/>
                <a:sym typeface="Calibri"/>
              </a:rPr>
              <a:t>tersebut</a:t>
            </a:r>
            <a:r>
              <a:rPr lang="en-US" sz="2400"/>
              <a:t> </a:t>
            </a:r>
            <a:endParaRPr lang="en-US"/>
          </a:p>
          <a:p>
            <a:pPr marL="0" marR="0" lvl="0" indent="-152400" algn="l" rtl="0">
              <a:lnSpc>
                <a:spcPct val="100000"/>
              </a:lnSpc>
              <a:spcBef>
                <a:spcPts val="480"/>
              </a:spcBef>
              <a:spcAft>
                <a:spcPts val="0"/>
              </a:spcAft>
              <a:buClr>
                <a:schemeClr val="dk1"/>
              </a:buClr>
              <a:buSzPts val="2400"/>
              <a:buFont typeface="Arial"/>
              <a:buAutoNum type="alphaLcPeriod"/>
            </a:pPr>
            <a:r>
              <a:rPr lang="en-US" sz="2400" b="0" i="0" u="none">
                <a:latin typeface="Calibri"/>
                <a:ea typeface="Calibri"/>
                <a:cs typeface="Calibri"/>
                <a:sym typeface="Calibri"/>
              </a:rPr>
              <a:t>Jika </a:t>
            </a:r>
            <a:r>
              <a:rPr lang="en-US" sz="2400" b="0" i="0" u="none" err="1">
                <a:latin typeface="Calibri"/>
                <a:ea typeface="Calibri"/>
                <a:cs typeface="Calibri"/>
                <a:sym typeface="Calibri"/>
              </a:rPr>
              <a:t>terjadi</a:t>
            </a:r>
            <a:r>
              <a:rPr lang="en-US" sz="2400" b="0" i="0" u="none">
                <a:latin typeface="Calibri"/>
                <a:ea typeface="Calibri"/>
                <a:cs typeface="Calibri"/>
                <a:sym typeface="Calibri"/>
              </a:rPr>
              <a:t> </a:t>
            </a:r>
            <a:r>
              <a:rPr lang="en-US" sz="2400" b="0" i="0" u="none" err="1">
                <a:latin typeface="Calibri"/>
                <a:ea typeface="Calibri"/>
                <a:cs typeface="Calibri"/>
                <a:sym typeface="Calibri"/>
              </a:rPr>
              <a:t>tabrakan</a:t>
            </a:r>
            <a:r>
              <a:rPr lang="en-US" sz="2400" b="0" i="0" u="none">
                <a:latin typeface="Calibri"/>
                <a:ea typeface="Calibri"/>
                <a:cs typeface="Calibri"/>
                <a:sym typeface="Calibri"/>
              </a:rPr>
              <a:t>, </a:t>
            </a:r>
            <a:r>
              <a:rPr lang="en-US" sz="2400" b="0" i="0" u="none" err="1">
                <a:latin typeface="Calibri"/>
                <a:ea typeface="Calibri"/>
                <a:cs typeface="Calibri"/>
                <a:sym typeface="Calibri"/>
              </a:rPr>
              <a:t>atasi</a:t>
            </a:r>
            <a:r>
              <a:rPr lang="en-US" sz="2400" b="0" i="0" u="none">
                <a:latin typeface="Calibri"/>
                <a:ea typeface="Calibri"/>
                <a:cs typeface="Calibri"/>
                <a:sym typeface="Calibri"/>
              </a:rPr>
              <a:t> </a:t>
            </a:r>
            <a:r>
              <a:rPr lang="en-US" sz="2400" b="0" i="0" u="none" err="1">
                <a:latin typeface="Calibri"/>
                <a:ea typeface="Calibri"/>
                <a:cs typeface="Calibri"/>
                <a:sym typeface="Calibri"/>
              </a:rPr>
              <a:t>dengan</a:t>
            </a:r>
            <a:r>
              <a:rPr lang="en-US" sz="2400" b="0" i="0" u="none">
                <a:latin typeface="Calibri"/>
                <a:ea typeface="Calibri"/>
                <a:cs typeface="Calibri"/>
                <a:sym typeface="Calibri"/>
              </a:rPr>
              <a:t> Linear Probing, Quadratic Probing dan Double Hashing:</a:t>
            </a:r>
            <a:r>
              <a:rPr lang="en-US" sz="2400" b="0" i="0" u="none">
                <a:solidFill>
                  <a:srgbClr val="000000"/>
                </a:solidFill>
                <a:latin typeface="Calibri"/>
                <a:ea typeface="Calibri"/>
                <a:cs typeface="Calibri"/>
                <a:sym typeface="Calibri"/>
              </a:rPr>
              <a:t> h2(key) = 1 + key mod 7</a:t>
            </a:r>
            <a:r>
              <a:rPr lang="en-US" sz="2400" b="0" i="0" u="none">
                <a:latin typeface="Calibri"/>
                <a:ea typeface="Calibri"/>
                <a:cs typeface="Calibri"/>
                <a:sym typeface="Calibri"/>
              </a:rPr>
              <a:t>.</a:t>
            </a:r>
            <a:r>
              <a:rPr lang="en-US" sz="2400"/>
              <a:t> </a:t>
            </a:r>
            <a:endParaRPr/>
          </a:p>
          <a:p>
            <a:pPr marL="0" marR="0" lvl="0" indent="-152400" algn="l" rtl="0">
              <a:lnSpc>
                <a:spcPct val="100000"/>
              </a:lnSpc>
              <a:spcBef>
                <a:spcPts val="480"/>
              </a:spcBef>
              <a:spcAft>
                <a:spcPts val="0"/>
              </a:spcAft>
              <a:buClr>
                <a:schemeClr val="dk1"/>
              </a:buClr>
              <a:buSzPts val="2400"/>
              <a:buFont typeface="Arial"/>
              <a:buAutoNum type="alphaLcPeriod"/>
            </a:pPr>
            <a:r>
              <a:rPr lang="en-US" sz="2400" b="0" i="0" u="none" err="1">
                <a:latin typeface="Calibri"/>
                <a:ea typeface="Calibri"/>
                <a:cs typeface="Calibri"/>
                <a:sym typeface="Calibri"/>
              </a:rPr>
              <a:t>Hitunglah</a:t>
            </a:r>
            <a:r>
              <a:rPr lang="en-US" sz="2400" b="0" i="0" u="none">
                <a:latin typeface="Calibri"/>
                <a:ea typeface="Calibri"/>
                <a:cs typeface="Calibri"/>
                <a:sym typeface="Calibri"/>
              </a:rPr>
              <a:t> </a:t>
            </a:r>
            <a:r>
              <a:rPr lang="en-US" sz="2400" b="0" i="0" u="none" err="1">
                <a:latin typeface="Calibri"/>
                <a:ea typeface="Calibri"/>
                <a:cs typeface="Calibri"/>
                <a:sym typeface="Calibri"/>
              </a:rPr>
              <a:t>jumlah</a:t>
            </a:r>
            <a:r>
              <a:rPr lang="en-US" sz="2400" b="0" i="0" u="none">
                <a:latin typeface="Calibri"/>
                <a:ea typeface="Calibri"/>
                <a:cs typeface="Calibri"/>
                <a:sym typeface="Calibri"/>
              </a:rPr>
              <a:t> probe yang </a:t>
            </a:r>
            <a:r>
              <a:rPr lang="en-US" sz="2400" b="0" i="0" u="none" err="1">
                <a:latin typeface="Calibri"/>
                <a:ea typeface="Calibri"/>
                <a:cs typeface="Calibri"/>
                <a:sym typeface="Calibri"/>
              </a:rPr>
              <a:t>diperlukan</a:t>
            </a:r>
            <a:r>
              <a:rPr lang="en-US" sz="2400" b="0" i="0" u="none">
                <a:latin typeface="Calibri"/>
                <a:ea typeface="Calibri"/>
                <a:cs typeface="Calibri"/>
                <a:sym typeface="Calibri"/>
              </a:rPr>
              <a:t> </a:t>
            </a:r>
            <a:r>
              <a:rPr lang="en-US" sz="2400" b="0" i="0" u="none" err="1">
                <a:latin typeface="Calibri"/>
                <a:ea typeface="Calibri"/>
                <a:cs typeface="Calibri"/>
                <a:sym typeface="Calibri"/>
              </a:rPr>
              <a:t>untuk</a:t>
            </a:r>
            <a:r>
              <a:rPr lang="en-US" sz="2400" b="0" i="0" u="none">
                <a:latin typeface="Calibri"/>
                <a:ea typeface="Calibri"/>
                <a:cs typeface="Calibri"/>
                <a:sym typeface="Calibri"/>
              </a:rPr>
              <a:t> </a:t>
            </a:r>
            <a:r>
              <a:rPr lang="en-US" sz="2400" b="0" i="0" u="none" err="1">
                <a:latin typeface="Calibri"/>
                <a:ea typeface="Calibri"/>
                <a:cs typeface="Calibri"/>
                <a:sym typeface="Calibri"/>
              </a:rPr>
              <a:t>memetakan</a:t>
            </a:r>
            <a:r>
              <a:rPr lang="en-US" sz="2400" b="0" i="0" u="none">
                <a:latin typeface="Calibri"/>
                <a:ea typeface="Calibri"/>
                <a:cs typeface="Calibri"/>
                <a:sym typeface="Calibri"/>
              </a:rPr>
              <a:t> </a:t>
            </a:r>
            <a:r>
              <a:rPr lang="en-US" sz="2400" b="0" i="0" u="none" err="1">
                <a:latin typeface="Calibri"/>
                <a:ea typeface="Calibri"/>
                <a:cs typeface="Calibri"/>
                <a:sym typeface="Calibri"/>
              </a:rPr>
              <a:t>seluruh</a:t>
            </a:r>
            <a:r>
              <a:rPr lang="en-US" sz="2400" b="0" i="0" u="none">
                <a:latin typeface="Calibri"/>
                <a:ea typeface="Calibri"/>
                <a:cs typeface="Calibri"/>
                <a:sym typeface="Calibri"/>
              </a:rPr>
              <a:t> data </a:t>
            </a:r>
            <a:r>
              <a:rPr lang="en-US" sz="2400" b="0" i="0" u="none" err="1">
                <a:latin typeface="Calibri"/>
                <a:ea typeface="Calibri"/>
                <a:cs typeface="Calibri"/>
                <a:sym typeface="Calibri"/>
              </a:rPr>
              <a:t>ke</a:t>
            </a:r>
            <a:r>
              <a:rPr lang="en-US" sz="2400" b="0" i="0" u="none">
                <a:latin typeface="Calibri"/>
                <a:ea typeface="Calibri"/>
                <a:cs typeface="Calibri"/>
                <a:sym typeface="Calibri"/>
              </a:rPr>
              <a:t> </a:t>
            </a:r>
            <a:r>
              <a:rPr lang="en-US" sz="2400" b="0" i="0" u="none" err="1">
                <a:latin typeface="Calibri"/>
                <a:ea typeface="Calibri"/>
                <a:cs typeface="Calibri"/>
                <a:sym typeface="Calibri"/>
              </a:rPr>
              <a:t>ta.bel</a:t>
            </a:r>
            <a:r>
              <a:rPr lang="en-US" sz="2400" b="0" i="0" u="none">
                <a:latin typeface="Calibri"/>
                <a:ea typeface="Calibri"/>
                <a:cs typeface="Calibri"/>
                <a:sym typeface="Calibri"/>
              </a:rPr>
              <a:t> Hash pada masing-masing </a:t>
            </a:r>
            <a:r>
              <a:rPr lang="en-US" sz="2400" b="0" i="0" u="none" err="1">
                <a:latin typeface="Calibri"/>
                <a:ea typeface="Calibri"/>
                <a:cs typeface="Calibri"/>
                <a:sym typeface="Calibri"/>
              </a:rPr>
              <a:t>metode</a:t>
            </a:r>
            <a:r>
              <a:rPr lang="en-US" sz="2400" b="0" i="0" u="none">
                <a:latin typeface="Calibri"/>
                <a:ea typeface="Calibri"/>
                <a:cs typeface="Calibri"/>
                <a:sym typeface="Calibri"/>
              </a:rPr>
              <a:t> collision</a:t>
            </a:r>
            <a:endParaRPr lang="en-US" sz="2400" b="0" i="0" u="none">
              <a:latin typeface="Calibri"/>
              <a:ea typeface="Calibri"/>
              <a:cs typeface="Calibri"/>
            </a:endParaRPr>
          </a:p>
          <a:p>
            <a:pPr marL="0" indent="0">
              <a:spcBef>
                <a:spcPts val="480"/>
              </a:spcBef>
              <a:buSzPts val="2400"/>
              <a:buNone/>
            </a:pPr>
            <a:endParaRPr lang="en-US" sz="240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PR Teori 4b</a:t>
            </a:r>
            <a:endParaRPr/>
          </a:p>
        </p:txBody>
      </p:sp>
      <p:sp>
        <p:nvSpPr>
          <p:cNvPr id="684" name="Google Shape;684;p3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900"/>
              <a:buFont typeface="Arial"/>
              <a:buChar char="•"/>
            </a:pPr>
            <a:r>
              <a:rPr lang="en-US" sz="3900" b="0" i="0" u="none" err="1">
                <a:solidFill>
                  <a:schemeClr val="dk1"/>
                </a:solidFill>
                <a:latin typeface="Calibri"/>
                <a:ea typeface="Calibri"/>
                <a:cs typeface="Calibri"/>
                <a:sym typeface="Calibri"/>
              </a:rPr>
              <a:t>Kelompok</a:t>
            </a:r>
            <a:r>
              <a:rPr lang="en-US" sz="3900" b="0" i="0" u="none">
                <a:solidFill>
                  <a:schemeClr val="dk1"/>
                </a:solidFill>
                <a:latin typeface="Calibri"/>
                <a:ea typeface="Calibri"/>
                <a:cs typeface="Calibri"/>
                <a:sym typeface="Calibri"/>
              </a:rPr>
              <a:t> </a:t>
            </a:r>
            <a:r>
              <a:rPr lang="en-US" sz="3900" b="0" i="0" u="none" err="1">
                <a:solidFill>
                  <a:schemeClr val="dk1"/>
                </a:solidFill>
                <a:latin typeface="Calibri"/>
                <a:ea typeface="Calibri"/>
                <a:cs typeface="Calibri"/>
                <a:sym typeface="Calibri"/>
              </a:rPr>
              <a:t>nomor</a:t>
            </a:r>
            <a:r>
              <a:rPr lang="en-US" sz="3900" b="0" i="0" u="none">
                <a:solidFill>
                  <a:schemeClr val="dk1"/>
                </a:solidFill>
                <a:latin typeface="Calibri"/>
                <a:ea typeface="Calibri"/>
                <a:cs typeface="Calibri"/>
                <a:sym typeface="Calibri"/>
              </a:rPr>
              <a:t> </a:t>
            </a:r>
            <a:r>
              <a:rPr lang="en-US" sz="3900" b="0" i="0" u="none" err="1">
                <a:solidFill>
                  <a:schemeClr val="dk1"/>
                </a:solidFill>
                <a:latin typeface="Calibri"/>
                <a:ea typeface="Calibri"/>
                <a:cs typeface="Calibri"/>
                <a:sym typeface="Calibri"/>
              </a:rPr>
              <a:t>ganjil</a:t>
            </a:r>
            <a:r>
              <a:rPr lang="en-US" sz="3900" b="0" i="0" u="none">
                <a:solidFill>
                  <a:schemeClr val="dk1"/>
                </a:solidFill>
                <a:latin typeface="Calibri"/>
                <a:ea typeface="Calibri"/>
                <a:cs typeface="Calibri"/>
                <a:sym typeface="Calibri"/>
              </a:rPr>
              <a:t>: Soal Latihan no 1</a:t>
            </a:r>
            <a:endParaRPr/>
          </a:p>
          <a:p>
            <a:pPr marL="420687" marR="0" lvl="0" indent="-420687" algn="l" rtl="0">
              <a:lnSpc>
                <a:spcPct val="100000"/>
              </a:lnSpc>
              <a:spcBef>
                <a:spcPts val="780"/>
              </a:spcBef>
              <a:spcAft>
                <a:spcPts val="0"/>
              </a:spcAft>
              <a:buClr>
                <a:schemeClr val="dk1"/>
              </a:buClr>
              <a:buSzPts val="3900"/>
              <a:buFont typeface="Arial"/>
              <a:buChar char="•"/>
            </a:pPr>
            <a:r>
              <a:rPr lang="en-US" sz="3900" b="0" i="0" u="none" err="1">
                <a:solidFill>
                  <a:schemeClr val="dk1"/>
                </a:solidFill>
                <a:latin typeface="Calibri"/>
                <a:ea typeface="Calibri"/>
                <a:cs typeface="Calibri"/>
                <a:sym typeface="Calibri"/>
              </a:rPr>
              <a:t>Kelompok</a:t>
            </a:r>
            <a:r>
              <a:rPr lang="en-US" sz="3900" b="0" i="0" u="none">
                <a:solidFill>
                  <a:schemeClr val="dk1"/>
                </a:solidFill>
                <a:latin typeface="Calibri"/>
                <a:ea typeface="Calibri"/>
                <a:cs typeface="Calibri"/>
                <a:sym typeface="Calibri"/>
              </a:rPr>
              <a:t> </a:t>
            </a:r>
            <a:r>
              <a:rPr lang="en-US" sz="3900" b="0" i="0" u="none" err="1">
                <a:solidFill>
                  <a:schemeClr val="dk1"/>
                </a:solidFill>
                <a:latin typeface="Calibri"/>
                <a:ea typeface="Calibri"/>
                <a:cs typeface="Calibri"/>
                <a:sym typeface="Calibri"/>
              </a:rPr>
              <a:t>nomor</a:t>
            </a:r>
            <a:r>
              <a:rPr lang="en-US" sz="3900" b="0" i="0" u="none">
                <a:solidFill>
                  <a:schemeClr val="dk1"/>
                </a:solidFill>
                <a:latin typeface="Calibri"/>
                <a:ea typeface="Calibri"/>
                <a:cs typeface="Calibri"/>
                <a:sym typeface="Calibri"/>
              </a:rPr>
              <a:t> </a:t>
            </a:r>
            <a:r>
              <a:rPr lang="en-US" sz="3900" b="0" i="0" u="none" err="1">
                <a:solidFill>
                  <a:schemeClr val="dk1"/>
                </a:solidFill>
                <a:latin typeface="Calibri"/>
                <a:ea typeface="Calibri"/>
                <a:cs typeface="Calibri"/>
                <a:sym typeface="Calibri"/>
              </a:rPr>
              <a:t>genap</a:t>
            </a:r>
            <a:r>
              <a:rPr lang="en-US" sz="3900" b="0" i="0" u="none">
                <a:solidFill>
                  <a:schemeClr val="dk1"/>
                </a:solidFill>
                <a:latin typeface="Calibri"/>
                <a:ea typeface="Calibri"/>
                <a:cs typeface="Calibri"/>
                <a:sym typeface="Calibri"/>
              </a:rPr>
              <a:t>: Soal Latihan no 2</a:t>
            </a:r>
            <a:endParaRPr/>
          </a:p>
          <a:p>
            <a:pPr marL="420687" marR="0" lvl="0" indent="-420687" algn="l" rtl="0">
              <a:lnSpc>
                <a:spcPct val="100000"/>
              </a:lnSpc>
              <a:spcBef>
                <a:spcPts val="780"/>
              </a:spcBef>
              <a:spcAft>
                <a:spcPts val="0"/>
              </a:spcAft>
              <a:buClr>
                <a:schemeClr val="dk1"/>
              </a:buClr>
              <a:buSzPts val="3900"/>
              <a:buFont typeface="Arial"/>
              <a:buNone/>
            </a:pPr>
            <a:r>
              <a:rPr lang="en-US" sz="3900" b="0" i="0" u="none">
                <a:solidFill>
                  <a:schemeClr val="dk1"/>
                </a:solidFill>
                <a:latin typeface="Calibri"/>
                <a:ea typeface="Calibri"/>
                <a:cs typeface="Calibri"/>
                <a:sym typeface="Calibri"/>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4"/>
          <p:cNvSpPr txBox="1">
            <a:spLocks noGrp="1"/>
          </p:cNvSpPr>
          <p:nvPr>
            <p:ph type="title"/>
          </p:nvPr>
        </p:nvSpPr>
        <p:spPr>
          <a:xfrm>
            <a:off x="484187"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Praktikum Java 4</a:t>
            </a:r>
            <a:endParaRPr/>
          </a:p>
        </p:txBody>
      </p:sp>
      <p:sp>
        <p:nvSpPr>
          <p:cNvPr id="690" name="Google Shape;690;p34"/>
          <p:cNvSpPr txBox="1">
            <a:spLocks noGrp="1"/>
          </p:cNvSpPr>
          <p:nvPr>
            <p:ph type="body" idx="1"/>
          </p:nvPr>
        </p:nvSpPr>
        <p:spPr>
          <a:xfrm>
            <a:off x="457200" y="1143000"/>
            <a:ext cx="8229600" cy="49831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Buatlah program Java untuk mengimplentasikan Hash table.</a:t>
            </a:r>
            <a:endParaRPr/>
          </a:p>
          <a:p>
            <a:pPr marL="420687" marR="0" lvl="0" indent="-420687"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Buatlah method untuk mengatasi masalah tabrakan dengan Linear probing, Quadratic probing dan double hashing (H2(key) = 1 + key mod 7)</a:t>
            </a:r>
            <a:endParaRPr/>
          </a:p>
          <a:p>
            <a:pPr marL="420687" marR="0" lvl="0" indent="-420687"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Jalankan program dengan menggunakan data pada Latihan 1 dan 2</a:t>
            </a:r>
            <a:endParaRPr/>
          </a:p>
          <a:p>
            <a:pPr marL="420687" marR="0" lvl="0" indent="-420687" algn="l" rtl="0">
              <a:lnSpc>
                <a:spcPct val="100000"/>
              </a:lnSpc>
              <a:spcBef>
                <a:spcPts val="560"/>
              </a:spcBef>
              <a:spcAft>
                <a:spcPts val="0"/>
              </a:spcAft>
              <a:buClr>
                <a:srgbClr val="000000"/>
              </a:buClr>
              <a:buSzPts val="2800"/>
              <a:buFont typeface="Arial"/>
              <a:buChar char="•"/>
            </a:pPr>
            <a:r>
              <a:rPr lang="en-US" sz="2800" b="0" i="0" u="none">
                <a:solidFill>
                  <a:srgbClr val="000000"/>
                </a:solidFill>
                <a:latin typeface="Calibri"/>
                <a:ea typeface="Calibri"/>
                <a:cs typeface="Calibri"/>
                <a:sym typeface="Calibri"/>
              </a:rPr>
              <a:t>Jika output sudah sesuai, kopi program beserta outputnya ke notepad lalu kumpulkan via email</a:t>
            </a:r>
            <a:endParaRPr/>
          </a:p>
          <a:p>
            <a:pPr marL="420688" marR="0" lvl="0" indent="-242887" algn="l" rtl="0">
              <a:spcBef>
                <a:spcPts val="560"/>
              </a:spcBef>
              <a:spcAft>
                <a:spcPts val="0"/>
              </a:spcAft>
              <a:buClr>
                <a:schemeClr val="dk1"/>
              </a:buClr>
              <a:buSzPts val="2800"/>
              <a:buFont typeface="Arial"/>
              <a:buNone/>
            </a:pPr>
            <a:endParaRPr sz="2800" b="0" i="0" u="none">
              <a:solidFill>
                <a:srgbClr val="000000"/>
              </a:solidFill>
              <a:latin typeface="Calibri"/>
              <a:ea typeface="Calibri"/>
              <a:cs typeface="Calibri"/>
              <a:sym typeface="Calibri"/>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5400"/>
              <a:buFont typeface="Calibri"/>
              <a:buNone/>
            </a:pPr>
            <a:r>
              <a:rPr lang="en-US" sz="5400" b="0" i="0" u="none">
                <a:solidFill>
                  <a:schemeClr val="dk1"/>
                </a:solidFill>
                <a:latin typeface="Calibri"/>
                <a:ea typeface="Calibri"/>
                <a:cs typeface="Calibri"/>
                <a:sym typeface="Calibri"/>
              </a:rPr>
              <a:t>PR Praktikum 4</a:t>
            </a:r>
            <a:endParaRPr/>
          </a:p>
        </p:txBody>
      </p:sp>
      <p:sp>
        <p:nvSpPr>
          <p:cNvPr id="696" name="Google Shape;696;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900"/>
              <a:buFont typeface="Arial"/>
              <a:buChar char="•"/>
            </a:pPr>
            <a:r>
              <a:rPr lang="en-US" sz="3900" b="0" i="0" u="none">
                <a:solidFill>
                  <a:schemeClr val="dk1"/>
                </a:solidFill>
                <a:latin typeface="Calibri"/>
                <a:ea typeface="Calibri"/>
                <a:cs typeface="Calibri"/>
                <a:sym typeface="Calibri"/>
              </a:rPr>
              <a:t>Kelompok nomor ganjil: gunakan data pada Soal Latihan no 1</a:t>
            </a:r>
            <a:endParaRPr/>
          </a:p>
          <a:p>
            <a:pPr marL="420687" marR="0" lvl="0" indent="-420687" algn="l" rtl="0">
              <a:lnSpc>
                <a:spcPct val="100000"/>
              </a:lnSpc>
              <a:spcBef>
                <a:spcPts val="780"/>
              </a:spcBef>
              <a:spcAft>
                <a:spcPts val="0"/>
              </a:spcAft>
              <a:buClr>
                <a:schemeClr val="dk1"/>
              </a:buClr>
              <a:buSzPts val="3900"/>
              <a:buFont typeface="Arial"/>
              <a:buChar char="•"/>
            </a:pPr>
            <a:r>
              <a:rPr lang="en-US" sz="3900" b="0" i="0" u="none">
                <a:solidFill>
                  <a:schemeClr val="dk1"/>
                </a:solidFill>
                <a:latin typeface="Calibri"/>
                <a:ea typeface="Calibri"/>
                <a:cs typeface="Calibri"/>
                <a:sym typeface="Calibri"/>
              </a:rPr>
              <a:t>Kelompok nomor genap: gunakan data pada Soal Latihan no 2</a:t>
            </a:r>
            <a:endParaRPr/>
          </a:p>
          <a:p>
            <a:pPr marL="420687" marR="0" lvl="0" indent="-420687" algn="l" rtl="0">
              <a:lnSpc>
                <a:spcPct val="100000"/>
              </a:lnSpc>
              <a:spcBef>
                <a:spcPts val="780"/>
              </a:spcBef>
              <a:spcAft>
                <a:spcPts val="0"/>
              </a:spcAft>
              <a:buClr>
                <a:schemeClr val="dk1"/>
              </a:buClr>
              <a:buSzPts val="3900"/>
              <a:buFont typeface="Arial"/>
              <a:buNone/>
            </a:pPr>
            <a:r>
              <a:rPr lang="en-US" sz="3900" b="0" i="0" u="none">
                <a:solidFill>
                  <a:schemeClr val="dk1"/>
                </a:solidFill>
                <a:latin typeface="Calibri"/>
                <a:ea typeface="Calibri"/>
                <a:cs typeface="Calibri"/>
                <a:sym typeface="Calibri"/>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6"/>
          <p:cNvSpPr txBox="1">
            <a:spLocks noGrp="1"/>
          </p:cNvSpPr>
          <p:nvPr>
            <p:ph type="title"/>
          </p:nvPr>
        </p:nvSpPr>
        <p:spPr>
          <a:xfrm>
            <a:off x="722312"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4900"/>
              <a:buFont typeface="Calibri"/>
              <a:buNone/>
            </a:pPr>
            <a:r>
              <a:rPr lang="en-US" sz="4900" b="1" i="0" u="none">
                <a:solidFill>
                  <a:schemeClr val="dk1"/>
                </a:solidFill>
                <a:latin typeface="Calibri"/>
                <a:ea typeface="Calibri"/>
                <a:cs typeface="Calibri"/>
                <a:sym typeface="Calibri"/>
              </a:rPr>
              <a:t>TERIMAKASIH</a:t>
            </a:r>
            <a:endParaRPr/>
          </a:p>
        </p:txBody>
      </p:sp>
      <p:sp>
        <p:nvSpPr>
          <p:cNvPr id="702" name="Google Shape;702;p36"/>
          <p:cNvSpPr txBox="1">
            <a:spLocks noGrp="1"/>
          </p:cNvSpPr>
          <p:nvPr>
            <p:ph type="body" idx="1"/>
          </p:nvPr>
        </p:nvSpPr>
        <p:spPr>
          <a:xfrm>
            <a:off x="722312" y="2906712"/>
            <a:ext cx="7772400" cy="1500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888888"/>
              </a:buClr>
              <a:buSzPts val="2462"/>
              <a:buNone/>
            </a:pPr>
            <a:endParaRPr sz="2462">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Definisi</a:t>
            </a:r>
            <a:endParaRPr/>
          </a:p>
        </p:txBody>
      </p:sp>
      <p:sp>
        <p:nvSpPr>
          <p:cNvPr id="425" name="Google Shape;425;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8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Hashing:</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Memetakan (</a:t>
            </a:r>
            <a:r>
              <a:rPr lang="en-US" sz="2800" b="0" i="1" u="none" strike="noStrike" cap="none">
                <a:solidFill>
                  <a:schemeClr val="dk1"/>
                </a:solidFill>
                <a:latin typeface="Calibri"/>
                <a:ea typeface="Calibri"/>
                <a:cs typeface="Calibri"/>
                <a:sym typeface="Calibri"/>
              </a:rPr>
              <a:t>probe</a:t>
            </a:r>
            <a:r>
              <a:rPr lang="en-US" sz="2800" b="0" i="0" u="none" strike="noStrike" cap="none">
                <a:solidFill>
                  <a:schemeClr val="dk1"/>
                </a:solidFill>
                <a:latin typeface="Calibri"/>
                <a:ea typeface="Calibri"/>
                <a:cs typeface="Calibri"/>
                <a:sym typeface="Calibri"/>
              </a:rPr>
              <a:t>) record dengan kunci yang unik secara random ke tempat penyimpan yang disebut tabel Hash. Pemetaan kunci dilakukan dengan menggunakan fungsi Hash </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Tabel Hash:</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Tabel dengan ukuran tertentu sebagai tempat menyimpan kunci K dalam alamat tabel A</a:t>
            </a:r>
            <a:endParaRPr/>
          </a:p>
          <a:p>
            <a:pPr marL="420687" marR="0" lvl="0" indent="-420687" algn="l" rtl="0">
              <a:lnSpc>
                <a:spcPct val="8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Fungsi Hash:</a:t>
            </a:r>
            <a:endParaRPr/>
          </a:p>
          <a:p>
            <a:pPr marL="420687" marR="0" lvl="0" indent="-420687" algn="l" rtl="0">
              <a:lnSpc>
                <a:spcPct val="8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Fungsi untuk memetakan kunci K ke alamat tabel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Hash Codes and Index Calculation</a:t>
            </a:r>
            <a:endParaRPr/>
          </a:p>
        </p:txBody>
      </p:sp>
      <p:sp>
        <p:nvSpPr>
          <p:cNvPr id="431" name="Google Shape;431;p5"/>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3900"/>
              <a:buFont typeface="Arial"/>
              <a:buChar char="•"/>
            </a:pPr>
            <a:r>
              <a:rPr lang="en-US" sz="3900" b="0" i="0" u="none" strike="noStrike" cap="none">
                <a:solidFill>
                  <a:schemeClr val="dk1"/>
                </a:solidFill>
                <a:latin typeface="Calibri"/>
                <a:ea typeface="Calibri"/>
                <a:cs typeface="Calibri"/>
                <a:sym typeface="Calibri"/>
              </a:rPr>
              <a:t>Dasar dari hashing  adalah mentransformasi nilai key menjadi  suatu nilai integer yang kemudian  ditranformasikan menjadi indeks tabel Hash</a:t>
            </a:r>
            <a:endParaRPr/>
          </a:p>
        </p:txBody>
      </p:sp>
      <p:pic>
        <p:nvPicPr>
          <p:cNvPr id="432" name="Google Shape;432;p5"/>
          <p:cNvPicPr preferRelativeResize="0"/>
          <p:nvPr/>
        </p:nvPicPr>
        <p:blipFill rotWithShape="1">
          <a:blip r:embed="rId3">
            <a:alphaModFix/>
          </a:blip>
          <a:srcRect/>
          <a:stretch/>
        </p:blipFill>
        <p:spPr>
          <a:xfrm>
            <a:off x="1524000" y="4267200"/>
            <a:ext cx="6734175" cy="2039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Calibri"/>
              <a:buNone/>
            </a:pPr>
            <a:r>
              <a:rPr lang="en-US" sz="4000" b="0" i="0" u="none">
                <a:solidFill>
                  <a:schemeClr val="dk1"/>
                </a:solidFill>
                <a:latin typeface="Calibri"/>
                <a:ea typeface="Calibri"/>
                <a:cs typeface="Calibri"/>
                <a:sym typeface="Calibri"/>
              </a:rPr>
              <a:t>Contoh</a:t>
            </a:r>
            <a:endParaRPr/>
          </a:p>
        </p:txBody>
      </p:sp>
      <p:sp>
        <p:nvSpPr>
          <p:cNvPr id="438" name="Google Shape;438;p6"/>
          <p:cNvSpPr txBox="1">
            <a:spLocks noGrp="1"/>
          </p:cNvSpPr>
          <p:nvPr>
            <p:ph type="body" idx="1"/>
          </p:nvPr>
        </p:nvSpPr>
        <p:spPr>
          <a:xfrm>
            <a:off x="457200" y="1227137"/>
            <a:ext cx="8229600" cy="4525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Memetakan kunci: A, C, E, P, dan R ke tabel Hash dengan ukuran 7, alamat tabel: 0 .. 6 dan fungsi Hash: h(key) = posisi_key mod 7</a:t>
            </a:r>
            <a:endParaRPr/>
          </a:p>
          <a:p>
            <a:pPr marL="420687" marR="0" lvl="0" indent="-420687"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Hasil perhitungan diperoleh:</a:t>
            </a:r>
            <a:endParaRPr/>
          </a:p>
          <a:p>
            <a:pPr marL="420687" marR="0" lvl="0" indent="-420687"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a:t>
            </a:r>
            <a:r>
              <a:rPr lang="en-US" sz="2800" b="0" i="0" u="sng" strike="noStrike" cap="none">
                <a:solidFill>
                  <a:schemeClr val="dk1"/>
                </a:solidFill>
                <a:latin typeface="Calibri"/>
                <a:ea typeface="Calibri"/>
                <a:cs typeface="Calibri"/>
                <a:sym typeface="Calibri"/>
              </a:rPr>
              <a:t>key	              h(key)</a:t>
            </a:r>
            <a:r>
              <a:rPr lang="en-US" sz="2800" b="0" i="0" u="none" strike="noStrike" cap="none">
                <a:solidFill>
                  <a:schemeClr val="dk1"/>
                </a:solidFill>
                <a:latin typeface="Calibri"/>
                <a:ea typeface="Calibri"/>
                <a:cs typeface="Calibri"/>
                <a:sym typeface="Calibri"/>
              </a:rPr>
              <a:t>		Tabel Hash:</a:t>
            </a:r>
            <a:r>
              <a:rPr lang="en-US" sz="2800" b="0" i="0" u="sng" strike="noStrike" cap="none">
                <a:solidFill>
                  <a:schemeClr val="dk1"/>
                </a:solidFill>
                <a:latin typeface="Calibri"/>
                <a:ea typeface="Calibri"/>
                <a:cs typeface="Calibri"/>
                <a:sym typeface="Calibri"/>
              </a:rPr>
              <a:t> </a:t>
            </a:r>
            <a:endParaRPr/>
          </a:p>
          <a:p>
            <a:pPr marL="420687" marR="0" lvl="0" indent="-420687"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A			1</a:t>
            </a:r>
            <a:endParaRPr/>
          </a:p>
          <a:p>
            <a:pPr marL="420687" marR="0" lvl="0" indent="-420687"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C			3</a:t>
            </a:r>
            <a:endParaRPr/>
          </a:p>
          <a:p>
            <a:pPr marL="420687" marR="0" lvl="0" indent="-420687"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E			5</a:t>
            </a:r>
            <a:endParaRPr/>
          </a:p>
          <a:p>
            <a:pPr marL="420687" marR="0" lvl="0" indent="-420687"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P			2</a:t>
            </a:r>
            <a:endParaRPr/>
          </a:p>
          <a:p>
            <a:pPr marL="420687" marR="0" lvl="0" indent="-420687" algn="l" rtl="0">
              <a:lnSpc>
                <a:spcPct val="100000"/>
              </a:lnSpc>
              <a:spcBef>
                <a:spcPts val="560"/>
              </a:spcBef>
              <a:spcAft>
                <a:spcPts val="0"/>
              </a:spcAft>
              <a:buClr>
                <a:schemeClr val="dk1"/>
              </a:buClr>
              <a:buSzPts val="2800"/>
              <a:buFont typeface="Arial"/>
              <a:buNone/>
            </a:pPr>
            <a:r>
              <a:rPr lang="en-US" sz="2800" b="0" i="0" u="none" strike="noStrike" cap="none">
                <a:solidFill>
                  <a:schemeClr val="dk1"/>
                </a:solidFill>
                <a:latin typeface="Calibri"/>
                <a:ea typeface="Calibri"/>
                <a:cs typeface="Calibri"/>
                <a:sym typeface="Calibri"/>
              </a:rPr>
              <a:t>	R			4</a:t>
            </a:r>
            <a:endParaRPr/>
          </a:p>
          <a:p>
            <a:pPr marL="420688" marR="0" lvl="0" indent="-242887" algn="l" rtl="0">
              <a:spcBef>
                <a:spcPts val="560"/>
              </a:spcBef>
              <a:spcAft>
                <a:spcPts val="0"/>
              </a:spcAft>
              <a:buClr>
                <a:schemeClr val="dk1"/>
              </a:buClr>
              <a:buSzPts val="2800"/>
              <a:buFont typeface="Arial"/>
              <a:buNone/>
            </a:pPr>
            <a:endParaRPr sz="2800" b="0" i="0" u="none">
              <a:solidFill>
                <a:schemeClr val="dk1"/>
              </a:solidFill>
              <a:latin typeface="Calibri"/>
              <a:ea typeface="Calibri"/>
              <a:cs typeface="Calibri"/>
              <a:sym typeface="Calibri"/>
            </a:endParaRPr>
          </a:p>
        </p:txBody>
      </p:sp>
      <p:sp>
        <p:nvSpPr>
          <p:cNvPr id="439" name="Google Shape;439;p6"/>
          <p:cNvSpPr txBox="1"/>
          <p:nvPr/>
        </p:nvSpPr>
        <p:spPr>
          <a:xfrm>
            <a:off x="5334000" y="3657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0</a:t>
            </a:r>
            <a:endParaRPr/>
          </a:p>
        </p:txBody>
      </p:sp>
      <p:sp>
        <p:nvSpPr>
          <p:cNvPr id="440" name="Google Shape;440;p6"/>
          <p:cNvSpPr txBox="1"/>
          <p:nvPr/>
        </p:nvSpPr>
        <p:spPr>
          <a:xfrm>
            <a:off x="5943600" y="3657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1" name="Google Shape;441;p6"/>
          <p:cNvSpPr txBox="1"/>
          <p:nvPr/>
        </p:nvSpPr>
        <p:spPr>
          <a:xfrm>
            <a:off x="5943600" y="4038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A</a:t>
            </a:r>
            <a:endParaRPr/>
          </a:p>
        </p:txBody>
      </p:sp>
      <p:sp>
        <p:nvSpPr>
          <p:cNvPr id="442" name="Google Shape;442;p6"/>
          <p:cNvSpPr txBox="1"/>
          <p:nvPr/>
        </p:nvSpPr>
        <p:spPr>
          <a:xfrm>
            <a:off x="5334000" y="4038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443" name="Google Shape;443;p6"/>
          <p:cNvSpPr txBox="1"/>
          <p:nvPr/>
        </p:nvSpPr>
        <p:spPr>
          <a:xfrm>
            <a:off x="5943600" y="4419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P</a:t>
            </a:r>
            <a:endParaRPr/>
          </a:p>
        </p:txBody>
      </p:sp>
      <p:sp>
        <p:nvSpPr>
          <p:cNvPr id="444" name="Google Shape;444;p6"/>
          <p:cNvSpPr txBox="1"/>
          <p:nvPr/>
        </p:nvSpPr>
        <p:spPr>
          <a:xfrm>
            <a:off x="5334000" y="4419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445" name="Google Shape;445;p6"/>
          <p:cNvSpPr txBox="1"/>
          <p:nvPr/>
        </p:nvSpPr>
        <p:spPr>
          <a:xfrm>
            <a:off x="5334000" y="4800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446" name="Google Shape;446;p6"/>
          <p:cNvSpPr txBox="1"/>
          <p:nvPr/>
        </p:nvSpPr>
        <p:spPr>
          <a:xfrm>
            <a:off x="5943600" y="4800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C</a:t>
            </a:r>
            <a:endParaRPr/>
          </a:p>
        </p:txBody>
      </p:sp>
      <p:sp>
        <p:nvSpPr>
          <p:cNvPr id="447" name="Google Shape;447;p6"/>
          <p:cNvSpPr txBox="1"/>
          <p:nvPr/>
        </p:nvSpPr>
        <p:spPr>
          <a:xfrm>
            <a:off x="5334000" y="5181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448" name="Google Shape;448;p6"/>
          <p:cNvSpPr txBox="1"/>
          <p:nvPr/>
        </p:nvSpPr>
        <p:spPr>
          <a:xfrm>
            <a:off x="5334000" y="5562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a:t>
            </a:r>
            <a:endParaRPr/>
          </a:p>
        </p:txBody>
      </p:sp>
      <p:sp>
        <p:nvSpPr>
          <p:cNvPr id="449" name="Google Shape;449;p6"/>
          <p:cNvSpPr txBox="1"/>
          <p:nvPr/>
        </p:nvSpPr>
        <p:spPr>
          <a:xfrm>
            <a:off x="5943600" y="5181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R</a:t>
            </a:r>
            <a:endParaRPr/>
          </a:p>
        </p:txBody>
      </p:sp>
      <p:sp>
        <p:nvSpPr>
          <p:cNvPr id="450" name="Google Shape;450;p6"/>
          <p:cNvSpPr txBox="1"/>
          <p:nvPr/>
        </p:nvSpPr>
        <p:spPr>
          <a:xfrm>
            <a:off x="5943600" y="5562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E</a:t>
            </a:r>
            <a:endParaRPr/>
          </a:p>
        </p:txBody>
      </p:sp>
      <p:sp>
        <p:nvSpPr>
          <p:cNvPr id="451" name="Google Shape;451;p6"/>
          <p:cNvSpPr txBox="1"/>
          <p:nvPr/>
        </p:nvSpPr>
        <p:spPr>
          <a:xfrm>
            <a:off x="5943600" y="59436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2" name="Google Shape;452;p6"/>
          <p:cNvSpPr txBox="1"/>
          <p:nvPr/>
        </p:nvSpPr>
        <p:spPr>
          <a:xfrm>
            <a:off x="5334000" y="59436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7"/>
          <p:cNvSpPr txBox="1">
            <a:spLocks noGrp="1"/>
          </p:cNvSpPr>
          <p:nvPr>
            <p:ph type="title"/>
          </p:nvPr>
        </p:nvSpPr>
        <p:spPr>
          <a:xfrm>
            <a:off x="457200" y="228600"/>
            <a:ext cx="82296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a:buNone/>
            </a:pPr>
            <a:r>
              <a:rPr lang="en-US" sz="3600" b="0" i="0" u="none">
                <a:solidFill>
                  <a:schemeClr val="dk2"/>
                </a:solidFill>
                <a:latin typeface="Arial"/>
                <a:ea typeface="Arial"/>
                <a:cs typeface="Arial"/>
                <a:sym typeface="Arial"/>
              </a:rPr>
              <a:t>Hash Function</a:t>
            </a:r>
            <a:endParaRPr/>
          </a:p>
        </p:txBody>
      </p:sp>
      <p:sp>
        <p:nvSpPr>
          <p:cNvPr id="458" name="Google Shape;458;p7"/>
          <p:cNvSpPr txBox="1">
            <a:spLocks noGrp="1"/>
          </p:cNvSpPr>
          <p:nvPr>
            <p:ph type="body" idx="1"/>
          </p:nvPr>
        </p:nvSpPr>
        <p:spPr>
          <a:xfrm>
            <a:off x="457200" y="762000"/>
            <a:ext cx="8229600" cy="6096000"/>
          </a:xfrm>
          <a:prstGeom prst="rect">
            <a:avLst/>
          </a:prstGeom>
          <a:noFill/>
          <a:ln>
            <a:noFill/>
          </a:ln>
        </p:spPr>
        <p:txBody>
          <a:bodyPr spcFirstLastPara="1" wrap="square" lIns="91425" tIns="45700" rIns="91425" bIns="45700" anchor="t" anchorCtr="0">
            <a:noAutofit/>
          </a:bodyPr>
          <a:lstStyle/>
          <a:p>
            <a:pPr marL="609600" lvl="0" indent="-609600" algn="l" rtl="0">
              <a:lnSpc>
                <a:spcPct val="8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Macam-macamnya:</a:t>
            </a:r>
            <a:endParaRPr/>
          </a:p>
          <a:p>
            <a:pPr marL="609600" lvl="0" indent="-609600" algn="l" rtl="0">
              <a:lnSpc>
                <a:spcPct val="80000"/>
              </a:lnSpc>
              <a:spcBef>
                <a:spcPts val="480"/>
              </a:spcBef>
              <a:spcAft>
                <a:spcPts val="0"/>
              </a:spcAft>
              <a:buClr>
                <a:schemeClr val="dk1"/>
              </a:buClr>
              <a:buSzPts val="2400"/>
              <a:buFont typeface="Arial"/>
              <a:buAutoNum type="arabicParenBoth"/>
            </a:pPr>
            <a:r>
              <a:rPr lang="en-US" sz="2400" b="0" i="0" u="none">
                <a:solidFill>
                  <a:schemeClr val="dk1"/>
                </a:solidFill>
                <a:latin typeface="Arial"/>
                <a:ea typeface="Arial"/>
                <a:cs typeface="Arial"/>
                <a:sym typeface="Arial"/>
              </a:rPr>
              <a:t>Division: h(key) = key mod tabel_size</a:t>
            </a:r>
            <a:endParaRPr/>
          </a:p>
          <a:p>
            <a:pPr marL="609600" lvl="0" indent="-609600" algn="l" rtl="0">
              <a:lnSpc>
                <a:spcPct val="80000"/>
              </a:lnSpc>
              <a:spcBef>
                <a:spcPts val="480"/>
              </a:spcBef>
              <a:spcAft>
                <a:spcPts val="0"/>
              </a:spcAft>
              <a:buClr>
                <a:schemeClr val="dk1"/>
              </a:buClr>
              <a:buSzPts val="2400"/>
              <a:buFont typeface="Arial"/>
              <a:buAutoNum type="arabicParenBoth"/>
            </a:pPr>
            <a:r>
              <a:rPr lang="en-US" sz="2400" b="0" i="0" u="none">
                <a:solidFill>
                  <a:schemeClr val="dk1"/>
                </a:solidFill>
                <a:latin typeface="Arial"/>
                <a:ea typeface="Arial"/>
                <a:cs typeface="Arial"/>
                <a:sym typeface="Arial"/>
              </a:rPr>
              <a:t>Folding: key dibagi menjadi beberapa bagian. </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Contoh: key 135234876 akan dipetakan ke tabel Hash yang berukuran 100.</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135  234  876 🡺 135 + 234 + 876  =  1245</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12   45	         🡺  12 + 45 = 57			  </a:t>
            </a:r>
            <a:endParaRPr/>
          </a:p>
          <a:p>
            <a:pPr marL="609600" lvl="0" indent="-609600" algn="l" rtl="0">
              <a:lnSpc>
                <a:spcPct val="80000"/>
              </a:lnSpc>
              <a:spcBef>
                <a:spcPts val="480"/>
              </a:spcBef>
              <a:spcAft>
                <a:spcPts val="0"/>
              </a:spcAft>
              <a:buClr>
                <a:schemeClr val="dk1"/>
              </a:buClr>
              <a:buSzPts val="2400"/>
              <a:buFont typeface="Arial"/>
              <a:buAutoNum type="arabicParenBoth" startAt="3"/>
            </a:pPr>
            <a:r>
              <a:rPr lang="en-US" sz="2400" b="0" i="0" u="none">
                <a:solidFill>
                  <a:schemeClr val="dk1"/>
                </a:solidFill>
                <a:latin typeface="Arial"/>
                <a:ea typeface="Arial"/>
                <a:cs typeface="Arial"/>
                <a:sym typeface="Arial"/>
              </a:rPr>
              <a:t>Mid-square: mengkuadratkan key lalu ambil bagian tengahnya .</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Contoh: key 3121 akan dipetakan ke tabel Hash berukuran 1000</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3121</a:t>
            </a:r>
            <a:r>
              <a:rPr lang="en-US" sz="2400" b="0" i="0" u="none" baseline="30000">
                <a:solidFill>
                  <a:schemeClr val="dk1"/>
                </a:solidFill>
                <a:latin typeface="Arial"/>
                <a:ea typeface="Arial"/>
                <a:cs typeface="Arial"/>
                <a:sym typeface="Arial"/>
              </a:rPr>
              <a:t>2</a:t>
            </a:r>
            <a:r>
              <a:rPr lang="en-US" sz="2400" b="0" i="0" u="none">
                <a:solidFill>
                  <a:schemeClr val="dk1"/>
                </a:solidFill>
                <a:latin typeface="Arial"/>
                <a:ea typeface="Arial"/>
                <a:cs typeface="Arial"/>
                <a:sym typeface="Arial"/>
              </a:rPr>
              <a:t>  =  9740641  🡺  alamat key  =  406</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  Extraction: mengambil sebagian dari key. </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Contoh: key 135234876 akan dipetakan ke tabel Hash berukuran 100</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1352348  76  🡺  alamat key = 76</a:t>
            </a:r>
            <a:endParaRPr/>
          </a:p>
          <a:p>
            <a:pPr marL="609600" lvl="0" indent="-609600" algn="l" rtl="0">
              <a:lnSpc>
                <a:spcPct val="80000"/>
              </a:lnSpc>
              <a:spcBef>
                <a:spcPts val="48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(diambil 2 digit terakhir)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8"/>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Collition Resolution</a:t>
            </a:r>
            <a:endParaRPr/>
          </a:p>
        </p:txBody>
      </p:sp>
      <p:sp>
        <p:nvSpPr>
          <p:cNvPr id="464" name="Google Shape;464;p8"/>
          <p:cNvSpPr txBox="1">
            <a:spLocks noGrp="1"/>
          </p:cNvSpPr>
          <p:nvPr>
            <p:ph type="body" idx="1"/>
          </p:nvPr>
        </p:nvSpPr>
        <p:spPr>
          <a:xfrm>
            <a:off x="457200" y="1143000"/>
            <a:ext cx="8229600" cy="4525962"/>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dk1"/>
              </a:buClr>
              <a:buSzPts val="2800"/>
              <a:buFont typeface="Arial"/>
              <a:buChar char="•"/>
            </a:pPr>
            <a:r>
              <a:rPr lang="en-US" sz="2800" b="0" i="0" u="none" err="1">
                <a:latin typeface="Calibri"/>
                <a:ea typeface="Calibri"/>
                <a:cs typeface="Calibri"/>
                <a:sym typeface="Calibri"/>
              </a:rPr>
              <a:t>Masalah</a:t>
            </a:r>
            <a:r>
              <a:rPr lang="en-US" sz="2800" b="0" i="0" u="none">
                <a:latin typeface="Calibri"/>
                <a:ea typeface="Calibri"/>
                <a:cs typeface="Calibri"/>
                <a:sym typeface="Calibri"/>
              </a:rPr>
              <a:t> </a:t>
            </a:r>
            <a:r>
              <a:rPr lang="en-US" sz="2800" b="0" i="0" u="none" err="1">
                <a:latin typeface="Calibri"/>
                <a:ea typeface="Calibri"/>
                <a:cs typeface="Calibri"/>
                <a:sym typeface="Calibri"/>
              </a:rPr>
              <a:t>utama</a:t>
            </a:r>
            <a:r>
              <a:rPr lang="en-US" sz="2800" b="0" i="0" u="none">
                <a:latin typeface="Calibri"/>
                <a:ea typeface="Calibri"/>
                <a:cs typeface="Calibri"/>
                <a:sym typeface="Calibri"/>
              </a:rPr>
              <a:t> </a:t>
            </a:r>
            <a:r>
              <a:rPr lang="en-US" sz="2800" b="0" i="0" u="none" err="1">
                <a:latin typeface="Calibri"/>
                <a:ea typeface="Calibri"/>
                <a:cs typeface="Calibri"/>
                <a:sym typeface="Calibri"/>
              </a:rPr>
              <a:t>dalam</a:t>
            </a:r>
            <a:r>
              <a:rPr lang="en-US" sz="2800" b="0" i="0" u="none">
                <a:latin typeface="Calibri"/>
                <a:ea typeface="Calibri"/>
                <a:cs typeface="Calibri"/>
                <a:sym typeface="Calibri"/>
              </a:rPr>
              <a:t> Hashing: collision (</a:t>
            </a:r>
            <a:r>
              <a:rPr lang="en-US" sz="2800" b="0" i="0" u="none" err="1">
                <a:latin typeface="Calibri"/>
                <a:ea typeface="Calibri"/>
                <a:cs typeface="Calibri"/>
                <a:sym typeface="Calibri"/>
              </a:rPr>
              <a:t>tabrakan</a:t>
            </a:r>
            <a:r>
              <a:rPr lang="en-US" sz="2800" b="0" i="0" u="none">
                <a:latin typeface="Calibri"/>
                <a:ea typeface="Calibri"/>
                <a:cs typeface="Calibri"/>
                <a:sym typeface="Calibri"/>
              </a:rPr>
              <a:t>) </a:t>
            </a:r>
            <a:r>
              <a:rPr lang="en-US" sz="2800" b="0" i="0" u="none" err="1">
                <a:latin typeface="Calibri"/>
                <a:ea typeface="Calibri"/>
                <a:cs typeface="Calibri"/>
                <a:sym typeface="Calibri"/>
              </a:rPr>
              <a:t>yaitu</a:t>
            </a:r>
            <a:r>
              <a:rPr lang="en-US" sz="2800" b="0" i="0" u="none">
                <a:latin typeface="Calibri"/>
                <a:ea typeface="Calibri"/>
                <a:cs typeface="Calibri"/>
                <a:sym typeface="Calibri"/>
              </a:rPr>
              <a:t> 2 key (</a:t>
            </a:r>
            <a:r>
              <a:rPr lang="en-US" sz="2800" b="0" i="0" u="none" err="1">
                <a:latin typeface="Calibri"/>
                <a:ea typeface="Calibri"/>
                <a:cs typeface="Calibri"/>
                <a:sym typeface="Calibri"/>
              </a:rPr>
              <a:t>kunci</a:t>
            </a:r>
            <a:r>
              <a:rPr lang="en-US" sz="2800" b="0" i="0" u="none">
                <a:latin typeface="Calibri"/>
                <a:ea typeface="Calibri"/>
                <a:cs typeface="Calibri"/>
                <a:sym typeface="Calibri"/>
              </a:rPr>
              <a:t>) yang </a:t>
            </a:r>
            <a:r>
              <a:rPr lang="en-US" sz="2800" b="0" i="0" u="none" err="1">
                <a:latin typeface="Calibri"/>
                <a:ea typeface="Calibri"/>
                <a:cs typeface="Calibri"/>
                <a:sym typeface="Calibri"/>
              </a:rPr>
              <a:t>berbeda</a:t>
            </a:r>
            <a:r>
              <a:rPr lang="en-US" sz="2800" b="0" i="0" u="none">
                <a:latin typeface="Calibri"/>
                <a:ea typeface="Calibri"/>
                <a:cs typeface="Calibri"/>
                <a:sym typeface="Calibri"/>
              </a:rPr>
              <a:t> </a:t>
            </a:r>
            <a:r>
              <a:rPr lang="en-US" sz="2800" b="0" i="0" u="none" err="1">
                <a:latin typeface="Calibri"/>
                <a:ea typeface="Calibri"/>
                <a:cs typeface="Calibri"/>
                <a:sym typeface="Calibri"/>
              </a:rPr>
              <a:t>tetapi</a:t>
            </a:r>
            <a:r>
              <a:rPr lang="en-US" sz="2800" b="0" i="0" u="none">
                <a:latin typeface="Calibri"/>
                <a:ea typeface="Calibri"/>
                <a:cs typeface="Calibri"/>
                <a:sym typeface="Calibri"/>
              </a:rPr>
              <a:t> </a:t>
            </a:r>
            <a:r>
              <a:rPr lang="en-US" sz="2800" b="0" i="0" u="none" err="1">
                <a:latin typeface="Calibri"/>
                <a:ea typeface="Calibri"/>
                <a:cs typeface="Calibri"/>
                <a:sym typeface="Calibri"/>
              </a:rPr>
              <a:t>dipetakan</a:t>
            </a:r>
            <a:r>
              <a:rPr lang="en-US" sz="2800" b="0" i="0" u="none">
                <a:latin typeface="Calibri"/>
                <a:ea typeface="Calibri"/>
                <a:cs typeface="Calibri"/>
                <a:sym typeface="Calibri"/>
              </a:rPr>
              <a:t> </a:t>
            </a:r>
            <a:r>
              <a:rPr lang="en-US" sz="2800" b="0" i="0" u="none" err="1">
                <a:latin typeface="Calibri"/>
                <a:ea typeface="Calibri"/>
                <a:cs typeface="Calibri"/>
                <a:sym typeface="Calibri"/>
              </a:rPr>
              <a:t>ke</a:t>
            </a:r>
            <a:r>
              <a:rPr lang="en-US" sz="2800" b="0" i="0" u="none">
                <a:latin typeface="Calibri"/>
                <a:ea typeface="Calibri"/>
                <a:cs typeface="Calibri"/>
                <a:sym typeface="Calibri"/>
              </a:rPr>
              <a:t> </a:t>
            </a:r>
            <a:r>
              <a:rPr lang="en-US" sz="2800" b="0" i="0" u="none" err="1">
                <a:latin typeface="Calibri"/>
                <a:ea typeface="Calibri"/>
                <a:cs typeface="Calibri"/>
                <a:sym typeface="Calibri"/>
              </a:rPr>
              <a:t>alamat</a:t>
            </a:r>
            <a:r>
              <a:rPr lang="en-US" sz="2800" b="0" i="0" u="none">
                <a:latin typeface="Calibri"/>
                <a:ea typeface="Calibri"/>
                <a:cs typeface="Calibri"/>
                <a:sym typeface="Calibri"/>
              </a:rPr>
              <a:t> </a:t>
            </a:r>
            <a:r>
              <a:rPr lang="en-US" sz="2800" b="0" i="0" u="none" err="1">
                <a:latin typeface="Calibri"/>
                <a:ea typeface="Calibri"/>
                <a:cs typeface="Calibri"/>
                <a:sym typeface="Calibri"/>
              </a:rPr>
              <a:t>tabel</a:t>
            </a:r>
            <a:r>
              <a:rPr lang="en-US" sz="2800" b="0" i="0" u="none">
                <a:latin typeface="Calibri"/>
                <a:ea typeface="Calibri"/>
                <a:cs typeface="Calibri"/>
                <a:sym typeface="Calibri"/>
              </a:rPr>
              <a:t> yang </a:t>
            </a:r>
            <a:r>
              <a:rPr lang="en-US" sz="2800" b="0" i="0" u="none" err="1">
                <a:latin typeface="Calibri"/>
                <a:ea typeface="Calibri"/>
                <a:cs typeface="Calibri"/>
                <a:sym typeface="Calibri"/>
              </a:rPr>
              <a:t>sama</a:t>
            </a:r>
            <a:endParaRPr err="1"/>
          </a:p>
          <a:p>
            <a:pPr marL="609600" marR="0" lvl="0" indent="-609600" algn="l" rtl="0">
              <a:lnSpc>
                <a:spcPct val="100000"/>
              </a:lnSpc>
              <a:spcBef>
                <a:spcPts val="560"/>
              </a:spcBef>
              <a:spcAft>
                <a:spcPts val="0"/>
              </a:spcAft>
              <a:buClr>
                <a:schemeClr val="dk1"/>
              </a:buClr>
              <a:buSzPts val="2800"/>
            </a:pPr>
            <a:r>
              <a:rPr lang="en-US" sz="2800" b="0" i="0" u="none">
                <a:latin typeface="Calibri"/>
                <a:ea typeface="Calibri"/>
                <a:cs typeface="Calibri"/>
                <a:sym typeface="Calibri"/>
              </a:rPr>
              <a:t>Cara </a:t>
            </a:r>
            <a:r>
              <a:rPr lang="en-US" sz="2800" b="0" i="0" u="none" err="1">
                <a:latin typeface="Calibri"/>
                <a:ea typeface="Calibri"/>
                <a:cs typeface="Calibri"/>
                <a:sym typeface="Calibri"/>
              </a:rPr>
              <a:t>mengatasinya</a:t>
            </a:r>
            <a:r>
              <a:rPr lang="en-US" sz="2800" b="0" i="0" u="none">
                <a:latin typeface="Calibri"/>
                <a:ea typeface="Calibri"/>
                <a:cs typeface="Calibri"/>
                <a:sym typeface="Calibri"/>
              </a:rPr>
              <a:t>:</a:t>
            </a:r>
            <a:endParaRPr/>
          </a:p>
          <a:p>
            <a:pPr marL="609600" marR="0" lvl="0" indent="-609600" algn="l" rtl="0">
              <a:lnSpc>
                <a:spcPct val="100000"/>
              </a:lnSpc>
              <a:spcBef>
                <a:spcPts val="560"/>
              </a:spcBef>
              <a:spcAft>
                <a:spcPts val="0"/>
              </a:spcAft>
              <a:buClr>
                <a:schemeClr val="dk1"/>
              </a:buClr>
              <a:buSzPts val="2800"/>
              <a:buFont typeface="Arial"/>
              <a:buAutoNum type="arabicParenBoth"/>
            </a:pPr>
            <a:r>
              <a:rPr lang="en-US" sz="2800" b="0" i="0" u="none">
                <a:latin typeface="Calibri"/>
                <a:ea typeface="Calibri"/>
                <a:cs typeface="Calibri"/>
                <a:sym typeface="Calibri"/>
              </a:rPr>
              <a:t>Open addressing linear probing</a:t>
            </a:r>
            <a:endParaRPr/>
          </a:p>
          <a:p>
            <a:pPr marL="609600" marR="0" lvl="0" indent="-609600" algn="l" rtl="0">
              <a:lnSpc>
                <a:spcPct val="100000"/>
              </a:lnSpc>
              <a:spcBef>
                <a:spcPts val="560"/>
              </a:spcBef>
              <a:spcAft>
                <a:spcPts val="0"/>
              </a:spcAft>
              <a:buClr>
                <a:schemeClr val="dk1"/>
              </a:buClr>
              <a:buSzPts val="2800"/>
              <a:buFont typeface="Arial"/>
              <a:buAutoNum type="arabicParenBoth"/>
            </a:pPr>
            <a:r>
              <a:rPr lang="en-US" sz="2800" b="0" i="0" u="none">
                <a:latin typeface="Calibri"/>
                <a:ea typeface="Calibri"/>
                <a:cs typeface="Calibri"/>
                <a:sym typeface="Calibri"/>
              </a:rPr>
              <a:t>Open addressing quadratic probing</a:t>
            </a:r>
            <a:endParaRPr/>
          </a:p>
          <a:p>
            <a:pPr marL="609600" marR="0" lvl="0" indent="-609600" algn="l" rtl="0">
              <a:lnSpc>
                <a:spcPct val="100000"/>
              </a:lnSpc>
              <a:spcBef>
                <a:spcPts val="560"/>
              </a:spcBef>
              <a:spcAft>
                <a:spcPts val="0"/>
              </a:spcAft>
              <a:buClr>
                <a:schemeClr val="dk1"/>
              </a:buClr>
              <a:buSzPts val="2800"/>
              <a:buFont typeface="Arial"/>
              <a:buAutoNum type="arabicParenBoth"/>
            </a:pPr>
            <a:r>
              <a:rPr lang="en-US" sz="2800" b="0" i="0" u="none">
                <a:latin typeface="Calibri"/>
                <a:ea typeface="Calibri"/>
                <a:cs typeface="Calibri"/>
                <a:sym typeface="Calibri"/>
              </a:rPr>
              <a:t>Open addressing double hashing</a:t>
            </a:r>
            <a:endParaRPr/>
          </a:p>
          <a:p>
            <a:pPr marL="609600" marR="0" lvl="0" indent="-609600" algn="l" rtl="0">
              <a:lnSpc>
                <a:spcPct val="100000"/>
              </a:lnSpc>
              <a:spcBef>
                <a:spcPts val="560"/>
              </a:spcBef>
              <a:spcAft>
                <a:spcPts val="0"/>
              </a:spcAft>
              <a:buClr>
                <a:schemeClr val="dk1"/>
              </a:buClr>
              <a:buSzPts val="2800"/>
              <a:buFont typeface="Arial"/>
              <a:buAutoNum type="arabicParenBoth"/>
            </a:pPr>
            <a:r>
              <a:rPr lang="en-US" sz="2800" b="0" i="0" u="none">
                <a:latin typeface="Calibri"/>
                <a:ea typeface="Calibri"/>
                <a:cs typeface="Calibri"/>
                <a:sym typeface="Calibri"/>
              </a:rPr>
              <a:t>Closed addressing separate chaining</a:t>
            </a:r>
            <a:endParaRPr/>
          </a:p>
          <a:p>
            <a:pPr marL="609600" indent="-609600">
              <a:spcBef>
                <a:spcPts val="560"/>
              </a:spcBef>
              <a:buSzPts val="2800"/>
              <a:buFont typeface="Arial"/>
              <a:buAutoNum type="arabicParenBoth"/>
            </a:pPr>
            <a:r>
              <a:rPr lang="en-US" sz="2800" b="0" i="0" u="none">
                <a:latin typeface="Calibri"/>
                <a:ea typeface="Calibri"/>
                <a:cs typeface="Calibri"/>
                <a:sym typeface="Calibri"/>
              </a:rPr>
              <a:t>Bucket addressing</a:t>
            </a:r>
            <a:r>
              <a:rPr lang="en-US" sz="2800"/>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9"/>
          <p:cNvSpPr txBox="1">
            <a:spLocks noGrp="1"/>
          </p:cNvSpPr>
          <p:nvPr>
            <p:ph type="title"/>
          </p:nvPr>
        </p:nvSpPr>
        <p:spPr>
          <a:xfrm>
            <a:off x="533400" y="0"/>
            <a:ext cx="8229600" cy="762000"/>
          </a:xfrm>
          <a:prstGeom prst="rect">
            <a:avLst/>
          </a:prstGeom>
          <a:noFill/>
          <a:ln>
            <a:noFill/>
          </a:ln>
        </p:spPr>
        <p:txBody>
          <a:bodyPr spcFirstLastPara="1" wrap="square" lIns="91425" tIns="45700" rIns="91425" bIns="45700" anchor="ctr" anchorCtr="0">
            <a:noAutofit/>
          </a:bodyPr>
          <a:lstStyle/>
          <a:p>
            <a:pPr marL="838200" lvl="0" indent="-838200" algn="ctr" rtl="0">
              <a:lnSpc>
                <a:spcPct val="100000"/>
              </a:lnSpc>
              <a:spcBef>
                <a:spcPts val="0"/>
              </a:spcBef>
              <a:spcAft>
                <a:spcPts val="0"/>
              </a:spcAft>
              <a:buClr>
                <a:schemeClr val="dk1"/>
              </a:buClr>
              <a:buSzPts val="3600"/>
              <a:buFont typeface="Calibri"/>
              <a:buNone/>
            </a:pPr>
            <a:r>
              <a:rPr lang="en-US" sz="3600" b="0" i="0" u="none">
                <a:solidFill>
                  <a:schemeClr val="dk1"/>
                </a:solidFill>
                <a:latin typeface="Calibri"/>
                <a:ea typeface="Calibri"/>
                <a:cs typeface="Calibri"/>
                <a:sym typeface="Calibri"/>
              </a:rPr>
              <a:t>Open addressing linear probing</a:t>
            </a:r>
            <a:endParaRPr/>
          </a:p>
        </p:txBody>
      </p:sp>
      <p:sp>
        <p:nvSpPr>
          <p:cNvPr id="470" name="Google Shape;470;p9"/>
          <p:cNvSpPr txBox="1">
            <a:spLocks noGrp="1"/>
          </p:cNvSpPr>
          <p:nvPr>
            <p:ph type="body" idx="1"/>
          </p:nvPr>
        </p:nvSpPr>
        <p:spPr>
          <a:xfrm>
            <a:off x="457200" y="838200"/>
            <a:ext cx="8229600" cy="5287962"/>
          </a:xfrm>
          <a:prstGeom prst="rect">
            <a:avLst/>
          </a:prstGeom>
          <a:noFill/>
          <a:ln>
            <a:noFill/>
          </a:ln>
        </p:spPr>
        <p:txBody>
          <a:bodyPr spcFirstLastPara="1" wrap="square" lIns="91425" tIns="45700" rIns="91425" bIns="45700" anchor="t" anchorCtr="0">
            <a:noAutofit/>
          </a:bodyPr>
          <a:lstStyle/>
          <a:p>
            <a:pPr marL="420687" marR="0" lvl="0" indent="-420687" algn="l" rtl="0">
              <a:lnSpc>
                <a:spcPct val="80000"/>
              </a:lnSpc>
              <a:spcBef>
                <a:spcPts val="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Jika terjadi tabrakan maka dicari lokasi yang kosong secara linier</a:t>
            </a:r>
            <a:endParaRPr/>
          </a:p>
          <a:p>
            <a:pPr marL="420687" marR="0" lvl="0" indent="-420687"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Contoh: Memetakan kunci: B, J, N, S, X dan W ke tabel Hash dengan ukuran 7, alamat tabel: 0 .. 6 dan fungsi Hash: h(key) = posisi_key mod 7</a:t>
            </a:r>
            <a:endParaRPr/>
          </a:p>
          <a:p>
            <a:pPr marL="420687" marR="0" lvl="0" indent="-420687" algn="l" rtl="0">
              <a:lnSpc>
                <a:spcPct val="8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Hasil perhitungan diperoleh:</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a:t>
            </a:r>
            <a:r>
              <a:rPr lang="en-US" sz="2400" b="0" i="0" u="sng">
                <a:solidFill>
                  <a:schemeClr val="dk1"/>
                </a:solidFill>
                <a:latin typeface="Calibri"/>
                <a:ea typeface="Calibri"/>
                <a:cs typeface="Calibri"/>
                <a:sym typeface="Calibri"/>
              </a:rPr>
              <a:t>key	        h(key)</a:t>
            </a:r>
            <a:r>
              <a:rPr lang="en-US" sz="2400" b="0" i="0" u="none">
                <a:solidFill>
                  <a:schemeClr val="dk1"/>
                </a:solidFill>
                <a:latin typeface="Calibri"/>
                <a:ea typeface="Calibri"/>
                <a:cs typeface="Calibri"/>
                <a:sym typeface="Calibri"/>
              </a:rPr>
              <a:t>		   Tabel Hash:</a:t>
            </a:r>
            <a:r>
              <a:rPr lang="en-US" sz="2400" b="0" i="0" u="sng">
                <a:solidFill>
                  <a:schemeClr val="dk1"/>
                </a:solidFill>
                <a:latin typeface="Calibri"/>
                <a:ea typeface="Calibri"/>
                <a:cs typeface="Calibri"/>
                <a:sym typeface="Calibri"/>
              </a:rPr>
              <a:t> </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B		2</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J			3</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N		0</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S			5</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X		3 🡪 tabrakan				 🡨 </a:t>
            </a:r>
            <a:r>
              <a:rPr lang="en-US" sz="2000" b="0" i="0" u="none">
                <a:solidFill>
                  <a:schemeClr val="dk1"/>
                </a:solidFill>
                <a:latin typeface="Calibri"/>
                <a:ea typeface="Calibri"/>
                <a:cs typeface="Calibri"/>
                <a:sym typeface="Calibri"/>
              </a:rPr>
              <a:t>kunci X tabrakan</a:t>
            </a:r>
            <a:r>
              <a:rPr lang="en-US" sz="2400" b="0" i="0" u="none">
                <a:solidFill>
                  <a:schemeClr val="dk1"/>
                </a:solidFill>
                <a:latin typeface="Calibri"/>
                <a:ea typeface="Calibri"/>
                <a:cs typeface="Calibri"/>
                <a:sym typeface="Calibri"/>
              </a:rPr>
              <a:t> </a:t>
            </a:r>
            <a:endParaRPr/>
          </a:p>
          <a:p>
            <a:pPr marL="420687" marR="0" lvl="0" indent="-420687" algn="l" rtl="0">
              <a:lnSpc>
                <a:spcPct val="80000"/>
              </a:lnSpc>
              <a:spcBef>
                <a:spcPts val="48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	W		2 🡪 tabrakan 		      		</a:t>
            </a:r>
            <a:r>
              <a:rPr lang="en-US" sz="2000" b="0" i="0" u="none">
                <a:solidFill>
                  <a:schemeClr val="dk1"/>
                </a:solidFill>
                <a:latin typeface="Calibri"/>
                <a:ea typeface="Calibri"/>
                <a:cs typeface="Calibri"/>
                <a:sym typeface="Calibri"/>
              </a:rPr>
              <a:t>dengan kunci J</a:t>
            </a:r>
            <a:r>
              <a:rPr lang="en-US" sz="2400" b="0" i="0" u="none">
                <a:solidFill>
                  <a:schemeClr val="dk1"/>
                </a:solidFill>
                <a:latin typeface="Calibri"/>
                <a:ea typeface="Calibri"/>
                <a:cs typeface="Calibri"/>
                <a:sym typeface="Calibri"/>
              </a:rPr>
              <a:t>      		</a:t>
            </a:r>
            <a:endParaRPr/>
          </a:p>
          <a:p>
            <a:pPr marL="420687" marR="0" lvl="0" indent="-420687" algn="l" rtl="0">
              <a:lnSpc>
                <a:spcPct val="80000"/>
              </a:lnSpc>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420688" marR="0" lvl="0" indent="-268288" algn="l" rtl="0">
              <a:spcBef>
                <a:spcPts val="480"/>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p:txBody>
      </p:sp>
      <p:sp>
        <p:nvSpPr>
          <p:cNvPr id="471" name="Google Shape;471;p9"/>
          <p:cNvSpPr txBox="1"/>
          <p:nvPr/>
        </p:nvSpPr>
        <p:spPr>
          <a:xfrm>
            <a:off x="4191000" y="339090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p:txBody>
      </p:sp>
      <p:sp>
        <p:nvSpPr>
          <p:cNvPr id="472" name="Google Shape;472;p9"/>
          <p:cNvSpPr txBox="1"/>
          <p:nvPr/>
        </p:nvSpPr>
        <p:spPr>
          <a:xfrm>
            <a:off x="4197350" y="3754437"/>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473" name="Google Shape;473;p9"/>
          <p:cNvSpPr txBox="1"/>
          <p:nvPr/>
        </p:nvSpPr>
        <p:spPr>
          <a:xfrm>
            <a:off x="4191000" y="415925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2</a:t>
            </a:r>
            <a:endParaRPr/>
          </a:p>
        </p:txBody>
      </p:sp>
      <p:sp>
        <p:nvSpPr>
          <p:cNvPr id="474" name="Google Shape;474;p9"/>
          <p:cNvSpPr txBox="1"/>
          <p:nvPr/>
        </p:nvSpPr>
        <p:spPr>
          <a:xfrm>
            <a:off x="4197350" y="454025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3</a:t>
            </a:r>
            <a:endParaRPr/>
          </a:p>
        </p:txBody>
      </p:sp>
      <p:sp>
        <p:nvSpPr>
          <p:cNvPr id="475" name="Google Shape;475;p9"/>
          <p:cNvSpPr txBox="1"/>
          <p:nvPr/>
        </p:nvSpPr>
        <p:spPr>
          <a:xfrm>
            <a:off x="4197350" y="492125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4</a:t>
            </a:r>
            <a:endParaRPr/>
          </a:p>
        </p:txBody>
      </p:sp>
      <p:sp>
        <p:nvSpPr>
          <p:cNvPr id="476" name="Google Shape;476;p9"/>
          <p:cNvSpPr txBox="1"/>
          <p:nvPr/>
        </p:nvSpPr>
        <p:spPr>
          <a:xfrm>
            <a:off x="4191000" y="530225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5</a:t>
            </a:r>
            <a:endParaRPr/>
          </a:p>
        </p:txBody>
      </p:sp>
      <p:sp>
        <p:nvSpPr>
          <p:cNvPr id="477" name="Google Shape;477;p9"/>
          <p:cNvSpPr txBox="1"/>
          <p:nvPr/>
        </p:nvSpPr>
        <p:spPr>
          <a:xfrm>
            <a:off x="4800600" y="339090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N</a:t>
            </a:r>
            <a:endParaRPr/>
          </a:p>
        </p:txBody>
      </p:sp>
      <p:sp>
        <p:nvSpPr>
          <p:cNvPr id="478" name="Google Shape;478;p9"/>
          <p:cNvSpPr txBox="1"/>
          <p:nvPr/>
        </p:nvSpPr>
        <p:spPr>
          <a:xfrm>
            <a:off x="4806950" y="377825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79" name="Google Shape;479;p9"/>
          <p:cNvSpPr txBox="1"/>
          <p:nvPr/>
        </p:nvSpPr>
        <p:spPr>
          <a:xfrm>
            <a:off x="4806950" y="454025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J</a:t>
            </a:r>
            <a:endParaRPr/>
          </a:p>
        </p:txBody>
      </p:sp>
      <p:sp>
        <p:nvSpPr>
          <p:cNvPr id="480" name="Google Shape;480;p9"/>
          <p:cNvSpPr txBox="1"/>
          <p:nvPr/>
        </p:nvSpPr>
        <p:spPr>
          <a:xfrm>
            <a:off x="4806950" y="492125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1" name="Google Shape;481;p9"/>
          <p:cNvSpPr txBox="1"/>
          <p:nvPr/>
        </p:nvSpPr>
        <p:spPr>
          <a:xfrm>
            <a:off x="4814887" y="530225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2" name="Google Shape;482;p9"/>
          <p:cNvSpPr txBox="1"/>
          <p:nvPr/>
        </p:nvSpPr>
        <p:spPr>
          <a:xfrm>
            <a:off x="4814887" y="568325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S</a:t>
            </a:r>
            <a:endParaRPr/>
          </a:p>
        </p:txBody>
      </p:sp>
      <p:sp>
        <p:nvSpPr>
          <p:cNvPr id="483" name="Google Shape;483;p9"/>
          <p:cNvSpPr txBox="1"/>
          <p:nvPr/>
        </p:nvSpPr>
        <p:spPr>
          <a:xfrm>
            <a:off x="4806950" y="4159250"/>
            <a:ext cx="609600" cy="381000"/>
          </a:xfrm>
          <a:prstGeom prst="rect">
            <a:avLst/>
          </a:prstGeom>
          <a:solidFill>
            <a:srgbClr val="F7F9A5"/>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B</a:t>
            </a:r>
            <a:endParaRPr/>
          </a:p>
        </p:txBody>
      </p:sp>
      <p:sp>
        <p:nvSpPr>
          <p:cNvPr id="484" name="Google Shape;484;p9"/>
          <p:cNvSpPr txBox="1"/>
          <p:nvPr/>
        </p:nvSpPr>
        <p:spPr>
          <a:xfrm>
            <a:off x="4191000" y="5683250"/>
            <a:ext cx="609600" cy="3810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6</a:t>
            </a:r>
            <a:endParaRPr/>
          </a:p>
        </p:txBody>
      </p:sp>
    </p:spTree>
  </p:cSld>
  <p:clrMapOvr>
    <a:masterClrMapping/>
  </p:clrMapOvr>
</p:sld>
</file>

<file path=ppt/theme/theme1.xml><?xml version="1.0" encoding="utf-8"?>
<a:theme xmlns:a="http://schemas.openxmlformats.org/drawingml/2006/main" name="13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FE657877364895F0CC71412C1266" ma:contentTypeVersion="10" ma:contentTypeDescription="Create a new document." ma:contentTypeScope="" ma:versionID="aea440f308522d792cb28943d679c5f0">
  <xsd:schema xmlns:xsd="http://www.w3.org/2001/XMLSchema" xmlns:xs="http://www.w3.org/2001/XMLSchema" xmlns:p="http://schemas.microsoft.com/office/2006/metadata/properties" xmlns:ns2="71a9f402-747b-4da2-8978-9907da1490f0" xmlns:ns3="1143e0e2-e764-4b4a-8177-0bbfe168bd5a" targetNamespace="http://schemas.microsoft.com/office/2006/metadata/properties" ma:root="true" ma:fieldsID="8862408a9cfe36f321e166c3945f5165" ns2:_="" ns3:_="">
    <xsd:import namespace="71a9f402-747b-4da2-8978-9907da1490f0"/>
    <xsd:import namespace="1143e0e2-e764-4b4a-8177-0bbfe168bd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9f402-747b-4da2-8978-9907da1490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43e0e2-e764-4b4a-8177-0bbfe168bd5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FAE3E7-4BD0-43A0-B490-1A1FCCD9B6FF}">
  <ds:schemaRefs>
    <ds:schemaRef ds:uri="1143e0e2-e764-4b4a-8177-0bbfe168bd5a"/>
    <ds:schemaRef ds:uri="71a9f402-747b-4da2-8978-9907da1490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C0C72E1-E832-4095-BBA4-218C43E487AC}">
  <ds:schemaRefs>
    <ds:schemaRef ds:uri="http://schemas.microsoft.com/sharepoint/v3/contenttype/forms"/>
  </ds:schemaRefs>
</ds:datastoreItem>
</file>

<file path=customXml/itemProps3.xml><?xml version="1.0" encoding="utf-8"?>
<ds:datastoreItem xmlns:ds="http://schemas.openxmlformats.org/officeDocument/2006/customXml" ds:itemID="{F8C314F5-2A5B-44DA-AE38-0FDE0C534E0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36</Slides>
  <Notes>36</Notes>
  <HiddenSlides>0</HiddenSlides>
  <ScaleCrop>false</ScaleCrop>
  <HeadingPairs>
    <vt:vector size="4" baseType="variant">
      <vt:variant>
        <vt:lpstr>Theme</vt:lpstr>
      </vt:variant>
      <vt:variant>
        <vt:i4>4</vt:i4>
      </vt:variant>
      <vt:variant>
        <vt:lpstr>Slide Titles</vt:lpstr>
      </vt:variant>
      <vt:variant>
        <vt:i4>36</vt:i4>
      </vt:variant>
    </vt:vector>
  </HeadingPairs>
  <TitlesOfParts>
    <vt:vector size="40" baseType="lpstr">
      <vt:lpstr>13_Theme2</vt:lpstr>
      <vt:lpstr>3_Theme2</vt:lpstr>
      <vt:lpstr>Default Design</vt:lpstr>
      <vt:lpstr>4_Theme2</vt:lpstr>
      <vt:lpstr>Data Structures TK13024</vt:lpstr>
      <vt:lpstr>Objektif</vt:lpstr>
      <vt:lpstr>Pendahuluan</vt:lpstr>
      <vt:lpstr>Definisi</vt:lpstr>
      <vt:lpstr>Hash Codes and Index Calculation</vt:lpstr>
      <vt:lpstr>Contoh</vt:lpstr>
      <vt:lpstr>Hash Function</vt:lpstr>
      <vt:lpstr>Collition Resolution</vt:lpstr>
      <vt:lpstr>Open addressing linear probing</vt:lpstr>
      <vt:lpstr>Open addressing linear probing (2)</vt:lpstr>
      <vt:lpstr>Open addressing linear probing (3)</vt:lpstr>
      <vt:lpstr>Open addressing quadratic probing</vt:lpstr>
      <vt:lpstr>Open addressing quadratic probing (2)</vt:lpstr>
      <vt:lpstr>Open addressing quadratic probing (3)</vt:lpstr>
      <vt:lpstr>Open addressing double hashing</vt:lpstr>
      <vt:lpstr>Open addressing double hashing (2)</vt:lpstr>
      <vt:lpstr>Open addressing double hashing (3)</vt:lpstr>
      <vt:lpstr>Open addressing double hashing (4)</vt:lpstr>
      <vt:lpstr>Closed addressing separate chaining</vt:lpstr>
      <vt:lpstr>Closed addressing separate chaining (2)</vt:lpstr>
      <vt:lpstr>Bucket addressing</vt:lpstr>
      <vt:lpstr>Bucket addressing (2)</vt:lpstr>
      <vt:lpstr>Bucket addressing (3)</vt:lpstr>
      <vt:lpstr>Masalah pada Hashing </vt:lpstr>
      <vt:lpstr>Masalah pada Hashing (2)</vt:lpstr>
      <vt:lpstr>Masalah pada Hashing (2)</vt:lpstr>
      <vt:lpstr>Masalah pada Hashing (3)</vt:lpstr>
      <vt:lpstr>Performance of Hash Tables</vt:lpstr>
      <vt:lpstr>Implementasi Hashing dengan Java</vt:lpstr>
      <vt:lpstr>Implementasi Hashing dengan Java (2)</vt:lpstr>
      <vt:lpstr>Soal Latihan no 1</vt:lpstr>
      <vt:lpstr>Soal Latihan no 2</vt:lpstr>
      <vt:lpstr>PR Teori 4b</vt:lpstr>
      <vt:lpstr>Praktikum Java 4</vt:lpstr>
      <vt:lpstr>PR Praktikum 4</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TK13024</dc:title>
  <dc:creator>Pono</dc:creator>
  <cp:revision>5</cp:revision>
  <dcterms:created xsi:type="dcterms:W3CDTF">2007-03-16T13:08:19Z</dcterms:created>
  <dcterms:modified xsi:type="dcterms:W3CDTF">2024-04-29T21:37:35Z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0x01010022E5FE657877364895F0CC71412C1266</vt:lpwstr>
  </property>
</Properties>
</file>