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6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3" r:id="rId64"/>
    <p:sldId id="312" r:id="rId65"/>
    <p:sldId id="314" r:id="rId6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QP+dgHw1I/6Xdfk9/8DrQ8Eg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95DD1-2CF7-43E4-B275-B931FBCAD1C6}">
  <a:tblStyle styleId="{ABD95DD1-2CF7-43E4-B275-B931FBCAD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customschemas.google.com/relationships/presentationmetadata" Target="metadata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AMUEL BUDIONO" userId="S::mario.535230091@stu.untar.ac.id::1766b2de-58bf-455b-81f4-248666ea4e92" providerId="AD" clId="Web-{D41AEA4E-17A7-862F-B795-5FAB3674D9E7}"/>
    <pc:docChg chg="sldOrd">
      <pc:chgData name="MARIO SAMUEL BUDIONO" userId="S::mario.535230091@stu.untar.ac.id::1766b2de-58bf-455b-81f4-248666ea4e92" providerId="AD" clId="Web-{D41AEA4E-17A7-862F-B795-5FAB3674D9E7}" dt="2024-04-29T04:36:58.833" v="4"/>
      <pc:docMkLst>
        <pc:docMk/>
      </pc:docMkLst>
      <pc:sldChg chg="ord">
        <pc:chgData name="MARIO SAMUEL BUDIONO" userId="S::mario.535230091@stu.untar.ac.id::1766b2de-58bf-455b-81f4-248666ea4e92" providerId="AD" clId="Web-{D41AEA4E-17A7-862F-B795-5FAB3674D9E7}" dt="2024-04-29T04:36:21.425" v="1"/>
        <pc:sldMkLst>
          <pc:docMk/>
          <pc:sldMk cId="0" sldId="308"/>
        </pc:sldMkLst>
      </pc:sldChg>
      <pc:sldChg chg="ord">
        <pc:chgData name="MARIO SAMUEL BUDIONO" userId="S::mario.535230091@stu.untar.ac.id::1766b2de-58bf-455b-81f4-248666ea4e92" providerId="AD" clId="Web-{D41AEA4E-17A7-862F-B795-5FAB3674D9E7}" dt="2024-04-29T04:36:58.833" v="4"/>
        <pc:sldMkLst>
          <pc:docMk/>
          <pc:sldMk cId="0" sldId="309"/>
        </pc:sldMkLst>
      </pc:sldChg>
      <pc:sldChg chg="ord">
        <pc:chgData name="MARIO SAMUEL BUDIONO" userId="S::mario.535230091@stu.untar.ac.id::1766b2de-58bf-455b-81f4-248666ea4e92" providerId="AD" clId="Web-{D41AEA4E-17A7-862F-B795-5FAB3674D9E7}" dt="2024-04-29T04:36:54.223" v="3"/>
        <pc:sldMkLst>
          <pc:docMk/>
          <pc:sldMk cId="0" sldId="310"/>
        </pc:sldMkLst>
      </pc:sldChg>
      <pc:sldChg chg="ord">
        <pc:chgData name="MARIO SAMUEL BUDIONO" userId="S::mario.535230091@stu.untar.ac.id::1766b2de-58bf-455b-81f4-248666ea4e92" providerId="AD" clId="Web-{D41AEA4E-17A7-862F-B795-5FAB3674D9E7}" dt="2024-04-29T04:36:44.145" v="2"/>
        <pc:sldMkLst>
          <pc:docMk/>
          <pc:sldMk cId="0" sldId="311"/>
        </pc:sldMkLst>
      </pc:sldChg>
    </pc:docChg>
  </pc:docChgLst>
  <pc:docChgLst>
    <pc:chgData name="LOUIS CHUANNATA" userId="S::louis.535230130@stu.untar.ac.id::e51924fb-a64e-4794-9eb6-e0ed594121a1" providerId="AD" clId="Web-{2F38F77A-6BED-6B65-DFCD-50EB617B22F3}"/>
    <pc:docChg chg="modSld">
      <pc:chgData name="LOUIS CHUANNATA" userId="S::louis.535230130@stu.untar.ac.id::e51924fb-a64e-4794-9eb6-e0ed594121a1" providerId="AD" clId="Web-{2F38F77A-6BED-6B65-DFCD-50EB617B22F3}" dt="2024-06-11T16:40:32.204" v="1" actId="1076"/>
      <pc:docMkLst>
        <pc:docMk/>
      </pc:docMkLst>
      <pc:sldChg chg="modSp">
        <pc:chgData name="LOUIS CHUANNATA" userId="S::louis.535230130@stu.untar.ac.id::e51924fb-a64e-4794-9eb6-e0ed594121a1" providerId="AD" clId="Web-{2F38F77A-6BED-6B65-DFCD-50EB617B22F3}" dt="2024-06-11T16:40:32.204" v="1" actId="1076"/>
        <pc:sldMkLst>
          <pc:docMk/>
          <pc:sldMk cId="0" sldId="299"/>
        </pc:sldMkLst>
        <pc:spChg chg="mod">
          <ac:chgData name="LOUIS CHUANNATA" userId="S::louis.535230130@stu.untar.ac.id::e51924fb-a64e-4794-9eb6-e0ed594121a1" providerId="AD" clId="Web-{2F38F77A-6BED-6B65-DFCD-50EB617B22F3}" dt="2024-06-11T16:40:32.204" v="1" actId="1076"/>
          <ac:spMkLst>
            <pc:docMk/>
            <pc:sldMk cId="0" sldId="299"/>
            <ac:spMk id="652" creationId="{00000000-0000-0000-0000-000000000000}"/>
          </ac:spMkLst>
        </pc:spChg>
      </pc:sldChg>
    </pc:docChg>
  </pc:docChgLst>
  <pc:docChgLst>
    <pc:chgData name="GEORGIA SUGISANDHEA" userId="S::georgia.535230080@stu.untar.ac.id::135e7328-8c06-47f2-b531-6d860cd642ba" providerId="AD" clId="Web-{C60852AF-953F-4214-AA3F-E6364102E34C}"/>
    <pc:docChg chg="sldOrd">
      <pc:chgData name="GEORGIA SUGISANDHEA" userId="S::georgia.535230080@stu.untar.ac.id::135e7328-8c06-47f2-b531-6d860cd642ba" providerId="AD" clId="Web-{C60852AF-953F-4214-AA3F-E6364102E34C}" dt="2024-04-04T14:32:49.942" v="0"/>
      <pc:docMkLst>
        <pc:docMk/>
      </pc:docMkLst>
      <pc:sldChg chg="ord">
        <pc:chgData name="GEORGIA SUGISANDHEA" userId="S::georgia.535230080@stu.untar.ac.id::135e7328-8c06-47f2-b531-6d860cd642ba" providerId="AD" clId="Web-{C60852AF-953F-4214-AA3F-E6364102E34C}" dt="2024-04-04T14:32:49.942" v="0"/>
        <pc:sldMkLst>
          <pc:docMk/>
          <pc:sldMk cId="0" sldId="312"/>
        </pc:sldMkLst>
      </pc:sldChg>
    </pc:docChg>
  </pc:docChgLst>
  <pc:docChgLst>
    <pc:chgData name="FELIX NATHANAEL" userId="S::felix.535230125@stu.untar.ac.id::61c39b9b-1e15-4106-9845-0d42359e8ccc" providerId="AD" clId="Web-{9B5649AE-569B-E622-A424-BB58F5F42CDA}"/>
    <pc:docChg chg="modSld">
      <pc:chgData name="FELIX NATHANAEL" userId="S::felix.535230125@stu.untar.ac.id::61c39b9b-1e15-4106-9845-0d42359e8ccc" providerId="AD" clId="Web-{9B5649AE-569B-E622-A424-BB58F5F42CDA}" dt="2024-04-29T07:58:31.486" v="0" actId="1076"/>
      <pc:docMkLst>
        <pc:docMk/>
      </pc:docMkLst>
      <pc:sldChg chg="modSp">
        <pc:chgData name="FELIX NATHANAEL" userId="S::felix.535230125@stu.untar.ac.id::61c39b9b-1e15-4106-9845-0d42359e8ccc" providerId="AD" clId="Web-{9B5649AE-569B-E622-A424-BB58F5F42CDA}" dt="2024-04-29T07:58:31.486" v="0" actId="1076"/>
        <pc:sldMkLst>
          <pc:docMk/>
          <pc:sldMk cId="0" sldId="294"/>
        </pc:sldMkLst>
        <pc:picChg chg="mod">
          <ac:chgData name="FELIX NATHANAEL" userId="S::felix.535230125@stu.untar.ac.id::61c39b9b-1e15-4106-9845-0d42359e8ccc" providerId="AD" clId="Web-{9B5649AE-569B-E622-A424-BB58F5F42CDA}" dt="2024-04-29T07:58:31.486" v="0" actId="1076"/>
          <ac:picMkLst>
            <pc:docMk/>
            <pc:sldMk cId="0" sldId="294"/>
            <ac:picMk id="60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9b3a3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269b3a3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1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7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04" name="Google Shape;104;p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06" name="Google Shape;106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2" name="Google Shape;112;p7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3" name="Google Shape;113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5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2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6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6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7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7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0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2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2" descr="template presentation Isi0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4" descr="template presentation-Judu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4" descr="template presentation Isi0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TK13024</a:t>
            </a:r>
            <a:endParaRPr/>
          </a:p>
        </p:txBody>
      </p:sp>
      <p:sp>
        <p:nvSpPr>
          <p:cNvPr id="133" name="Google Shape;133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Pertemuan 5a</a:t>
            </a:r>
            <a:b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Struktur Data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 (4)</a:t>
            </a:r>
            <a:endParaRPr/>
          </a:p>
        </p:txBody>
      </p:sp>
      <p:sp>
        <p:nvSpPr>
          <p:cNvPr id="226" name="Google Shape;226;p1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Biologi: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lphaLcParenBoth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Leaf node (node daun): node yang tidak mempunyai child (successor)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lphaLcParenBoth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node (node akar): node yang tidak mempunyai parent (predecessor)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lphaLcParenBoth"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Forest: kumpulan dari tree yang tidak saling berhubungan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 (5)</a:t>
            </a:r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node: child node yang berada di kiri parent node, dapat juga disebut anak pertama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node: child node yang berada di kanan parent node, atau anak ke dua (khusus untuk binary tree)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node: root node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node: leaf node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(tingkat): tingkatan posisi node dalam tree. Root node berada pada level 1, semua child dari root node berada pada level 2, dan seterusnya.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dari node i ke j: deretan node n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n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dengan n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parent dari n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dan seterusnya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 (6)</a:t>
            </a:r>
            <a:endParaRPr/>
          </a:p>
        </p:txBody>
      </p:sp>
      <p:sp>
        <p:nvSpPr>
          <p:cNvPr id="238" name="Google Shape;238;p1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marR="0" lvl="0" indent="-6604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Length: jumlah edge dalam path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 Depth dari node n: panjang path dari root node ke node n. Depth dari root node = 0.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 Height dari node n: path terpanjang dari node n ke leaf node. Height dari leaf node = 0.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(j) Height dari tree: path terpanjang dari root node  ke leaf node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(k) Subtree: subset dari tree, kumpulan dari suatu node pada tree beserta desendants-nya.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(l) Degree dari node: banyaknya child yang dimiliki oleh suatu node</a:t>
            </a:r>
            <a:endParaRPr/>
          </a:p>
          <a:p>
            <a:pPr marL="660400" marR="0" lvl="0" indent="-6604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(m) Degree dari tree: maksimum degree dari node pada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tree pada slide 6, sebutkan node –node yang menjadi: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Child dari node B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Parent dari node 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Descendant dari node D: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Sibling dari node 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Ancestor dari node  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Left node G: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Right node 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Path dari  node K ke node 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Bottom node: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Top node: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(2)</a:t>
            </a: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tree pada slide 6: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Berapa length dari node A ke node 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Node-node yang mempunyai  Depth  = 2 adalah 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Node-node yang mempunyai Height  = 1 adalah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Node-node yang mempunyai Level = 2 adalah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Node-node yang mempunyai Degree = 2 adalah ….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Degree dari tree: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Height dari tree: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Leaf node dari tree: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Path dari node A ke 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Subtree dari node B:</a:t>
            </a:r>
            <a:endParaRPr/>
          </a:p>
          <a:p>
            <a:pPr marL="420688" marR="0" lvl="0" indent="-2682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Macam-macam Tree</a:t>
            </a:r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arenBoth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tree: tiap node mempunyai  maksimum 2 subtree yaitu left subtree dan right subtree. Macamnya: expression tree, binary search tree, AVL tree, heap, splay tree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arenBoth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Multiway search tree: search tree yang bukan berupa binary tree.  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arenBoth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Trie: search tree yang disusun berdasarkan discrimination net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tree yang kosong atau suatu node yang mempunyai anak kiri dan anak kanan yang juga merupakan binary tree.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124200"/>
            <a:ext cx="6784975" cy="301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 (2)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Macam-macam binary tree: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binary tree (perfect binary tree): binary tree yang jumlah node pada semua levelnya sama dengan jumlah node maksimum pada level tersebut.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binary tree: binary tree yang jumlah node pada tiap levelnya sama dengan jumlah node maksimum pada level tersebut kecuali pada level terbawah. Pada level ini node terisi mulai dari kiri ke kanan.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Degenerate binary tree: binary tree yang tiap nodenya hanya mempunyai satu anak saja, anak kiri atau anak kanan.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Lainnya: binary tree yang bukan Full, Complete atau Degenerate.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/>
          <p:nvPr/>
        </p:nvSpPr>
        <p:spPr>
          <a:xfrm>
            <a:off x="2133600" y="68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12192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6248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5715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4953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83058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70866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64008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5334000" y="167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75438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58674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6705600" y="68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4343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057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70866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514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4724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3124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38862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810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7620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371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85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11430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35052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28194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7772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6400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5638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85344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7315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8001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64770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72390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3657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609600" y="175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600200" y="175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2286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3124200" y="121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838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12954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18288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28956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34290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23622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6858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3657600" y="175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2590800" y="175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4038600" y="2438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1981200" y="2895600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7239000" y="5943600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3352800" y="5867400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914400" y="6019800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6705600" y="2895600"/>
            <a:ext cx="5111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cxnSp>
        <p:nvCxnSpPr>
          <p:cNvPr id="329" name="Google Shape;329;p18"/>
          <p:cNvCxnSpPr/>
          <p:nvPr/>
        </p:nvCxnSpPr>
        <p:spPr>
          <a:xfrm flipH="1">
            <a:off x="1447800" y="914400"/>
            <a:ext cx="685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0" name="Google Shape;330;p18"/>
          <p:cNvCxnSpPr/>
          <p:nvPr/>
        </p:nvCxnSpPr>
        <p:spPr>
          <a:xfrm flipH="1">
            <a:off x="6248400" y="9144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1" name="Google Shape;331;p18"/>
          <p:cNvCxnSpPr/>
          <p:nvPr/>
        </p:nvCxnSpPr>
        <p:spPr>
          <a:xfrm flipH="1">
            <a:off x="3505200" y="3962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2" name="Google Shape;332;p18"/>
          <p:cNvCxnSpPr/>
          <p:nvPr/>
        </p:nvCxnSpPr>
        <p:spPr>
          <a:xfrm flipH="1">
            <a:off x="1066800" y="4800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3" name="Google Shape;333;p18"/>
          <p:cNvCxnSpPr/>
          <p:nvPr/>
        </p:nvCxnSpPr>
        <p:spPr>
          <a:xfrm flipH="1">
            <a:off x="2743200" y="44196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4" name="Google Shape;334;p18"/>
          <p:cNvCxnSpPr/>
          <p:nvPr/>
        </p:nvCxnSpPr>
        <p:spPr>
          <a:xfrm flipH="1">
            <a:off x="838200" y="1447800"/>
            <a:ext cx="381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5" name="Google Shape;335;p18"/>
          <p:cNvCxnSpPr/>
          <p:nvPr/>
        </p:nvCxnSpPr>
        <p:spPr>
          <a:xfrm>
            <a:off x="2514600" y="914400"/>
            <a:ext cx="838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6" name="Google Shape;336;p18"/>
          <p:cNvCxnSpPr/>
          <p:nvPr/>
        </p:nvCxnSpPr>
        <p:spPr>
          <a:xfrm>
            <a:off x="3505200" y="1524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7" name="Google Shape;337;p18"/>
          <p:cNvCxnSpPr/>
          <p:nvPr/>
        </p:nvCxnSpPr>
        <p:spPr>
          <a:xfrm>
            <a:off x="3962400" y="21336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8" name="Google Shape;338;p18"/>
          <p:cNvCxnSpPr/>
          <p:nvPr/>
        </p:nvCxnSpPr>
        <p:spPr>
          <a:xfrm>
            <a:off x="1600200" y="14478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9" name="Google Shape;339;p18"/>
          <p:cNvCxnSpPr/>
          <p:nvPr/>
        </p:nvCxnSpPr>
        <p:spPr>
          <a:xfrm flipH="1">
            <a:off x="304800" y="19812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0" name="Google Shape;340;p18"/>
          <p:cNvCxnSpPr/>
          <p:nvPr/>
        </p:nvCxnSpPr>
        <p:spPr>
          <a:xfrm>
            <a:off x="990600" y="2057400"/>
            <a:ext cx="76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1" name="Google Shape;341;p18"/>
          <p:cNvCxnSpPr/>
          <p:nvPr/>
        </p:nvCxnSpPr>
        <p:spPr>
          <a:xfrm flipH="1">
            <a:off x="1447800" y="2057400"/>
            <a:ext cx="152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2" name="Google Shape;342;p18"/>
          <p:cNvCxnSpPr/>
          <p:nvPr/>
        </p:nvCxnSpPr>
        <p:spPr>
          <a:xfrm>
            <a:off x="1981200" y="2057400"/>
            <a:ext cx="76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3" name="Google Shape;343;p18"/>
          <p:cNvCxnSpPr/>
          <p:nvPr/>
        </p:nvCxnSpPr>
        <p:spPr>
          <a:xfrm flipH="1">
            <a:off x="2514600" y="2057400"/>
            <a:ext cx="76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4" name="Google Shape;344;p18"/>
          <p:cNvCxnSpPr/>
          <p:nvPr/>
        </p:nvCxnSpPr>
        <p:spPr>
          <a:xfrm>
            <a:off x="2971800" y="2057400"/>
            <a:ext cx="152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5" name="Google Shape;345;p18"/>
          <p:cNvCxnSpPr/>
          <p:nvPr/>
        </p:nvCxnSpPr>
        <p:spPr>
          <a:xfrm rot="10800000" flipH="1">
            <a:off x="2743200" y="15240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6" name="Google Shape;346;p18"/>
          <p:cNvCxnSpPr/>
          <p:nvPr/>
        </p:nvCxnSpPr>
        <p:spPr>
          <a:xfrm flipH="1">
            <a:off x="3581400" y="21336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7" name="Google Shape;347;p18"/>
          <p:cNvCxnSpPr/>
          <p:nvPr/>
        </p:nvCxnSpPr>
        <p:spPr>
          <a:xfrm flipH="1">
            <a:off x="5562600" y="1447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8" name="Google Shape;348;p18"/>
          <p:cNvCxnSpPr/>
          <p:nvPr/>
        </p:nvCxnSpPr>
        <p:spPr>
          <a:xfrm flipH="1">
            <a:off x="5181600" y="20574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9" name="Google Shape;349;p18"/>
          <p:cNvCxnSpPr/>
          <p:nvPr/>
        </p:nvCxnSpPr>
        <p:spPr>
          <a:xfrm>
            <a:off x="5715000" y="1981200"/>
            <a:ext cx="152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0" name="Google Shape;350;p18"/>
          <p:cNvCxnSpPr/>
          <p:nvPr/>
        </p:nvCxnSpPr>
        <p:spPr>
          <a:xfrm>
            <a:off x="6248400" y="14478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1" name="Google Shape;351;p18"/>
          <p:cNvCxnSpPr/>
          <p:nvPr/>
        </p:nvCxnSpPr>
        <p:spPr>
          <a:xfrm flipH="1">
            <a:off x="6400800" y="2057400"/>
            <a:ext cx="76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2" name="Google Shape;352;p18"/>
          <p:cNvCxnSpPr/>
          <p:nvPr/>
        </p:nvCxnSpPr>
        <p:spPr>
          <a:xfrm>
            <a:off x="6781800" y="1981200"/>
            <a:ext cx="228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3" name="Google Shape;353;p18"/>
          <p:cNvCxnSpPr/>
          <p:nvPr/>
        </p:nvCxnSpPr>
        <p:spPr>
          <a:xfrm>
            <a:off x="7086600" y="914400"/>
            <a:ext cx="5334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4" name="Google Shape;354;p18"/>
          <p:cNvCxnSpPr/>
          <p:nvPr/>
        </p:nvCxnSpPr>
        <p:spPr>
          <a:xfrm flipH="1">
            <a:off x="7239000" y="14478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5" name="Google Shape;355;p18"/>
          <p:cNvCxnSpPr/>
          <p:nvPr/>
        </p:nvCxnSpPr>
        <p:spPr>
          <a:xfrm>
            <a:off x="7924800" y="1447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6" name="Google Shape;356;p18"/>
          <p:cNvCxnSpPr/>
          <p:nvPr/>
        </p:nvCxnSpPr>
        <p:spPr>
          <a:xfrm flipH="1">
            <a:off x="838200" y="38862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>
            <a:off x="1066800" y="43434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8" name="Google Shape;358;p18"/>
          <p:cNvCxnSpPr/>
          <p:nvPr/>
        </p:nvCxnSpPr>
        <p:spPr>
          <a:xfrm flipH="1">
            <a:off x="609600" y="5410200"/>
            <a:ext cx="228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9" name="Google Shape;359;p18"/>
          <p:cNvCxnSpPr/>
          <p:nvPr/>
        </p:nvCxnSpPr>
        <p:spPr>
          <a:xfrm flipH="1">
            <a:off x="2286000" y="5029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0" name="Google Shape;360;p18"/>
          <p:cNvCxnSpPr/>
          <p:nvPr/>
        </p:nvCxnSpPr>
        <p:spPr>
          <a:xfrm>
            <a:off x="2819400" y="50292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1" name="Google Shape;361;p18"/>
          <p:cNvCxnSpPr/>
          <p:nvPr/>
        </p:nvCxnSpPr>
        <p:spPr>
          <a:xfrm>
            <a:off x="3429000" y="44196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2" name="Google Shape;362;p18"/>
          <p:cNvCxnSpPr/>
          <p:nvPr/>
        </p:nvCxnSpPr>
        <p:spPr>
          <a:xfrm>
            <a:off x="4267200" y="38862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3" name="Google Shape;363;p18"/>
          <p:cNvCxnSpPr/>
          <p:nvPr/>
        </p:nvCxnSpPr>
        <p:spPr>
          <a:xfrm flipH="1">
            <a:off x="4648200" y="44958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4" name="Google Shape;364;p18"/>
          <p:cNvCxnSpPr/>
          <p:nvPr/>
        </p:nvCxnSpPr>
        <p:spPr>
          <a:xfrm flipH="1">
            <a:off x="3657600" y="5029200"/>
            <a:ext cx="76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5" name="Google Shape;365;p18"/>
          <p:cNvCxnSpPr/>
          <p:nvPr/>
        </p:nvCxnSpPr>
        <p:spPr>
          <a:xfrm flipH="1">
            <a:off x="6858000" y="39624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6" name="Google Shape;366;p18"/>
          <p:cNvCxnSpPr/>
          <p:nvPr/>
        </p:nvCxnSpPr>
        <p:spPr>
          <a:xfrm>
            <a:off x="7620000" y="38862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7" name="Google Shape;367;p18"/>
          <p:cNvCxnSpPr/>
          <p:nvPr/>
        </p:nvCxnSpPr>
        <p:spPr>
          <a:xfrm flipH="1">
            <a:off x="6172200" y="44196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8" name="Google Shape;368;p18"/>
          <p:cNvCxnSpPr/>
          <p:nvPr/>
        </p:nvCxnSpPr>
        <p:spPr>
          <a:xfrm flipH="1">
            <a:off x="7620000" y="4419600"/>
            <a:ext cx="3810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8382000" y="44196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0" name="Google Shape;370;p18"/>
          <p:cNvCxnSpPr/>
          <p:nvPr/>
        </p:nvCxnSpPr>
        <p:spPr>
          <a:xfrm flipH="1">
            <a:off x="5791200" y="5105400"/>
            <a:ext cx="228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1" name="Google Shape;371;p18"/>
          <p:cNvCxnSpPr/>
          <p:nvPr/>
        </p:nvCxnSpPr>
        <p:spPr>
          <a:xfrm>
            <a:off x="6248400" y="5029200"/>
            <a:ext cx="304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2" name="Google Shape;372;p18"/>
          <p:cNvCxnSpPr/>
          <p:nvPr/>
        </p:nvCxnSpPr>
        <p:spPr>
          <a:xfrm flipH="1">
            <a:off x="7239000" y="5181600"/>
            <a:ext cx="152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3" name="Google Shape;373;p18"/>
          <p:cNvCxnSpPr/>
          <p:nvPr/>
        </p:nvCxnSpPr>
        <p:spPr>
          <a:xfrm>
            <a:off x="7620000" y="51816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atau Complete Binary Tree</a:t>
            </a:r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Maksimum jumlah node tiap level: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 = 2</a:t>
            </a:r>
            <a:r>
              <a:rPr lang="en-US" sz="3200" b="0" i="0" u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h-1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h = 1,2, 3…  (h = level)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Hubungan antara tinggi binary tree dan jumlah node dalam tree: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 = 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1			 n = jumlah node dalam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2</a:t>
            </a:r>
            <a:r>
              <a:rPr lang="en-US" sz="3200" b="0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n + 1			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 = 1,2, 3…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 = log</a:t>
            </a:r>
            <a:r>
              <a:rPr lang="en-US" sz="32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(n+1) 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Objektif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body" idx="1"/>
          </p:nvPr>
        </p:nvSpPr>
        <p:spPr>
          <a:xfrm>
            <a:off x="457200" y="1165225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Memahami terminologi struktur data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macam-macam Tree dan karakteristiknya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macam-macam penggunaan struktur data Binary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Mempelajari karakteristik Binary Search Tree</a:t>
            </a:r>
            <a:endParaRPr/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atau Complete Binary Tree (2)</a:t>
            </a:r>
            <a:endParaRPr/>
          </a:p>
        </p:txBody>
      </p:sp>
      <p:pic>
        <p:nvPicPr>
          <p:cNvPr id="385" name="Google Shape;385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85800"/>
            <a:ext cx="6019800" cy="60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0"/>
          <p:cNvSpPr txBox="1"/>
          <p:nvPr/>
        </p:nvSpPr>
        <p:spPr>
          <a:xfrm>
            <a:off x="6629400" y="615950"/>
            <a:ext cx="685800" cy="339725"/>
          </a:xfrm>
          <a:prstGeom prst="rect">
            <a:avLst/>
          </a:prstGeom>
          <a:solidFill>
            <a:srgbClr val="C4BD9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457200" y="269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Sekuensial</a:t>
            </a:r>
            <a:endParaRPr/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binary tree dan complete binary tree dapat direpresentasikan dengan array yang panjangnya sama dengan jumlah node maksimum pada tree.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Penyusunan node-node dalam array dilakukan sedemikian sehingga hubungan hirarki antar node dapat dihitung melalui indeks array yang ditempati suatu node.  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Caranya: root node diletakkan pada indeks 1, left child pada indeks 2, right child pada indeks 3 dan seterusnya. Pada tiap level, node diletakkan mulai dari kiri ke kanan.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0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Binary Tree dengan Representasi Sekuensial: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A[1..11]: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	   [2]    [3]    [4]    [5]    [6]   [7]    [8]   [9]   [10]  [11]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4191000" y="121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32766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23622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2971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1752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3657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41148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648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57150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63246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5105400" y="2209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410" name="Google Shape;410;p22"/>
          <p:cNvCxnSpPr/>
          <p:nvPr/>
        </p:nvCxnSpPr>
        <p:spPr>
          <a:xfrm rot="10800000" flipH="1">
            <a:off x="3657600" y="1524000"/>
            <a:ext cx="5334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1" name="Google Shape;411;p22"/>
          <p:cNvCxnSpPr/>
          <p:nvPr/>
        </p:nvCxnSpPr>
        <p:spPr>
          <a:xfrm rot="10800000" flipH="1">
            <a:off x="2667000" y="1981200"/>
            <a:ext cx="609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2" name="Google Shape;412;p22"/>
          <p:cNvCxnSpPr/>
          <p:nvPr/>
        </p:nvCxnSpPr>
        <p:spPr>
          <a:xfrm rot="10800000" flipH="1">
            <a:off x="2057400" y="25908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3" name="Google Shape;413;p22"/>
          <p:cNvCxnSpPr/>
          <p:nvPr/>
        </p:nvCxnSpPr>
        <p:spPr>
          <a:xfrm>
            <a:off x="2819400" y="26670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4" name="Google Shape;414;p22"/>
          <p:cNvCxnSpPr/>
          <p:nvPr/>
        </p:nvCxnSpPr>
        <p:spPr>
          <a:xfrm>
            <a:off x="3733800" y="19812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5" name="Google Shape;415;p22"/>
          <p:cNvCxnSpPr/>
          <p:nvPr/>
        </p:nvCxnSpPr>
        <p:spPr>
          <a:xfrm flipH="1">
            <a:off x="3886200" y="2514600"/>
            <a:ext cx="228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6" name="Google Shape;416;p22"/>
          <p:cNvCxnSpPr/>
          <p:nvPr/>
        </p:nvCxnSpPr>
        <p:spPr>
          <a:xfrm>
            <a:off x="4572000" y="2590800"/>
            <a:ext cx="228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7" name="Google Shape;417;p22"/>
          <p:cNvCxnSpPr/>
          <p:nvPr/>
        </p:nvCxnSpPr>
        <p:spPr>
          <a:xfrm>
            <a:off x="4648200" y="1447800"/>
            <a:ext cx="1066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8" name="Google Shape;418;p22"/>
          <p:cNvCxnSpPr/>
          <p:nvPr/>
        </p:nvCxnSpPr>
        <p:spPr>
          <a:xfrm flipH="1">
            <a:off x="5410200" y="1981200"/>
            <a:ext cx="3810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9" name="Google Shape;419;p22"/>
          <p:cNvCxnSpPr/>
          <p:nvPr/>
        </p:nvCxnSpPr>
        <p:spPr>
          <a:xfrm>
            <a:off x="6172200" y="1981200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0" name="Google Shape;420;p22"/>
          <p:cNvSpPr txBox="1"/>
          <p:nvPr/>
        </p:nvSpPr>
        <p:spPr>
          <a:xfrm>
            <a:off x="10668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21" name="Google Shape;421;p22"/>
          <p:cNvSpPr txBox="1"/>
          <p:nvPr/>
        </p:nvSpPr>
        <p:spPr>
          <a:xfrm>
            <a:off x="16002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22" name="Google Shape;422;p22"/>
          <p:cNvSpPr txBox="1"/>
          <p:nvPr/>
        </p:nvSpPr>
        <p:spPr>
          <a:xfrm>
            <a:off x="21336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26670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32004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37338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42672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48006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8" name="Google Shape;428;p22"/>
          <p:cNvSpPr txBox="1"/>
          <p:nvPr/>
        </p:nvSpPr>
        <p:spPr>
          <a:xfrm>
            <a:off x="53340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58674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6400800" y="4648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Representasi Sekuensial (3)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body" idx="1"/>
          </p:nvPr>
        </p:nvSpPr>
        <p:spPr>
          <a:xfrm>
            <a:off x="533400" y="1066800"/>
            <a:ext cx="7848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mendapatkan parent, left child dan right child dari suatu node pada tree yang disimpan dalam array A[1..n]:</a:t>
            </a:r>
            <a:endParaRPr/>
          </a:p>
        </p:txBody>
      </p:sp>
      <p:graphicFrame>
        <p:nvGraphicFramePr>
          <p:cNvPr id="437" name="Google Shape;437;p23"/>
          <p:cNvGraphicFramePr/>
          <p:nvPr/>
        </p:nvGraphicFramePr>
        <p:xfrm>
          <a:off x="762000" y="2743200"/>
          <a:ext cx="7848600" cy="3200400"/>
        </p:xfrm>
        <a:graphic>
          <a:graphicData uri="http://schemas.openxmlformats.org/drawingml/2006/table">
            <a:tbl>
              <a:tblPr>
                <a:noFill/>
                <a:tableStyleId>{ABD95DD1-2CF7-43E4-B275-B931FBCAD1C6}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Rumus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Syarat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 kiri dari A[i]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A[2 * i]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* i &lt;= 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Anak kanan dari A[i]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A[2 * i + 1]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A[2 * i + 1] &lt;= 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 dari A[i]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A[i div 2]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&gt;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node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A[1]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tidak kosong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Apakah A[i] leaf node?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* i &gt; 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Linked List</a:t>
            </a:r>
            <a:endParaRPr/>
          </a:p>
        </p:txBody>
      </p:sp>
      <p:sp>
        <p:nvSpPr>
          <p:cNvPr id="443" name="Google Shape;443;p2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 selain full binary tree dan complete binary tree, tidak efisien jika direpresentasikan dengan array karena akan ada tempat yang kosong di tengah array. 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Tiap node mempunyai 2 pointer yaitu untuk menunjuk anak kiri dan anak kanan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deklarasi node untuk binary tree: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class BinaryNode {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AnyType		element;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BinaryNode	left;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BinaryNode	right;</a:t>
            </a:r>
            <a:endParaRPr/>
          </a:p>
          <a:p>
            <a:pPr marL="420687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	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Representasi Linked List 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</p:txBody>
      </p:sp>
      <p:sp>
        <p:nvSpPr>
          <p:cNvPr id="449" name="Google Shape;449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Representasi linked list: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19812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51" name="Google Shape;451;p25"/>
          <p:cNvSpPr/>
          <p:nvPr/>
        </p:nvSpPr>
        <p:spPr>
          <a:xfrm>
            <a:off x="6858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52" name="Google Shape;452;p25"/>
          <p:cNvSpPr/>
          <p:nvPr/>
        </p:nvSpPr>
        <p:spPr>
          <a:xfrm>
            <a:off x="2514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13716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19812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6019800" y="26670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56" name="Google Shape;456;p25"/>
          <p:cNvSpPr txBox="1"/>
          <p:nvPr/>
        </p:nvSpPr>
        <p:spPr>
          <a:xfrm>
            <a:off x="5486400" y="2667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5"/>
          <p:cNvSpPr txBox="1"/>
          <p:nvPr/>
        </p:nvSpPr>
        <p:spPr>
          <a:xfrm>
            <a:off x="6553200" y="2667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4876800" y="36576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459" name="Google Shape;459;p25"/>
          <p:cNvSpPr txBox="1"/>
          <p:nvPr/>
        </p:nvSpPr>
        <p:spPr>
          <a:xfrm>
            <a:off x="4343400" y="36576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5"/>
          <p:cNvSpPr txBox="1"/>
          <p:nvPr/>
        </p:nvSpPr>
        <p:spPr>
          <a:xfrm>
            <a:off x="5410200" y="36576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5"/>
          <p:cNvSpPr txBox="1"/>
          <p:nvPr/>
        </p:nvSpPr>
        <p:spPr>
          <a:xfrm>
            <a:off x="6781800" y="35814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 txBox="1"/>
          <p:nvPr/>
        </p:nvSpPr>
        <p:spPr>
          <a:xfrm>
            <a:off x="7315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463" name="Google Shape;463;p25"/>
          <p:cNvSpPr txBox="1"/>
          <p:nvPr/>
        </p:nvSpPr>
        <p:spPr>
          <a:xfrm>
            <a:off x="3276600" y="4572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7848600" y="35814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3810000" y="45720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466" name="Google Shape;466;p25"/>
          <p:cNvSpPr txBox="1"/>
          <p:nvPr/>
        </p:nvSpPr>
        <p:spPr>
          <a:xfrm>
            <a:off x="4343400" y="4572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6477000" y="4572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5943600" y="4572000"/>
            <a:ext cx="5334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5410200" y="4572000"/>
            <a:ext cx="533400" cy="38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5"/>
          <p:cNvCxnSpPr/>
          <p:nvPr/>
        </p:nvCxnSpPr>
        <p:spPr>
          <a:xfrm flipH="1">
            <a:off x="5105400" y="2895600"/>
            <a:ext cx="6096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471" name="Google Shape;471;p25"/>
          <p:cNvCxnSpPr/>
          <p:nvPr/>
        </p:nvCxnSpPr>
        <p:spPr>
          <a:xfrm>
            <a:off x="6858000" y="2895600"/>
            <a:ext cx="6858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472" name="Google Shape;472;p25"/>
          <p:cNvCxnSpPr/>
          <p:nvPr/>
        </p:nvCxnSpPr>
        <p:spPr>
          <a:xfrm flipH="1">
            <a:off x="4038600" y="3886200"/>
            <a:ext cx="6096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473" name="Google Shape;473;p25"/>
          <p:cNvCxnSpPr/>
          <p:nvPr/>
        </p:nvCxnSpPr>
        <p:spPr>
          <a:xfrm>
            <a:off x="5638800" y="3886200"/>
            <a:ext cx="5334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sp>
        <p:nvSpPr>
          <p:cNvPr id="474" name="Google Shape;474;p25"/>
          <p:cNvSpPr txBox="1"/>
          <p:nvPr/>
        </p:nvSpPr>
        <p:spPr>
          <a:xfrm>
            <a:off x="5486400" y="2362200"/>
            <a:ext cx="577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llink</a:t>
            </a:r>
            <a:endParaRPr/>
          </a:p>
        </p:txBody>
      </p:sp>
      <p:sp>
        <p:nvSpPr>
          <p:cNvPr id="475" name="Google Shape;475;p25"/>
          <p:cNvSpPr txBox="1"/>
          <p:nvPr/>
        </p:nvSpPr>
        <p:spPr>
          <a:xfrm>
            <a:off x="6019800" y="2362200"/>
            <a:ext cx="552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endParaRPr/>
          </a:p>
        </p:txBody>
      </p:sp>
      <p:sp>
        <p:nvSpPr>
          <p:cNvPr id="476" name="Google Shape;476;p25"/>
          <p:cNvSpPr txBox="1"/>
          <p:nvPr/>
        </p:nvSpPr>
        <p:spPr>
          <a:xfrm>
            <a:off x="6553200" y="2362200"/>
            <a:ext cx="603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rlink</a:t>
            </a:r>
            <a:endParaRPr/>
          </a:p>
        </p:txBody>
      </p:sp>
      <p:cxnSp>
        <p:nvCxnSpPr>
          <p:cNvPr id="477" name="Google Shape;477;p25"/>
          <p:cNvCxnSpPr/>
          <p:nvPr/>
        </p:nvCxnSpPr>
        <p:spPr>
          <a:xfrm flipH="1">
            <a:off x="1524000" y="31242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2438400" y="3048000"/>
            <a:ext cx="3810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9" name="Google Shape;479;p25"/>
          <p:cNvCxnSpPr/>
          <p:nvPr/>
        </p:nvCxnSpPr>
        <p:spPr>
          <a:xfrm flipH="1">
            <a:off x="990600" y="4038600"/>
            <a:ext cx="381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80" name="Google Shape;480;p25"/>
          <p:cNvCxnSpPr/>
          <p:nvPr/>
        </p:nvCxnSpPr>
        <p:spPr>
          <a:xfrm>
            <a:off x="1828800" y="4038600"/>
            <a:ext cx="381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1" name="Google Shape;481;p25"/>
          <p:cNvSpPr txBox="1"/>
          <p:nvPr/>
        </p:nvSpPr>
        <p:spPr>
          <a:xfrm>
            <a:off x="3413125" y="4608512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4495800" y="4648200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562600" y="4572000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6613525" y="4608512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6934200" y="3581400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486" name="Google Shape;486;p25"/>
          <p:cNvSpPr txBox="1"/>
          <p:nvPr/>
        </p:nvSpPr>
        <p:spPr>
          <a:xfrm>
            <a:off x="8001000" y="3581400"/>
            <a:ext cx="2635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457200" y="79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Traversal</a:t>
            </a:r>
            <a:endParaRPr/>
          </a:p>
        </p:txBody>
      </p:sp>
      <p:sp>
        <p:nvSpPr>
          <p:cNvPr id="492" name="Google Shape;492;p26"/>
          <p:cNvSpPr txBox="1">
            <a:spLocks noGrp="1"/>
          </p:cNvSpPr>
          <p:nvPr>
            <p:ph type="body" idx="1"/>
          </p:nvPr>
        </p:nvSpPr>
        <p:spPr>
          <a:xfrm>
            <a:off x="457200" y="1173162"/>
            <a:ext cx="8229600" cy="499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Mengunjungi setiap node dalam tree sebanyak 1 kali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Macamnya: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AutoNum type="arabicPeriod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AutoNum type="arabicPeriod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order traversal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AutoNum type="arabicPeriod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AutoNum type="arabicPeriod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Level-order traversal </a:t>
            </a:r>
            <a:endParaRPr/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 Traversal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proses menelusuri binary tree dengan mengunjungi setiap node sebanyak 1 kali dengan urutan tertentu.   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Macamnya: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Preorder: kunjungi root, telusuri subtree kiri dengan cara preorder, telusuri subtree kanan dengan cara preorder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Inorder: telusuri subtree kiri dengan cara inorder, kunjungi root, telusuri subtree kanan dengan cara inorder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Postorder: telusuri subtree kiri dengan cara postorder,  telusuri subtree kanan dengan cara postorder, kunjungi root</a:t>
            </a:r>
            <a:endParaRPr/>
          </a:p>
          <a:p>
            <a:pPr marL="609600" marR="0" lvl="0" indent="-609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order: kunjungi root node, lalu kunjungi level berikutnya mulai dari left node sampai ke right node, setelah selesai pada satu level, lanjut ke level berikutnya.</a:t>
            </a:r>
            <a:endParaRPr/>
          </a:p>
          <a:p>
            <a:pPr marL="420688" marR="0" lvl="0" indent="-2682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>
            <a:spLocks noGrp="1"/>
          </p:cNvSpPr>
          <p:nvPr>
            <p:ph type="title"/>
          </p:nvPr>
        </p:nvSpPr>
        <p:spPr>
          <a:xfrm>
            <a:off x="422275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Tree Traversal (2)</a:t>
            </a:r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05000"/>
            <a:ext cx="7796212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>
            <a:spLocks noGrp="1"/>
          </p:cNvSpPr>
          <p:nvPr>
            <p:ph type="title"/>
          </p:nvPr>
        </p:nvSpPr>
        <p:spPr>
          <a:xfrm>
            <a:off x="422275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Tree Traversal (3)</a:t>
            </a:r>
            <a:endParaRPr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</a:t>
            </a:r>
            <a:endParaRPr/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928812"/>
            <a:ext cx="75438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 linier: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Hubungan antar elemen: one to one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 ada 1 elemen yang tidak mempunyai predecessor dan 1 elemen yang tidak mempunyai successor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 lain mempunyai 1 predecessor dan 1 successor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Contoh: array, list, stack, queue, string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 hirarki: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Hubungan antar elemen: one to many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 ada 1 elemen yang tidak mempunyai predecessor dan banyak elemen yang tidak punya successor.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 lain mempunyai 1 predecessor dan banyak successor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Contoh: tree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>
            <a:spLocks noGrp="1"/>
          </p:cNvSpPr>
          <p:nvPr>
            <p:ph type="title"/>
          </p:nvPr>
        </p:nvSpPr>
        <p:spPr>
          <a:xfrm>
            <a:off x="422275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Tree Traversal (4)</a:t>
            </a:r>
            <a:endParaRPr/>
          </a:p>
        </p:txBody>
      </p:sp>
      <p:sp>
        <p:nvSpPr>
          <p:cNvPr id="518" name="Google Shape;518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 Traversal</a:t>
            </a:r>
            <a:endParaRPr/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828800"/>
            <a:ext cx="7620000" cy="41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title"/>
          </p:nvPr>
        </p:nvSpPr>
        <p:spPr>
          <a:xfrm>
            <a:off x="422275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Tree Traversal (5)</a:t>
            </a:r>
            <a:endParaRPr/>
          </a:p>
        </p:txBody>
      </p:sp>
      <p:sp>
        <p:nvSpPr>
          <p:cNvPr id="525" name="Google Shape;525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Level-Order Traversal</a:t>
            </a:r>
            <a:endParaRPr/>
          </a:p>
          <a:p>
            <a:pPr marL="420687" marR="0" lvl="0" indent="-2174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43100"/>
            <a:ext cx="7332662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Interface of Tree</a:t>
            </a:r>
            <a:endParaRPr/>
          </a:p>
        </p:txBody>
      </p:sp>
      <p:sp>
        <p:nvSpPr>
          <p:cNvPr id="532" name="Google Shape;532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tree secara umum:</a:t>
            </a:r>
            <a:endParaRPr/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(lihat Carrano ch 23)</a:t>
            </a:r>
            <a:endParaRPr/>
          </a:p>
        </p:txBody>
      </p:sp>
      <p:pic>
        <p:nvPicPr>
          <p:cNvPr id="533" name="Google Shape;53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5000"/>
            <a:ext cx="8974137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 txBox="1">
            <a:spLocks noGrp="1"/>
          </p:cNvSpPr>
          <p:nvPr>
            <p:ph type="title"/>
          </p:nvPr>
        </p:nvSpPr>
        <p:spPr>
          <a:xfrm>
            <a:off x="473075" y="26987"/>
            <a:ext cx="8229600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Interface of Tree (2)</a:t>
            </a:r>
            <a:endParaRPr/>
          </a:p>
        </p:txBody>
      </p:sp>
      <p:sp>
        <p:nvSpPr>
          <p:cNvPr id="539" name="Google Shape;539;p3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for Binary Tree Traversal</a:t>
            </a:r>
            <a:endParaRPr/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291512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>
            <a:spLocks noGrp="1"/>
          </p:cNvSpPr>
          <p:nvPr>
            <p:ph type="title"/>
          </p:nvPr>
        </p:nvSpPr>
        <p:spPr>
          <a:xfrm>
            <a:off x="457200" y="-20637"/>
            <a:ext cx="82296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Interface of Tree (3)</a:t>
            </a:r>
            <a:endParaRPr/>
          </a:p>
        </p:txBody>
      </p:sp>
      <p:sp>
        <p:nvSpPr>
          <p:cNvPr id="546" name="Google Shape;546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Interface for Binary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Lihat Program 23-3 Carrano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membuat binary tree: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Lihat contoh program pada sub bab 	23.19 Carrano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Binary Tree</a:t>
            </a: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Huffman Code Tree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Expression Tree</a:t>
            </a:r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Definisi: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binary tree yang digunakan untuk merepresentasikan ekspresi aritmatika yang dibentuk dari operator biner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Contoh: expression tree untuk persamaan: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(a + b * c) + ((d * e + f) * g)</a:t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191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6019800" y="609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67818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5334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60960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564" name="Google Shape;564;p36"/>
          <p:cNvSpPr/>
          <p:nvPr/>
        </p:nvSpPr>
        <p:spPr>
          <a:xfrm>
            <a:off x="7772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65" name="Google Shape;565;p36"/>
          <p:cNvSpPr/>
          <p:nvPr/>
        </p:nvSpPr>
        <p:spPr>
          <a:xfrm>
            <a:off x="38100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23622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31242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906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9" name="Google Shape;569;p36"/>
          <p:cNvSpPr/>
          <p:nvPr/>
        </p:nvSpPr>
        <p:spPr>
          <a:xfrm>
            <a:off x="1981200" y="3962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6934200" y="3886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4724400" y="609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572" name="Google Shape;572;p36"/>
          <p:cNvCxnSpPr/>
          <p:nvPr/>
        </p:nvCxnSpPr>
        <p:spPr>
          <a:xfrm rot="10800000" flipH="1">
            <a:off x="2209800" y="3581400"/>
            <a:ext cx="1981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3" name="Google Shape;573;p36"/>
          <p:cNvCxnSpPr/>
          <p:nvPr/>
        </p:nvCxnSpPr>
        <p:spPr>
          <a:xfrm rot="10800000" flipH="1">
            <a:off x="1219200" y="4343400"/>
            <a:ext cx="762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4" name="Google Shape;574;p36"/>
          <p:cNvCxnSpPr/>
          <p:nvPr/>
        </p:nvCxnSpPr>
        <p:spPr>
          <a:xfrm>
            <a:off x="2438400" y="4343400"/>
            <a:ext cx="9144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5" name="Google Shape;575;p36"/>
          <p:cNvCxnSpPr/>
          <p:nvPr/>
        </p:nvCxnSpPr>
        <p:spPr>
          <a:xfrm flipH="1">
            <a:off x="2514600" y="4953000"/>
            <a:ext cx="6858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6" name="Google Shape;576;p36"/>
          <p:cNvCxnSpPr/>
          <p:nvPr/>
        </p:nvCxnSpPr>
        <p:spPr>
          <a:xfrm>
            <a:off x="3505200" y="49530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7" name="Google Shape;577;p36"/>
          <p:cNvCxnSpPr/>
          <p:nvPr/>
        </p:nvCxnSpPr>
        <p:spPr>
          <a:xfrm>
            <a:off x="4648200" y="3581400"/>
            <a:ext cx="25146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8" name="Google Shape;578;p36"/>
          <p:cNvCxnSpPr/>
          <p:nvPr/>
        </p:nvCxnSpPr>
        <p:spPr>
          <a:xfrm flipH="1">
            <a:off x="6400800" y="4267200"/>
            <a:ext cx="5334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9" name="Google Shape;579;p36"/>
          <p:cNvCxnSpPr/>
          <p:nvPr/>
        </p:nvCxnSpPr>
        <p:spPr>
          <a:xfrm>
            <a:off x="7391400" y="4191000"/>
            <a:ext cx="6096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0" name="Google Shape;580;p36"/>
          <p:cNvCxnSpPr/>
          <p:nvPr/>
        </p:nvCxnSpPr>
        <p:spPr>
          <a:xfrm flipH="1">
            <a:off x="5486400" y="49530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1" name="Google Shape;581;p36"/>
          <p:cNvCxnSpPr/>
          <p:nvPr/>
        </p:nvCxnSpPr>
        <p:spPr>
          <a:xfrm>
            <a:off x="6553200" y="4953000"/>
            <a:ext cx="533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2" name="Google Shape;582;p36"/>
          <p:cNvCxnSpPr/>
          <p:nvPr/>
        </p:nvCxnSpPr>
        <p:spPr>
          <a:xfrm flipH="1">
            <a:off x="4876800" y="57150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83" name="Google Shape;583;p36"/>
          <p:cNvCxnSpPr/>
          <p:nvPr/>
        </p:nvCxnSpPr>
        <p:spPr>
          <a:xfrm>
            <a:off x="5791200" y="57150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Expression Tree</a:t>
            </a: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Traversal</a:t>
            </a:r>
            <a:endParaRPr/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Hasil penelusuran: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Preorder:   	+ + a * b c * + * d e f g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Inorder:	(a + b * c) + ((d * e + f) * g)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Postorder:	a b c * + d e * f + g * +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Representasi binary tree dengan linked: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class TreeNode {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string		info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TreeNode	llink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TreeNode	rlink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Desicion Tree</a:t>
            </a:r>
            <a:endParaRPr/>
          </a:p>
        </p:txBody>
      </p:sp>
      <p:sp>
        <p:nvSpPr>
          <p:cNvPr id="595" name="Google Shape;59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sebagai pedoman untuk mengambil keputusan,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Biasanya digunakan dalam bidang Sistem Pakar (Expert System)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 parent berisi pertanyaan yang mempunyai beberapa alternatif jawaban yang dapat ditelusuri lebih lanjut sampai ke leaf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 leaf berisi keputusan yang didapat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457200" y="6350"/>
            <a:ext cx="82296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Desicion Tree (2)</a:t>
            </a:r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Decision Tree untuk TV yang bermasalah</a:t>
            </a:r>
            <a:endParaRPr/>
          </a:p>
        </p:txBody>
      </p:sp>
      <p:pic>
        <p:nvPicPr>
          <p:cNvPr id="602" name="Google Shape;60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94079"/>
            <a:ext cx="82486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457200" y="269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PENDAHULUAN (2)</a:t>
            </a:r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penggunaan struktur data tree: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Untuk  menyimpan struktur direktori pada media penyimpan.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Untuk menyelesaikan masalah yang bersifat logaritmik: binary search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Untuk menyimpan struktur pohon keluarga dan struktur organisasi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Untuk menyimpan hirarki dari modul-modul program 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Untuk menyimpan struktur gramatikal dari suatu kalimat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Definisi: 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Binary tree yang mempunyai karakteristik: untuk tiap node, jika L adalah node anak kiri, N adalah parent node dan R adalah node anak kanan maka nilai pada L selalu lebih kecil dari nilai pada N dan nilai pada N selalu lebih kecil dari nilai pada R atau: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L &lt; N &lt; R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Karena bentuknya yang tidak beraturan maka binary search tree di representasikan dengan linked: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TreeNode {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ComparisonKey	key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TreeNode		llink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TreeNode		rlink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	</a:t>
            </a: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9368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Search Tree (2)</a:t>
            </a:r>
            <a:endParaRPr/>
          </a:p>
        </p:txBody>
      </p:sp>
      <p:sp>
        <p:nvSpPr>
          <p:cNvPr id="614" name="Google Shape;614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 yang merupakan BST ?</a:t>
            </a:r>
            <a:endParaRPr/>
          </a:p>
        </p:txBody>
      </p:sp>
      <p:pic>
        <p:nvPicPr>
          <p:cNvPr id="615" name="Google Shape;61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2819400"/>
            <a:ext cx="7059612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 Tree (3)</a:t>
            </a:r>
            <a:endParaRPr/>
          </a:p>
        </p:txBody>
      </p:sp>
      <p:sp>
        <p:nvSpPr>
          <p:cNvPr id="621" name="Google Shape;621;p4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binary search tree untuk deretan node: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P, J, B, D, Z, M, N, O, C, 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(node di insert secara berurutan)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622" name="Google Shape;622;p42"/>
          <p:cNvSpPr/>
          <p:nvPr/>
        </p:nvSpPr>
        <p:spPr>
          <a:xfrm>
            <a:off x="42672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623" name="Google Shape;623;p42"/>
          <p:cNvSpPr/>
          <p:nvPr/>
        </p:nvSpPr>
        <p:spPr>
          <a:xfrm>
            <a:off x="24384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4724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625" name="Google Shape;625;p42"/>
          <p:cNvSpPr/>
          <p:nvPr/>
        </p:nvSpPr>
        <p:spPr>
          <a:xfrm>
            <a:off x="40386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626" name="Google Shape;626;p42"/>
          <p:cNvSpPr/>
          <p:nvPr/>
        </p:nvSpPr>
        <p:spPr>
          <a:xfrm>
            <a:off x="3048000" y="5105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2286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628" name="Google Shape;628;p42"/>
          <p:cNvSpPr/>
          <p:nvPr/>
        </p:nvSpPr>
        <p:spPr>
          <a:xfrm>
            <a:off x="1524000" y="5181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629" name="Google Shape;629;p42"/>
          <p:cNvSpPr/>
          <p:nvPr/>
        </p:nvSpPr>
        <p:spPr>
          <a:xfrm>
            <a:off x="32004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30" name="Google Shape;630;p42"/>
          <p:cNvSpPr/>
          <p:nvPr/>
        </p:nvSpPr>
        <p:spPr>
          <a:xfrm>
            <a:off x="1524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31" name="Google Shape;631;p42"/>
          <p:cNvSpPr/>
          <p:nvPr/>
        </p:nvSpPr>
        <p:spPr>
          <a:xfrm>
            <a:off x="59436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cxnSp>
        <p:nvCxnSpPr>
          <p:cNvPr id="632" name="Google Shape;632;p42"/>
          <p:cNvCxnSpPr/>
          <p:nvPr/>
        </p:nvCxnSpPr>
        <p:spPr>
          <a:xfrm flipH="1">
            <a:off x="2743200" y="2514600"/>
            <a:ext cx="15240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3" name="Google Shape;633;p42"/>
          <p:cNvCxnSpPr/>
          <p:nvPr/>
        </p:nvCxnSpPr>
        <p:spPr>
          <a:xfrm>
            <a:off x="4724400" y="2514600"/>
            <a:ext cx="1447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4" name="Google Shape;634;p42"/>
          <p:cNvCxnSpPr/>
          <p:nvPr/>
        </p:nvCxnSpPr>
        <p:spPr>
          <a:xfrm flipH="1">
            <a:off x="1676400" y="3124200"/>
            <a:ext cx="7620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5" name="Google Shape;635;p42"/>
          <p:cNvCxnSpPr/>
          <p:nvPr/>
        </p:nvCxnSpPr>
        <p:spPr>
          <a:xfrm>
            <a:off x="2895600" y="3124200"/>
            <a:ext cx="609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6" name="Google Shape;636;p42"/>
          <p:cNvCxnSpPr/>
          <p:nvPr/>
        </p:nvCxnSpPr>
        <p:spPr>
          <a:xfrm>
            <a:off x="1981200" y="3962400"/>
            <a:ext cx="533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7" name="Google Shape;637;p42"/>
          <p:cNvCxnSpPr/>
          <p:nvPr/>
        </p:nvCxnSpPr>
        <p:spPr>
          <a:xfrm>
            <a:off x="2743200" y="4724400"/>
            <a:ext cx="457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8" name="Google Shape;638;p42"/>
          <p:cNvCxnSpPr/>
          <p:nvPr/>
        </p:nvCxnSpPr>
        <p:spPr>
          <a:xfrm>
            <a:off x="3657600" y="3962400"/>
            <a:ext cx="6096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9" name="Google Shape;639;p42"/>
          <p:cNvCxnSpPr/>
          <p:nvPr/>
        </p:nvCxnSpPr>
        <p:spPr>
          <a:xfrm>
            <a:off x="4495800" y="4648200"/>
            <a:ext cx="4572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0" name="Google Shape;640;p42"/>
          <p:cNvCxnSpPr/>
          <p:nvPr/>
        </p:nvCxnSpPr>
        <p:spPr>
          <a:xfrm rot="10800000" flipH="1">
            <a:off x="1752600" y="4724400"/>
            <a:ext cx="5334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Binary Search Tree</a:t>
            </a:r>
            <a:endParaRPr/>
          </a:p>
        </p:txBody>
      </p:sp>
      <p:sp>
        <p:nvSpPr>
          <p:cNvPr id="646" name="Google Shape;646;p4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Search: mencari data dengan key = K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Algoritma umum: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	Mulai dari root node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	Jika  K = root maka ketemu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Jika K &lt; root maka cari ke subtree kiri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Jika K &gt; root maka cari ke subtree kanan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Find_minimum: mencari data terkecil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Algoritma umum: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Mulai dari root node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While ( T -&gt; llink != NULL 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 T = T-&gt; llink  }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If ( T-&gt; llink == NULL 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item_min = P-&gt; info }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Find_maximum: mencari data terbesar	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67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Binary Search Tree (2)</a:t>
            </a:r>
            <a:endParaRPr/>
          </a:p>
        </p:txBody>
      </p:sp>
      <p:sp>
        <p:nvSpPr>
          <p:cNvPr id="652" name="Google Shape;652;p4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Insert: menyisipkan node baru dengan  key = K ke BST. Node yang baru selalu menjadi leaf node.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Algoritma umum: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Pointer T menunjuk ke root node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If  ( T == NULL 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 TreeNode N = new TreeNode()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N.key = K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return N }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 {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if ( K &lt; T.key 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 T.llink = insertKey(T.llink, K)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return T }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else {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		T.rlink = insertKey(T.rlink, K)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return T }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 Binary Search Tree (3)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operasi Insert node 6:</a:t>
            </a:r>
            <a:endParaRPr/>
          </a:p>
          <a:p>
            <a:pPr marL="420688" marR="0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39925"/>
            <a:ext cx="755808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Binary Search Tree (3)</a:t>
            </a:r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4582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Remove: menghapus node P dengan key = K dari BST. 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Ada 2 kasus: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node merupakan external node (leaf node): 	node dapat langsung dihapus.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node merupakan internal node: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jika subtree kiri kosong maka hapus K,  node P      diganti dengan subtree kanan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jika subtree kanan kosong maka hapus K, 	  node P digantikan oleh subtree kiri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jika kedua subtree tidak kosong maka cari 	  node terbesar dari subtree kiri (= Q) lalu 	  pindahkan Q.key ke node P, hapus node Q.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Operasi Binary Search Tree (3)</a:t>
            </a:r>
            <a:endParaRPr/>
          </a:p>
        </p:txBody>
      </p:sp>
      <p:sp>
        <p:nvSpPr>
          <p:cNvPr id="671" name="Google Shape;671;p4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operasi Remove node 5:</a:t>
            </a:r>
            <a:endParaRPr/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22512"/>
            <a:ext cx="77120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Performansi Binary Search Tree </a:t>
            </a:r>
            <a:endParaRPr/>
          </a:p>
        </p:txBody>
      </p:sp>
      <p:sp>
        <p:nvSpPr>
          <p:cNvPr id="678" name="Google Shape;678;p48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Performansi BST: banyaknya perbandingan yang harus dilakukan untuk mencari suatu key dalam BST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Kasus terbaik: jika semua leaf node berada pada 2 level yang berdekatan atau mempunyai internal path length (IP) yang minimal.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Banyaknya perbandingan  = (IP + n)/n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		   ≈  lg n -1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Internal path length: jumlah path length  ke setiap node dalam BST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Performansi Binary Search Tree (2)</a:t>
            </a:r>
            <a:endParaRPr/>
          </a:p>
        </p:txBody>
      </p:sp>
      <p:sp>
        <p:nvSpPr>
          <p:cNvPr id="684" name="Google Shape;684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Kasus terburuk: jika setiap node hanya mempunyai 1 anak. BST menjadi sangat tinggi dan internal path length menjadi maksimum: IP = n(n-1)/2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Banyaknya perbandingan = (n+1)/2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Kasus rata-rata: node mempunyai 1 atau 2 anak, BST tidak tinggi tetapi tidak sependek kasus terbaik.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Banyaknya perbandingan ≈ 1.386 lg n – 1.846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🡺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 rata-rata performansi BST: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kasus terbaik/rata-rata:  O(lg n)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kasus terburuk:  O(n) </a:t>
            </a:r>
            <a:endParaRPr/>
          </a:p>
          <a:p>
            <a:pPr marL="420687" marR="0" lvl="0" indent="-420687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23" b="1" cap="none"/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 sz="2462">
              <a:solidFill>
                <a:srgbClr val="888888"/>
              </a:solidFill>
            </a:endParaRPr>
          </a:p>
        </p:txBody>
      </p:sp>
      <p:pic>
        <p:nvPicPr>
          <p:cNvPr id="158" name="Google Shape;15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7637462" cy="569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Performansi Binary Search Tree (3)</a:t>
            </a:r>
            <a:endParaRPr/>
          </a:p>
        </p:txBody>
      </p:sp>
      <p:sp>
        <p:nvSpPr>
          <p:cNvPr id="690" name="Google Shape;690;p5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BST:</a:t>
            </a:r>
            <a:endParaRPr/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3190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Degenerate BST:</a:t>
            </a:r>
            <a:endParaRPr/>
          </a:p>
        </p:txBody>
      </p:sp>
      <p:pic>
        <p:nvPicPr>
          <p:cNvPr id="691" name="Google Shape;69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066800"/>
            <a:ext cx="58261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3352800"/>
            <a:ext cx="42989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1"/>
          <p:cNvSpPr txBox="1">
            <a:spLocks noGrp="1"/>
          </p:cNvSpPr>
          <p:nvPr>
            <p:ph type="title"/>
          </p:nvPr>
        </p:nvSpPr>
        <p:spPr>
          <a:xfrm>
            <a:off x="457200" y="26987"/>
            <a:ext cx="8229600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Implementation of BST</a:t>
            </a:r>
            <a:endParaRPr/>
          </a:p>
        </p:txBody>
      </p:sp>
      <p:sp>
        <p:nvSpPr>
          <p:cNvPr id="698" name="Google Shape;698;p5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Weiss: 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NodeClass untuk BST: program 19.5  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BinarySearchTree class skeleton: program  19.6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elementAt : program 19.7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mencari key (find): program 19.8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mencari key minimum dan key maksimum: program 19.9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Insert key: program 19.10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Remove minimum key: program 19.11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Remove key: program 19.12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No 1 </a:t>
            </a:r>
            <a:endParaRPr/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Tree di bawah ini, tuliskan hasil dari: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Postorder Traversal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Traversal</a:t>
            </a: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Level-order Traversal</a:t>
            </a:r>
            <a:endParaRPr/>
          </a:p>
          <a:p>
            <a:pPr marL="420688" marR="0" lvl="0" indent="-242887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362" y="3505200"/>
            <a:ext cx="6316662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soal no 2</a:t>
            </a:r>
            <a:endParaRPr/>
          </a:p>
        </p:txBody>
      </p:sp>
      <p:sp>
        <p:nvSpPr>
          <p:cNvPr id="711" name="Google Shape;711;p5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BST untuk key berikut ini: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27, 54, 13, 24, 40, 56, 77, 33, 12, 85, 73, 10, 	3, 15, 22 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Gambarkan BST setelah operasi Remove key berikut ini: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Latihan soal no 3</a:t>
            </a:r>
            <a:endParaRPr/>
          </a:p>
        </p:txBody>
      </p:sp>
      <p:sp>
        <p:nvSpPr>
          <p:cNvPr id="717" name="Google Shape;717;p5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BST untuk key berikut ini: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33, 12, 85,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27, 54, 13, 24, </a:t>
            </a:r>
            <a:r>
              <a:rPr lang="en-US"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3, 15, 22,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40, 56, 	77, 73, 10, 	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Gambarkan BST setelah operasi Remove key berikut ini: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Teori 5a</a:t>
            </a:r>
            <a:endParaRPr/>
          </a:p>
        </p:txBody>
      </p:sp>
      <p:sp>
        <p:nvSpPr>
          <p:cNvPr id="723" name="Google Shape;723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kelompok ganjil: Soal Latihan no 1 gambar tree a &amp; Soal Latihan no 2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kelompok genap: Soal Latihan no 1 gambar tree b &amp; Soal Latihan no 3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Praktikum Java 5</a:t>
            </a:r>
            <a:endParaRPr/>
          </a:p>
        </p:txBody>
      </p:sp>
      <p:sp>
        <p:nvSpPr>
          <p:cNvPr id="729" name="Google Shape;729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Program JAVA untuk BST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 program dengan data pada Latihan soal no 2 dan 3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output sudah sesuai, kopi program beserta outputnya ke notepad lalu kumpulkan</a:t>
            </a:r>
            <a:endParaRPr/>
          </a:p>
          <a:p>
            <a:pPr marL="420687" marR="0" lvl="0" indent="-17303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8" marR="0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69b3a38d61_0_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</a:t>
            </a:r>
            <a:endParaRPr sz="5100"/>
          </a:p>
        </p:txBody>
      </p:sp>
      <p:sp>
        <p:nvSpPr>
          <p:cNvPr id="741" name="Google Shape;741;g269b3a38d61_0_0"/>
          <p:cNvSpPr txBox="1">
            <a:spLocks noGrp="1"/>
          </p:cNvSpPr>
          <p:nvPr>
            <p:ph type="body" idx="1"/>
          </p:nvPr>
        </p:nvSpPr>
        <p:spPr>
          <a:xfrm>
            <a:off x="466725" y="1107275"/>
            <a:ext cx="8229600" cy="5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PR Praktikum: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file: 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terkecil 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kelompok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</a:t>
            </a:r>
            <a:r>
              <a:rPr lang="en-US" sz="3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Notepad</a:t>
            </a: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hanya mengirim 1 file</a:t>
            </a: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Tuliskan Nomor Kelompok, Nama &amp; NPM anggota kelompok di dalam file PR Praktikum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Lainnya: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Waktu kumpul: 1 minggu setelah PR diberikan</a:t>
            </a:r>
            <a:endParaRPr sz="3800"/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Hanya ketua kelompok yang mengirimkan file PR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587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Pengurangan nilai: terlambat kumpul, copy paste dari kelompok lain, format tidak sesuai.</a:t>
            </a:r>
            <a:endParaRPr sz="3800"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268287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Praktikum 5</a:t>
            </a:r>
            <a:endParaRPr/>
          </a:p>
        </p:txBody>
      </p:sp>
      <p:sp>
        <p:nvSpPr>
          <p:cNvPr id="735" name="Google Shape;735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kelompok ganjil: gunakan data pada Soal Latihan no 2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kelompok genap: gunakan data pada Soal Latihan no 3</a:t>
            </a:r>
            <a:endParaRPr/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 sz="39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20687" marR="0" lvl="0" indent="-420687" algn="l" rtl="0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REHAT SEJENAK</a:t>
            </a:r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 sz="2462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23" b="1" cap="none"/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722312" y="29067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 sz="2462">
              <a:solidFill>
                <a:srgbClr val="888888"/>
              </a:solidFill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706437"/>
            <a:ext cx="8123237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</a:t>
            </a:r>
            <a:endParaRPr/>
          </a:p>
        </p:txBody>
      </p:sp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7" marR="0" lvl="0" indent="-4206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 tree: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(a) Node: berisi data/informasi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(b) Edge: garis yang menghubungkan 2 node 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Tree: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Kumpulan dari satu atau beberapa node. Satu dari node-node tadi disebut Root node. Sisanya, jika ada, terbagi menjadi kumpulan-kumpulan node yang tidak saling berhubungan yang disebut subtree. Tiap subtree dihubungkan oleh edge ke Root node.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 tree menggunakan terminologi dari bidang: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(a) hubungan keluarga:  contoh parent. child, sibling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(b) biologi: contoh leaf, root</a:t>
            </a:r>
            <a:endParaRPr/>
          </a:p>
          <a:p>
            <a:pPr marL="420687" marR="0" lvl="0" indent="-420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(c) geometri: contoh left, right, top, bottom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Terminologi (2)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tree: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191000" y="1447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1600200" y="2514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4191000" y="2514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6553200" y="24384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6858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16002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4572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7696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64008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50292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34290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1336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6858000" y="4800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5638800" y="48006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43434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229600" y="47244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91400" y="6096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172200" y="60960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97" name="Google Shape;197;p8"/>
          <p:cNvCxnSpPr/>
          <p:nvPr/>
        </p:nvCxnSpPr>
        <p:spPr>
          <a:xfrm flipH="1">
            <a:off x="1828800" y="1752600"/>
            <a:ext cx="23622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8" name="Google Shape;198;p8"/>
          <p:cNvCxnSpPr/>
          <p:nvPr/>
        </p:nvCxnSpPr>
        <p:spPr>
          <a:xfrm flipH="1">
            <a:off x="914400" y="2895600"/>
            <a:ext cx="6858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9" name="Google Shape;199;p8"/>
          <p:cNvCxnSpPr/>
          <p:nvPr/>
        </p:nvCxnSpPr>
        <p:spPr>
          <a:xfrm>
            <a:off x="1828800" y="30480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0" name="Google Shape;200;p8"/>
          <p:cNvCxnSpPr/>
          <p:nvPr/>
        </p:nvCxnSpPr>
        <p:spPr>
          <a:xfrm>
            <a:off x="2133600" y="2895600"/>
            <a:ext cx="1524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1" name="Google Shape;201;p8"/>
          <p:cNvCxnSpPr/>
          <p:nvPr/>
        </p:nvCxnSpPr>
        <p:spPr>
          <a:xfrm>
            <a:off x="4495800" y="1981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8"/>
          <p:cNvCxnSpPr/>
          <p:nvPr/>
        </p:nvCxnSpPr>
        <p:spPr>
          <a:xfrm>
            <a:off x="4724400" y="1752600"/>
            <a:ext cx="1981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8"/>
          <p:cNvCxnSpPr/>
          <p:nvPr/>
        </p:nvCxnSpPr>
        <p:spPr>
          <a:xfrm>
            <a:off x="6781800" y="29718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8"/>
          <p:cNvCxnSpPr/>
          <p:nvPr/>
        </p:nvCxnSpPr>
        <p:spPr>
          <a:xfrm>
            <a:off x="7010400" y="2895600"/>
            <a:ext cx="8382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8"/>
          <p:cNvCxnSpPr/>
          <p:nvPr/>
        </p:nvCxnSpPr>
        <p:spPr>
          <a:xfrm flipH="1">
            <a:off x="5334000" y="2819400"/>
            <a:ext cx="1219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8"/>
          <p:cNvCxnSpPr/>
          <p:nvPr/>
        </p:nvCxnSpPr>
        <p:spPr>
          <a:xfrm flipH="1">
            <a:off x="762000" y="4191000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8"/>
          <p:cNvCxnSpPr/>
          <p:nvPr/>
        </p:nvCxnSpPr>
        <p:spPr>
          <a:xfrm>
            <a:off x="1219200" y="4038600"/>
            <a:ext cx="60960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8"/>
          <p:cNvCxnSpPr/>
          <p:nvPr/>
        </p:nvCxnSpPr>
        <p:spPr>
          <a:xfrm flipH="1">
            <a:off x="3048000" y="4191000"/>
            <a:ext cx="6096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8"/>
          <p:cNvCxnSpPr/>
          <p:nvPr/>
        </p:nvCxnSpPr>
        <p:spPr>
          <a:xfrm flipH="1">
            <a:off x="4648200" y="4191000"/>
            <a:ext cx="457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8"/>
          <p:cNvCxnSpPr/>
          <p:nvPr/>
        </p:nvCxnSpPr>
        <p:spPr>
          <a:xfrm>
            <a:off x="5410200" y="4267200"/>
            <a:ext cx="4572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8"/>
          <p:cNvCxnSpPr/>
          <p:nvPr/>
        </p:nvCxnSpPr>
        <p:spPr>
          <a:xfrm>
            <a:off x="6781800" y="4191000"/>
            <a:ext cx="3810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8"/>
          <p:cNvCxnSpPr/>
          <p:nvPr/>
        </p:nvCxnSpPr>
        <p:spPr>
          <a:xfrm flipH="1">
            <a:off x="6477000" y="5334000"/>
            <a:ext cx="6096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3" name="Google Shape;213;p8"/>
          <p:cNvCxnSpPr/>
          <p:nvPr/>
        </p:nvCxnSpPr>
        <p:spPr>
          <a:xfrm>
            <a:off x="7239000" y="5334000"/>
            <a:ext cx="381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4" name="Google Shape;214;p8"/>
          <p:cNvCxnSpPr/>
          <p:nvPr/>
        </p:nvCxnSpPr>
        <p:spPr>
          <a:xfrm>
            <a:off x="8077200" y="4191000"/>
            <a:ext cx="45720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457200" y="142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 (3)</a:t>
            </a: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Hubungan Keluarga: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(induk): predecessor dari sebuah node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(anak): successor dari sebuah node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 (saudara kandung): dua atau lebih node yang mempunyai parent yang sama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Ancestors (nenek moyang): parent node dari sebuah node beserta semua parent-nya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Both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Descendents (keturunan): child node dari sebuah node beserta semua child node-nya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37B663-D80D-4B6B-A519-A405594DD7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9AFDE1-449F-41E3-9DC0-0C39A1F5EC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90B43-F979-4260-B27B-639FE47681CF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59</Slides>
  <Notes>59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1_Theme2</vt:lpstr>
      <vt:lpstr>2_Theme2</vt:lpstr>
      <vt:lpstr>3_Theme2</vt:lpstr>
      <vt:lpstr>Default Design</vt:lpstr>
      <vt:lpstr>Data Structures TK13024</vt:lpstr>
      <vt:lpstr>Objektif</vt:lpstr>
      <vt:lpstr>PENDAHULUAN</vt:lpstr>
      <vt:lpstr>PENDAHULUAN (2)</vt:lpstr>
      <vt:lpstr>PowerPoint Presentation</vt:lpstr>
      <vt:lpstr>PowerPoint Presentation</vt:lpstr>
      <vt:lpstr>Terminologi</vt:lpstr>
      <vt:lpstr>Terminologi (2)</vt:lpstr>
      <vt:lpstr>Terminologi (3)</vt:lpstr>
      <vt:lpstr>Terminologi (4)</vt:lpstr>
      <vt:lpstr>Terminologi (5)</vt:lpstr>
      <vt:lpstr>Terminologi (6)</vt:lpstr>
      <vt:lpstr>Review</vt:lpstr>
      <vt:lpstr>Review (2)</vt:lpstr>
      <vt:lpstr>Macam-macam Tree</vt:lpstr>
      <vt:lpstr>Binary Tree</vt:lpstr>
      <vt:lpstr>Binary Tree (2)</vt:lpstr>
      <vt:lpstr>PowerPoint Presentation</vt:lpstr>
      <vt:lpstr>Full atau Complete Binary Tree</vt:lpstr>
      <vt:lpstr>Full atau Complete Binary Tree (2)</vt:lpstr>
      <vt:lpstr>Representasi Sekuensial</vt:lpstr>
      <vt:lpstr>PowerPoint Presentation</vt:lpstr>
      <vt:lpstr>Representasi Sekuensial (3)</vt:lpstr>
      <vt:lpstr>Representasi Linked List</vt:lpstr>
      <vt:lpstr>Representasi Linked List (2)</vt:lpstr>
      <vt:lpstr>Tree Traversal</vt:lpstr>
      <vt:lpstr>Binary Tree Traversal</vt:lpstr>
      <vt:lpstr>Binary Tree Traversal (2)</vt:lpstr>
      <vt:lpstr>Binary Tree Traversal (3)</vt:lpstr>
      <vt:lpstr>Binary Tree Traversal (4)</vt:lpstr>
      <vt:lpstr>Binary Tree Traversal (5)</vt:lpstr>
      <vt:lpstr>Java Interface of Tree</vt:lpstr>
      <vt:lpstr>Java Interface of Tree (2)</vt:lpstr>
      <vt:lpstr>Java Interface of Tree (3)</vt:lpstr>
      <vt:lpstr>Aplikasi Binary Tree</vt:lpstr>
      <vt:lpstr>Expression Tree</vt:lpstr>
      <vt:lpstr>Expression Tree Traversal</vt:lpstr>
      <vt:lpstr>Desicion Tree</vt:lpstr>
      <vt:lpstr>Desicion Tree (2)</vt:lpstr>
      <vt:lpstr>Binary Search Tree</vt:lpstr>
      <vt:lpstr>Binary Search Tree (2)</vt:lpstr>
      <vt:lpstr>Binary Search Tree (3)</vt:lpstr>
      <vt:lpstr>Operasi Binary Search Tree</vt:lpstr>
      <vt:lpstr>Operasi Binary Search Tree (2)</vt:lpstr>
      <vt:lpstr>Operasi Binary Search Tree (3)</vt:lpstr>
      <vt:lpstr>Operasi Binary Search Tree (3)</vt:lpstr>
      <vt:lpstr>Operasi Binary Search Tree (3)</vt:lpstr>
      <vt:lpstr>Performansi Binary Search Tree </vt:lpstr>
      <vt:lpstr>Performansi Binary Search Tree (2)</vt:lpstr>
      <vt:lpstr>Performansi Binary Search Tree (3)</vt:lpstr>
      <vt:lpstr>Java Implementation of BST</vt:lpstr>
      <vt:lpstr>Latihan No 1 </vt:lpstr>
      <vt:lpstr>Latihan soal no 2</vt:lpstr>
      <vt:lpstr>Latihan soal no 3</vt:lpstr>
      <vt:lpstr>PR Teori 5a</vt:lpstr>
      <vt:lpstr>Praktikum Java 5</vt:lpstr>
      <vt:lpstr>Reminder</vt:lpstr>
      <vt:lpstr>PR Praktikum 5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TK13024</dc:title>
  <dc:creator>Pono</dc:creator>
  <cp:revision>7</cp:revision>
  <dcterms:created xsi:type="dcterms:W3CDTF">2007-03-26T10:29:11Z</dcterms:created>
  <dcterms:modified xsi:type="dcterms:W3CDTF">2024-06-17T08:08:54Z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