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0" r:id="rId5"/>
  </p:sldMasterIdLst>
  <p:notesMasterIdLst>
    <p:notesMasterId r:id="rId3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wHwHEcD89/Ibz3xm10eeg/8TF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customschemas.google.com/relationships/presentationmetadata" Target="meta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BRYAN" userId="S::bryan.535230124@stu.untar.ac.id::787ac493-de28-4434-a43a-b3f07879d6a0" providerId="AD" clId="Web-{4566E74F-5CC3-409F-B02D-F2CB0608B000}"/>
    <pc:docChg chg="modSld">
      <pc:chgData name="BRYAN BRYAN" userId="S::bryan.535230124@stu.untar.ac.id::787ac493-de28-4434-a43a-b3f07879d6a0" providerId="AD" clId="Web-{4566E74F-5CC3-409F-B02D-F2CB0608B000}" dt="2024-04-02T00:24:39.765" v="4" actId="20577"/>
      <pc:docMkLst>
        <pc:docMk/>
      </pc:docMkLst>
      <pc:sldChg chg="addSp delSp modSp">
        <pc:chgData name="BRYAN BRYAN" userId="S::bryan.535230124@stu.untar.ac.id::787ac493-de28-4434-a43a-b3f07879d6a0" providerId="AD" clId="Web-{4566E74F-5CC3-409F-B02D-F2CB0608B000}" dt="2024-04-02T00:24:39.765" v="4" actId="20577"/>
        <pc:sldMkLst>
          <pc:docMk/>
          <pc:sldMk cId="0" sldId="281"/>
        </pc:sldMkLst>
        <pc:spChg chg="add mod">
          <ac:chgData name="BRYAN BRYAN" userId="S::bryan.535230124@stu.untar.ac.id::787ac493-de28-4434-a43a-b3f07879d6a0" providerId="AD" clId="Web-{4566E74F-5CC3-409F-B02D-F2CB0608B000}" dt="2024-04-02T00:24:39.765" v="4" actId="20577"/>
          <ac:spMkLst>
            <pc:docMk/>
            <pc:sldMk cId="0" sldId="281"/>
            <ac:spMk id="3" creationId="{71DB58EC-1978-84BB-8FC9-2250DC8674E1}"/>
          </ac:spMkLst>
        </pc:spChg>
        <pc:spChg chg="del mod">
          <ac:chgData name="BRYAN BRYAN" userId="S::bryan.535230124@stu.untar.ac.id::787ac493-de28-4434-a43a-b3f07879d6a0" providerId="AD" clId="Web-{4566E74F-5CC3-409F-B02D-F2CB0608B000}" dt="2024-04-02T00:24:36.406" v="2"/>
          <ac:spMkLst>
            <pc:docMk/>
            <pc:sldMk cId="0" sldId="281"/>
            <ac:spMk id="7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6"/>
          <p:cNvSpPr txBox="1">
            <a:spLocks noGrp="1"/>
          </p:cNvSpPr>
          <p:nvPr>
            <p:ph type="title"/>
          </p:nvPr>
        </p:nvSpPr>
        <p:spPr>
          <a:xfrm rot="5400000">
            <a:off x="4732338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4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20" name="Google Shape;120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2" descr="template presentation Isi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9" name="Google Shape;149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5" name="Google Shape;155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1" name="Google Shape;161;p4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2" name="Google Shape;162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8" descr="template presentation Isi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8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23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 sz="246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5"/>
              <a:buNone/>
              <a:defRPr sz="221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969"/>
              <a:buNone/>
              <a:defRPr sz="196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7421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•"/>
              <a:defRPr sz="3446"/>
            </a:lvl1pPr>
            <a:lvl2pPr marL="914400" lvl="1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–"/>
              <a:defRPr sz="2954"/>
            </a:lvl2pPr>
            <a:lvl3pPr marL="1371600" lvl="2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3pPr>
            <a:lvl4pPr marL="1828800" lvl="3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–"/>
              <a:defRPr sz="2215"/>
            </a:lvl4pPr>
            <a:lvl5pPr marL="2286000" lvl="4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»"/>
              <a:defRPr sz="2215"/>
            </a:lvl5pPr>
            <a:lvl6pPr marL="2743200" lvl="5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6pPr>
            <a:lvl7pPr marL="3200400" lvl="6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7pPr>
            <a:lvl8pPr marL="3657600" lvl="7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8pPr>
            <a:lvl9pPr marL="4114800" lvl="8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7421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•"/>
              <a:defRPr sz="3446"/>
            </a:lvl1pPr>
            <a:lvl2pPr marL="914400" lvl="1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–"/>
              <a:defRPr sz="2954"/>
            </a:lvl2pPr>
            <a:lvl3pPr marL="1371600" lvl="2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3pPr>
            <a:lvl4pPr marL="1828800" lvl="3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–"/>
              <a:defRPr sz="2215"/>
            </a:lvl4pPr>
            <a:lvl5pPr marL="2286000" lvl="4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»"/>
              <a:defRPr sz="2215"/>
            </a:lvl5pPr>
            <a:lvl6pPr marL="2743200" lvl="5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6pPr>
            <a:lvl7pPr marL="3200400" lvl="6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7pPr>
            <a:lvl8pPr marL="3657600" lvl="7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8pPr>
            <a:lvl9pPr marL="4114800" lvl="8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None/>
              <a:defRPr sz="2954" b="1"/>
            </a:lvl1pPr>
            <a:lvl2pPr marL="914400" lvl="1" indent="-2286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None/>
              <a:defRPr sz="2462" b="1"/>
            </a:lvl2pPr>
            <a:lvl3pPr marL="1371600" lvl="2" indent="-228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sz="2215" b="1"/>
            </a:lvl3pPr>
            <a:lvl4pPr marL="1828800" lvl="3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4pPr>
            <a:lvl5pPr marL="2286000" lvl="4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5pPr>
            <a:lvl6pPr marL="2743200" lvl="5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6pPr>
            <a:lvl7pPr marL="3200400" lvl="6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7pPr>
            <a:lvl8pPr marL="3657600" lvl="7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8pPr>
            <a:lvl9pPr marL="4114800" lvl="8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1pPr>
            <a:lvl2pPr marL="914400" lvl="1" indent="-384937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2pPr>
            <a:lvl3pPr marL="1371600" lvl="2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3pPr>
            <a:lvl4pPr marL="1828800" lvl="3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–"/>
              <a:defRPr sz="1969"/>
            </a:lvl4pPr>
            <a:lvl5pPr marL="2286000" lvl="4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»"/>
              <a:defRPr sz="1969"/>
            </a:lvl5pPr>
            <a:lvl6pPr marL="2743200" lvl="5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6pPr>
            <a:lvl7pPr marL="3200400" lvl="6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7pPr>
            <a:lvl8pPr marL="3657600" lvl="7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8pPr>
            <a:lvl9pPr marL="4114800" lvl="8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None/>
              <a:defRPr sz="2954" b="1"/>
            </a:lvl1pPr>
            <a:lvl2pPr marL="914400" lvl="1" indent="-2286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None/>
              <a:defRPr sz="2462" b="1"/>
            </a:lvl2pPr>
            <a:lvl3pPr marL="1371600" lvl="2" indent="-228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sz="2215" b="1"/>
            </a:lvl3pPr>
            <a:lvl4pPr marL="1828800" lvl="3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4pPr>
            <a:lvl5pPr marL="2286000" lvl="4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5pPr>
            <a:lvl6pPr marL="2743200" lvl="5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6pPr>
            <a:lvl7pPr marL="3200400" lvl="6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7pPr>
            <a:lvl8pPr marL="3657600" lvl="7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8pPr>
            <a:lvl9pPr marL="4114800" lvl="8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1pPr>
            <a:lvl2pPr marL="914400" lvl="1" indent="-384937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2pPr>
            <a:lvl3pPr marL="1371600" lvl="2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3pPr>
            <a:lvl4pPr marL="1828800" lvl="3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–"/>
              <a:defRPr sz="1969"/>
            </a:lvl4pPr>
            <a:lvl5pPr marL="2286000" lvl="4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»"/>
              <a:defRPr sz="1969"/>
            </a:lvl5pPr>
            <a:lvl6pPr marL="2743200" lvl="5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6pPr>
            <a:lvl7pPr marL="3200400" lvl="6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7pPr>
            <a:lvl8pPr marL="3657600" lvl="7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8pPr>
            <a:lvl9pPr marL="4114800" lvl="8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6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78726" algn="l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939"/>
              <a:buChar char="•"/>
              <a:defRPr sz="3939"/>
            </a:lvl1pPr>
            <a:lvl2pPr marL="914400" lvl="1" indent="-447421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–"/>
              <a:defRPr sz="3446"/>
            </a:lvl2pPr>
            <a:lvl3pPr marL="1371600" lvl="2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3pPr>
            <a:lvl4pPr marL="1828800" lvl="3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4pPr>
            <a:lvl5pPr marL="2286000" lvl="4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»"/>
              <a:defRPr sz="2462"/>
            </a:lvl5pPr>
            <a:lvl6pPr marL="2743200" lvl="5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6pPr>
            <a:lvl7pPr marL="3200400" lvl="6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7pPr>
            <a:lvl8pPr marL="3657600" lvl="7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8pPr>
            <a:lvl9pPr marL="4114800" lvl="8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body" idx="2"/>
          </p:nvPr>
        </p:nvSpPr>
        <p:spPr>
          <a:xfrm>
            <a:off x="457201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None/>
              <a:defRPr sz="1723"/>
            </a:lvl1pPr>
            <a:lvl2pPr marL="914400" lvl="1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2pPr>
            <a:lvl3pPr marL="1371600" lvl="2" indent="-228600" algn="l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None/>
              <a:defRPr sz="1231"/>
            </a:lvl3pPr>
            <a:lvl4pPr marL="1828800" lvl="3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4pPr>
            <a:lvl5pPr marL="2286000" lvl="4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5pPr>
            <a:lvl6pPr marL="2743200" lvl="5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6pPr>
            <a:lvl7pPr marL="3200400" lvl="6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7pPr>
            <a:lvl8pPr marL="3657600" lvl="7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8pPr>
            <a:lvl9pPr marL="4114800" lvl="8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9pPr>
          </a:lstStyle>
          <a:p>
            <a:endParaRPr/>
          </a:p>
        </p:txBody>
      </p:sp>
      <p:sp>
        <p:nvSpPr>
          <p:cNvPr id="61" name="Google Shape;61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6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5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None/>
              <a:defRPr sz="1723"/>
            </a:lvl1pPr>
            <a:lvl2pPr marL="914400" lvl="1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2pPr>
            <a:lvl3pPr marL="1371600" lvl="2" indent="-228600" algn="l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None/>
              <a:defRPr sz="1231"/>
            </a:lvl3pPr>
            <a:lvl4pPr marL="1828800" lvl="3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4pPr>
            <a:lvl5pPr marL="2286000" lvl="4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5pPr>
            <a:lvl6pPr marL="2743200" lvl="5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6pPr>
            <a:lvl7pPr marL="3200400" lvl="6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7pPr>
            <a:lvl8pPr marL="3657600" lvl="7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8pPr>
            <a:lvl9pPr marL="4114800" lvl="8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9pPr>
          </a:lstStyle>
          <a:p>
            <a:endParaRPr/>
          </a:p>
        </p:txBody>
      </p:sp>
      <p:sp>
        <p:nvSpPr>
          <p:cNvPr id="68" name="Google Shape;68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0" descr="template presentation-Judul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86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Data Struktures</a:t>
            </a:r>
            <a:br>
              <a:rPr lang="en-US">
                <a:solidFill>
                  <a:srgbClr val="FFFF00"/>
                </a:solidFill>
              </a:rPr>
            </a:br>
            <a:r>
              <a:rPr lang="en-US" sz="4800">
                <a:solidFill>
                  <a:srgbClr val="FFFF00"/>
                </a:solidFill>
              </a:rPr>
              <a:t>TK13024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0" name="Google Shape;170;p1"/>
          <p:cNvSpPr txBox="1">
            <a:spLocks noGrp="1"/>
          </p:cNvSpPr>
          <p:nvPr>
            <p:ph type="subTitle" idx="1"/>
          </p:nvPr>
        </p:nvSpPr>
        <p:spPr>
          <a:xfrm>
            <a:off x="10287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FFFF00"/>
                </a:solidFill>
              </a:rPr>
              <a:t>Pertemuan 5b</a:t>
            </a:r>
            <a:br>
              <a:rPr lang="en-US" sz="5400">
                <a:solidFill>
                  <a:srgbClr val="FFFF00"/>
                </a:solidFill>
              </a:rPr>
            </a:br>
            <a:r>
              <a:rPr lang="en-US" sz="5400">
                <a:solidFill>
                  <a:srgbClr val="FFFF00"/>
                </a:solidFill>
              </a:rPr>
              <a:t>Struktur Data AVL Tree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AVL Tree (8)</a:t>
            </a:r>
            <a:endParaRPr sz="4400"/>
          </a:p>
        </p:txBody>
      </p:sp>
      <p:sp>
        <p:nvSpPr>
          <p:cNvPr id="458" name="Google Shape;458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Single Right Rotation</a:t>
            </a:r>
            <a:endParaRPr sz="3600"/>
          </a:p>
        </p:txBody>
      </p:sp>
      <p:pic>
        <p:nvPicPr>
          <p:cNvPr id="459" name="Google Shape;4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286000"/>
            <a:ext cx="5786438" cy="361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AVL Tree (9)</a:t>
            </a:r>
            <a:endParaRPr sz="4400"/>
          </a:p>
        </p:txBody>
      </p:sp>
      <p:sp>
        <p:nvSpPr>
          <p:cNvPr id="465" name="Google Shape;46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Single Right Rotation</a:t>
            </a:r>
            <a:endParaRPr sz="3600"/>
          </a:p>
        </p:txBody>
      </p:sp>
      <p:pic>
        <p:nvPicPr>
          <p:cNvPr id="466" name="Google Shape;4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94" y="2286000"/>
            <a:ext cx="905110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 AVL Tree (10)</a:t>
            </a:r>
            <a:endParaRPr sz="4400"/>
          </a:p>
        </p:txBody>
      </p:sp>
      <p:sp>
        <p:nvSpPr>
          <p:cNvPr id="472" name="Google Shape;47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Single Left Rotation</a:t>
            </a:r>
            <a:endParaRPr sz="3600"/>
          </a:p>
        </p:txBody>
      </p:sp>
      <p:pic>
        <p:nvPicPr>
          <p:cNvPr id="473" name="Google Shape;4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2663" y="2362200"/>
            <a:ext cx="6357937" cy="385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AVL Tree (11)</a:t>
            </a:r>
            <a:endParaRPr sz="4400"/>
          </a:p>
        </p:txBody>
      </p:sp>
      <p:sp>
        <p:nvSpPr>
          <p:cNvPr id="479" name="Google Shape;47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Double Rotation: Left-Right</a:t>
            </a:r>
            <a:endParaRPr/>
          </a:p>
          <a:p>
            <a:pPr marL="420688" lvl="0" indent="-192087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  <p:pic>
        <p:nvPicPr>
          <p:cNvPr id="480" name="Google Shape;4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362200"/>
            <a:ext cx="7039769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AVL Tree (12)</a:t>
            </a:r>
            <a:endParaRPr sz="4400"/>
          </a:p>
        </p:txBody>
      </p:sp>
      <p:sp>
        <p:nvSpPr>
          <p:cNvPr id="486" name="Google Shape;48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Double Rotation (Left Right rotation)</a:t>
            </a:r>
            <a:endParaRPr/>
          </a:p>
          <a:p>
            <a:pPr marL="420688" lvl="0" indent="-192087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  <p:pic>
        <p:nvPicPr>
          <p:cNvPr id="487" name="Google Shape;4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764" y="2438400"/>
            <a:ext cx="902623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AVL Tree (13)</a:t>
            </a:r>
            <a:endParaRPr sz="4400"/>
          </a:p>
        </p:txBody>
      </p:sp>
      <p:sp>
        <p:nvSpPr>
          <p:cNvPr id="493" name="Google Shape;49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Double Rotation: Right-Left</a:t>
            </a:r>
            <a:endParaRPr/>
          </a:p>
          <a:p>
            <a:pPr marL="420688" lvl="0" indent="-192087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  <p:pic>
        <p:nvPicPr>
          <p:cNvPr id="494" name="Google Shape;4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362200"/>
            <a:ext cx="659452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AVL Tree (14)</a:t>
            </a:r>
            <a:endParaRPr/>
          </a:p>
        </p:txBody>
      </p:sp>
      <p:sp>
        <p:nvSpPr>
          <p:cNvPr id="500" name="Google Shape;500;p16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Contoh buat AVL tree untuk deretan node:</a:t>
            </a:r>
            <a:endParaRPr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	P, J, B, D, Z, M, N, O, C, G</a:t>
            </a:r>
            <a:endParaRPr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Menyisipkan node P dan node J:</a:t>
            </a:r>
            <a:endParaRPr/>
          </a:p>
          <a:p>
            <a:pPr marL="6096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6096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609600" lvl="0" indent="-546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Menyisipkan node B:</a:t>
            </a:r>
            <a:endParaRPr/>
          </a:p>
          <a:p>
            <a:pPr marL="609600" lvl="0" indent="-609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			    	Tree menjadi tidak seimbang,				subtree kiri terlalu tinggi, 					🡺 single right rotation					</a:t>
            </a:r>
            <a:endParaRPr/>
          </a:p>
        </p:txBody>
      </p:sp>
      <p:sp>
        <p:nvSpPr>
          <p:cNvPr id="501" name="Google Shape;501;p16"/>
          <p:cNvSpPr/>
          <p:nvPr/>
        </p:nvSpPr>
        <p:spPr>
          <a:xfrm>
            <a:off x="23622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/>
          <p:nvPr/>
        </p:nvSpPr>
        <p:spPr>
          <a:xfrm>
            <a:off x="8382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/>
          <p:nvPr/>
        </p:nvSpPr>
        <p:spPr>
          <a:xfrm>
            <a:off x="15240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2743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34290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16"/>
          <p:cNvCxnSpPr/>
          <p:nvPr/>
        </p:nvCxnSpPr>
        <p:spPr>
          <a:xfrm flipH="1">
            <a:off x="1905000" y="44196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16"/>
          <p:cNvCxnSpPr/>
          <p:nvPr/>
        </p:nvCxnSpPr>
        <p:spPr>
          <a:xfrm flipH="1">
            <a:off x="1219200" y="49530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" name="Google Shape;508;p16"/>
          <p:cNvSpPr txBox="1"/>
          <p:nvPr/>
        </p:nvSpPr>
        <p:spPr>
          <a:xfrm>
            <a:off x="533400" y="52578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09" name="Google Shape;509;p16"/>
          <p:cNvSpPr txBox="1"/>
          <p:nvPr/>
        </p:nvSpPr>
        <p:spPr>
          <a:xfrm>
            <a:off x="4114800" y="3276600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6"/>
          <p:cNvSpPr txBox="1"/>
          <p:nvPr/>
        </p:nvSpPr>
        <p:spPr>
          <a:xfrm>
            <a:off x="1828800" y="25908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6"/>
          <p:cNvSpPr txBox="1"/>
          <p:nvPr/>
        </p:nvSpPr>
        <p:spPr>
          <a:xfrm>
            <a:off x="990600" y="44958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endParaRPr/>
          </a:p>
        </p:txBody>
      </p:sp>
      <p:sp>
        <p:nvSpPr>
          <p:cNvPr id="512" name="Google Shape;512;p16"/>
          <p:cNvSpPr txBox="1"/>
          <p:nvPr/>
        </p:nvSpPr>
        <p:spPr>
          <a:xfrm>
            <a:off x="1752600" y="3962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- 2</a:t>
            </a:r>
            <a:endParaRPr/>
          </a:p>
        </p:txBody>
      </p:sp>
      <p:sp>
        <p:nvSpPr>
          <p:cNvPr id="513" name="Google Shape;513;p16"/>
          <p:cNvSpPr txBox="1"/>
          <p:nvPr/>
        </p:nvSpPr>
        <p:spPr>
          <a:xfrm>
            <a:off x="3429000" y="2362200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514" name="Google Shape;514;p16"/>
          <p:cNvSpPr txBox="1"/>
          <p:nvPr/>
        </p:nvSpPr>
        <p:spPr>
          <a:xfrm>
            <a:off x="2819400" y="2743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cxnSp>
        <p:nvCxnSpPr>
          <p:cNvPr id="515" name="Google Shape;515;p16"/>
          <p:cNvCxnSpPr/>
          <p:nvPr/>
        </p:nvCxnSpPr>
        <p:spPr>
          <a:xfrm flipH="1">
            <a:off x="3124200" y="25908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16"/>
          <p:cNvSpPr txBox="1"/>
          <p:nvPr/>
        </p:nvSpPr>
        <p:spPr>
          <a:xfrm>
            <a:off x="2438400" y="4038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517" name="Google Shape;517;p16"/>
          <p:cNvSpPr txBox="1"/>
          <p:nvPr/>
        </p:nvSpPr>
        <p:spPr>
          <a:xfrm>
            <a:off x="1600200" y="4572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18" name="Google Shape;518;p16"/>
          <p:cNvSpPr txBox="1"/>
          <p:nvPr/>
        </p:nvSpPr>
        <p:spPr>
          <a:xfrm>
            <a:off x="914400" y="52578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19" name="Google Shape;519;p16"/>
          <p:cNvSpPr/>
          <p:nvPr/>
        </p:nvSpPr>
        <p:spPr>
          <a:xfrm rot="501953" flipH="1">
            <a:off x="1676400" y="4876800"/>
            <a:ext cx="989013" cy="762000"/>
          </a:xfrm>
          <a:custGeom>
            <a:avLst/>
            <a:gdLst/>
            <a:ahLst/>
            <a:cxnLst/>
            <a:rect l="l" t="t" r="r" b="b"/>
            <a:pathLst>
              <a:path w="28065" h="21600" fill="none" extrusionOk="0">
                <a:moveTo>
                  <a:pt x="-1" y="1011"/>
                </a:moveTo>
                <a:cubicBezTo>
                  <a:pt x="2113" y="341"/>
                  <a:pt x="4316" y="-1"/>
                  <a:pt x="6534" y="0"/>
                </a:cubicBezTo>
                <a:cubicBezTo>
                  <a:pt x="17792" y="0"/>
                  <a:pt x="27162" y="8647"/>
                  <a:pt x="28064" y="19870"/>
                </a:cubicBezTo>
              </a:path>
              <a:path w="28065" h="21600" extrusionOk="0">
                <a:moveTo>
                  <a:pt x="-1" y="1011"/>
                </a:moveTo>
                <a:cubicBezTo>
                  <a:pt x="2113" y="341"/>
                  <a:pt x="4316" y="-1"/>
                  <a:pt x="6534" y="0"/>
                </a:cubicBezTo>
                <a:cubicBezTo>
                  <a:pt x="17792" y="0"/>
                  <a:pt x="27162" y="8647"/>
                  <a:pt x="28064" y="19870"/>
                </a:cubicBezTo>
                <a:lnTo>
                  <a:pt x="6534" y="21600"/>
                </a:lnTo>
                <a:lnTo>
                  <a:pt x="-1" y="101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6"/>
          <p:cNvSpPr txBox="1"/>
          <p:nvPr/>
        </p:nvSpPr>
        <p:spPr>
          <a:xfrm>
            <a:off x="6477000" y="54864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21" name="Google Shape;521;p16"/>
          <p:cNvSpPr/>
          <p:nvPr/>
        </p:nvSpPr>
        <p:spPr>
          <a:xfrm>
            <a:off x="57150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6"/>
          <p:cNvSpPr/>
          <p:nvPr/>
        </p:nvSpPr>
        <p:spPr>
          <a:xfrm>
            <a:off x="49530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6"/>
          <p:cNvSpPr/>
          <p:nvPr/>
        </p:nvSpPr>
        <p:spPr>
          <a:xfrm>
            <a:off x="64008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6"/>
          <p:cNvSpPr txBox="1"/>
          <p:nvPr/>
        </p:nvSpPr>
        <p:spPr>
          <a:xfrm>
            <a:off x="5791200" y="49530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25" name="Google Shape;525;p16"/>
          <p:cNvSpPr txBox="1"/>
          <p:nvPr/>
        </p:nvSpPr>
        <p:spPr>
          <a:xfrm>
            <a:off x="5029200" y="5562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26" name="Google Shape;526;p16"/>
          <p:cNvSpPr txBox="1"/>
          <p:nvPr/>
        </p:nvSpPr>
        <p:spPr>
          <a:xfrm>
            <a:off x="6400800" y="5562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cxnSp>
        <p:nvCxnSpPr>
          <p:cNvPr id="527" name="Google Shape;527;p16"/>
          <p:cNvCxnSpPr/>
          <p:nvPr/>
        </p:nvCxnSpPr>
        <p:spPr>
          <a:xfrm rot="10800000" flipH="1">
            <a:off x="5334000" y="52578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16"/>
          <p:cNvCxnSpPr/>
          <p:nvPr/>
        </p:nvCxnSpPr>
        <p:spPr>
          <a:xfrm>
            <a:off x="6172200" y="52578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AVL Tree (15)</a:t>
            </a:r>
            <a:endParaRPr/>
          </a:p>
        </p:txBody>
      </p:sp>
      <p:sp>
        <p:nvSpPr>
          <p:cNvPr id="534" name="Google Shape;534;p1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3. Menyisipkan berturut-turut node D, node Z node M dan dan node N 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4. Menyisipkan node O: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</a:t>
            </a:r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5181600" y="1676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36" name="Google Shape;536;p17"/>
          <p:cNvSpPr/>
          <p:nvPr/>
        </p:nvSpPr>
        <p:spPr>
          <a:xfrm>
            <a:off x="4038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37" name="Google Shape;537;p17"/>
          <p:cNvSpPr/>
          <p:nvPr/>
        </p:nvSpPr>
        <p:spPr>
          <a:xfrm>
            <a:off x="64008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538" name="Google Shape;538;p17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39" name="Google Shape;539;p17"/>
          <p:cNvSpPr/>
          <p:nvPr/>
        </p:nvSpPr>
        <p:spPr>
          <a:xfrm>
            <a:off x="4800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40" name="Google Shape;540;p17"/>
          <p:cNvSpPr/>
          <p:nvPr/>
        </p:nvSpPr>
        <p:spPr>
          <a:xfrm>
            <a:off x="56388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7"/>
          <p:cNvSpPr/>
          <p:nvPr/>
        </p:nvSpPr>
        <p:spPr>
          <a:xfrm>
            <a:off x="739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542" name="Google Shape;542;p17"/>
          <p:cNvCxnSpPr/>
          <p:nvPr/>
        </p:nvCxnSpPr>
        <p:spPr>
          <a:xfrm flipH="1">
            <a:off x="4419600" y="18288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17"/>
          <p:cNvCxnSpPr/>
          <p:nvPr/>
        </p:nvCxnSpPr>
        <p:spPr>
          <a:xfrm>
            <a:off x="5638800" y="19050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17"/>
          <p:cNvCxnSpPr/>
          <p:nvPr/>
        </p:nvCxnSpPr>
        <p:spPr>
          <a:xfrm>
            <a:off x="4419600" y="24384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17"/>
          <p:cNvCxnSpPr/>
          <p:nvPr/>
        </p:nvCxnSpPr>
        <p:spPr>
          <a:xfrm rot="10800000" flipH="1">
            <a:off x="6096000" y="2514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17"/>
          <p:cNvCxnSpPr/>
          <p:nvPr/>
        </p:nvCxnSpPr>
        <p:spPr>
          <a:xfrm>
            <a:off x="6858000" y="2438400"/>
            <a:ext cx="609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17"/>
          <p:cNvCxnSpPr/>
          <p:nvPr/>
        </p:nvCxnSpPr>
        <p:spPr>
          <a:xfrm>
            <a:off x="6019800" y="2971800"/>
            <a:ext cx="3810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AVL Tree (16)</a:t>
            </a:r>
            <a:endParaRPr/>
          </a:p>
        </p:txBody>
      </p:sp>
      <p:sp>
        <p:nvSpPr>
          <p:cNvPr id="553" name="Google Shape;553;p18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4. Menyisipkan node O:  tree menjadi tidak seimbang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🡺 dilakukan single left rotation untuk node M, N dan O: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</a:t>
            </a:r>
            <a:endParaRPr/>
          </a:p>
        </p:txBody>
      </p:sp>
      <p:sp>
        <p:nvSpPr>
          <p:cNvPr id="554" name="Google Shape;554;p18"/>
          <p:cNvSpPr/>
          <p:nvPr/>
        </p:nvSpPr>
        <p:spPr>
          <a:xfrm>
            <a:off x="5181600" y="1676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55" name="Google Shape;555;p18"/>
          <p:cNvSpPr/>
          <p:nvPr/>
        </p:nvSpPr>
        <p:spPr>
          <a:xfrm>
            <a:off x="4038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56" name="Google Shape;556;p18"/>
          <p:cNvSpPr/>
          <p:nvPr/>
        </p:nvSpPr>
        <p:spPr>
          <a:xfrm>
            <a:off x="64008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557" name="Google Shape;557;p18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58" name="Google Shape;558;p18"/>
          <p:cNvSpPr/>
          <p:nvPr/>
        </p:nvSpPr>
        <p:spPr>
          <a:xfrm>
            <a:off x="46482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56388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739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19812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62" name="Google Shape;562;p18"/>
          <p:cNvSpPr/>
          <p:nvPr/>
        </p:nvSpPr>
        <p:spPr>
          <a:xfrm>
            <a:off x="14478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63" name="Google Shape;563;p18"/>
          <p:cNvSpPr/>
          <p:nvPr/>
        </p:nvSpPr>
        <p:spPr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64" name="Google Shape;564;p18"/>
          <p:cNvSpPr/>
          <p:nvPr/>
        </p:nvSpPr>
        <p:spPr>
          <a:xfrm>
            <a:off x="7086600" y="3505200"/>
            <a:ext cx="457200" cy="457200"/>
          </a:xfrm>
          <a:prstGeom prst="ellipse">
            <a:avLst/>
          </a:prstGeom>
          <a:solidFill>
            <a:srgbClr val="F0C2A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65" name="Google Shape;565;p18"/>
          <p:cNvSpPr/>
          <p:nvPr/>
        </p:nvSpPr>
        <p:spPr>
          <a:xfrm>
            <a:off x="6096000" y="5181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66" name="Google Shape;566;p18"/>
          <p:cNvSpPr/>
          <p:nvPr/>
        </p:nvSpPr>
        <p:spPr>
          <a:xfrm>
            <a:off x="914400" y="4876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67" name="Google Shape;567;p18"/>
          <p:cNvSpPr/>
          <p:nvPr/>
        </p:nvSpPr>
        <p:spPr>
          <a:xfrm>
            <a:off x="54864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568" name="Google Shape;568;p18"/>
          <p:cNvCxnSpPr/>
          <p:nvPr/>
        </p:nvCxnSpPr>
        <p:spPr>
          <a:xfrm flipH="1">
            <a:off x="4419600" y="18288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18"/>
          <p:cNvCxnSpPr/>
          <p:nvPr/>
        </p:nvCxnSpPr>
        <p:spPr>
          <a:xfrm>
            <a:off x="5638800" y="19050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18"/>
          <p:cNvCxnSpPr/>
          <p:nvPr/>
        </p:nvCxnSpPr>
        <p:spPr>
          <a:xfrm>
            <a:off x="4419600" y="2438400"/>
            <a:ext cx="3048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18"/>
          <p:cNvCxnSpPr/>
          <p:nvPr/>
        </p:nvCxnSpPr>
        <p:spPr>
          <a:xfrm rot="10800000" flipH="1">
            <a:off x="6096000" y="2514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8"/>
          <p:cNvCxnSpPr/>
          <p:nvPr/>
        </p:nvCxnSpPr>
        <p:spPr>
          <a:xfrm>
            <a:off x="6858000" y="2438400"/>
            <a:ext cx="609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8"/>
          <p:cNvCxnSpPr/>
          <p:nvPr/>
        </p:nvCxnSpPr>
        <p:spPr>
          <a:xfrm>
            <a:off x="6019800" y="2971800"/>
            <a:ext cx="3810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8"/>
          <p:cNvCxnSpPr/>
          <p:nvPr/>
        </p:nvCxnSpPr>
        <p:spPr>
          <a:xfrm>
            <a:off x="2819400" y="5410200"/>
            <a:ext cx="838200" cy="0"/>
          </a:xfrm>
          <a:prstGeom prst="straightConnector1">
            <a:avLst/>
          </a:prstGeom>
          <a:noFill/>
          <a:ln w="57150" cap="flat" cmpd="thinThick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5" name="Google Shape;575;p18"/>
          <p:cNvSpPr txBox="1"/>
          <p:nvPr/>
        </p:nvSpPr>
        <p:spPr>
          <a:xfrm>
            <a:off x="2574925" y="5573713"/>
            <a:ext cx="13874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left rotation</a:t>
            </a:r>
            <a:endParaRPr/>
          </a:p>
        </p:txBody>
      </p:sp>
      <p:cxnSp>
        <p:nvCxnSpPr>
          <p:cNvPr id="576" name="Google Shape;576;p18"/>
          <p:cNvCxnSpPr/>
          <p:nvPr/>
        </p:nvCxnSpPr>
        <p:spPr>
          <a:xfrm>
            <a:off x="6858000" y="33528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18"/>
          <p:cNvCxnSpPr/>
          <p:nvPr/>
        </p:nvCxnSpPr>
        <p:spPr>
          <a:xfrm>
            <a:off x="1371600" y="51816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18"/>
          <p:cNvCxnSpPr/>
          <p:nvPr/>
        </p:nvCxnSpPr>
        <p:spPr>
          <a:xfrm>
            <a:off x="1905000" y="5715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18"/>
          <p:cNvCxnSpPr/>
          <p:nvPr/>
        </p:nvCxnSpPr>
        <p:spPr>
          <a:xfrm flipH="1">
            <a:off x="5715000" y="54864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18"/>
          <p:cNvCxnSpPr/>
          <p:nvPr/>
        </p:nvCxnSpPr>
        <p:spPr>
          <a:xfrm>
            <a:off x="6553200" y="54864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18"/>
          <p:cNvSpPr txBox="1"/>
          <p:nvPr/>
        </p:nvSpPr>
        <p:spPr>
          <a:xfrm>
            <a:off x="5257800" y="2743200"/>
            <a:ext cx="473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endParaRPr/>
          </a:p>
        </p:txBody>
      </p:sp>
      <p:sp>
        <p:nvSpPr>
          <p:cNvPr id="582" name="Google Shape;582;p18"/>
          <p:cNvSpPr txBox="1"/>
          <p:nvPr/>
        </p:nvSpPr>
        <p:spPr>
          <a:xfrm>
            <a:off x="6019800" y="3124200"/>
            <a:ext cx="473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endParaRPr/>
          </a:p>
        </p:txBody>
      </p:sp>
      <p:sp>
        <p:nvSpPr>
          <p:cNvPr id="583" name="Google Shape;583;p18"/>
          <p:cNvSpPr/>
          <p:nvPr/>
        </p:nvSpPr>
        <p:spPr>
          <a:xfrm>
            <a:off x="838200" y="5715000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30566" h="21600" fill="none" extrusionOk="0">
                <a:moveTo>
                  <a:pt x="0" y="1986"/>
                </a:moveTo>
                <a:cubicBezTo>
                  <a:pt x="2836" y="677"/>
                  <a:pt x="5923" y="-1"/>
                  <a:pt x="9048" y="0"/>
                </a:cubicBezTo>
                <a:cubicBezTo>
                  <a:pt x="20248" y="0"/>
                  <a:pt x="29591" y="8561"/>
                  <a:pt x="30566" y="19719"/>
                </a:cubicBezTo>
              </a:path>
              <a:path w="30566" h="21600" extrusionOk="0">
                <a:moveTo>
                  <a:pt x="0" y="1986"/>
                </a:moveTo>
                <a:cubicBezTo>
                  <a:pt x="2836" y="677"/>
                  <a:pt x="5923" y="-1"/>
                  <a:pt x="9048" y="0"/>
                </a:cubicBezTo>
                <a:cubicBezTo>
                  <a:pt x="20248" y="0"/>
                  <a:pt x="29591" y="8561"/>
                  <a:pt x="30566" y="19719"/>
                </a:cubicBezTo>
                <a:lnTo>
                  <a:pt x="9048" y="21600"/>
                </a:lnTo>
                <a:lnTo>
                  <a:pt x="0" y="1986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AVL Tree (17)</a:t>
            </a:r>
            <a:endParaRPr/>
          </a:p>
        </p:txBody>
      </p:sp>
      <p:sp>
        <p:nvSpPr>
          <p:cNvPr id="589" name="Google Shape;589;p1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4. Menyisipkan node O: (setelah rotasi)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5. Menyisipkan node C:</a:t>
            </a: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27432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91" name="Google Shape;591;p19"/>
          <p:cNvSpPr/>
          <p:nvPr/>
        </p:nvSpPr>
        <p:spPr>
          <a:xfrm>
            <a:off x="12192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39624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3962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18288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3276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4724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597" name="Google Shape;597;p19"/>
          <p:cNvCxnSpPr/>
          <p:nvPr/>
        </p:nvCxnSpPr>
        <p:spPr>
          <a:xfrm flipH="1">
            <a:off x="1600200" y="1981200"/>
            <a:ext cx="1143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19"/>
          <p:cNvCxnSpPr/>
          <p:nvPr/>
        </p:nvCxnSpPr>
        <p:spPr>
          <a:xfrm>
            <a:off x="3200400" y="19812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19"/>
          <p:cNvCxnSpPr/>
          <p:nvPr/>
        </p:nvCxnSpPr>
        <p:spPr>
          <a:xfrm>
            <a:off x="4419600" y="24384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19"/>
          <p:cNvCxnSpPr/>
          <p:nvPr/>
        </p:nvCxnSpPr>
        <p:spPr>
          <a:xfrm rot="10800000" flipH="1">
            <a:off x="3657600" y="2514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19"/>
          <p:cNvCxnSpPr/>
          <p:nvPr/>
        </p:nvCxnSpPr>
        <p:spPr>
          <a:xfrm>
            <a:off x="3733800" y="29718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19"/>
          <p:cNvCxnSpPr/>
          <p:nvPr/>
        </p:nvCxnSpPr>
        <p:spPr>
          <a:xfrm>
            <a:off x="1600200" y="2667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19"/>
          <p:cNvSpPr/>
          <p:nvPr/>
        </p:nvSpPr>
        <p:spPr>
          <a:xfrm>
            <a:off x="26670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604" name="Google Shape;604;p19"/>
          <p:cNvCxnSpPr/>
          <p:nvPr/>
        </p:nvCxnSpPr>
        <p:spPr>
          <a:xfrm rot="10800000" flipH="1">
            <a:off x="2971800" y="29718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Objektif</a:t>
            </a:r>
            <a:endParaRPr/>
          </a:p>
        </p:txBody>
      </p:sp>
      <p:sp>
        <p:nvSpPr>
          <p:cNvPr id="176" name="Google Shape;17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Mempelajari karakteristik AVL tree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Mempelajari aplikasi AVL tree sebagai Binary Search Tree</a:t>
            </a:r>
            <a:endParaRPr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AVL Tree (18)</a:t>
            </a:r>
            <a:endParaRPr/>
          </a:p>
        </p:txBody>
      </p:sp>
      <p:sp>
        <p:nvSpPr>
          <p:cNvPr id="610" name="Google Shape;610;p20"/>
          <p:cNvSpPr txBox="1">
            <a:spLocks noGrp="1"/>
          </p:cNvSpPr>
          <p:nvPr>
            <p:ph type="body" idx="1"/>
          </p:nvPr>
        </p:nvSpPr>
        <p:spPr>
          <a:xfrm>
            <a:off x="5334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5. Menyisipkan node C: tree menjadi tidak seimbang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/>
          </a:p>
          <a:p>
            <a:pPr marL="342900" lvl="0" indent="-3429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🡺 dilakukan double left rotation untuk node B, D dan C</a:t>
            </a: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27432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12192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39624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3962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18288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3276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4724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10668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17526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1219200" y="3352800"/>
            <a:ext cx="457200" cy="457200"/>
          </a:xfrm>
          <a:prstGeom prst="ellipse">
            <a:avLst/>
          </a:prstGeom>
          <a:solidFill>
            <a:srgbClr val="F0C2A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11430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48768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60198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4864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625" name="Google Shape;625;p20"/>
          <p:cNvCxnSpPr/>
          <p:nvPr/>
        </p:nvCxnSpPr>
        <p:spPr>
          <a:xfrm flipH="1">
            <a:off x="1600200" y="1981200"/>
            <a:ext cx="1143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20"/>
          <p:cNvCxnSpPr/>
          <p:nvPr/>
        </p:nvCxnSpPr>
        <p:spPr>
          <a:xfrm>
            <a:off x="3200400" y="19812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0"/>
          <p:cNvCxnSpPr/>
          <p:nvPr/>
        </p:nvCxnSpPr>
        <p:spPr>
          <a:xfrm>
            <a:off x="4419600" y="24384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20"/>
          <p:cNvCxnSpPr/>
          <p:nvPr/>
        </p:nvCxnSpPr>
        <p:spPr>
          <a:xfrm rot="10800000" flipH="1">
            <a:off x="3657600" y="2514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20"/>
          <p:cNvCxnSpPr/>
          <p:nvPr/>
        </p:nvCxnSpPr>
        <p:spPr>
          <a:xfrm>
            <a:off x="3733800" y="29718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20"/>
          <p:cNvCxnSpPr/>
          <p:nvPr/>
        </p:nvCxnSpPr>
        <p:spPr>
          <a:xfrm>
            <a:off x="1600200" y="2667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20"/>
          <p:cNvCxnSpPr/>
          <p:nvPr/>
        </p:nvCxnSpPr>
        <p:spPr>
          <a:xfrm>
            <a:off x="3048000" y="5410200"/>
            <a:ext cx="838200" cy="0"/>
          </a:xfrm>
          <a:prstGeom prst="straightConnector1">
            <a:avLst/>
          </a:prstGeom>
          <a:noFill/>
          <a:ln w="57150" cap="flat" cmpd="thinThick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" name="Google Shape;632;p20"/>
          <p:cNvSpPr/>
          <p:nvPr/>
        </p:nvSpPr>
        <p:spPr>
          <a:xfrm>
            <a:off x="26670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633" name="Google Shape;633;p20"/>
          <p:cNvCxnSpPr/>
          <p:nvPr/>
        </p:nvCxnSpPr>
        <p:spPr>
          <a:xfrm rot="10800000" flipH="1">
            <a:off x="2971800" y="29718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20"/>
          <p:cNvCxnSpPr/>
          <p:nvPr/>
        </p:nvCxnSpPr>
        <p:spPr>
          <a:xfrm flipH="1">
            <a:off x="1600200" y="31242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5" name="Google Shape;635;p20"/>
          <p:cNvSpPr txBox="1"/>
          <p:nvPr/>
        </p:nvSpPr>
        <p:spPr>
          <a:xfrm>
            <a:off x="822325" y="2144713"/>
            <a:ext cx="473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endParaRPr/>
          </a:p>
        </p:txBody>
      </p:sp>
      <p:sp>
        <p:nvSpPr>
          <p:cNvPr id="636" name="Google Shape;636;p20"/>
          <p:cNvSpPr txBox="1"/>
          <p:nvPr/>
        </p:nvSpPr>
        <p:spPr>
          <a:xfrm>
            <a:off x="1371600" y="2819400"/>
            <a:ext cx="4095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637" name="Google Shape;637;p20"/>
          <p:cNvSpPr txBox="1"/>
          <p:nvPr/>
        </p:nvSpPr>
        <p:spPr>
          <a:xfrm>
            <a:off x="2895600" y="5562600"/>
            <a:ext cx="17303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left rotation</a:t>
            </a:r>
            <a:endParaRPr/>
          </a:p>
        </p:txBody>
      </p:sp>
      <p:cxnSp>
        <p:nvCxnSpPr>
          <p:cNvPr id="638" name="Google Shape;638;p20"/>
          <p:cNvCxnSpPr/>
          <p:nvPr/>
        </p:nvCxnSpPr>
        <p:spPr>
          <a:xfrm>
            <a:off x="1600200" y="49530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20"/>
          <p:cNvCxnSpPr/>
          <p:nvPr/>
        </p:nvCxnSpPr>
        <p:spPr>
          <a:xfrm rot="10800000" flipH="1">
            <a:off x="1447800" y="56388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0" name="Google Shape;640;p20"/>
          <p:cNvSpPr/>
          <p:nvPr/>
        </p:nvSpPr>
        <p:spPr>
          <a:xfrm rot="356812" flipH="1">
            <a:off x="1747838" y="5867400"/>
            <a:ext cx="612775" cy="461963"/>
          </a:xfrm>
          <a:custGeom>
            <a:avLst/>
            <a:gdLst/>
            <a:ahLst/>
            <a:cxnLst/>
            <a:rect l="l" t="t" r="r" b="b"/>
            <a:pathLst>
              <a:path w="21600" h="21593" fill="none" extrusionOk="0">
                <a:moveTo>
                  <a:pt x="548" y="-1"/>
                </a:moveTo>
                <a:cubicBezTo>
                  <a:pt x="12260" y="297"/>
                  <a:pt x="21600" y="9877"/>
                  <a:pt x="21600" y="21593"/>
                </a:cubicBezTo>
              </a:path>
              <a:path w="21600" h="21593" extrusionOk="0">
                <a:moveTo>
                  <a:pt x="548" y="-1"/>
                </a:moveTo>
                <a:cubicBezTo>
                  <a:pt x="12260" y="297"/>
                  <a:pt x="21600" y="9877"/>
                  <a:pt x="21600" y="21593"/>
                </a:cubicBezTo>
                <a:lnTo>
                  <a:pt x="0" y="21593"/>
                </a:lnTo>
                <a:lnTo>
                  <a:pt x="548" y="-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0"/>
          <p:cNvSpPr/>
          <p:nvPr/>
        </p:nvSpPr>
        <p:spPr>
          <a:xfrm>
            <a:off x="914400" y="5029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p20"/>
          <p:cNvCxnSpPr/>
          <p:nvPr/>
        </p:nvCxnSpPr>
        <p:spPr>
          <a:xfrm rot="10800000" flipH="1">
            <a:off x="5181600" y="51054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20"/>
          <p:cNvCxnSpPr/>
          <p:nvPr/>
        </p:nvCxnSpPr>
        <p:spPr>
          <a:xfrm>
            <a:off x="5943600" y="51054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AVL Tree (19)</a:t>
            </a:r>
            <a:endParaRPr/>
          </a:p>
        </p:txBody>
      </p:sp>
      <p:sp>
        <p:nvSpPr>
          <p:cNvPr id="649" name="Google Shape;649;p2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5. Menyisipkan node C: (setelah rotasi)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  <p:sp>
        <p:nvSpPr>
          <p:cNvPr id="650" name="Google Shape;650;p21"/>
          <p:cNvSpPr/>
          <p:nvPr/>
        </p:nvSpPr>
        <p:spPr>
          <a:xfrm>
            <a:off x="27432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651" name="Google Shape;651;p21"/>
          <p:cNvSpPr/>
          <p:nvPr/>
        </p:nvSpPr>
        <p:spPr>
          <a:xfrm>
            <a:off x="12192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52" name="Google Shape;652;p21"/>
          <p:cNvSpPr/>
          <p:nvPr/>
        </p:nvSpPr>
        <p:spPr>
          <a:xfrm>
            <a:off x="39624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653" name="Google Shape;653;p21"/>
          <p:cNvSpPr/>
          <p:nvPr/>
        </p:nvSpPr>
        <p:spPr>
          <a:xfrm>
            <a:off x="3962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654" name="Google Shape;654;p21"/>
          <p:cNvSpPr/>
          <p:nvPr/>
        </p:nvSpPr>
        <p:spPr>
          <a:xfrm>
            <a:off x="18288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3276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56" name="Google Shape;656;p21"/>
          <p:cNvSpPr/>
          <p:nvPr/>
        </p:nvSpPr>
        <p:spPr>
          <a:xfrm>
            <a:off x="4724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657" name="Google Shape;657;p21"/>
          <p:cNvCxnSpPr/>
          <p:nvPr/>
        </p:nvCxnSpPr>
        <p:spPr>
          <a:xfrm flipH="1">
            <a:off x="1600200" y="1981200"/>
            <a:ext cx="1143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21"/>
          <p:cNvCxnSpPr/>
          <p:nvPr/>
        </p:nvCxnSpPr>
        <p:spPr>
          <a:xfrm>
            <a:off x="3200400" y="19812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1"/>
          <p:cNvCxnSpPr/>
          <p:nvPr/>
        </p:nvCxnSpPr>
        <p:spPr>
          <a:xfrm>
            <a:off x="4419600" y="24384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21"/>
          <p:cNvCxnSpPr/>
          <p:nvPr/>
        </p:nvCxnSpPr>
        <p:spPr>
          <a:xfrm rot="10800000" flipH="1">
            <a:off x="3657600" y="2514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21"/>
          <p:cNvCxnSpPr/>
          <p:nvPr/>
        </p:nvCxnSpPr>
        <p:spPr>
          <a:xfrm>
            <a:off x="3733800" y="29718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21"/>
          <p:cNvCxnSpPr/>
          <p:nvPr/>
        </p:nvCxnSpPr>
        <p:spPr>
          <a:xfrm>
            <a:off x="1600200" y="2667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21"/>
          <p:cNvSpPr/>
          <p:nvPr/>
        </p:nvSpPr>
        <p:spPr>
          <a:xfrm>
            <a:off x="26670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664" name="Google Shape;664;p21"/>
          <p:cNvCxnSpPr/>
          <p:nvPr/>
        </p:nvCxnSpPr>
        <p:spPr>
          <a:xfrm rot="10800000" flipH="1">
            <a:off x="2971800" y="29718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" name="Google Shape;665;p21"/>
          <p:cNvSpPr/>
          <p:nvPr/>
        </p:nvSpPr>
        <p:spPr>
          <a:xfrm>
            <a:off x="6096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666" name="Google Shape;666;p21"/>
          <p:cNvCxnSpPr/>
          <p:nvPr/>
        </p:nvCxnSpPr>
        <p:spPr>
          <a:xfrm rot="10800000" flipH="1">
            <a:off x="914400" y="25908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AVL Tree (20)</a:t>
            </a:r>
            <a:endParaRPr/>
          </a:p>
        </p:txBody>
      </p:sp>
      <p:sp>
        <p:nvSpPr>
          <p:cNvPr id="672" name="Google Shape;672;p22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6. Menyisipkan node G: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🡺 Perhatikan tinggi AVL tree ini, lalu bandingkan dengan tinggi BST sebelumnya.</a:t>
            </a:r>
            <a:endParaRPr sz="2400"/>
          </a:p>
        </p:txBody>
      </p:sp>
      <p:sp>
        <p:nvSpPr>
          <p:cNvPr id="673" name="Google Shape;673;p22"/>
          <p:cNvSpPr/>
          <p:nvPr/>
        </p:nvSpPr>
        <p:spPr>
          <a:xfrm>
            <a:off x="27432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674" name="Google Shape;674;p22"/>
          <p:cNvSpPr/>
          <p:nvPr/>
        </p:nvSpPr>
        <p:spPr>
          <a:xfrm>
            <a:off x="12192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75" name="Google Shape;675;p22"/>
          <p:cNvSpPr/>
          <p:nvPr/>
        </p:nvSpPr>
        <p:spPr>
          <a:xfrm>
            <a:off x="39624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676" name="Google Shape;676;p22"/>
          <p:cNvSpPr/>
          <p:nvPr/>
        </p:nvSpPr>
        <p:spPr>
          <a:xfrm>
            <a:off x="3962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677" name="Google Shape;677;p22"/>
          <p:cNvSpPr/>
          <p:nvPr/>
        </p:nvSpPr>
        <p:spPr>
          <a:xfrm>
            <a:off x="1752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78" name="Google Shape;678;p22"/>
          <p:cNvSpPr/>
          <p:nvPr/>
        </p:nvSpPr>
        <p:spPr>
          <a:xfrm>
            <a:off x="32766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79" name="Google Shape;679;p22"/>
          <p:cNvSpPr/>
          <p:nvPr/>
        </p:nvSpPr>
        <p:spPr>
          <a:xfrm>
            <a:off x="4724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680" name="Google Shape;680;p22"/>
          <p:cNvSpPr/>
          <p:nvPr/>
        </p:nvSpPr>
        <p:spPr>
          <a:xfrm>
            <a:off x="22098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681" name="Google Shape;681;p22"/>
          <p:cNvCxnSpPr/>
          <p:nvPr/>
        </p:nvCxnSpPr>
        <p:spPr>
          <a:xfrm flipH="1">
            <a:off x="1600200" y="1981200"/>
            <a:ext cx="1143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2"/>
          <p:cNvCxnSpPr/>
          <p:nvPr/>
        </p:nvCxnSpPr>
        <p:spPr>
          <a:xfrm>
            <a:off x="3200400" y="19812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2"/>
          <p:cNvCxnSpPr/>
          <p:nvPr/>
        </p:nvCxnSpPr>
        <p:spPr>
          <a:xfrm>
            <a:off x="4419600" y="24384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22"/>
          <p:cNvCxnSpPr/>
          <p:nvPr/>
        </p:nvCxnSpPr>
        <p:spPr>
          <a:xfrm rot="10800000" flipH="1">
            <a:off x="3657600" y="2514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22"/>
          <p:cNvCxnSpPr/>
          <p:nvPr/>
        </p:nvCxnSpPr>
        <p:spPr>
          <a:xfrm>
            <a:off x="3733800" y="29718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22"/>
          <p:cNvSpPr/>
          <p:nvPr/>
        </p:nvSpPr>
        <p:spPr>
          <a:xfrm>
            <a:off x="2819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6096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688" name="Google Shape;688;p22"/>
          <p:cNvCxnSpPr/>
          <p:nvPr/>
        </p:nvCxnSpPr>
        <p:spPr>
          <a:xfrm rot="10800000" flipH="1">
            <a:off x="914400" y="25908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2"/>
          <p:cNvCxnSpPr/>
          <p:nvPr/>
        </p:nvCxnSpPr>
        <p:spPr>
          <a:xfrm>
            <a:off x="1676400" y="2514600"/>
            <a:ext cx="2286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22"/>
          <p:cNvCxnSpPr/>
          <p:nvPr/>
        </p:nvCxnSpPr>
        <p:spPr>
          <a:xfrm>
            <a:off x="2209800" y="29718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22"/>
          <p:cNvCxnSpPr/>
          <p:nvPr/>
        </p:nvCxnSpPr>
        <p:spPr>
          <a:xfrm rot="10800000" flipH="1">
            <a:off x="3048000" y="29718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AVL Tree (21)</a:t>
            </a:r>
            <a:endParaRPr/>
          </a:p>
        </p:txBody>
      </p:sp>
      <p:sp>
        <p:nvSpPr>
          <p:cNvPr id="697" name="Google Shape;697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Deklarasi node untuk AVL: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node untuk AVL tree harus menyimpan informasi mengenai balanced factor agar dapat diperiksa apakah node masih mempunyai sifat AVL.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Didefinisikan konstanta: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LEFT_HEAVY = -1; BALANCED = 0; 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RIGHT_HEAVY = +1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class AVLTreeNode {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	int			BalancedFactor;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	ComparisonKey	key;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	 AVLTreeNode 	llink;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	 AVLTreeNode	rlink;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}</a:t>
            </a:r>
            <a:endParaRPr/>
          </a:p>
          <a:p>
            <a:pPr marL="420688" lvl="0" indent="-26828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AVL Tree (22)</a:t>
            </a:r>
            <a:endParaRPr/>
          </a:p>
        </p:txBody>
      </p:sp>
      <p:sp>
        <p:nvSpPr>
          <p:cNvPr id="703" name="Google Shape;703;p2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Performansi AVL: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a.	 Banyaknya perbandingan untuk mencari key untuk kasus rata-rata: 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		C  &gt; lg(n+1) + 1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b. Banyaknya perbandingan untuk mencari key untuk kasus terburuk: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		C  &lt;  1.44 lg(n+2) – 0.328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🡺 tinggi AVL tree mencapai maksimum (disebut 	Fibonacci tree) yaitu:  </a:t>
            </a:r>
            <a:endParaRPr/>
          </a:p>
          <a:p>
            <a:pPr marL="420688" lvl="0" indent="-420688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		H  &lt; 1.44 lg(n + 2) – 1.328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soal No 1</a:t>
            </a:r>
            <a:endParaRPr/>
          </a:p>
        </p:txBody>
      </p:sp>
      <p:sp>
        <p:nvSpPr>
          <p:cNvPr id="709" name="Google Shape;70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Buat AVL tree untuk node-node berikut ini:</a:t>
            </a:r>
            <a:endParaRPr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27, 54, 13, 24, 40, 56, 77, 33, 12, 85, 	73, 10, 3, 15, 22 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Sebutkan jenis rotasi yang dilakukan untuk menyeimbangkan Tree</a:t>
            </a:r>
            <a:endParaRPr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9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20688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soal No 2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58EC-1978-84BB-8FC9-2250DC867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0370" indent="-420370">
              <a:spcBef>
                <a:spcPts val="0"/>
              </a:spcBef>
              <a:buFont typeface="Arial,Sans-Serif"/>
            </a:pPr>
            <a:r>
              <a:rPr lang="en-US" err="1"/>
              <a:t>Buat</a:t>
            </a:r>
            <a:r>
              <a:rPr lang="en-US"/>
              <a:t> AVL tree </a:t>
            </a:r>
            <a:r>
              <a:rPr lang="en-US" err="1"/>
              <a:t>untuk</a:t>
            </a:r>
            <a:r>
              <a:rPr lang="en-US"/>
              <a:t> node-node </a:t>
            </a:r>
            <a:r>
              <a:rPr lang="en-US" err="1"/>
              <a:t>berikut</a:t>
            </a:r>
            <a:r>
              <a:rPr lang="en-US"/>
              <a:t> </a:t>
            </a:r>
            <a:r>
              <a:rPr lang="en-US" err="1"/>
              <a:t>ini</a:t>
            </a:r>
            <a:r>
              <a:rPr lang="en-US"/>
              <a:t>:</a:t>
            </a:r>
          </a:p>
          <a:p>
            <a:pPr>
              <a:spcBef>
                <a:spcPts val="780"/>
              </a:spcBef>
            </a:pPr>
            <a:r>
              <a:rPr lang="en-US"/>
              <a:t>33, 12, 85, 27, 54, 13, 24, 3, 15, 22, 40, 56, 77, 73, 10, </a:t>
            </a:r>
          </a:p>
          <a:p>
            <a:pPr marL="420370" indent="-420370">
              <a:spcBef>
                <a:spcPts val="780"/>
              </a:spcBef>
              <a:buFont typeface="Arial,Sans-Serif"/>
            </a:pPr>
            <a:r>
              <a:rPr lang="en-US" err="1"/>
              <a:t>Sebutkan</a:t>
            </a:r>
            <a:r>
              <a:rPr lang="en-US"/>
              <a:t> </a:t>
            </a:r>
            <a:r>
              <a:rPr lang="en-US" err="1"/>
              <a:t>jenis</a:t>
            </a:r>
            <a:r>
              <a:rPr lang="en-US"/>
              <a:t> </a:t>
            </a:r>
            <a:r>
              <a:rPr lang="en-US" err="1"/>
              <a:t>rotasi</a:t>
            </a:r>
            <a:r>
              <a:rPr lang="en-US"/>
              <a:t> yang </a:t>
            </a:r>
            <a:r>
              <a:rPr lang="en-US" err="1"/>
              <a:t>dilakukan</a:t>
            </a:r>
            <a:r>
              <a:rPr lang="en-US"/>
              <a:t> </a:t>
            </a:r>
            <a:r>
              <a:rPr lang="en-US" err="1"/>
              <a:t>untuk</a:t>
            </a:r>
            <a:r>
              <a:rPr lang="en-US"/>
              <a:t> </a:t>
            </a:r>
            <a:r>
              <a:rPr lang="en-US" err="1"/>
              <a:t>menyeimbangkan</a:t>
            </a:r>
            <a:r>
              <a:rPr lang="en-US"/>
              <a:t> Tree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 Teori 5b</a:t>
            </a:r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No kelompok ganjil : Soal Latihan no 1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No kelompok genap :Soal Latihan no 2</a:t>
            </a:r>
            <a:endParaRPr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TERIMAKASIH</a:t>
            </a:r>
            <a:endParaRPr/>
          </a:p>
        </p:txBody>
      </p:sp>
      <p:sp>
        <p:nvSpPr>
          <p:cNvPr id="727" name="Google Shape;727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AVL Tree</a:t>
            </a:r>
            <a:endParaRPr/>
          </a:p>
        </p:txBody>
      </p:sp>
      <p:sp>
        <p:nvSpPr>
          <p:cNvPr id="182" name="Google Shape;182;p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Pendahuluan: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Untuk membuat binary tree yang seimbang, 2 matematikawan Rusia, G.M.Adelson-Velskii dan E.M. Landis menemukan metoda untuk menyeimbangkan binary tree, disebut AVL tree   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Definisi: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Binary tree yang perbedaan tinggi antara subtree kiri dan subtree kanan tidak lebih dari 1 level.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Node dalam AVL tree mempunyai sifat AVL yaitu mempunyai balanced factor salah satu dari left heavy, balanced atau right heavy yang disimbolkan dengan (/, - atau \)  atau  angka</a:t>
            </a:r>
            <a:endParaRPr sz="2800"/>
          </a:p>
          <a:p>
            <a:pPr marL="420688" lvl="0" indent="-420688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	(-1, 0 atau +1) </a:t>
            </a:r>
            <a:endParaRPr/>
          </a:p>
          <a:p>
            <a:pPr marL="420688" lvl="0" indent="-420688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AVL Tree (2)</a:t>
            </a: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Contoh AVL Tree: </a:t>
            </a:r>
            <a:endParaRPr/>
          </a:p>
        </p:txBody>
      </p:sp>
      <p:sp>
        <p:nvSpPr>
          <p:cNvPr id="189" name="Google Shape;189;p4"/>
          <p:cNvSpPr/>
          <p:nvPr/>
        </p:nvSpPr>
        <p:spPr>
          <a:xfrm>
            <a:off x="2514600" y="1981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1752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33528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10668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22098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29718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4038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990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1600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67818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59436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77724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5334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60198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8382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28956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77724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52578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4"/>
          <p:cNvCxnSpPr/>
          <p:nvPr/>
        </p:nvCxnSpPr>
        <p:spPr>
          <a:xfrm flipH="1">
            <a:off x="1981200" y="2209800"/>
            <a:ext cx="5334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4"/>
          <p:cNvCxnSpPr/>
          <p:nvPr/>
        </p:nvCxnSpPr>
        <p:spPr>
          <a:xfrm>
            <a:off x="2971800" y="2209800"/>
            <a:ext cx="533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4"/>
          <p:cNvCxnSpPr/>
          <p:nvPr/>
        </p:nvCxnSpPr>
        <p:spPr>
          <a:xfrm flipH="1">
            <a:off x="1295400" y="28956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"/>
          <p:cNvCxnSpPr/>
          <p:nvPr/>
        </p:nvCxnSpPr>
        <p:spPr>
          <a:xfrm flipH="1">
            <a:off x="3124200" y="28956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"/>
          <p:cNvCxnSpPr/>
          <p:nvPr/>
        </p:nvCxnSpPr>
        <p:spPr>
          <a:xfrm>
            <a:off x="3810000" y="28956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"/>
          <p:cNvCxnSpPr/>
          <p:nvPr/>
        </p:nvCxnSpPr>
        <p:spPr>
          <a:xfrm flipH="1">
            <a:off x="6324600" y="22860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4"/>
          <p:cNvCxnSpPr/>
          <p:nvPr/>
        </p:nvCxnSpPr>
        <p:spPr>
          <a:xfrm>
            <a:off x="7239000" y="21336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4"/>
          <p:cNvCxnSpPr/>
          <p:nvPr/>
        </p:nvCxnSpPr>
        <p:spPr>
          <a:xfrm flipH="1">
            <a:off x="76200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4"/>
          <p:cNvCxnSpPr/>
          <p:nvPr/>
        </p:nvCxnSpPr>
        <p:spPr>
          <a:xfrm>
            <a:off x="82296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4"/>
          <p:cNvCxnSpPr/>
          <p:nvPr/>
        </p:nvCxnSpPr>
        <p:spPr>
          <a:xfrm>
            <a:off x="7696200" y="34290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4"/>
          <p:cNvCxnSpPr/>
          <p:nvPr/>
        </p:nvCxnSpPr>
        <p:spPr>
          <a:xfrm flipH="1">
            <a:off x="5638800" y="28194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4"/>
          <p:cNvCxnSpPr/>
          <p:nvPr/>
        </p:nvCxnSpPr>
        <p:spPr>
          <a:xfrm>
            <a:off x="2590800" y="49530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4"/>
          <p:cNvCxnSpPr/>
          <p:nvPr/>
        </p:nvCxnSpPr>
        <p:spPr>
          <a:xfrm flipH="1">
            <a:off x="1905000" y="4953000"/>
            <a:ext cx="3048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4"/>
          <p:cNvCxnSpPr/>
          <p:nvPr/>
        </p:nvCxnSpPr>
        <p:spPr>
          <a:xfrm flipH="1">
            <a:off x="1371600" y="54864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4"/>
          <p:cNvCxnSpPr/>
          <p:nvPr/>
        </p:nvCxnSpPr>
        <p:spPr>
          <a:xfrm>
            <a:off x="5638800" y="4800600"/>
            <a:ext cx="457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AVL Tree (3)</a:t>
            </a:r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Contoh AVL Tree dan balanced factor:</a:t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2514600" y="1981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1752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33528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10668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22098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29718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4038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990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1600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67818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59436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77724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5334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60198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8382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28956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77724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52578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5"/>
          <p:cNvCxnSpPr/>
          <p:nvPr/>
        </p:nvCxnSpPr>
        <p:spPr>
          <a:xfrm flipH="1">
            <a:off x="1981200" y="2209800"/>
            <a:ext cx="5334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5"/>
          <p:cNvCxnSpPr/>
          <p:nvPr/>
        </p:nvCxnSpPr>
        <p:spPr>
          <a:xfrm>
            <a:off x="2971800" y="2209800"/>
            <a:ext cx="533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5"/>
          <p:cNvCxnSpPr/>
          <p:nvPr/>
        </p:nvCxnSpPr>
        <p:spPr>
          <a:xfrm flipH="1">
            <a:off x="1295400" y="28956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5"/>
          <p:cNvCxnSpPr/>
          <p:nvPr/>
        </p:nvCxnSpPr>
        <p:spPr>
          <a:xfrm flipH="1">
            <a:off x="3124200" y="28956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5"/>
          <p:cNvCxnSpPr/>
          <p:nvPr/>
        </p:nvCxnSpPr>
        <p:spPr>
          <a:xfrm>
            <a:off x="3810000" y="28956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5"/>
          <p:cNvCxnSpPr/>
          <p:nvPr/>
        </p:nvCxnSpPr>
        <p:spPr>
          <a:xfrm flipH="1">
            <a:off x="6324600" y="22860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5"/>
          <p:cNvCxnSpPr/>
          <p:nvPr/>
        </p:nvCxnSpPr>
        <p:spPr>
          <a:xfrm>
            <a:off x="7239000" y="21336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5"/>
          <p:cNvCxnSpPr/>
          <p:nvPr/>
        </p:nvCxnSpPr>
        <p:spPr>
          <a:xfrm flipH="1">
            <a:off x="76200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"/>
          <p:cNvCxnSpPr/>
          <p:nvPr/>
        </p:nvCxnSpPr>
        <p:spPr>
          <a:xfrm>
            <a:off x="82296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5"/>
          <p:cNvCxnSpPr/>
          <p:nvPr/>
        </p:nvCxnSpPr>
        <p:spPr>
          <a:xfrm>
            <a:off x="7696200" y="34290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"/>
          <p:cNvCxnSpPr/>
          <p:nvPr/>
        </p:nvCxnSpPr>
        <p:spPr>
          <a:xfrm flipH="1">
            <a:off x="5638800" y="28194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"/>
          <p:cNvCxnSpPr/>
          <p:nvPr/>
        </p:nvCxnSpPr>
        <p:spPr>
          <a:xfrm>
            <a:off x="2590800" y="49530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5"/>
          <p:cNvCxnSpPr/>
          <p:nvPr/>
        </p:nvCxnSpPr>
        <p:spPr>
          <a:xfrm flipH="1">
            <a:off x="1905000" y="4953000"/>
            <a:ext cx="3048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5"/>
          <p:cNvCxnSpPr/>
          <p:nvPr/>
        </p:nvCxnSpPr>
        <p:spPr>
          <a:xfrm flipH="1">
            <a:off x="1371600" y="54864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5"/>
          <p:cNvCxnSpPr/>
          <p:nvPr/>
        </p:nvCxnSpPr>
        <p:spPr>
          <a:xfrm>
            <a:off x="5638800" y="4800600"/>
            <a:ext cx="457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5"/>
          <p:cNvSpPr txBox="1"/>
          <p:nvPr/>
        </p:nvSpPr>
        <p:spPr>
          <a:xfrm>
            <a:off x="2651125" y="1992313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64" name="Google Shape;264;p5"/>
          <p:cNvSpPr txBox="1"/>
          <p:nvPr/>
        </p:nvSpPr>
        <p:spPr>
          <a:xfrm>
            <a:off x="1828800" y="26416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265" name="Google Shape;265;p5"/>
          <p:cNvSpPr txBox="1"/>
          <p:nvPr/>
        </p:nvSpPr>
        <p:spPr>
          <a:xfrm>
            <a:off x="1143000" y="3175000"/>
            <a:ext cx="26828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 txBox="1"/>
          <p:nvPr/>
        </p:nvSpPr>
        <p:spPr>
          <a:xfrm>
            <a:off x="3429000" y="2514600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67" name="Google Shape;267;p5"/>
          <p:cNvSpPr txBox="1"/>
          <p:nvPr/>
        </p:nvSpPr>
        <p:spPr>
          <a:xfrm>
            <a:off x="3032125" y="328771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"/>
          <p:cNvSpPr txBox="1"/>
          <p:nvPr/>
        </p:nvSpPr>
        <p:spPr>
          <a:xfrm>
            <a:off x="3048000" y="3276600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69" name="Google Shape;269;p5"/>
          <p:cNvSpPr txBox="1"/>
          <p:nvPr/>
        </p:nvSpPr>
        <p:spPr>
          <a:xfrm>
            <a:off x="4114800" y="3276600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5410200" y="3048000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71" name="Google Shape;271;p5"/>
          <p:cNvSpPr txBox="1"/>
          <p:nvPr/>
        </p:nvSpPr>
        <p:spPr>
          <a:xfrm>
            <a:off x="1066800" y="5791200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72" name="Google Shape;272;p5"/>
          <p:cNvSpPr txBox="1"/>
          <p:nvPr/>
        </p:nvSpPr>
        <p:spPr>
          <a:xfrm>
            <a:off x="2971800" y="5105400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73" name="Google Shape;273;p5"/>
          <p:cNvSpPr txBox="1"/>
          <p:nvPr/>
        </p:nvSpPr>
        <p:spPr>
          <a:xfrm>
            <a:off x="7848600" y="3733800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74" name="Google Shape;274;p5"/>
          <p:cNvSpPr txBox="1"/>
          <p:nvPr/>
        </p:nvSpPr>
        <p:spPr>
          <a:xfrm>
            <a:off x="6096000" y="5105400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75" name="Google Shape;275;p5"/>
          <p:cNvSpPr txBox="1"/>
          <p:nvPr/>
        </p:nvSpPr>
        <p:spPr>
          <a:xfrm>
            <a:off x="8458200" y="3048000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76" name="Google Shape;276;p5"/>
          <p:cNvSpPr txBox="1"/>
          <p:nvPr/>
        </p:nvSpPr>
        <p:spPr>
          <a:xfrm>
            <a:off x="1676400" y="5105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277" name="Google Shape;277;p5"/>
          <p:cNvSpPr txBox="1"/>
          <p:nvPr/>
        </p:nvSpPr>
        <p:spPr>
          <a:xfrm>
            <a:off x="2286000" y="45720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278" name="Google Shape;278;p5"/>
          <p:cNvSpPr txBox="1"/>
          <p:nvPr/>
        </p:nvSpPr>
        <p:spPr>
          <a:xfrm>
            <a:off x="6019800" y="2438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7848600" y="2438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280" name="Google Shape;280;p5"/>
          <p:cNvSpPr txBox="1"/>
          <p:nvPr/>
        </p:nvSpPr>
        <p:spPr>
          <a:xfrm>
            <a:off x="6918325" y="1916113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281" name="Google Shape;281;p5"/>
          <p:cNvSpPr txBox="1"/>
          <p:nvPr/>
        </p:nvSpPr>
        <p:spPr>
          <a:xfrm>
            <a:off x="7315200" y="31242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282" name="Google Shape;282;p5"/>
          <p:cNvSpPr txBox="1"/>
          <p:nvPr/>
        </p:nvSpPr>
        <p:spPr>
          <a:xfrm>
            <a:off x="5334000" y="44196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AVL Tree (4)</a:t>
            </a:r>
            <a:endParaRPr/>
          </a:p>
        </p:txBody>
      </p:sp>
      <p:sp>
        <p:nvSpPr>
          <p:cNvPr id="288" name="Google Shape;288;p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Contoh AVL Tree dan balanced factor: </a:t>
            </a:r>
            <a:endParaRPr/>
          </a:p>
        </p:txBody>
      </p:sp>
      <p:sp>
        <p:nvSpPr>
          <p:cNvPr id="289" name="Google Shape;289;p6"/>
          <p:cNvSpPr/>
          <p:nvPr/>
        </p:nvSpPr>
        <p:spPr>
          <a:xfrm>
            <a:off x="2514600" y="1981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1752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33528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10668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22098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29718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4038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/>
          <p:nvPr/>
        </p:nvSpPr>
        <p:spPr>
          <a:xfrm>
            <a:off x="990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16002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67818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59436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77724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5334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60198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8382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28956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77724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52578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6"/>
          <p:cNvCxnSpPr/>
          <p:nvPr/>
        </p:nvCxnSpPr>
        <p:spPr>
          <a:xfrm flipH="1">
            <a:off x="1981200" y="2209800"/>
            <a:ext cx="5334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6"/>
          <p:cNvCxnSpPr/>
          <p:nvPr/>
        </p:nvCxnSpPr>
        <p:spPr>
          <a:xfrm>
            <a:off x="2971800" y="2209800"/>
            <a:ext cx="533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6"/>
          <p:cNvCxnSpPr/>
          <p:nvPr/>
        </p:nvCxnSpPr>
        <p:spPr>
          <a:xfrm flipH="1">
            <a:off x="1295400" y="28956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6"/>
          <p:cNvCxnSpPr/>
          <p:nvPr/>
        </p:nvCxnSpPr>
        <p:spPr>
          <a:xfrm flipH="1">
            <a:off x="3124200" y="28956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6"/>
          <p:cNvCxnSpPr/>
          <p:nvPr/>
        </p:nvCxnSpPr>
        <p:spPr>
          <a:xfrm>
            <a:off x="3810000" y="28956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6"/>
          <p:cNvCxnSpPr/>
          <p:nvPr/>
        </p:nvCxnSpPr>
        <p:spPr>
          <a:xfrm flipH="1">
            <a:off x="6324600" y="22860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6"/>
          <p:cNvCxnSpPr/>
          <p:nvPr/>
        </p:nvCxnSpPr>
        <p:spPr>
          <a:xfrm>
            <a:off x="7239000" y="21336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6"/>
          <p:cNvCxnSpPr/>
          <p:nvPr/>
        </p:nvCxnSpPr>
        <p:spPr>
          <a:xfrm flipH="1">
            <a:off x="76200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6"/>
          <p:cNvCxnSpPr/>
          <p:nvPr/>
        </p:nvCxnSpPr>
        <p:spPr>
          <a:xfrm>
            <a:off x="82296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6"/>
          <p:cNvCxnSpPr/>
          <p:nvPr/>
        </p:nvCxnSpPr>
        <p:spPr>
          <a:xfrm>
            <a:off x="7696200" y="34290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6"/>
          <p:cNvCxnSpPr/>
          <p:nvPr/>
        </p:nvCxnSpPr>
        <p:spPr>
          <a:xfrm flipH="1">
            <a:off x="5638800" y="28194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6"/>
          <p:cNvCxnSpPr/>
          <p:nvPr/>
        </p:nvCxnSpPr>
        <p:spPr>
          <a:xfrm>
            <a:off x="2590800" y="49530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6"/>
          <p:cNvCxnSpPr/>
          <p:nvPr/>
        </p:nvCxnSpPr>
        <p:spPr>
          <a:xfrm flipH="1">
            <a:off x="1905000" y="4953000"/>
            <a:ext cx="3048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6"/>
          <p:cNvCxnSpPr/>
          <p:nvPr/>
        </p:nvCxnSpPr>
        <p:spPr>
          <a:xfrm flipH="1">
            <a:off x="1371600" y="54864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6"/>
          <p:cNvCxnSpPr/>
          <p:nvPr/>
        </p:nvCxnSpPr>
        <p:spPr>
          <a:xfrm>
            <a:off x="5638800" y="4800600"/>
            <a:ext cx="457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6"/>
          <p:cNvSpPr txBox="1"/>
          <p:nvPr/>
        </p:nvSpPr>
        <p:spPr>
          <a:xfrm>
            <a:off x="2590800" y="19812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4" name="Google Shape;324;p6"/>
          <p:cNvSpPr txBox="1"/>
          <p:nvPr/>
        </p:nvSpPr>
        <p:spPr>
          <a:xfrm>
            <a:off x="3429000" y="25146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5" name="Google Shape;325;p6"/>
          <p:cNvSpPr txBox="1"/>
          <p:nvPr/>
        </p:nvSpPr>
        <p:spPr>
          <a:xfrm>
            <a:off x="3048000" y="32766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6" name="Google Shape;326;p6"/>
          <p:cNvSpPr txBox="1"/>
          <p:nvPr/>
        </p:nvSpPr>
        <p:spPr>
          <a:xfrm>
            <a:off x="1066800" y="57912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7" name="Google Shape;327;p6"/>
          <p:cNvSpPr txBox="1"/>
          <p:nvPr/>
        </p:nvSpPr>
        <p:spPr>
          <a:xfrm>
            <a:off x="2971800" y="51054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8" name="Google Shape;328;p6"/>
          <p:cNvSpPr txBox="1"/>
          <p:nvPr/>
        </p:nvSpPr>
        <p:spPr>
          <a:xfrm>
            <a:off x="4114800" y="32766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9" name="Google Shape;329;p6"/>
          <p:cNvSpPr txBox="1"/>
          <p:nvPr/>
        </p:nvSpPr>
        <p:spPr>
          <a:xfrm>
            <a:off x="5410200" y="30480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0" name="Google Shape;330;p6"/>
          <p:cNvSpPr txBox="1"/>
          <p:nvPr/>
        </p:nvSpPr>
        <p:spPr>
          <a:xfrm>
            <a:off x="1143000" y="32004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1" name="Google Shape;331;p6"/>
          <p:cNvSpPr txBox="1"/>
          <p:nvPr/>
        </p:nvSpPr>
        <p:spPr>
          <a:xfrm>
            <a:off x="7848600" y="37338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2" name="Google Shape;332;p6"/>
          <p:cNvSpPr txBox="1"/>
          <p:nvPr/>
        </p:nvSpPr>
        <p:spPr>
          <a:xfrm>
            <a:off x="8458200" y="30480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3" name="Google Shape;333;p6"/>
          <p:cNvSpPr txBox="1"/>
          <p:nvPr/>
        </p:nvSpPr>
        <p:spPr>
          <a:xfrm>
            <a:off x="6096000" y="510540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4" name="Google Shape;334;p6"/>
          <p:cNvSpPr txBox="1"/>
          <p:nvPr/>
        </p:nvSpPr>
        <p:spPr>
          <a:xfrm>
            <a:off x="1828800" y="25908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335" name="Google Shape;335;p6"/>
          <p:cNvSpPr txBox="1"/>
          <p:nvPr/>
        </p:nvSpPr>
        <p:spPr>
          <a:xfrm>
            <a:off x="1600200" y="51054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336" name="Google Shape;336;p6"/>
          <p:cNvSpPr txBox="1"/>
          <p:nvPr/>
        </p:nvSpPr>
        <p:spPr>
          <a:xfrm>
            <a:off x="2209800" y="46482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337" name="Google Shape;337;p6"/>
          <p:cNvSpPr txBox="1"/>
          <p:nvPr/>
        </p:nvSpPr>
        <p:spPr>
          <a:xfrm>
            <a:off x="5943600" y="25146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338" name="Google Shape;338;p6"/>
          <p:cNvSpPr txBox="1"/>
          <p:nvPr/>
        </p:nvSpPr>
        <p:spPr>
          <a:xfrm>
            <a:off x="7772400" y="24384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339" name="Google Shape;339;p6"/>
          <p:cNvSpPr txBox="1"/>
          <p:nvPr/>
        </p:nvSpPr>
        <p:spPr>
          <a:xfrm>
            <a:off x="6781800" y="19812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endParaRPr/>
          </a:p>
        </p:txBody>
      </p:sp>
      <p:sp>
        <p:nvSpPr>
          <p:cNvPr id="340" name="Google Shape;340;p6"/>
          <p:cNvSpPr txBox="1"/>
          <p:nvPr/>
        </p:nvSpPr>
        <p:spPr>
          <a:xfrm>
            <a:off x="7239000" y="30480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endParaRPr/>
          </a:p>
        </p:txBody>
      </p:sp>
      <p:sp>
        <p:nvSpPr>
          <p:cNvPr id="341" name="Google Shape;341;p6"/>
          <p:cNvSpPr txBox="1"/>
          <p:nvPr/>
        </p:nvSpPr>
        <p:spPr>
          <a:xfrm>
            <a:off x="5257800" y="4419600"/>
            <a:ext cx="444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AVL Tree (5)</a:t>
            </a:r>
            <a:endParaRPr/>
          </a:p>
        </p:txBody>
      </p:sp>
      <p:sp>
        <p:nvSpPr>
          <p:cNvPr id="347" name="Google Shape;347;p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Contoh non AVL Tree: </a:t>
            </a:r>
            <a:endParaRPr/>
          </a:p>
        </p:txBody>
      </p:sp>
      <p:sp>
        <p:nvSpPr>
          <p:cNvPr id="348" name="Google Shape;348;p7"/>
          <p:cNvSpPr/>
          <p:nvPr/>
        </p:nvSpPr>
        <p:spPr>
          <a:xfrm>
            <a:off x="2514600" y="1981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1752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33528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10668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34290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29718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4038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"/>
          <p:cNvSpPr/>
          <p:nvPr/>
        </p:nvSpPr>
        <p:spPr>
          <a:xfrm>
            <a:off x="2057400" y="6172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"/>
          <p:cNvSpPr/>
          <p:nvPr/>
        </p:nvSpPr>
        <p:spPr>
          <a:xfrm>
            <a:off x="2743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67818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"/>
          <p:cNvSpPr/>
          <p:nvPr/>
        </p:nvSpPr>
        <p:spPr>
          <a:xfrm>
            <a:off x="59436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77724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5334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"/>
          <p:cNvSpPr/>
          <p:nvPr/>
        </p:nvSpPr>
        <p:spPr>
          <a:xfrm>
            <a:off x="73152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"/>
          <p:cNvSpPr/>
          <p:nvPr/>
        </p:nvSpPr>
        <p:spPr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"/>
          <p:cNvSpPr/>
          <p:nvPr/>
        </p:nvSpPr>
        <p:spPr>
          <a:xfrm>
            <a:off x="8382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"/>
          <p:cNvSpPr/>
          <p:nvPr/>
        </p:nvSpPr>
        <p:spPr>
          <a:xfrm>
            <a:off x="4876800" y="4876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"/>
          <p:cNvSpPr/>
          <p:nvPr/>
        </p:nvSpPr>
        <p:spPr>
          <a:xfrm>
            <a:off x="77724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"/>
          <p:cNvSpPr/>
          <p:nvPr/>
        </p:nvSpPr>
        <p:spPr>
          <a:xfrm>
            <a:off x="4114800" y="4343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7"/>
          <p:cNvCxnSpPr/>
          <p:nvPr/>
        </p:nvCxnSpPr>
        <p:spPr>
          <a:xfrm flipH="1">
            <a:off x="1981200" y="2209800"/>
            <a:ext cx="5334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7"/>
          <p:cNvCxnSpPr/>
          <p:nvPr/>
        </p:nvCxnSpPr>
        <p:spPr>
          <a:xfrm>
            <a:off x="2971800" y="2209800"/>
            <a:ext cx="533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7"/>
          <p:cNvCxnSpPr/>
          <p:nvPr/>
        </p:nvCxnSpPr>
        <p:spPr>
          <a:xfrm flipH="1">
            <a:off x="1295400" y="28956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7"/>
          <p:cNvCxnSpPr/>
          <p:nvPr/>
        </p:nvCxnSpPr>
        <p:spPr>
          <a:xfrm flipH="1">
            <a:off x="3124200" y="28956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7"/>
          <p:cNvCxnSpPr/>
          <p:nvPr/>
        </p:nvCxnSpPr>
        <p:spPr>
          <a:xfrm>
            <a:off x="3810000" y="28956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7"/>
          <p:cNvCxnSpPr/>
          <p:nvPr/>
        </p:nvCxnSpPr>
        <p:spPr>
          <a:xfrm flipH="1">
            <a:off x="6324600" y="22860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7"/>
          <p:cNvCxnSpPr/>
          <p:nvPr/>
        </p:nvCxnSpPr>
        <p:spPr>
          <a:xfrm>
            <a:off x="7239000" y="21336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7"/>
          <p:cNvCxnSpPr/>
          <p:nvPr/>
        </p:nvCxnSpPr>
        <p:spPr>
          <a:xfrm flipH="1">
            <a:off x="76200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7"/>
          <p:cNvCxnSpPr/>
          <p:nvPr/>
        </p:nvCxnSpPr>
        <p:spPr>
          <a:xfrm>
            <a:off x="82296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7"/>
          <p:cNvCxnSpPr/>
          <p:nvPr/>
        </p:nvCxnSpPr>
        <p:spPr>
          <a:xfrm>
            <a:off x="7696200" y="34290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7"/>
          <p:cNvCxnSpPr/>
          <p:nvPr/>
        </p:nvCxnSpPr>
        <p:spPr>
          <a:xfrm flipH="1">
            <a:off x="5638800" y="28194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7"/>
          <p:cNvCxnSpPr/>
          <p:nvPr/>
        </p:nvCxnSpPr>
        <p:spPr>
          <a:xfrm>
            <a:off x="4572000" y="46482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7"/>
          <p:cNvCxnSpPr/>
          <p:nvPr/>
        </p:nvCxnSpPr>
        <p:spPr>
          <a:xfrm flipH="1">
            <a:off x="3733800" y="46482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7"/>
          <p:cNvCxnSpPr/>
          <p:nvPr/>
        </p:nvCxnSpPr>
        <p:spPr>
          <a:xfrm flipH="1">
            <a:off x="3048000" y="52578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7"/>
          <p:cNvSpPr/>
          <p:nvPr/>
        </p:nvSpPr>
        <p:spPr>
          <a:xfrm>
            <a:off x="381000" y="3886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7"/>
          <p:cNvCxnSpPr/>
          <p:nvPr/>
        </p:nvCxnSpPr>
        <p:spPr>
          <a:xfrm flipH="1">
            <a:off x="2438400" y="5943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7"/>
          <p:cNvCxnSpPr/>
          <p:nvPr/>
        </p:nvCxnSpPr>
        <p:spPr>
          <a:xfrm flipH="1">
            <a:off x="685800" y="35814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AVL Tree (6)</a:t>
            </a:r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Contoh non AVL Tree &amp; balanced factor: </a:t>
            </a:r>
            <a:endParaRPr/>
          </a:p>
        </p:txBody>
      </p:sp>
      <p:sp>
        <p:nvSpPr>
          <p:cNvPr id="390" name="Google Shape;390;p8"/>
          <p:cNvSpPr/>
          <p:nvPr/>
        </p:nvSpPr>
        <p:spPr>
          <a:xfrm>
            <a:off x="2514600" y="1981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8"/>
          <p:cNvSpPr/>
          <p:nvPr/>
        </p:nvSpPr>
        <p:spPr>
          <a:xfrm>
            <a:off x="1752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"/>
          <p:cNvSpPr/>
          <p:nvPr/>
        </p:nvSpPr>
        <p:spPr>
          <a:xfrm>
            <a:off x="33528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10668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34290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"/>
          <p:cNvSpPr/>
          <p:nvPr/>
        </p:nvSpPr>
        <p:spPr>
          <a:xfrm>
            <a:off x="29718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"/>
          <p:cNvSpPr/>
          <p:nvPr/>
        </p:nvSpPr>
        <p:spPr>
          <a:xfrm>
            <a:off x="4038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8"/>
          <p:cNvSpPr/>
          <p:nvPr/>
        </p:nvSpPr>
        <p:spPr>
          <a:xfrm>
            <a:off x="2057400" y="6172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27432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6781800" y="1905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59436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8"/>
          <p:cNvSpPr/>
          <p:nvPr/>
        </p:nvSpPr>
        <p:spPr>
          <a:xfrm>
            <a:off x="77724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8"/>
          <p:cNvSpPr/>
          <p:nvPr/>
        </p:nvSpPr>
        <p:spPr>
          <a:xfrm>
            <a:off x="5334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73152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"/>
          <p:cNvSpPr/>
          <p:nvPr/>
        </p:nvSpPr>
        <p:spPr>
          <a:xfrm>
            <a:off x="8382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"/>
          <p:cNvSpPr/>
          <p:nvPr/>
        </p:nvSpPr>
        <p:spPr>
          <a:xfrm>
            <a:off x="4876800" y="4876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"/>
          <p:cNvSpPr/>
          <p:nvPr/>
        </p:nvSpPr>
        <p:spPr>
          <a:xfrm>
            <a:off x="77724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4114800" y="4343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8"/>
          <p:cNvCxnSpPr/>
          <p:nvPr/>
        </p:nvCxnSpPr>
        <p:spPr>
          <a:xfrm flipH="1">
            <a:off x="1981200" y="2209800"/>
            <a:ext cx="5334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8"/>
          <p:cNvCxnSpPr/>
          <p:nvPr/>
        </p:nvCxnSpPr>
        <p:spPr>
          <a:xfrm>
            <a:off x="2971800" y="2209800"/>
            <a:ext cx="533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8"/>
          <p:cNvCxnSpPr/>
          <p:nvPr/>
        </p:nvCxnSpPr>
        <p:spPr>
          <a:xfrm flipH="1">
            <a:off x="1295400" y="28956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8"/>
          <p:cNvCxnSpPr/>
          <p:nvPr/>
        </p:nvCxnSpPr>
        <p:spPr>
          <a:xfrm flipH="1">
            <a:off x="3124200" y="28956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8"/>
          <p:cNvCxnSpPr/>
          <p:nvPr/>
        </p:nvCxnSpPr>
        <p:spPr>
          <a:xfrm>
            <a:off x="3810000" y="28956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8"/>
          <p:cNvCxnSpPr/>
          <p:nvPr/>
        </p:nvCxnSpPr>
        <p:spPr>
          <a:xfrm flipH="1">
            <a:off x="6324600" y="22860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8"/>
          <p:cNvCxnSpPr/>
          <p:nvPr/>
        </p:nvCxnSpPr>
        <p:spPr>
          <a:xfrm>
            <a:off x="7239000" y="21336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8"/>
          <p:cNvCxnSpPr/>
          <p:nvPr/>
        </p:nvCxnSpPr>
        <p:spPr>
          <a:xfrm flipH="1">
            <a:off x="76200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8"/>
          <p:cNvCxnSpPr/>
          <p:nvPr/>
        </p:nvCxnSpPr>
        <p:spPr>
          <a:xfrm>
            <a:off x="8229600" y="28194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8"/>
          <p:cNvCxnSpPr/>
          <p:nvPr/>
        </p:nvCxnSpPr>
        <p:spPr>
          <a:xfrm>
            <a:off x="7696200" y="34290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8"/>
          <p:cNvCxnSpPr/>
          <p:nvPr/>
        </p:nvCxnSpPr>
        <p:spPr>
          <a:xfrm flipH="1">
            <a:off x="5638800" y="28194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8"/>
          <p:cNvCxnSpPr/>
          <p:nvPr/>
        </p:nvCxnSpPr>
        <p:spPr>
          <a:xfrm>
            <a:off x="4572000" y="46482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8"/>
          <p:cNvCxnSpPr/>
          <p:nvPr/>
        </p:nvCxnSpPr>
        <p:spPr>
          <a:xfrm flipH="1">
            <a:off x="3733800" y="46482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8"/>
          <p:cNvCxnSpPr/>
          <p:nvPr/>
        </p:nvCxnSpPr>
        <p:spPr>
          <a:xfrm flipH="1">
            <a:off x="3048000" y="52578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8"/>
          <p:cNvSpPr/>
          <p:nvPr/>
        </p:nvSpPr>
        <p:spPr>
          <a:xfrm>
            <a:off x="381000" y="3886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8"/>
          <p:cNvCxnSpPr/>
          <p:nvPr/>
        </p:nvCxnSpPr>
        <p:spPr>
          <a:xfrm flipH="1">
            <a:off x="2438400" y="5943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8"/>
          <p:cNvCxnSpPr/>
          <p:nvPr/>
        </p:nvCxnSpPr>
        <p:spPr>
          <a:xfrm flipH="1">
            <a:off x="685800" y="35814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8"/>
          <p:cNvSpPr txBox="1"/>
          <p:nvPr/>
        </p:nvSpPr>
        <p:spPr>
          <a:xfrm>
            <a:off x="2514600" y="19812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endParaRPr/>
          </a:p>
        </p:txBody>
      </p:sp>
      <p:sp>
        <p:nvSpPr>
          <p:cNvPr id="427" name="Google Shape;427;p8"/>
          <p:cNvSpPr txBox="1"/>
          <p:nvPr/>
        </p:nvSpPr>
        <p:spPr>
          <a:xfrm>
            <a:off x="1066800" y="32004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428" name="Google Shape;428;p8"/>
          <p:cNvSpPr txBox="1"/>
          <p:nvPr/>
        </p:nvSpPr>
        <p:spPr>
          <a:xfrm>
            <a:off x="5943600" y="25146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endParaRPr/>
          </a:p>
        </p:txBody>
      </p:sp>
      <p:sp>
        <p:nvSpPr>
          <p:cNvPr id="429" name="Google Shape;429;p8"/>
          <p:cNvSpPr txBox="1"/>
          <p:nvPr/>
        </p:nvSpPr>
        <p:spPr>
          <a:xfrm>
            <a:off x="2743200" y="55626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endParaRPr/>
          </a:p>
        </p:txBody>
      </p:sp>
      <p:sp>
        <p:nvSpPr>
          <p:cNvPr id="430" name="Google Shape;430;p8"/>
          <p:cNvSpPr txBox="1"/>
          <p:nvPr/>
        </p:nvSpPr>
        <p:spPr>
          <a:xfrm>
            <a:off x="457200" y="39624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1" name="Google Shape;431;p8"/>
          <p:cNvSpPr txBox="1"/>
          <p:nvPr/>
        </p:nvSpPr>
        <p:spPr>
          <a:xfrm>
            <a:off x="3048000" y="33528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2" name="Google Shape;432;p8"/>
          <p:cNvSpPr txBox="1"/>
          <p:nvPr/>
        </p:nvSpPr>
        <p:spPr>
          <a:xfrm>
            <a:off x="4114800" y="32766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3" name="Google Shape;433;p8"/>
          <p:cNvSpPr txBox="1"/>
          <p:nvPr/>
        </p:nvSpPr>
        <p:spPr>
          <a:xfrm>
            <a:off x="2133600" y="62484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4" name="Google Shape;434;p8"/>
          <p:cNvSpPr txBox="1"/>
          <p:nvPr/>
        </p:nvSpPr>
        <p:spPr>
          <a:xfrm>
            <a:off x="4953000" y="48768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5" name="Google Shape;435;p8"/>
          <p:cNvSpPr txBox="1"/>
          <p:nvPr/>
        </p:nvSpPr>
        <p:spPr>
          <a:xfrm>
            <a:off x="5410200" y="31242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6" name="Google Shape;436;p8"/>
          <p:cNvSpPr txBox="1"/>
          <p:nvPr/>
        </p:nvSpPr>
        <p:spPr>
          <a:xfrm>
            <a:off x="8458200" y="30480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7" name="Google Shape;437;p8"/>
          <p:cNvSpPr txBox="1"/>
          <p:nvPr/>
        </p:nvSpPr>
        <p:spPr>
          <a:xfrm>
            <a:off x="7391400" y="44958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8" name="Google Shape;438;p8"/>
          <p:cNvSpPr txBox="1"/>
          <p:nvPr/>
        </p:nvSpPr>
        <p:spPr>
          <a:xfrm>
            <a:off x="1752600" y="2590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- 2</a:t>
            </a:r>
            <a:endParaRPr/>
          </a:p>
        </p:txBody>
      </p:sp>
      <p:sp>
        <p:nvSpPr>
          <p:cNvPr id="439" name="Google Shape;439;p8"/>
          <p:cNvSpPr txBox="1"/>
          <p:nvPr/>
        </p:nvSpPr>
        <p:spPr>
          <a:xfrm>
            <a:off x="3429000" y="4953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- 2</a:t>
            </a:r>
            <a:endParaRPr/>
          </a:p>
        </p:txBody>
      </p:sp>
      <p:sp>
        <p:nvSpPr>
          <p:cNvPr id="440" name="Google Shape;440;p8"/>
          <p:cNvSpPr txBox="1"/>
          <p:nvPr/>
        </p:nvSpPr>
        <p:spPr>
          <a:xfrm>
            <a:off x="7239000" y="3124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endParaRPr/>
          </a:p>
        </p:txBody>
      </p:sp>
      <p:sp>
        <p:nvSpPr>
          <p:cNvPr id="441" name="Google Shape;441;p8"/>
          <p:cNvSpPr txBox="1"/>
          <p:nvPr/>
        </p:nvSpPr>
        <p:spPr>
          <a:xfrm>
            <a:off x="4114800" y="4343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- 2</a:t>
            </a:r>
            <a:endParaRPr/>
          </a:p>
        </p:txBody>
      </p:sp>
      <p:sp>
        <p:nvSpPr>
          <p:cNvPr id="442" name="Google Shape;442;p8"/>
          <p:cNvSpPr txBox="1"/>
          <p:nvPr/>
        </p:nvSpPr>
        <p:spPr>
          <a:xfrm>
            <a:off x="7772400" y="3733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endParaRPr/>
          </a:p>
        </p:txBody>
      </p:sp>
      <p:sp>
        <p:nvSpPr>
          <p:cNvPr id="443" name="Google Shape;443;p8"/>
          <p:cNvSpPr txBox="1"/>
          <p:nvPr/>
        </p:nvSpPr>
        <p:spPr>
          <a:xfrm>
            <a:off x="7772400" y="243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- 2</a:t>
            </a:r>
            <a:endParaRPr/>
          </a:p>
        </p:txBody>
      </p:sp>
      <p:sp>
        <p:nvSpPr>
          <p:cNvPr id="444" name="Google Shape;444;p8"/>
          <p:cNvSpPr txBox="1"/>
          <p:nvPr/>
        </p:nvSpPr>
        <p:spPr>
          <a:xfrm>
            <a:off x="3429000" y="2514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5" name="Google Shape;445;p8"/>
          <p:cNvSpPr txBox="1"/>
          <p:nvPr/>
        </p:nvSpPr>
        <p:spPr>
          <a:xfrm>
            <a:off x="6781800" y="1981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endParaRPr/>
          </a:p>
        </p:txBody>
      </p:sp>
      <p:cxnSp>
        <p:nvCxnSpPr>
          <p:cNvPr id="446" name="Google Shape;446;p8"/>
          <p:cNvCxnSpPr/>
          <p:nvPr/>
        </p:nvCxnSpPr>
        <p:spPr>
          <a:xfrm flipH="1">
            <a:off x="7620000" y="41910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AVL Tree (7)</a:t>
            </a:r>
            <a:endParaRPr/>
          </a:p>
        </p:txBody>
      </p:sp>
      <p:sp>
        <p:nvSpPr>
          <p:cNvPr id="452" name="Google Shape;452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AVL tree dapat diimplementasikan menjadi Binary Search Tree (BST)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Operasi AVL tree sebagai BST: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Search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Find minimum dan find maximum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Insert: setelah node baru dimasukkan tree harus diperiksa apakah masih mempunyai sifat AVL. Jika tidak maka tree harus di-rotasi. Ada 4 macam rotasi: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a. Single right rotation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b. Single left rotation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c. Double right rotation atau left-right rotation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d. Double left rotation atau right-left rotation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4. 	Delete: caranya sama seperti BST. Setelah node dihapus, tree diperiksa apakah masih mempunyai sifat AVL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0CD740-30B5-4BE0-89FD-9B646A9086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D303C4-C3E4-43ED-9199-24C398F26E10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C77B8FB-7239-4528-96F2-0C03B96EF8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Theme2</vt:lpstr>
      <vt:lpstr>Default Design</vt:lpstr>
      <vt:lpstr>Data Struktures TK13024</vt:lpstr>
      <vt:lpstr>Objektif</vt:lpstr>
      <vt:lpstr>AVL Tree</vt:lpstr>
      <vt:lpstr>AVL Tree (2)</vt:lpstr>
      <vt:lpstr>AVL Tree (3)</vt:lpstr>
      <vt:lpstr>AVL Tree (4)</vt:lpstr>
      <vt:lpstr>AVL Tree (5)</vt:lpstr>
      <vt:lpstr>AVL Tree (6)</vt:lpstr>
      <vt:lpstr>AVL Tree (7)</vt:lpstr>
      <vt:lpstr>AVL Tree (8)</vt:lpstr>
      <vt:lpstr>AVL Tree (9)</vt:lpstr>
      <vt:lpstr> AVL Tree (10)</vt:lpstr>
      <vt:lpstr>AVL Tree (11)</vt:lpstr>
      <vt:lpstr>AVL Tree (12)</vt:lpstr>
      <vt:lpstr>AVL Tree (13)</vt:lpstr>
      <vt:lpstr>AVL Tree (14)</vt:lpstr>
      <vt:lpstr>AVL Tree (15)</vt:lpstr>
      <vt:lpstr>AVL Tree (16)</vt:lpstr>
      <vt:lpstr>AVL Tree (17)</vt:lpstr>
      <vt:lpstr>AVL Tree (18)</vt:lpstr>
      <vt:lpstr>AVL Tree (19)</vt:lpstr>
      <vt:lpstr>AVL Tree (20)</vt:lpstr>
      <vt:lpstr>AVL Tree (21)</vt:lpstr>
      <vt:lpstr>AVL Tree (22)</vt:lpstr>
      <vt:lpstr>Latihan soal No 1</vt:lpstr>
      <vt:lpstr>Latihan soal No 2</vt:lpstr>
      <vt:lpstr>PR Teori 5b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Struktures TK13024</dc:title>
  <dc:creator>Pono</dc:creator>
  <cp:revision>3</cp:revision>
  <dcterms:created xsi:type="dcterms:W3CDTF">2021-03-01T14:35:24Z</dcterms:created>
  <dcterms:modified xsi:type="dcterms:W3CDTF">2024-04-29T06:05:14Z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