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0" r:id="rId5"/>
  </p:sldMasterIdLst>
  <p:notesMasterIdLst>
    <p:notesMasterId r:id="rId43"/>
  </p:notesMasterIdLst>
  <p:sldIdLst>
    <p:sldId id="256" r:id="rId6"/>
    <p:sldId id="257" r:id="rId7"/>
    <p:sldId id="258" r:id="rId8"/>
    <p:sldId id="259" r:id="rId9"/>
    <p:sldId id="260" r:id="rId10"/>
    <p:sldId id="261" r:id="rId11"/>
    <p:sldId id="262" r:id="rId12"/>
    <p:sldId id="263" r:id="rId13"/>
    <p:sldId id="265"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4" roundtripDataSignature="AMtx7mh58NpH+SOEbfuMzTB7vWxLT5tF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27FC43-7CCB-4B79-B93E-683C26266D59}" v="1" dt="2024-04-29T23:34:01.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GKY WISIANTO" userId="S::hengky.535230094@stu.untar.ac.id::6738b44e-5727-4510-b35a-f698632d6616" providerId="AD" clId="Web-{20AA4B73-6E77-49B7-991B-980CF8B0F03A}"/>
    <pc:docChg chg="modSld">
      <pc:chgData name="HENGKY WISIANTO" userId="S::hengky.535230094@stu.untar.ac.id::6738b44e-5727-4510-b35a-f698632d6616" providerId="AD" clId="Web-{20AA4B73-6E77-49B7-991B-980CF8B0F03A}" dt="2024-04-03T11:51:50.714" v="0" actId="1076"/>
      <pc:docMkLst>
        <pc:docMk/>
      </pc:docMkLst>
      <pc:sldChg chg="modSp">
        <pc:chgData name="HENGKY WISIANTO" userId="S::hengky.535230094@stu.untar.ac.id::6738b44e-5727-4510-b35a-f698632d6616" providerId="AD" clId="Web-{20AA4B73-6E77-49B7-991B-980CF8B0F03A}" dt="2024-04-03T11:51:50.714" v="0" actId="1076"/>
        <pc:sldMkLst>
          <pc:docMk/>
          <pc:sldMk cId="0" sldId="272"/>
        </pc:sldMkLst>
        <pc:picChg chg="mod">
          <ac:chgData name="HENGKY WISIANTO" userId="S::hengky.535230094@stu.untar.ac.id::6738b44e-5727-4510-b35a-f698632d6616" providerId="AD" clId="Web-{20AA4B73-6E77-49B7-991B-980CF8B0F03A}" dt="2024-04-03T11:51:50.714" v="0" actId="1076"/>
          <ac:picMkLst>
            <pc:docMk/>
            <pc:sldMk cId="0" sldId="272"/>
            <ac:picMk id="483" creationId="{00000000-0000-0000-0000-000000000000}"/>
          </ac:picMkLst>
        </pc:picChg>
      </pc:sldChg>
    </pc:docChg>
  </pc:docChgLst>
  <pc:docChgLst>
    <pc:chgData name="BRYAN BRYAN" userId="S::bryan.535230124@stu.untar.ac.id::787ac493-de28-4434-a43a-b3f07879d6a0" providerId="AD" clId="Web-{F15CE46E-0C5A-4525-B766-E32E80008F01}"/>
    <pc:docChg chg="modSld">
      <pc:chgData name="BRYAN BRYAN" userId="S::bryan.535230124@stu.untar.ac.id::787ac493-de28-4434-a43a-b3f07879d6a0" providerId="AD" clId="Web-{F15CE46E-0C5A-4525-B766-E32E80008F01}" dt="2024-04-11T06:22:31.688" v="2" actId="1076"/>
      <pc:docMkLst>
        <pc:docMk/>
      </pc:docMkLst>
      <pc:sldChg chg="modSp">
        <pc:chgData name="BRYAN BRYAN" userId="S::bryan.535230124@stu.untar.ac.id::787ac493-de28-4434-a43a-b3f07879d6a0" providerId="AD" clId="Web-{F15CE46E-0C5A-4525-B766-E32E80008F01}" dt="2024-04-11T06:22:31.688" v="2" actId="1076"/>
        <pc:sldMkLst>
          <pc:docMk/>
          <pc:sldMk cId="0" sldId="288"/>
        </pc:sldMkLst>
        <pc:spChg chg="mod">
          <ac:chgData name="BRYAN BRYAN" userId="S::bryan.535230124@stu.untar.ac.id::787ac493-de28-4434-a43a-b3f07879d6a0" providerId="AD" clId="Web-{F15CE46E-0C5A-4525-B766-E32E80008F01}" dt="2024-04-11T06:22:31.688" v="2" actId="1076"/>
          <ac:spMkLst>
            <pc:docMk/>
            <pc:sldMk cId="0" sldId="288"/>
            <ac:spMk id="585" creationId="{00000000-0000-0000-0000-000000000000}"/>
          </ac:spMkLst>
        </pc:spChg>
      </pc:sldChg>
    </pc:docChg>
  </pc:docChgLst>
  <pc:docChgLst>
    <pc:chgData name="FELIX NATHANAEL" userId="S::felix.535230125@stu.untar.ac.id::61c39b9b-1e15-4106-9845-0d42359e8ccc" providerId="AD" clId="Web-{1C27DD25-E769-AFDD-F39B-03C9D93A71D5}"/>
    <pc:docChg chg="modSld">
      <pc:chgData name="FELIX NATHANAEL" userId="S::felix.535230125@stu.untar.ac.id::61c39b9b-1e15-4106-9845-0d42359e8ccc" providerId="AD" clId="Web-{1C27DD25-E769-AFDD-F39B-03C9D93A71D5}" dt="2024-04-16T06:02:18.868" v="3" actId="1076"/>
      <pc:docMkLst>
        <pc:docMk/>
      </pc:docMkLst>
      <pc:sldChg chg="modSp">
        <pc:chgData name="FELIX NATHANAEL" userId="S::felix.535230125@stu.untar.ac.id::61c39b9b-1e15-4106-9845-0d42359e8ccc" providerId="AD" clId="Web-{1C27DD25-E769-AFDD-F39B-03C9D93A71D5}" dt="2024-04-16T06:02:18.868" v="3" actId="1076"/>
        <pc:sldMkLst>
          <pc:docMk/>
          <pc:sldMk cId="0" sldId="264"/>
        </pc:sldMkLst>
        <pc:spChg chg="mod">
          <ac:chgData name="FELIX NATHANAEL" userId="S::felix.535230125@stu.untar.ac.id::61c39b9b-1e15-4106-9845-0d42359e8ccc" providerId="AD" clId="Web-{1C27DD25-E769-AFDD-F39B-03C9D93A71D5}" dt="2024-04-16T06:02:18.868" v="3" actId="1076"/>
          <ac:spMkLst>
            <pc:docMk/>
            <pc:sldMk cId="0" sldId="264"/>
            <ac:spMk id="298" creationId="{00000000-0000-0000-0000-000000000000}"/>
          </ac:spMkLst>
        </pc:spChg>
      </pc:sldChg>
    </pc:docChg>
  </pc:docChgLst>
  <pc:docChgLst>
    <pc:chgData name="STEVEN WIJAYA" userId="S::steven.535230129@stu.untar.ac.id::82d5f444-314b-4f09-8ce2-bed11b129ffe" providerId="AD" clId="Web-{F827FC43-7CCB-4B79-B93E-683C26266D59}"/>
    <pc:docChg chg="sldOrd">
      <pc:chgData name="STEVEN WIJAYA" userId="S::steven.535230129@stu.untar.ac.id::82d5f444-314b-4f09-8ce2-bed11b129ffe" providerId="AD" clId="Web-{F827FC43-7CCB-4B79-B93E-683C26266D59}" dt="2024-04-29T23:34:01.776" v="0"/>
      <pc:docMkLst>
        <pc:docMk/>
      </pc:docMkLst>
      <pc:sldChg chg="ord">
        <pc:chgData name="STEVEN WIJAYA" userId="S::steven.535230129@stu.untar.ac.id::82d5f444-314b-4f09-8ce2-bed11b129ffe" providerId="AD" clId="Web-{F827FC43-7CCB-4B79-B93E-683C26266D59}" dt="2024-04-29T23:34:01.776" v="0"/>
        <pc:sldMkLst>
          <pc:docMk/>
          <pc:sldMk cId="0" sldId="264"/>
        </pc:sldMkLst>
      </pc:sldChg>
    </pc:docChg>
  </pc:docChgLst>
  <pc:docChgLst>
    <pc:chgData name="ALVIN KURNIAWAN" userId="S::alvin.535230084@stu.untar.ac.id::1f1d1494-2fbb-4991-8826-a9f9bc403919" providerId="AD" clId="Web-{724E6B90-44C6-457B-89DE-CC257242A4E8}"/>
    <pc:docChg chg="modSld">
      <pc:chgData name="ALVIN KURNIAWAN" userId="S::alvin.535230084@stu.untar.ac.id::1f1d1494-2fbb-4991-8826-a9f9bc403919" providerId="AD" clId="Web-{724E6B90-44C6-457B-89DE-CC257242A4E8}" dt="2024-04-10T12:19:59.322" v="0" actId="1076"/>
      <pc:docMkLst>
        <pc:docMk/>
      </pc:docMkLst>
      <pc:sldChg chg="modSp">
        <pc:chgData name="ALVIN KURNIAWAN" userId="S::alvin.535230084@stu.untar.ac.id::1f1d1494-2fbb-4991-8826-a9f9bc403919" providerId="AD" clId="Web-{724E6B90-44C6-457B-89DE-CC257242A4E8}" dt="2024-04-10T12:19:59.322" v="0" actId="1076"/>
        <pc:sldMkLst>
          <pc:docMk/>
          <pc:sldMk cId="0" sldId="288"/>
        </pc:sldMkLst>
        <pc:spChg chg="mod">
          <ac:chgData name="ALVIN KURNIAWAN" userId="S::alvin.535230084@stu.untar.ac.id::1f1d1494-2fbb-4991-8826-a9f9bc403919" providerId="AD" clId="Web-{724E6B90-44C6-457B-89DE-CC257242A4E8}" dt="2024-04-10T12:19:59.322" v="0" actId="1076"/>
          <ac:spMkLst>
            <pc:docMk/>
            <pc:sldMk cId="0" sldId="288"/>
            <ac:spMk id="5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7" name="Google Shape;54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4" name="Google Shape;55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5" name="Google Shape;57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9"/>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3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780"/>
              </a:spcBef>
              <a:spcAft>
                <a:spcPts val="0"/>
              </a:spcAft>
              <a:buClr>
                <a:srgbClr val="888888"/>
              </a:buClr>
              <a:buSzPts val="3900"/>
              <a:buNone/>
              <a:defRPr>
                <a:solidFill>
                  <a:srgbClr val="888888"/>
                </a:solidFill>
              </a:defRPr>
            </a:lvl1pPr>
            <a:lvl2pPr lvl="1" algn="ctr">
              <a:spcBef>
                <a:spcPts val="680"/>
              </a:spcBef>
              <a:spcAft>
                <a:spcPts val="0"/>
              </a:spcAft>
              <a:buClr>
                <a:srgbClr val="888888"/>
              </a:buClr>
              <a:buSzPts val="3400"/>
              <a:buNone/>
              <a:defRPr>
                <a:solidFill>
                  <a:srgbClr val="888888"/>
                </a:solidFill>
              </a:defRPr>
            </a:lvl2pPr>
            <a:lvl3pPr lvl="2" algn="ctr">
              <a:spcBef>
                <a:spcPts val="580"/>
              </a:spcBef>
              <a:spcAft>
                <a:spcPts val="0"/>
              </a:spcAft>
              <a:buClr>
                <a:srgbClr val="888888"/>
              </a:buClr>
              <a:buSzPts val="29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92"/>
              </a:spcBef>
              <a:spcAft>
                <a:spcPts val="0"/>
              </a:spcAft>
              <a:buClr>
                <a:srgbClr val="888888"/>
              </a:buClr>
              <a:buSzPts val="2462"/>
              <a:buNone/>
              <a:defRPr>
                <a:solidFill>
                  <a:srgbClr val="888888"/>
                </a:solidFill>
              </a:defRPr>
            </a:lvl6pPr>
            <a:lvl7pPr lvl="6" algn="ctr">
              <a:spcBef>
                <a:spcPts val="492"/>
              </a:spcBef>
              <a:spcAft>
                <a:spcPts val="0"/>
              </a:spcAft>
              <a:buClr>
                <a:srgbClr val="888888"/>
              </a:buClr>
              <a:buSzPts val="2462"/>
              <a:buNone/>
              <a:defRPr>
                <a:solidFill>
                  <a:srgbClr val="888888"/>
                </a:solidFill>
              </a:defRPr>
            </a:lvl7pPr>
            <a:lvl8pPr lvl="7" algn="ctr">
              <a:spcBef>
                <a:spcPts val="492"/>
              </a:spcBef>
              <a:spcAft>
                <a:spcPts val="0"/>
              </a:spcAft>
              <a:buClr>
                <a:srgbClr val="888888"/>
              </a:buClr>
              <a:buSzPts val="2462"/>
              <a:buNone/>
              <a:defRPr>
                <a:solidFill>
                  <a:srgbClr val="888888"/>
                </a:solidFill>
              </a:defRPr>
            </a:lvl8pPr>
            <a:lvl9pPr lvl="8" algn="ctr">
              <a:spcBef>
                <a:spcPts val="492"/>
              </a:spcBef>
              <a:spcAft>
                <a:spcPts val="0"/>
              </a:spcAft>
              <a:buClr>
                <a:srgbClr val="888888"/>
              </a:buClr>
              <a:buSzPts val="2462"/>
              <a:buNone/>
              <a:defRPr>
                <a:solidFill>
                  <a:srgbClr val="888888"/>
                </a:solidFill>
              </a:defRPr>
            </a:lvl9pPr>
          </a:lstStyle>
          <a:p>
            <a:endParaRPr/>
          </a:p>
        </p:txBody>
      </p:sp>
      <p:sp>
        <p:nvSpPr>
          <p:cNvPr id="15" name="Google Shape;1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6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62"/>
          <p:cNvSpPr txBox="1">
            <a:spLocks noGrp="1"/>
          </p:cNvSpPr>
          <p:nvPr>
            <p:ph type="title"/>
          </p:nvPr>
        </p:nvSpPr>
        <p:spPr>
          <a:xfrm rot="5400000">
            <a:off x="4732338" y="2171705"/>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62"/>
          <p:cNvSpPr txBox="1">
            <a:spLocks noGrp="1"/>
          </p:cNvSpPr>
          <p:nvPr>
            <p:ph type="body" idx="1"/>
          </p:nvPr>
        </p:nvSpPr>
        <p:spPr>
          <a:xfrm rot="5400000">
            <a:off x="541338" y="190504"/>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9"/>
        <p:cNvGrpSpPr/>
        <p:nvPr/>
      </p:nvGrpSpPr>
      <p:grpSpPr>
        <a:xfrm>
          <a:off x="0" y="0"/>
          <a:ext cx="0" cy="0"/>
          <a:chOff x="0" y="0"/>
          <a:chExt cx="0" cy="0"/>
        </a:xfrm>
      </p:grpSpPr>
      <p:sp>
        <p:nvSpPr>
          <p:cNvPr id="90" name="Google Shape;90;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1" name="Google Shape;91;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4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7" name="Google Shape;97;p4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98" name="Google Shape;98;p4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sp>
        <p:nvSpPr>
          <p:cNvPr id="102" name="Google Shape;102;p4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3" name="Google Shape;103;p4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104" name="Google Shape;104;p4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7"/>
        <p:cNvGrpSpPr/>
        <p:nvPr/>
      </p:nvGrpSpPr>
      <p:grpSpPr>
        <a:xfrm>
          <a:off x="0" y="0"/>
          <a:ext cx="0" cy="0"/>
          <a:chOff x="0" y="0"/>
          <a:chExt cx="0" cy="0"/>
        </a:xfrm>
      </p:grpSpPr>
      <p:sp>
        <p:nvSpPr>
          <p:cNvPr id="108" name="Google Shape;108;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9" name="Google Shape;109;p4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10" name="Google Shape;110;p4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11" name="Google Shape;111;p4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4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17" name="Google Shape;117;p4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18" name="Google Shape;118;p4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19" name="Google Shape;119;p4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20" name="Google Shape;120;p4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sp>
        <p:nvSpPr>
          <p:cNvPr id="124" name="Google Shape;124;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4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4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5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4" name="Google Shape;134;p5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35" name="Google Shape;135;p5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36" name="Google Shape;136;p5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40" descr="template presentation Isi0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0" name="Google Shape;2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9"/>
        <p:cNvGrpSpPr/>
        <p:nvPr/>
      </p:nvGrpSpPr>
      <p:grpSpPr>
        <a:xfrm>
          <a:off x="0" y="0"/>
          <a:ext cx="0" cy="0"/>
          <a:chOff x="0" y="0"/>
          <a:chExt cx="0" cy="0"/>
        </a:xfrm>
      </p:grpSpPr>
      <p:sp>
        <p:nvSpPr>
          <p:cNvPr id="140" name="Google Shape;140;p5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1" name="Google Shape;141;p51"/>
          <p:cNvSpPr>
            <a:spLocks noGrp="1"/>
          </p:cNvSpPr>
          <p:nvPr>
            <p:ph type="pic" idx="2"/>
          </p:nvPr>
        </p:nvSpPr>
        <p:spPr>
          <a:xfrm>
            <a:off x="1792288" y="612775"/>
            <a:ext cx="5486400" cy="4114800"/>
          </a:xfrm>
          <a:prstGeom prst="rect">
            <a:avLst/>
          </a:prstGeom>
          <a:noFill/>
          <a:ln>
            <a:noFill/>
          </a:ln>
        </p:spPr>
      </p:sp>
      <p:sp>
        <p:nvSpPr>
          <p:cNvPr id="142" name="Google Shape;142;p5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43" name="Google Shape;143;p5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5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5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8" name="Google Shape;148;p5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5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2"/>
        <p:cNvGrpSpPr/>
        <p:nvPr/>
      </p:nvGrpSpPr>
      <p:grpSpPr>
        <a:xfrm>
          <a:off x="0" y="0"/>
          <a:ext cx="0" cy="0"/>
          <a:chOff x="0" y="0"/>
          <a:chExt cx="0" cy="0"/>
        </a:xfrm>
      </p:grpSpPr>
      <p:sp>
        <p:nvSpPr>
          <p:cNvPr id="153" name="Google Shape;153;p5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4" name="Google Shape;154;p5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5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58"/>
        <p:cNvGrpSpPr/>
        <p:nvPr/>
      </p:nvGrpSpPr>
      <p:grpSpPr>
        <a:xfrm>
          <a:off x="0" y="0"/>
          <a:ext cx="0" cy="0"/>
          <a:chOff x="0" y="0"/>
          <a:chExt cx="0" cy="0"/>
        </a:xfrm>
      </p:grpSpPr>
      <p:sp>
        <p:nvSpPr>
          <p:cNvPr id="159" name="Google Shape;159;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0" name="Google Shape;160;p5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1" name="Google Shape;161;p5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2" name="Google Shape;162;p5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00" b="0" i="0" u="none" strike="noStrike" cap="none">
                <a:solidFill>
                  <a:srgbClr val="000000"/>
                </a:solidFill>
                <a:latin typeface="Arial"/>
                <a:ea typeface="Arial"/>
                <a:cs typeface="Arial"/>
                <a:sym typeface="Arial"/>
              </a:defRPr>
            </a:lvl1pPr>
            <a:lvl2pPr marL="0" marR="0" lvl="1" indent="0" algn="r">
              <a:spcBef>
                <a:spcPts val="0"/>
              </a:spcBef>
              <a:buNone/>
              <a:defRPr sz="1400" b="0" i="0" u="none" strike="noStrike" cap="none">
                <a:solidFill>
                  <a:srgbClr val="000000"/>
                </a:solidFill>
                <a:latin typeface="Arial"/>
                <a:ea typeface="Arial"/>
                <a:cs typeface="Arial"/>
                <a:sym typeface="Arial"/>
              </a:defRPr>
            </a:lvl2pPr>
            <a:lvl3pPr marL="0" marR="0" lvl="2" indent="0" algn="r">
              <a:spcBef>
                <a:spcPts val="0"/>
              </a:spcBef>
              <a:buNone/>
              <a:defRPr sz="1400" b="0" i="0" u="none" strike="noStrike" cap="none">
                <a:solidFill>
                  <a:srgbClr val="000000"/>
                </a:solidFill>
                <a:latin typeface="Arial"/>
                <a:ea typeface="Arial"/>
                <a:cs typeface="Arial"/>
                <a:sym typeface="Arial"/>
              </a:defRPr>
            </a:lvl3pPr>
            <a:lvl4pPr marL="0" marR="0" lvl="3" indent="0" algn="r">
              <a:spcBef>
                <a:spcPts val="0"/>
              </a:spcBef>
              <a:buNone/>
              <a:defRPr sz="1400" b="0" i="0" u="none" strike="noStrike" cap="none">
                <a:solidFill>
                  <a:srgbClr val="000000"/>
                </a:solidFill>
                <a:latin typeface="Arial"/>
                <a:ea typeface="Arial"/>
                <a:cs typeface="Arial"/>
                <a:sym typeface="Arial"/>
              </a:defRPr>
            </a:lvl4pPr>
            <a:lvl5pPr marL="0" marR="0" lvl="4" indent="0" algn="r">
              <a:spcBef>
                <a:spcPts val="0"/>
              </a:spcBef>
              <a:buNone/>
              <a:defRPr sz="1400" b="0" i="0" u="none" strike="noStrike" cap="none">
                <a:solidFill>
                  <a:srgbClr val="000000"/>
                </a:solidFill>
                <a:latin typeface="Arial"/>
                <a:ea typeface="Arial"/>
                <a:cs typeface="Arial"/>
                <a:sym typeface="Arial"/>
              </a:defRPr>
            </a:lvl5pPr>
            <a:lvl6pPr marL="0" marR="0" lvl="5" indent="0" algn="r">
              <a:spcBef>
                <a:spcPts val="0"/>
              </a:spcBef>
              <a:buNone/>
              <a:defRPr sz="1400" b="0" i="0" u="none" strike="noStrike" cap="none">
                <a:solidFill>
                  <a:srgbClr val="000000"/>
                </a:solidFill>
                <a:latin typeface="Arial"/>
                <a:ea typeface="Arial"/>
                <a:cs typeface="Arial"/>
                <a:sym typeface="Arial"/>
              </a:defRPr>
            </a:lvl6pPr>
            <a:lvl7pPr marL="0" marR="0" lvl="6" indent="0" algn="r">
              <a:spcBef>
                <a:spcPts val="0"/>
              </a:spcBef>
              <a:buNone/>
              <a:defRPr sz="1400" b="0" i="0" u="none" strike="noStrike" cap="none">
                <a:solidFill>
                  <a:srgbClr val="000000"/>
                </a:solidFill>
                <a:latin typeface="Arial"/>
                <a:ea typeface="Arial"/>
                <a:cs typeface="Arial"/>
                <a:sym typeface="Arial"/>
              </a:defRPr>
            </a:lvl7pPr>
            <a:lvl8pPr marL="0" marR="0" lvl="7" indent="0" algn="r">
              <a:spcBef>
                <a:spcPts val="0"/>
              </a:spcBef>
              <a:buNone/>
              <a:defRPr sz="1400" b="0" i="0" u="none" strike="noStrike" cap="none">
                <a:solidFill>
                  <a:srgbClr val="000000"/>
                </a:solidFill>
                <a:latin typeface="Arial"/>
                <a:ea typeface="Arial"/>
                <a:cs typeface="Arial"/>
                <a:sym typeface="Arial"/>
              </a:defRPr>
            </a:lvl8pPr>
            <a:lvl9pPr marL="0" marR="0" lvl="8" indent="0" algn="r">
              <a:spcBef>
                <a:spcPts val="0"/>
              </a:spcBef>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43" descr="template presentation Isi01.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7" name="Google Shape;27;p43"/>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923"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92"/>
              </a:spcBef>
              <a:spcAft>
                <a:spcPts val="0"/>
              </a:spcAft>
              <a:buClr>
                <a:srgbClr val="888888"/>
              </a:buClr>
              <a:buSzPts val="2462"/>
              <a:buNone/>
              <a:defRPr sz="2462">
                <a:solidFill>
                  <a:srgbClr val="888888"/>
                </a:solidFill>
              </a:defRPr>
            </a:lvl1pPr>
            <a:lvl2pPr marL="914400" lvl="1" indent="-228600" algn="l">
              <a:spcBef>
                <a:spcPts val="443"/>
              </a:spcBef>
              <a:spcAft>
                <a:spcPts val="0"/>
              </a:spcAft>
              <a:buClr>
                <a:srgbClr val="888888"/>
              </a:buClr>
              <a:buSzPts val="2215"/>
              <a:buNone/>
              <a:defRPr sz="2215">
                <a:solidFill>
                  <a:srgbClr val="888888"/>
                </a:solidFill>
              </a:defRPr>
            </a:lvl2pPr>
            <a:lvl3pPr marL="1371600" lvl="2" indent="-228600" algn="l">
              <a:spcBef>
                <a:spcPts val="394"/>
              </a:spcBef>
              <a:spcAft>
                <a:spcPts val="0"/>
              </a:spcAft>
              <a:buClr>
                <a:srgbClr val="888888"/>
              </a:buClr>
              <a:buSzPts val="1969"/>
              <a:buNone/>
              <a:defRPr sz="1969">
                <a:solidFill>
                  <a:srgbClr val="888888"/>
                </a:solidFill>
              </a:defRPr>
            </a:lvl3pPr>
            <a:lvl4pPr marL="1828800" lvl="3" indent="-228600" algn="l">
              <a:spcBef>
                <a:spcPts val="345"/>
              </a:spcBef>
              <a:spcAft>
                <a:spcPts val="0"/>
              </a:spcAft>
              <a:buClr>
                <a:srgbClr val="888888"/>
              </a:buClr>
              <a:buSzPts val="1723"/>
              <a:buNone/>
              <a:defRPr sz="1723">
                <a:solidFill>
                  <a:srgbClr val="888888"/>
                </a:solidFill>
              </a:defRPr>
            </a:lvl4pPr>
            <a:lvl5pPr marL="2286000" lvl="4" indent="-228600" algn="l">
              <a:spcBef>
                <a:spcPts val="345"/>
              </a:spcBef>
              <a:spcAft>
                <a:spcPts val="0"/>
              </a:spcAft>
              <a:buClr>
                <a:srgbClr val="888888"/>
              </a:buClr>
              <a:buSzPts val="1723"/>
              <a:buNone/>
              <a:defRPr sz="1723">
                <a:solidFill>
                  <a:srgbClr val="888888"/>
                </a:solidFill>
              </a:defRPr>
            </a:lvl5pPr>
            <a:lvl6pPr marL="2743200" lvl="5" indent="-228600" algn="l">
              <a:spcBef>
                <a:spcPts val="345"/>
              </a:spcBef>
              <a:spcAft>
                <a:spcPts val="0"/>
              </a:spcAft>
              <a:buClr>
                <a:srgbClr val="888888"/>
              </a:buClr>
              <a:buSzPts val="1723"/>
              <a:buNone/>
              <a:defRPr sz="1723">
                <a:solidFill>
                  <a:srgbClr val="888888"/>
                </a:solidFill>
              </a:defRPr>
            </a:lvl6pPr>
            <a:lvl7pPr marL="3200400" lvl="6" indent="-228600" algn="l">
              <a:spcBef>
                <a:spcPts val="345"/>
              </a:spcBef>
              <a:spcAft>
                <a:spcPts val="0"/>
              </a:spcAft>
              <a:buClr>
                <a:srgbClr val="888888"/>
              </a:buClr>
              <a:buSzPts val="1723"/>
              <a:buNone/>
              <a:defRPr sz="1723">
                <a:solidFill>
                  <a:srgbClr val="888888"/>
                </a:solidFill>
              </a:defRPr>
            </a:lvl7pPr>
            <a:lvl8pPr marL="3657600" lvl="7" indent="-228600" algn="l">
              <a:spcBef>
                <a:spcPts val="345"/>
              </a:spcBef>
              <a:spcAft>
                <a:spcPts val="0"/>
              </a:spcAft>
              <a:buClr>
                <a:srgbClr val="888888"/>
              </a:buClr>
              <a:buSzPts val="1723"/>
              <a:buNone/>
              <a:defRPr sz="1723">
                <a:solidFill>
                  <a:srgbClr val="888888"/>
                </a:solidFill>
              </a:defRPr>
            </a:lvl8pPr>
            <a:lvl9pPr marL="4114800" lvl="8" indent="-228600" algn="l">
              <a:spcBef>
                <a:spcPts val="345"/>
              </a:spcBef>
              <a:spcAft>
                <a:spcPts val="0"/>
              </a:spcAft>
              <a:buClr>
                <a:srgbClr val="888888"/>
              </a:buClr>
              <a:buSzPts val="1723"/>
              <a:buNone/>
              <a:defRPr sz="1723">
                <a:solidFill>
                  <a:srgbClr val="888888"/>
                </a:solidFill>
              </a:defRPr>
            </a:lvl9pPr>
          </a:lstStyle>
          <a:p>
            <a:endParaRPr/>
          </a:p>
        </p:txBody>
      </p:sp>
      <p:sp>
        <p:nvSpPr>
          <p:cNvPr id="29" name="Google Shape;29;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5"/>
          <p:cNvSpPr txBox="1">
            <a:spLocks noGrp="1"/>
          </p:cNvSpPr>
          <p:nvPr>
            <p:ph type="body" idx="1"/>
          </p:nvPr>
        </p:nvSpPr>
        <p:spPr>
          <a:xfrm>
            <a:off x="457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35" name="Google Shape;35;p55"/>
          <p:cNvSpPr txBox="1">
            <a:spLocks noGrp="1"/>
          </p:cNvSpPr>
          <p:nvPr>
            <p:ph type="body" idx="2"/>
          </p:nvPr>
        </p:nvSpPr>
        <p:spPr>
          <a:xfrm>
            <a:off x="4648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36" name="Google Shape;36;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5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42" name="Google Shape;42;p5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43" name="Google Shape;43;p56"/>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44" name="Google Shape;44;p56"/>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45" name="Google Shape;45;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59"/>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59"/>
          <p:cNvSpPr txBox="1">
            <a:spLocks noGrp="1"/>
          </p:cNvSpPr>
          <p:nvPr>
            <p:ph type="body" idx="1"/>
          </p:nvPr>
        </p:nvSpPr>
        <p:spPr>
          <a:xfrm>
            <a:off x="3575050" y="273054"/>
            <a:ext cx="5111750" cy="5853113"/>
          </a:xfrm>
          <a:prstGeom prst="rect">
            <a:avLst/>
          </a:prstGeom>
          <a:noFill/>
          <a:ln>
            <a:noFill/>
          </a:ln>
        </p:spPr>
        <p:txBody>
          <a:bodyPr spcFirstLastPara="1" wrap="square" lIns="91425" tIns="45700" rIns="91425" bIns="45700" anchor="t" anchorCtr="0">
            <a:noAutofit/>
          </a:bodyPr>
          <a:lstStyle>
            <a:lvl1pPr marL="457200" lvl="0" indent="-478726" algn="l">
              <a:spcBef>
                <a:spcPts val="788"/>
              </a:spcBef>
              <a:spcAft>
                <a:spcPts val="0"/>
              </a:spcAft>
              <a:buClr>
                <a:schemeClr val="dk1"/>
              </a:buClr>
              <a:buSzPts val="3939"/>
              <a:buChar char="•"/>
              <a:defRPr sz="3939"/>
            </a:lvl1pPr>
            <a:lvl2pPr marL="914400" lvl="1" indent="-447421" algn="l">
              <a:spcBef>
                <a:spcPts val="689"/>
              </a:spcBef>
              <a:spcAft>
                <a:spcPts val="0"/>
              </a:spcAft>
              <a:buClr>
                <a:schemeClr val="dk1"/>
              </a:buClr>
              <a:buSzPts val="3446"/>
              <a:buChar char="–"/>
              <a:defRPr sz="3446"/>
            </a:lvl2pPr>
            <a:lvl3pPr marL="1371600" lvl="2" indent="-416179" algn="l">
              <a:spcBef>
                <a:spcPts val="591"/>
              </a:spcBef>
              <a:spcAft>
                <a:spcPts val="0"/>
              </a:spcAft>
              <a:buClr>
                <a:schemeClr val="dk1"/>
              </a:buClr>
              <a:buSzPts val="2954"/>
              <a:buChar char="•"/>
              <a:defRPr sz="2954"/>
            </a:lvl3pPr>
            <a:lvl4pPr marL="1828800" lvl="3" indent="-384936" algn="l">
              <a:spcBef>
                <a:spcPts val="492"/>
              </a:spcBef>
              <a:spcAft>
                <a:spcPts val="0"/>
              </a:spcAft>
              <a:buClr>
                <a:schemeClr val="dk1"/>
              </a:buClr>
              <a:buSzPts val="2462"/>
              <a:buChar char="–"/>
              <a:defRPr sz="2462"/>
            </a:lvl4pPr>
            <a:lvl5pPr marL="2286000" lvl="4" indent="-384936" algn="l">
              <a:spcBef>
                <a:spcPts val="492"/>
              </a:spcBef>
              <a:spcAft>
                <a:spcPts val="0"/>
              </a:spcAft>
              <a:buClr>
                <a:schemeClr val="dk1"/>
              </a:buClr>
              <a:buSzPts val="2462"/>
              <a:buChar char="»"/>
              <a:defRPr sz="2462"/>
            </a:lvl5pPr>
            <a:lvl6pPr marL="2743200" lvl="5" indent="-384936" algn="l">
              <a:spcBef>
                <a:spcPts val="492"/>
              </a:spcBef>
              <a:spcAft>
                <a:spcPts val="0"/>
              </a:spcAft>
              <a:buClr>
                <a:schemeClr val="dk1"/>
              </a:buClr>
              <a:buSzPts val="2462"/>
              <a:buChar char="•"/>
              <a:defRPr sz="2462"/>
            </a:lvl6pPr>
            <a:lvl7pPr marL="3200400" lvl="6" indent="-384936" algn="l">
              <a:spcBef>
                <a:spcPts val="492"/>
              </a:spcBef>
              <a:spcAft>
                <a:spcPts val="0"/>
              </a:spcAft>
              <a:buClr>
                <a:schemeClr val="dk1"/>
              </a:buClr>
              <a:buSzPts val="2462"/>
              <a:buChar char="•"/>
              <a:defRPr sz="2462"/>
            </a:lvl7pPr>
            <a:lvl8pPr marL="3657600" lvl="7" indent="-384936" algn="l">
              <a:spcBef>
                <a:spcPts val="492"/>
              </a:spcBef>
              <a:spcAft>
                <a:spcPts val="0"/>
              </a:spcAft>
              <a:buClr>
                <a:schemeClr val="dk1"/>
              </a:buClr>
              <a:buSzPts val="2462"/>
              <a:buChar char="•"/>
              <a:defRPr sz="2462"/>
            </a:lvl8pPr>
            <a:lvl9pPr marL="4114800" lvl="8" indent="-384936" algn="l">
              <a:spcBef>
                <a:spcPts val="492"/>
              </a:spcBef>
              <a:spcAft>
                <a:spcPts val="0"/>
              </a:spcAft>
              <a:buClr>
                <a:schemeClr val="dk1"/>
              </a:buClr>
              <a:buSzPts val="2462"/>
              <a:buChar char="•"/>
              <a:defRPr sz="2462"/>
            </a:lvl9pPr>
          </a:lstStyle>
          <a:p>
            <a:endParaRPr/>
          </a:p>
        </p:txBody>
      </p:sp>
      <p:sp>
        <p:nvSpPr>
          <p:cNvPr id="60" name="Google Shape;60;p59"/>
          <p:cNvSpPr txBox="1">
            <a:spLocks noGrp="1"/>
          </p:cNvSpPr>
          <p:nvPr>
            <p:ph type="body" idx="2"/>
          </p:nvPr>
        </p:nvSpPr>
        <p:spPr>
          <a:xfrm>
            <a:off x="457201" y="1435103"/>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61" name="Google Shape;61;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6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60"/>
          <p:cNvSpPr>
            <a:spLocks noGrp="1"/>
          </p:cNvSpPr>
          <p:nvPr>
            <p:ph type="pic" idx="2"/>
          </p:nvPr>
        </p:nvSpPr>
        <p:spPr>
          <a:xfrm>
            <a:off x="1792288" y="612775"/>
            <a:ext cx="5486400" cy="4114800"/>
          </a:xfrm>
          <a:prstGeom prst="rect">
            <a:avLst/>
          </a:prstGeom>
          <a:noFill/>
          <a:ln>
            <a:noFill/>
          </a:ln>
        </p:spPr>
      </p:sp>
      <p:sp>
        <p:nvSpPr>
          <p:cNvPr id="67" name="Google Shape;67;p6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68" name="Google Shape;68;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8" descr="template presentation-Judul.jpg"/>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7" name="Google Shape;7;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8" name="Google Shape;8;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9" name="Google Shape;9;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4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4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4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4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4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4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4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4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85" name="Google Shape;85;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Google Shape;86;p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Google Shape;87;p4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 name="Google Shape;88;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
          <p:cNvSpPr txBox="1">
            <a:spLocks noGrp="1"/>
          </p:cNvSpPr>
          <p:nvPr>
            <p:ph type="ctrTitle"/>
          </p:nvPr>
        </p:nvSpPr>
        <p:spPr>
          <a:xfrm>
            <a:off x="685800" y="914400"/>
            <a:ext cx="7772400" cy="18684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FFFF00"/>
                </a:solidFill>
              </a:rPr>
              <a:t>Data Struktures</a:t>
            </a:r>
            <a:br>
              <a:rPr lang="en-US">
                <a:solidFill>
                  <a:srgbClr val="FFFF00"/>
                </a:solidFill>
              </a:rPr>
            </a:br>
            <a:r>
              <a:rPr lang="en-US" sz="4800">
                <a:solidFill>
                  <a:srgbClr val="FFFF00"/>
                </a:solidFill>
              </a:rPr>
              <a:t>TK13024</a:t>
            </a:r>
            <a:endParaRPr>
              <a:solidFill>
                <a:srgbClr val="FFFF00"/>
              </a:solidFill>
            </a:endParaRPr>
          </a:p>
        </p:txBody>
      </p:sp>
      <p:sp>
        <p:nvSpPr>
          <p:cNvPr id="170" name="Google Shape;170;p1"/>
          <p:cNvSpPr txBox="1">
            <a:spLocks noGrp="1"/>
          </p:cNvSpPr>
          <p:nvPr>
            <p:ph type="subTitle" idx="1"/>
          </p:nvPr>
        </p:nvSpPr>
        <p:spPr>
          <a:xfrm>
            <a:off x="1371600" y="3198812"/>
            <a:ext cx="6400800" cy="259238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FF00"/>
              </a:buClr>
              <a:buSzPts val="5400"/>
              <a:buFont typeface="Arial"/>
              <a:buNone/>
            </a:pPr>
            <a:r>
              <a:rPr lang="en-US" sz="5400">
                <a:solidFill>
                  <a:srgbClr val="FFFF00"/>
                </a:solidFill>
              </a:rPr>
              <a:t>Pertemuan 6a</a:t>
            </a:r>
            <a:br>
              <a:rPr lang="en-US" sz="5400">
                <a:solidFill>
                  <a:srgbClr val="FFFF00"/>
                </a:solidFill>
              </a:rPr>
            </a:br>
            <a:r>
              <a:rPr lang="en-US" sz="5400">
                <a:solidFill>
                  <a:srgbClr val="FFFF00"/>
                </a:solidFill>
              </a:rPr>
              <a:t>Struktur Data Heap dan Priority Queue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9"/>
          <p:cNvSpPr txBox="1">
            <a:spLocks noGrp="1"/>
          </p:cNvSpPr>
          <p:nvPr>
            <p:ph type="title"/>
          </p:nvPr>
        </p:nvSpPr>
        <p:spPr>
          <a:xfrm>
            <a:off x="457200" y="274638"/>
            <a:ext cx="8686800" cy="5635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Contoh operasi heapify: membuat heap maksimum</a:t>
            </a:r>
            <a:endParaRPr sz="2800"/>
          </a:p>
        </p:txBody>
      </p:sp>
      <p:sp>
        <p:nvSpPr>
          <p:cNvPr id="273" name="Google Shape;273;p9"/>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sz="2800"/>
              <a:t>Complete binary tree (bukan heap):</a:t>
            </a:r>
            <a:endParaRPr/>
          </a:p>
        </p:txBody>
      </p:sp>
      <p:sp>
        <p:nvSpPr>
          <p:cNvPr id="274" name="Google Shape;274;p9"/>
          <p:cNvSpPr/>
          <p:nvPr/>
        </p:nvSpPr>
        <p:spPr>
          <a:xfrm>
            <a:off x="4343400" y="1676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275" name="Google Shape;275;p9"/>
          <p:cNvSpPr/>
          <p:nvPr/>
        </p:nvSpPr>
        <p:spPr>
          <a:xfrm>
            <a:off x="3200400" y="3124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276" name="Google Shape;276;p9"/>
          <p:cNvSpPr/>
          <p:nvPr/>
        </p:nvSpPr>
        <p:spPr>
          <a:xfrm>
            <a:off x="2057400" y="3124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sp>
        <p:nvSpPr>
          <p:cNvPr id="277" name="Google Shape;277;p9"/>
          <p:cNvSpPr/>
          <p:nvPr/>
        </p:nvSpPr>
        <p:spPr>
          <a:xfrm>
            <a:off x="5943600" y="2590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278" name="Google Shape;278;p9"/>
          <p:cNvSpPr/>
          <p:nvPr/>
        </p:nvSpPr>
        <p:spPr>
          <a:xfrm>
            <a:off x="4648199" y="2590800"/>
            <a:ext cx="545237"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0" i="0" u="none" strike="noStrike" cap="none">
                <a:solidFill>
                  <a:srgbClr val="000000"/>
                </a:solidFill>
                <a:latin typeface="Arial"/>
                <a:ea typeface="Arial"/>
                <a:cs typeface="Arial"/>
                <a:sym typeface="Arial"/>
              </a:rPr>
              <a:t>10</a:t>
            </a:r>
            <a:endParaRPr/>
          </a:p>
        </p:txBody>
      </p:sp>
      <p:sp>
        <p:nvSpPr>
          <p:cNvPr id="279" name="Google Shape;279;p9"/>
          <p:cNvSpPr/>
          <p:nvPr/>
        </p:nvSpPr>
        <p:spPr>
          <a:xfrm>
            <a:off x="3962400" y="2590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280" name="Google Shape;280;p9"/>
          <p:cNvSpPr/>
          <p:nvPr/>
        </p:nvSpPr>
        <p:spPr>
          <a:xfrm>
            <a:off x="2667000" y="2514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sp>
        <p:nvSpPr>
          <p:cNvPr id="281" name="Google Shape;281;p9"/>
          <p:cNvSpPr/>
          <p:nvPr/>
        </p:nvSpPr>
        <p:spPr>
          <a:xfrm>
            <a:off x="3429000" y="2057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282" name="Google Shape;282;p9"/>
          <p:cNvSpPr/>
          <p:nvPr/>
        </p:nvSpPr>
        <p:spPr>
          <a:xfrm>
            <a:off x="5334000" y="2057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cxnSp>
        <p:nvCxnSpPr>
          <p:cNvPr id="283" name="Google Shape;283;p9"/>
          <p:cNvCxnSpPr/>
          <p:nvPr/>
        </p:nvCxnSpPr>
        <p:spPr>
          <a:xfrm rot="10800000" flipH="1">
            <a:off x="3733800" y="1828800"/>
            <a:ext cx="609600" cy="228600"/>
          </a:xfrm>
          <a:prstGeom prst="straightConnector1">
            <a:avLst/>
          </a:prstGeom>
          <a:noFill/>
          <a:ln w="9525" cap="flat" cmpd="sng">
            <a:solidFill>
              <a:schemeClr val="dk1"/>
            </a:solidFill>
            <a:prstDash val="solid"/>
            <a:round/>
            <a:headEnd type="none" w="med" len="med"/>
            <a:tailEnd type="none" w="med" len="med"/>
          </a:ln>
        </p:spPr>
      </p:cxnSp>
      <p:cxnSp>
        <p:nvCxnSpPr>
          <p:cNvPr id="284" name="Google Shape;284;p9"/>
          <p:cNvCxnSpPr/>
          <p:nvPr/>
        </p:nvCxnSpPr>
        <p:spPr>
          <a:xfrm>
            <a:off x="4800600" y="1828800"/>
            <a:ext cx="685800" cy="228600"/>
          </a:xfrm>
          <a:prstGeom prst="straightConnector1">
            <a:avLst/>
          </a:prstGeom>
          <a:noFill/>
          <a:ln w="9525" cap="flat" cmpd="sng">
            <a:solidFill>
              <a:schemeClr val="dk1"/>
            </a:solidFill>
            <a:prstDash val="solid"/>
            <a:round/>
            <a:headEnd type="none" w="med" len="med"/>
            <a:tailEnd type="none" w="med" len="med"/>
          </a:ln>
        </p:spPr>
      </p:cxnSp>
      <p:cxnSp>
        <p:nvCxnSpPr>
          <p:cNvPr id="285" name="Google Shape;285;p9"/>
          <p:cNvCxnSpPr/>
          <p:nvPr/>
        </p:nvCxnSpPr>
        <p:spPr>
          <a:xfrm flipH="1">
            <a:off x="2971800" y="2286000"/>
            <a:ext cx="457200" cy="228600"/>
          </a:xfrm>
          <a:prstGeom prst="straightConnector1">
            <a:avLst/>
          </a:prstGeom>
          <a:noFill/>
          <a:ln w="9525" cap="flat" cmpd="sng">
            <a:solidFill>
              <a:schemeClr val="dk1"/>
            </a:solidFill>
            <a:prstDash val="solid"/>
            <a:round/>
            <a:headEnd type="none" w="med" len="med"/>
            <a:tailEnd type="none" w="med" len="med"/>
          </a:ln>
        </p:spPr>
      </p:cxnSp>
      <p:cxnSp>
        <p:nvCxnSpPr>
          <p:cNvPr id="286" name="Google Shape;286;p9"/>
          <p:cNvCxnSpPr/>
          <p:nvPr/>
        </p:nvCxnSpPr>
        <p:spPr>
          <a:xfrm>
            <a:off x="3886200" y="2362200"/>
            <a:ext cx="228600" cy="228600"/>
          </a:xfrm>
          <a:prstGeom prst="straightConnector1">
            <a:avLst/>
          </a:prstGeom>
          <a:noFill/>
          <a:ln w="9525" cap="flat" cmpd="sng">
            <a:solidFill>
              <a:schemeClr val="dk1"/>
            </a:solidFill>
            <a:prstDash val="solid"/>
            <a:round/>
            <a:headEnd type="none" w="med" len="med"/>
            <a:tailEnd type="none" w="med" len="med"/>
          </a:ln>
        </p:spPr>
      </p:cxnSp>
      <p:cxnSp>
        <p:nvCxnSpPr>
          <p:cNvPr id="287" name="Google Shape;287;p9"/>
          <p:cNvCxnSpPr/>
          <p:nvPr/>
        </p:nvCxnSpPr>
        <p:spPr>
          <a:xfrm flipH="1">
            <a:off x="2362200" y="2819400"/>
            <a:ext cx="304800" cy="304800"/>
          </a:xfrm>
          <a:prstGeom prst="straightConnector1">
            <a:avLst/>
          </a:prstGeom>
          <a:noFill/>
          <a:ln w="9525" cap="flat" cmpd="sng">
            <a:solidFill>
              <a:schemeClr val="dk1"/>
            </a:solidFill>
            <a:prstDash val="solid"/>
            <a:round/>
            <a:headEnd type="none" w="med" len="med"/>
            <a:tailEnd type="none" w="med" len="med"/>
          </a:ln>
        </p:spPr>
      </p:cxnSp>
      <p:cxnSp>
        <p:nvCxnSpPr>
          <p:cNvPr id="288" name="Google Shape;288;p9"/>
          <p:cNvCxnSpPr/>
          <p:nvPr/>
        </p:nvCxnSpPr>
        <p:spPr>
          <a:xfrm>
            <a:off x="3124200" y="2819400"/>
            <a:ext cx="304800" cy="304800"/>
          </a:xfrm>
          <a:prstGeom prst="straightConnector1">
            <a:avLst/>
          </a:prstGeom>
          <a:noFill/>
          <a:ln w="9525" cap="flat" cmpd="sng">
            <a:solidFill>
              <a:schemeClr val="dk1"/>
            </a:solidFill>
            <a:prstDash val="solid"/>
            <a:round/>
            <a:headEnd type="none" w="med" len="med"/>
            <a:tailEnd type="none" w="med" len="med"/>
          </a:ln>
        </p:spPr>
      </p:cxnSp>
      <p:cxnSp>
        <p:nvCxnSpPr>
          <p:cNvPr id="289" name="Google Shape;289;p9"/>
          <p:cNvCxnSpPr/>
          <p:nvPr/>
        </p:nvCxnSpPr>
        <p:spPr>
          <a:xfrm flipH="1">
            <a:off x="4953000" y="2362200"/>
            <a:ext cx="381000" cy="228600"/>
          </a:xfrm>
          <a:prstGeom prst="straightConnector1">
            <a:avLst/>
          </a:prstGeom>
          <a:noFill/>
          <a:ln w="9525" cap="flat" cmpd="sng">
            <a:solidFill>
              <a:schemeClr val="dk1"/>
            </a:solidFill>
            <a:prstDash val="solid"/>
            <a:round/>
            <a:headEnd type="none" w="med" len="med"/>
            <a:tailEnd type="none" w="med" len="med"/>
          </a:ln>
        </p:spPr>
      </p:cxnSp>
      <p:cxnSp>
        <p:nvCxnSpPr>
          <p:cNvPr id="290" name="Google Shape;290;p9"/>
          <p:cNvCxnSpPr/>
          <p:nvPr/>
        </p:nvCxnSpPr>
        <p:spPr>
          <a:xfrm>
            <a:off x="5791200" y="2362200"/>
            <a:ext cx="304800" cy="228600"/>
          </a:xfrm>
          <a:prstGeom prst="straightConnector1">
            <a:avLst/>
          </a:prstGeom>
          <a:noFill/>
          <a:ln w="9525" cap="flat" cmpd="sng">
            <a:solidFill>
              <a:schemeClr val="dk1"/>
            </a:solidFill>
            <a:prstDash val="solid"/>
            <a:round/>
            <a:headEnd type="none" w="med" len="med"/>
            <a:tailEnd type="none" w="med" len="med"/>
          </a:ln>
        </p:spPr>
      </p:cxnSp>
      <p:sp>
        <p:nvSpPr>
          <p:cNvPr id="291" name="Google Shape;291;p9"/>
          <p:cNvSpPr/>
          <p:nvPr/>
        </p:nvSpPr>
        <p:spPr>
          <a:xfrm>
            <a:off x="1884363" y="2298700"/>
            <a:ext cx="2012950" cy="1582738"/>
          </a:xfrm>
          <a:custGeom>
            <a:avLst/>
            <a:gdLst/>
            <a:ahLst/>
            <a:cxnLst/>
            <a:rect l="l" t="t" r="r" b="b"/>
            <a:pathLst>
              <a:path w="1268" h="997" extrusionOk="0">
                <a:moveTo>
                  <a:pt x="550" y="5"/>
                </a:moveTo>
                <a:cubicBezTo>
                  <a:pt x="517" y="13"/>
                  <a:pt x="485" y="24"/>
                  <a:pt x="452" y="32"/>
                </a:cubicBezTo>
                <a:cubicBezTo>
                  <a:pt x="402" y="67"/>
                  <a:pt x="345" y="86"/>
                  <a:pt x="293" y="120"/>
                </a:cubicBezTo>
                <a:cubicBezTo>
                  <a:pt x="234" y="159"/>
                  <a:pt x="200" y="232"/>
                  <a:pt x="142" y="271"/>
                </a:cubicBezTo>
                <a:cubicBezTo>
                  <a:pt x="136" y="280"/>
                  <a:pt x="133" y="291"/>
                  <a:pt x="125" y="298"/>
                </a:cubicBezTo>
                <a:cubicBezTo>
                  <a:pt x="109" y="312"/>
                  <a:pt x="71" y="333"/>
                  <a:pt x="71" y="333"/>
                </a:cubicBezTo>
                <a:cubicBezTo>
                  <a:pt x="53" y="360"/>
                  <a:pt x="28" y="383"/>
                  <a:pt x="18" y="413"/>
                </a:cubicBezTo>
                <a:cubicBezTo>
                  <a:pt x="12" y="431"/>
                  <a:pt x="0" y="466"/>
                  <a:pt x="0" y="466"/>
                </a:cubicBezTo>
                <a:cubicBezTo>
                  <a:pt x="3" y="593"/>
                  <a:pt x="1" y="720"/>
                  <a:pt x="9" y="847"/>
                </a:cubicBezTo>
                <a:cubicBezTo>
                  <a:pt x="11" y="871"/>
                  <a:pt x="73" y="909"/>
                  <a:pt x="80" y="909"/>
                </a:cubicBezTo>
                <a:cubicBezTo>
                  <a:pt x="127" y="912"/>
                  <a:pt x="175" y="915"/>
                  <a:pt x="222" y="918"/>
                </a:cubicBezTo>
                <a:cubicBezTo>
                  <a:pt x="468" y="968"/>
                  <a:pt x="724" y="973"/>
                  <a:pt x="975" y="980"/>
                </a:cubicBezTo>
                <a:cubicBezTo>
                  <a:pt x="1073" y="997"/>
                  <a:pt x="1170" y="980"/>
                  <a:pt x="1241" y="909"/>
                </a:cubicBezTo>
                <a:cubicBezTo>
                  <a:pt x="1247" y="891"/>
                  <a:pt x="1253" y="874"/>
                  <a:pt x="1259" y="856"/>
                </a:cubicBezTo>
                <a:cubicBezTo>
                  <a:pt x="1262" y="847"/>
                  <a:pt x="1268" y="829"/>
                  <a:pt x="1268" y="829"/>
                </a:cubicBezTo>
                <a:cubicBezTo>
                  <a:pt x="1265" y="763"/>
                  <a:pt x="1265" y="664"/>
                  <a:pt x="1250" y="590"/>
                </a:cubicBezTo>
                <a:cubicBezTo>
                  <a:pt x="1239" y="539"/>
                  <a:pt x="1201" y="496"/>
                  <a:pt x="1170" y="457"/>
                </a:cubicBezTo>
                <a:cubicBezTo>
                  <a:pt x="1109" y="378"/>
                  <a:pt x="1070" y="284"/>
                  <a:pt x="984" y="227"/>
                </a:cubicBezTo>
                <a:cubicBezTo>
                  <a:pt x="963" y="196"/>
                  <a:pt x="944" y="177"/>
                  <a:pt x="913" y="156"/>
                </a:cubicBezTo>
                <a:cubicBezTo>
                  <a:pt x="872" y="94"/>
                  <a:pt x="896" y="115"/>
                  <a:pt x="851" y="85"/>
                </a:cubicBezTo>
                <a:cubicBezTo>
                  <a:pt x="827" y="49"/>
                  <a:pt x="792" y="42"/>
                  <a:pt x="754" y="23"/>
                </a:cubicBezTo>
                <a:cubicBezTo>
                  <a:pt x="744" y="18"/>
                  <a:pt x="738" y="6"/>
                  <a:pt x="727" y="5"/>
                </a:cubicBezTo>
                <a:cubicBezTo>
                  <a:pt x="668" y="0"/>
                  <a:pt x="609" y="5"/>
                  <a:pt x="550" y="5"/>
                </a:cubicBezTo>
                <a:close/>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292" name="Google Shape;292;p9"/>
          <p:cNvSpPr/>
          <p:nvPr/>
        </p:nvSpPr>
        <p:spPr>
          <a:xfrm>
            <a:off x="4495800" y="4114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293" name="Google Shape;293;p9"/>
          <p:cNvSpPr/>
          <p:nvPr/>
        </p:nvSpPr>
        <p:spPr>
          <a:xfrm>
            <a:off x="3124200" y="5638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294" name="Google Shape;294;p9"/>
          <p:cNvSpPr/>
          <p:nvPr/>
        </p:nvSpPr>
        <p:spPr>
          <a:xfrm>
            <a:off x="6477000" y="5029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295" name="Google Shape;295;p9"/>
          <p:cNvSpPr/>
          <p:nvPr/>
        </p:nvSpPr>
        <p:spPr>
          <a:xfrm>
            <a:off x="5638800" y="4495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296" name="Google Shape;296;p9"/>
          <p:cNvSpPr/>
          <p:nvPr/>
        </p:nvSpPr>
        <p:spPr>
          <a:xfrm>
            <a:off x="4114800" y="5105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297" name="Google Shape;297;p9"/>
          <p:cNvSpPr/>
          <p:nvPr/>
        </p:nvSpPr>
        <p:spPr>
          <a:xfrm>
            <a:off x="2438400" y="4953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sp>
        <p:nvSpPr>
          <p:cNvPr id="298" name="Google Shape;298;p9"/>
          <p:cNvSpPr/>
          <p:nvPr/>
        </p:nvSpPr>
        <p:spPr>
          <a:xfrm>
            <a:off x="1794490" y="559691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sp>
        <p:nvSpPr>
          <p:cNvPr id="299" name="Google Shape;299;p9"/>
          <p:cNvSpPr/>
          <p:nvPr/>
        </p:nvSpPr>
        <p:spPr>
          <a:xfrm>
            <a:off x="3352800" y="4495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300" name="Google Shape;300;p9"/>
          <p:cNvSpPr/>
          <p:nvPr/>
        </p:nvSpPr>
        <p:spPr>
          <a:xfrm>
            <a:off x="4899466" y="5130098"/>
            <a:ext cx="592932"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0" i="0" u="none" strike="noStrike" cap="none">
                <a:solidFill>
                  <a:srgbClr val="000000"/>
                </a:solidFill>
                <a:latin typeface="Arial"/>
                <a:ea typeface="Arial"/>
                <a:cs typeface="Arial"/>
                <a:sym typeface="Arial"/>
              </a:rPr>
              <a:t>10</a:t>
            </a:r>
            <a:endParaRPr/>
          </a:p>
        </p:txBody>
      </p:sp>
      <p:cxnSp>
        <p:nvCxnSpPr>
          <p:cNvPr id="301" name="Google Shape;301;p9"/>
          <p:cNvCxnSpPr/>
          <p:nvPr/>
        </p:nvCxnSpPr>
        <p:spPr>
          <a:xfrm flipH="1">
            <a:off x="3733800" y="4343400"/>
            <a:ext cx="762000" cy="22860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9"/>
          <p:cNvCxnSpPr/>
          <p:nvPr/>
        </p:nvCxnSpPr>
        <p:spPr>
          <a:xfrm>
            <a:off x="4953000" y="4343400"/>
            <a:ext cx="685800" cy="22860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9"/>
          <p:cNvCxnSpPr/>
          <p:nvPr/>
        </p:nvCxnSpPr>
        <p:spPr>
          <a:xfrm flipH="1">
            <a:off x="2819400" y="4800600"/>
            <a:ext cx="533400" cy="228600"/>
          </a:xfrm>
          <a:prstGeom prst="straightConnector1">
            <a:avLst/>
          </a:prstGeom>
          <a:noFill/>
          <a:ln w="9525" cap="flat" cmpd="sng">
            <a:solidFill>
              <a:schemeClr val="dk1"/>
            </a:solidFill>
            <a:prstDash val="solid"/>
            <a:round/>
            <a:headEnd type="none" w="med" len="med"/>
            <a:tailEnd type="none" w="med" len="med"/>
          </a:ln>
        </p:spPr>
      </p:cxnSp>
      <p:cxnSp>
        <p:nvCxnSpPr>
          <p:cNvPr id="304" name="Google Shape;304;p9"/>
          <p:cNvCxnSpPr/>
          <p:nvPr/>
        </p:nvCxnSpPr>
        <p:spPr>
          <a:xfrm>
            <a:off x="3810000" y="4800600"/>
            <a:ext cx="457200" cy="304800"/>
          </a:xfrm>
          <a:prstGeom prst="straightConnector1">
            <a:avLst/>
          </a:prstGeom>
          <a:noFill/>
          <a:ln w="9525" cap="flat" cmpd="sng">
            <a:solidFill>
              <a:schemeClr val="dk1"/>
            </a:solidFill>
            <a:prstDash val="solid"/>
            <a:round/>
            <a:headEnd type="none" w="med" len="med"/>
            <a:tailEnd type="none" w="med" len="med"/>
          </a:ln>
        </p:spPr>
      </p:cxnSp>
      <p:cxnSp>
        <p:nvCxnSpPr>
          <p:cNvPr id="305" name="Google Shape;305;p9"/>
          <p:cNvCxnSpPr/>
          <p:nvPr/>
        </p:nvCxnSpPr>
        <p:spPr>
          <a:xfrm rot="10800000" flipH="1">
            <a:off x="5334000" y="4800600"/>
            <a:ext cx="304800" cy="38100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9"/>
          <p:cNvCxnSpPr/>
          <p:nvPr/>
        </p:nvCxnSpPr>
        <p:spPr>
          <a:xfrm>
            <a:off x="6096000" y="4800600"/>
            <a:ext cx="457200" cy="3048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9"/>
          <p:cNvCxnSpPr/>
          <p:nvPr/>
        </p:nvCxnSpPr>
        <p:spPr>
          <a:xfrm flipH="1">
            <a:off x="2057400" y="5334000"/>
            <a:ext cx="457200" cy="3048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9"/>
          <p:cNvCxnSpPr/>
          <p:nvPr/>
        </p:nvCxnSpPr>
        <p:spPr>
          <a:xfrm>
            <a:off x="2895600" y="5334000"/>
            <a:ext cx="381000" cy="304800"/>
          </a:xfrm>
          <a:prstGeom prst="straightConnector1">
            <a:avLst/>
          </a:prstGeom>
          <a:noFill/>
          <a:ln w="9525" cap="flat" cmpd="sng">
            <a:solidFill>
              <a:schemeClr val="dk1"/>
            </a:solidFill>
            <a:prstDash val="solid"/>
            <a:round/>
            <a:headEnd type="none" w="med" len="med"/>
            <a:tailEnd type="none" w="med" len="med"/>
          </a:ln>
        </p:spPr>
      </p:cxnSp>
      <p:sp>
        <p:nvSpPr>
          <p:cNvPr id="309" name="Google Shape;309;p9"/>
          <p:cNvSpPr/>
          <p:nvPr/>
        </p:nvSpPr>
        <p:spPr>
          <a:xfrm>
            <a:off x="4738688" y="4262438"/>
            <a:ext cx="2516187" cy="1562100"/>
          </a:xfrm>
          <a:custGeom>
            <a:avLst/>
            <a:gdLst/>
            <a:ahLst/>
            <a:cxnLst/>
            <a:rect l="l" t="t" r="r" b="b"/>
            <a:pathLst>
              <a:path w="1585" h="984" extrusionOk="0">
                <a:moveTo>
                  <a:pt x="701" y="0"/>
                </a:moveTo>
                <a:cubicBezTo>
                  <a:pt x="650" y="13"/>
                  <a:pt x="615" y="21"/>
                  <a:pt x="560" y="27"/>
                </a:cubicBezTo>
                <a:cubicBezTo>
                  <a:pt x="480" y="51"/>
                  <a:pt x="590" y="15"/>
                  <a:pt x="506" y="53"/>
                </a:cubicBezTo>
                <a:cubicBezTo>
                  <a:pt x="489" y="61"/>
                  <a:pt x="453" y="71"/>
                  <a:pt x="453" y="71"/>
                </a:cubicBezTo>
                <a:cubicBezTo>
                  <a:pt x="410" y="140"/>
                  <a:pt x="466" y="60"/>
                  <a:pt x="409" y="115"/>
                </a:cubicBezTo>
                <a:cubicBezTo>
                  <a:pt x="383" y="140"/>
                  <a:pt x="370" y="165"/>
                  <a:pt x="338" y="186"/>
                </a:cubicBezTo>
                <a:cubicBezTo>
                  <a:pt x="312" y="225"/>
                  <a:pt x="288" y="260"/>
                  <a:pt x="267" y="301"/>
                </a:cubicBezTo>
                <a:cubicBezTo>
                  <a:pt x="254" y="355"/>
                  <a:pt x="225" y="404"/>
                  <a:pt x="179" y="434"/>
                </a:cubicBezTo>
                <a:cubicBezTo>
                  <a:pt x="173" y="443"/>
                  <a:pt x="169" y="454"/>
                  <a:pt x="161" y="461"/>
                </a:cubicBezTo>
                <a:cubicBezTo>
                  <a:pt x="145" y="475"/>
                  <a:pt x="108" y="496"/>
                  <a:pt x="108" y="496"/>
                </a:cubicBezTo>
                <a:cubicBezTo>
                  <a:pt x="102" y="505"/>
                  <a:pt x="98" y="516"/>
                  <a:pt x="90" y="523"/>
                </a:cubicBezTo>
                <a:cubicBezTo>
                  <a:pt x="74" y="537"/>
                  <a:pt x="37" y="558"/>
                  <a:pt x="37" y="558"/>
                </a:cubicBezTo>
                <a:cubicBezTo>
                  <a:pt x="25" y="576"/>
                  <a:pt x="0" y="590"/>
                  <a:pt x="1" y="611"/>
                </a:cubicBezTo>
                <a:cubicBezTo>
                  <a:pt x="4" y="679"/>
                  <a:pt x="2" y="747"/>
                  <a:pt x="10" y="815"/>
                </a:cubicBezTo>
                <a:cubicBezTo>
                  <a:pt x="17" y="879"/>
                  <a:pt x="131" y="946"/>
                  <a:pt x="187" y="948"/>
                </a:cubicBezTo>
                <a:cubicBezTo>
                  <a:pt x="353" y="954"/>
                  <a:pt x="518" y="954"/>
                  <a:pt x="684" y="957"/>
                </a:cubicBezTo>
                <a:cubicBezTo>
                  <a:pt x="773" y="968"/>
                  <a:pt x="861" y="977"/>
                  <a:pt x="950" y="984"/>
                </a:cubicBezTo>
                <a:cubicBezTo>
                  <a:pt x="1086" y="981"/>
                  <a:pt x="1221" y="981"/>
                  <a:pt x="1357" y="975"/>
                </a:cubicBezTo>
                <a:cubicBezTo>
                  <a:pt x="1387" y="974"/>
                  <a:pt x="1437" y="931"/>
                  <a:pt x="1437" y="931"/>
                </a:cubicBezTo>
                <a:cubicBezTo>
                  <a:pt x="1465" y="890"/>
                  <a:pt x="1502" y="878"/>
                  <a:pt x="1543" y="851"/>
                </a:cubicBezTo>
                <a:cubicBezTo>
                  <a:pt x="1541" y="789"/>
                  <a:pt x="1585" y="509"/>
                  <a:pt x="1472" y="434"/>
                </a:cubicBezTo>
                <a:cubicBezTo>
                  <a:pt x="1452" y="403"/>
                  <a:pt x="1432" y="383"/>
                  <a:pt x="1401" y="363"/>
                </a:cubicBezTo>
                <a:cubicBezTo>
                  <a:pt x="1395" y="354"/>
                  <a:pt x="1391" y="344"/>
                  <a:pt x="1384" y="337"/>
                </a:cubicBezTo>
                <a:cubicBezTo>
                  <a:pt x="1376" y="329"/>
                  <a:pt x="1364" y="327"/>
                  <a:pt x="1357" y="319"/>
                </a:cubicBezTo>
                <a:cubicBezTo>
                  <a:pt x="1284" y="236"/>
                  <a:pt x="1356" y="289"/>
                  <a:pt x="1295" y="248"/>
                </a:cubicBezTo>
                <a:cubicBezTo>
                  <a:pt x="1244" y="174"/>
                  <a:pt x="1313" y="267"/>
                  <a:pt x="1251" y="204"/>
                </a:cubicBezTo>
                <a:cubicBezTo>
                  <a:pt x="1243" y="196"/>
                  <a:pt x="1241" y="184"/>
                  <a:pt x="1233" y="177"/>
                </a:cubicBezTo>
                <a:cubicBezTo>
                  <a:pt x="1204" y="153"/>
                  <a:pt x="1152" y="141"/>
                  <a:pt x="1118" y="124"/>
                </a:cubicBezTo>
                <a:cubicBezTo>
                  <a:pt x="1075" y="102"/>
                  <a:pt x="1031" y="86"/>
                  <a:pt x="985" y="71"/>
                </a:cubicBezTo>
                <a:cubicBezTo>
                  <a:pt x="984" y="71"/>
                  <a:pt x="933" y="54"/>
                  <a:pt x="932" y="53"/>
                </a:cubicBezTo>
                <a:cubicBezTo>
                  <a:pt x="868" y="10"/>
                  <a:pt x="777" y="0"/>
                  <a:pt x="701" y="0"/>
                </a:cubicBezTo>
                <a:close/>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1"/>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000"/>
          </a:p>
        </p:txBody>
      </p:sp>
      <p:sp>
        <p:nvSpPr>
          <p:cNvPr id="357" name="Google Shape;357;p11"/>
          <p:cNvSpPr txBox="1">
            <a:spLocks noGrp="1"/>
          </p:cNvSpPr>
          <p:nvPr>
            <p:ph type="body" idx="1"/>
          </p:nvPr>
        </p:nvSpPr>
        <p:spPr>
          <a:xfrm>
            <a:off x="457200" y="457200"/>
            <a:ext cx="8229600" cy="6019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endParaRPr/>
          </a:p>
          <a:p>
            <a:pPr marL="342900" lvl="0" indent="-342900" algn="l" rtl="0">
              <a:spcBef>
                <a:spcPts val="640"/>
              </a:spcBef>
              <a:spcAft>
                <a:spcPts val="0"/>
              </a:spcAft>
              <a:buClr>
                <a:schemeClr val="dk1"/>
              </a:buClr>
              <a:buSzPts val="3200"/>
              <a:buFont typeface="Arial"/>
              <a:buNone/>
            </a:pPr>
            <a:endParaRPr/>
          </a:p>
          <a:p>
            <a:pPr marL="342900" lvl="0" indent="-342900" algn="l" rtl="0">
              <a:spcBef>
                <a:spcPts val="640"/>
              </a:spcBef>
              <a:spcAft>
                <a:spcPts val="0"/>
              </a:spcAft>
              <a:buClr>
                <a:schemeClr val="dk1"/>
              </a:buClr>
              <a:buSzPts val="3200"/>
              <a:buFont typeface="Arial"/>
              <a:buNone/>
            </a:pPr>
            <a:endParaRPr/>
          </a:p>
          <a:p>
            <a:pPr marL="342900" lvl="0" indent="-342900" algn="l" rtl="0">
              <a:spcBef>
                <a:spcPts val="640"/>
              </a:spcBef>
              <a:spcAft>
                <a:spcPts val="0"/>
              </a:spcAft>
              <a:buClr>
                <a:schemeClr val="dk1"/>
              </a:buClr>
              <a:buSzPts val="3200"/>
              <a:buFont typeface="Arial"/>
              <a:buNone/>
            </a:pPr>
            <a:endParaRPr/>
          </a:p>
          <a:p>
            <a:pPr marL="342900" lvl="0" indent="-342900" algn="l" rtl="0">
              <a:spcBef>
                <a:spcPts val="240"/>
              </a:spcBef>
              <a:spcAft>
                <a:spcPts val="0"/>
              </a:spcAft>
              <a:buClr>
                <a:schemeClr val="dk1"/>
              </a:buClr>
              <a:buSzPts val="1200"/>
              <a:buFont typeface="Arial"/>
              <a:buNone/>
            </a:pPr>
            <a:endParaRPr sz="1200"/>
          </a:p>
          <a:p>
            <a:pPr marL="342900" lvl="0" indent="-342900" algn="l" rtl="0">
              <a:spcBef>
                <a:spcPts val="240"/>
              </a:spcBef>
              <a:spcAft>
                <a:spcPts val="0"/>
              </a:spcAft>
              <a:buClr>
                <a:schemeClr val="dk1"/>
              </a:buClr>
              <a:buSzPts val="1200"/>
              <a:buFont typeface="Arial"/>
              <a:buNone/>
            </a:pPr>
            <a:endParaRPr sz="1200"/>
          </a:p>
          <a:p>
            <a:pPr marL="342900" lvl="0" indent="-342900" algn="l" rtl="0">
              <a:spcBef>
                <a:spcPts val="560"/>
              </a:spcBef>
              <a:spcAft>
                <a:spcPts val="0"/>
              </a:spcAft>
              <a:buClr>
                <a:schemeClr val="dk1"/>
              </a:buClr>
              <a:buSzPts val="2800"/>
              <a:buFont typeface="Arial"/>
              <a:buNone/>
            </a:pPr>
            <a:r>
              <a:rPr lang="en-US" sz="2800" err="1"/>
              <a:t>Lanjutkan</a:t>
            </a:r>
            <a:r>
              <a:rPr lang="en-US" sz="2800"/>
              <a:t> </a:t>
            </a:r>
            <a:r>
              <a:rPr lang="en-US" sz="2800" err="1"/>
              <a:t>reheapify</a:t>
            </a:r>
            <a:r>
              <a:rPr lang="en-US" sz="2800"/>
              <a:t> </a:t>
            </a:r>
            <a:r>
              <a:rPr lang="en-US" sz="2800" err="1"/>
              <a:t>sehingga</a:t>
            </a:r>
            <a:r>
              <a:rPr lang="en-US" sz="2800"/>
              <a:t> </a:t>
            </a:r>
            <a:r>
              <a:rPr lang="en-US" sz="2800" err="1"/>
              <a:t>menjadi</a:t>
            </a:r>
            <a:r>
              <a:rPr lang="en-US" sz="2800"/>
              <a:t> heap:</a:t>
            </a:r>
            <a:endParaRPr/>
          </a:p>
        </p:txBody>
      </p:sp>
      <p:sp>
        <p:nvSpPr>
          <p:cNvPr id="358" name="Google Shape;358;p11"/>
          <p:cNvSpPr/>
          <p:nvPr/>
        </p:nvSpPr>
        <p:spPr>
          <a:xfrm>
            <a:off x="4267200" y="609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359" name="Google Shape;359;p11"/>
          <p:cNvSpPr/>
          <p:nvPr/>
        </p:nvSpPr>
        <p:spPr>
          <a:xfrm>
            <a:off x="37338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360" name="Google Shape;360;p11"/>
          <p:cNvSpPr/>
          <p:nvPr/>
        </p:nvSpPr>
        <p:spPr>
          <a:xfrm>
            <a:off x="5105400" y="4343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361" name="Google Shape;361;p11"/>
          <p:cNvSpPr/>
          <p:nvPr/>
        </p:nvSpPr>
        <p:spPr>
          <a:xfrm>
            <a:off x="3124200" y="4343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sp>
        <p:nvSpPr>
          <p:cNvPr id="362" name="Google Shape;362;p11"/>
          <p:cNvSpPr/>
          <p:nvPr/>
        </p:nvSpPr>
        <p:spPr>
          <a:xfrm>
            <a:off x="60960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363" name="Google Shape;363;p11"/>
          <p:cNvSpPr/>
          <p:nvPr/>
        </p:nvSpPr>
        <p:spPr>
          <a:xfrm>
            <a:off x="2971800" y="2286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364" name="Google Shape;364;p11"/>
          <p:cNvSpPr/>
          <p:nvPr/>
        </p:nvSpPr>
        <p:spPr>
          <a:xfrm>
            <a:off x="1600200" y="2286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365" name="Google Shape;365;p11"/>
          <p:cNvSpPr/>
          <p:nvPr/>
        </p:nvSpPr>
        <p:spPr>
          <a:xfrm>
            <a:off x="23622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sp>
        <p:nvSpPr>
          <p:cNvPr id="366" name="Google Shape;366;p11"/>
          <p:cNvSpPr/>
          <p:nvPr/>
        </p:nvSpPr>
        <p:spPr>
          <a:xfrm>
            <a:off x="3124200" y="1066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sp>
        <p:nvSpPr>
          <p:cNvPr id="367" name="Google Shape;367;p11"/>
          <p:cNvSpPr/>
          <p:nvPr/>
        </p:nvSpPr>
        <p:spPr>
          <a:xfrm>
            <a:off x="4114799" y="3962400"/>
            <a:ext cx="590365"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0" i="0" u="none" strike="noStrike" cap="none">
                <a:solidFill>
                  <a:srgbClr val="000000"/>
                </a:solidFill>
                <a:latin typeface="Arial"/>
                <a:ea typeface="Arial"/>
                <a:cs typeface="Arial"/>
                <a:sym typeface="Arial"/>
              </a:rPr>
              <a:t>10</a:t>
            </a:r>
            <a:endParaRPr/>
          </a:p>
        </p:txBody>
      </p:sp>
      <p:sp>
        <p:nvSpPr>
          <p:cNvPr id="368" name="Google Shape;368;p11"/>
          <p:cNvSpPr/>
          <p:nvPr/>
        </p:nvSpPr>
        <p:spPr>
          <a:xfrm>
            <a:off x="5334000" y="1066800"/>
            <a:ext cx="6096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0" i="0" u="none" strike="noStrike" cap="none">
                <a:solidFill>
                  <a:srgbClr val="000000"/>
                </a:solidFill>
                <a:latin typeface="Arial"/>
                <a:ea typeface="Arial"/>
                <a:cs typeface="Arial"/>
                <a:sym typeface="Arial"/>
              </a:rPr>
              <a:t>10</a:t>
            </a:r>
            <a:endParaRPr/>
          </a:p>
        </p:txBody>
      </p:sp>
      <p:sp>
        <p:nvSpPr>
          <p:cNvPr id="369" name="Google Shape;369;p11"/>
          <p:cNvSpPr/>
          <p:nvPr/>
        </p:nvSpPr>
        <p:spPr>
          <a:xfrm>
            <a:off x="47244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370" name="Google Shape;370;p11"/>
          <p:cNvSpPr/>
          <p:nvPr/>
        </p:nvSpPr>
        <p:spPr>
          <a:xfrm>
            <a:off x="2971800" y="533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371" name="Google Shape;371;p11"/>
          <p:cNvSpPr/>
          <p:nvPr/>
        </p:nvSpPr>
        <p:spPr>
          <a:xfrm>
            <a:off x="1752600" y="533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372" name="Google Shape;372;p11"/>
          <p:cNvSpPr/>
          <p:nvPr/>
        </p:nvSpPr>
        <p:spPr>
          <a:xfrm>
            <a:off x="5867400" y="4800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373" name="Google Shape;373;p11"/>
          <p:cNvSpPr/>
          <p:nvPr/>
        </p:nvSpPr>
        <p:spPr>
          <a:xfrm>
            <a:off x="4495800" y="4800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374" name="Google Shape;374;p11"/>
          <p:cNvSpPr/>
          <p:nvPr/>
        </p:nvSpPr>
        <p:spPr>
          <a:xfrm>
            <a:off x="3810000" y="4800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375" name="Google Shape;375;p11"/>
          <p:cNvSpPr/>
          <p:nvPr/>
        </p:nvSpPr>
        <p:spPr>
          <a:xfrm>
            <a:off x="2362200" y="4800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cxnSp>
        <p:nvCxnSpPr>
          <p:cNvPr id="376" name="Google Shape;376;p11"/>
          <p:cNvCxnSpPr/>
          <p:nvPr/>
        </p:nvCxnSpPr>
        <p:spPr>
          <a:xfrm flipH="1">
            <a:off x="3429000" y="762000"/>
            <a:ext cx="838200" cy="304800"/>
          </a:xfrm>
          <a:prstGeom prst="straightConnector1">
            <a:avLst/>
          </a:prstGeom>
          <a:noFill/>
          <a:ln w="9525" cap="flat" cmpd="sng">
            <a:solidFill>
              <a:schemeClr val="dk1"/>
            </a:solidFill>
            <a:prstDash val="solid"/>
            <a:round/>
            <a:headEnd type="none" w="med" len="med"/>
            <a:tailEnd type="none" w="med" len="med"/>
          </a:ln>
        </p:spPr>
      </p:cxnSp>
      <p:cxnSp>
        <p:nvCxnSpPr>
          <p:cNvPr id="377" name="Google Shape;377;p11"/>
          <p:cNvCxnSpPr/>
          <p:nvPr/>
        </p:nvCxnSpPr>
        <p:spPr>
          <a:xfrm>
            <a:off x="4724400" y="762000"/>
            <a:ext cx="914400" cy="304800"/>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11"/>
          <p:cNvCxnSpPr/>
          <p:nvPr/>
        </p:nvCxnSpPr>
        <p:spPr>
          <a:xfrm flipH="1">
            <a:off x="2590800" y="1295400"/>
            <a:ext cx="533400" cy="30480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11"/>
          <p:cNvCxnSpPr/>
          <p:nvPr/>
        </p:nvCxnSpPr>
        <p:spPr>
          <a:xfrm>
            <a:off x="3581400" y="1295400"/>
            <a:ext cx="304800" cy="30480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11"/>
          <p:cNvCxnSpPr/>
          <p:nvPr/>
        </p:nvCxnSpPr>
        <p:spPr>
          <a:xfrm flipH="1">
            <a:off x="1752600" y="1905000"/>
            <a:ext cx="609600" cy="38100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11"/>
          <p:cNvCxnSpPr/>
          <p:nvPr/>
        </p:nvCxnSpPr>
        <p:spPr>
          <a:xfrm>
            <a:off x="2819400" y="1905000"/>
            <a:ext cx="381000" cy="38100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11"/>
          <p:cNvCxnSpPr/>
          <p:nvPr/>
        </p:nvCxnSpPr>
        <p:spPr>
          <a:xfrm flipH="1">
            <a:off x="5029200" y="1371600"/>
            <a:ext cx="304800" cy="228600"/>
          </a:xfrm>
          <a:prstGeom prst="straightConnector1">
            <a:avLst/>
          </a:prstGeom>
          <a:noFill/>
          <a:ln w="9525" cap="flat" cmpd="sng">
            <a:solidFill>
              <a:schemeClr val="dk1"/>
            </a:solidFill>
            <a:prstDash val="solid"/>
            <a:round/>
            <a:headEnd type="none" w="med" len="med"/>
            <a:tailEnd type="none" w="med" len="med"/>
          </a:ln>
        </p:spPr>
      </p:cxnSp>
      <p:cxnSp>
        <p:nvCxnSpPr>
          <p:cNvPr id="383" name="Google Shape;383;p11"/>
          <p:cNvCxnSpPr>
            <a:cxnSpLocks/>
          </p:cNvCxnSpPr>
          <p:nvPr/>
        </p:nvCxnSpPr>
        <p:spPr>
          <a:xfrm>
            <a:off x="5967413" y="1371600"/>
            <a:ext cx="280987" cy="22860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11"/>
          <p:cNvCxnSpPr/>
          <p:nvPr/>
        </p:nvCxnSpPr>
        <p:spPr>
          <a:xfrm flipH="1">
            <a:off x="3505200" y="4114800"/>
            <a:ext cx="609600" cy="30480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11"/>
          <p:cNvCxnSpPr>
            <a:cxnSpLocks/>
            <a:stCxn id="367" idx="6"/>
          </p:cNvCxnSpPr>
          <p:nvPr/>
        </p:nvCxnSpPr>
        <p:spPr>
          <a:xfrm>
            <a:off x="4705164" y="4191000"/>
            <a:ext cx="552636" cy="152400"/>
          </a:xfrm>
          <a:prstGeom prst="straightConnector1">
            <a:avLst/>
          </a:prstGeom>
          <a:noFill/>
          <a:ln w="9525" cap="flat" cmpd="sng">
            <a:solidFill>
              <a:schemeClr val="dk1"/>
            </a:solidFill>
            <a:prstDash val="solid"/>
            <a:round/>
            <a:headEnd type="none" w="med" len="med"/>
            <a:tailEnd type="none" w="med" len="med"/>
          </a:ln>
        </p:spPr>
      </p:cxnSp>
      <p:cxnSp>
        <p:nvCxnSpPr>
          <p:cNvPr id="386" name="Google Shape;386;p11"/>
          <p:cNvCxnSpPr/>
          <p:nvPr/>
        </p:nvCxnSpPr>
        <p:spPr>
          <a:xfrm flipH="1">
            <a:off x="2667000" y="4572000"/>
            <a:ext cx="457200" cy="228600"/>
          </a:xfrm>
          <a:prstGeom prst="straightConnector1">
            <a:avLst/>
          </a:prstGeom>
          <a:noFill/>
          <a:ln w="9525" cap="flat" cmpd="sng">
            <a:solidFill>
              <a:schemeClr val="dk1"/>
            </a:solidFill>
            <a:prstDash val="solid"/>
            <a:round/>
            <a:headEnd type="none" w="med" len="med"/>
            <a:tailEnd type="none" w="med" len="med"/>
          </a:ln>
        </p:spPr>
      </p:cxnSp>
      <p:cxnSp>
        <p:nvCxnSpPr>
          <p:cNvPr id="387" name="Google Shape;387;p11"/>
          <p:cNvCxnSpPr/>
          <p:nvPr/>
        </p:nvCxnSpPr>
        <p:spPr>
          <a:xfrm>
            <a:off x="3581400" y="4648200"/>
            <a:ext cx="381000" cy="152400"/>
          </a:xfrm>
          <a:prstGeom prst="straightConnector1">
            <a:avLst/>
          </a:prstGeom>
          <a:noFill/>
          <a:ln w="9525" cap="flat" cmpd="sng">
            <a:solidFill>
              <a:schemeClr val="dk1"/>
            </a:solidFill>
            <a:prstDash val="solid"/>
            <a:round/>
            <a:headEnd type="none" w="med" len="med"/>
            <a:tailEnd type="none" w="med" len="med"/>
          </a:ln>
        </p:spPr>
      </p:cxnSp>
      <p:cxnSp>
        <p:nvCxnSpPr>
          <p:cNvPr id="388" name="Google Shape;388;p11"/>
          <p:cNvCxnSpPr/>
          <p:nvPr/>
        </p:nvCxnSpPr>
        <p:spPr>
          <a:xfrm flipH="1">
            <a:off x="1905000" y="5105400"/>
            <a:ext cx="457200" cy="228600"/>
          </a:xfrm>
          <a:prstGeom prst="straightConnector1">
            <a:avLst/>
          </a:prstGeom>
          <a:noFill/>
          <a:ln w="9525" cap="flat" cmpd="sng">
            <a:solidFill>
              <a:schemeClr val="dk1"/>
            </a:solidFill>
            <a:prstDash val="solid"/>
            <a:round/>
            <a:headEnd type="none" w="med" len="med"/>
            <a:tailEnd type="none" w="med" len="med"/>
          </a:ln>
        </p:spPr>
      </p:cxnSp>
      <p:cxnSp>
        <p:nvCxnSpPr>
          <p:cNvPr id="389" name="Google Shape;389;p11"/>
          <p:cNvCxnSpPr/>
          <p:nvPr/>
        </p:nvCxnSpPr>
        <p:spPr>
          <a:xfrm>
            <a:off x="2819400" y="5105400"/>
            <a:ext cx="304800" cy="22860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11"/>
          <p:cNvCxnSpPr/>
          <p:nvPr/>
        </p:nvCxnSpPr>
        <p:spPr>
          <a:xfrm flipH="1">
            <a:off x="4800600" y="4648200"/>
            <a:ext cx="304800" cy="15240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11"/>
          <p:cNvCxnSpPr/>
          <p:nvPr/>
        </p:nvCxnSpPr>
        <p:spPr>
          <a:xfrm>
            <a:off x="5562600" y="4572000"/>
            <a:ext cx="457200" cy="228600"/>
          </a:xfrm>
          <a:prstGeom prst="straightConnector1">
            <a:avLst/>
          </a:prstGeom>
          <a:noFill/>
          <a:ln w="9525" cap="flat" cmpd="sng">
            <a:solidFill>
              <a:schemeClr val="dk1"/>
            </a:solidFill>
            <a:prstDash val="solid"/>
            <a:round/>
            <a:headEnd type="none" w="med" len="med"/>
            <a:tailEnd type="none" w="med" len="med"/>
          </a:ln>
        </p:spPr>
      </p:cxnSp>
      <p:sp>
        <p:nvSpPr>
          <p:cNvPr id="392" name="Google Shape;392;p11"/>
          <p:cNvSpPr/>
          <p:nvPr/>
        </p:nvSpPr>
        <p:spPr>
          <a:xfrm>
            <a:off x="1219200" y="798513"/>
            <a:ext cx="3376613" cy="2187575"/>
          </a:xfrm>
          <a:custGeom>
            <a:avLst/>
            <a:gdLst/>
            <a:ahLst/>
            <a:cxnLst/>
            <a:rect l="l" t="t" r="r" b="b"/>
            <a:pathLst>
              <a:path w="2127" h="1378" extrusionOk="0">
                <a:moveTo>
                  <a:pt x="1399" y="0"/>
                </a:moveTo>
                <a:cubicBezTo>
                  <a:pt x="1250" y="5"/>
                  <a:pt x="1126" y="2"/>
                  <a:pt x="987" y="36"/>
                </a:cubicBezTo>
                <a:cubicBezTo>
                  <a:pt x="963" y="53"/>
                  <a:pt x="932" y="70"/>
                  <a:pt x="905" y="82"/>
                </a:cubicBezTo>
                <a:cubicBezTo>
                  <a:pt x="887" y="90"/>
                  <a:pt x="850" y="100"/>
                  <a:pt x="850" y="100"/>
                </a:cubicBezTo>
                <a:cubicBezTo>
                  <a:pt x="823" y="128"/>
                  <a:pt x="806" y="137"/>
                  <a:pt x="768" y="146"/>
                </a:cubicBezTo>
                <a:cubicBezTo>
                  <a:pt x="715" y="182"/>
                  <a:pt x="665" y="236"/>
                  <a:pt x="603" y="256"/>
                </a:cubicBezTo>
                <a:cubicBezTo>
                  <a:pt x="582" y="278"/>
                  <a:pt x="564" y="303"/>
                  <a:pt x="539" y="320"/>
                </a:cubicBezTo>
                <a:cubicBezTo>
                  <a:pt x="477" y="361"/>
                  <a:pt x="528" y="312"/>
                  <a:pt x="466" y="366"/>
                </a:cubicBezTo>
                <a:cubicBezTo>
                  <a:pt x="420" y="407"/>
                  <a:pt x="367" y="447"/>
                  <a:pt x="311" y="475"/>
                </a:cubicBezTo>
                <a:cubicBezTo>
                  <a:pt x="276" y="512"/>
                  <a:pt x="253" y="557"/>
                  <a:pt x="210" y="585"/>
                </a:cubicBezTo>
                <a:cubicBezTo>
                  <a:pt x="201" y="597"/>
                  <a:pt x="193" y="611"/>
                  <a:pt x="183" y="622"/>
                </a:cubicBezTo>
                <a:cubicBezTo>
                  <a:pt x="172" y="635"/>
                  <a:pt x="157" y="645"/>
                  <a:pt x="146" y="658"/>
                </a:cubicBezTo>
                <a:cubicBezTo>
                  <a:pt x="132" y="675"/>
                  <a:pt x="126" y="698"/>
                  <a:pt x="110" y="713"/>
                </a:cubicBezTo>
                <a:cubicBezTo>
                  <a:pt x="88" y="734"/>
                  <a:pt x="55" y="786"/>
                  <a:pt x="55" y="786"/>
                </a:cubicBezTo>
                <a:cubicBezTo>
                  <a:pt x="52" y="795"/>
                  <a:pt x="51" y="806"/>
                  <a:pt x="46" y="814"/>
                </a:cubicBezTo>
                <a:cubicBezTo>
                  <a:pt x="41" y="821"/>
                  <a:pt x="30" y="824"/>
                  <a:pt x="27" y="832"/>
                </a:cubicBezTo>
                <a:cubicBezTo>
                  <a:pt x="17" y="861"/>
                  <a:pt x="9" y="923"/>
                  <a:pt x="9" y="923"/>
                </a:cubicBezTo>
                <a:cubicBezTo>
                  <a:pt x="6" y="954"/>
                  <a:pt x="0" y="984"/>
                  <a:pt x="0" y="1015"/>
                </a:cubicBezTo>
                <a:cubicBezTo>
                  <a:pt x="0" y="1079"/>
                  <a:pt x="1" y="1143"/>
                  <a:pt x="9" y="1207"/>
                </a:cubicBezTo>
                <a:cubicBezTo>
                  <a:pt x="19" y="1293"/>
                  <a:pt x="131" y="1332"/>
                  <a:pt x="201" y="1335"/>
                </a:cubicBezTo>
                <a:cubicBezTo>
                  <a:pt x="341" y="1340"/>
                  <a:pt x="482" y="1341"/>
                  <a:pt x="622" y="1344"/>
                </a:cubicBezTo>
                <a:cubicBezTo>
                  <a:pt x="1185" y="1378"/>
                  <a:pt x="822" y="1363"/>
                  <a:pt x="1710" y="1353"/>
                </a:cubicBezTo>
                <a:cubicBezTo>
                  <a:pt x="1718" y="1352"/>
                  <a:pt x="1823" y="1349"/>
                  <a:pt x="1856" y="1335"/>
                </a:cubicBezTo>
                <a:cubicBezTo>
                  <a:pt x="1928" y="1303"/>
                  <a:pt x="1967" y="1222"/>
                  <a:pt x="2021" y="1170"/>
                </a:cubicBezTo>
                <a:cubicBezTo>
                  <a:pt x="2024" y="1161"/>
                  <a:pt x="2025" y="1151"/>
                  <a:pt x="2030" y="1143"/>
                </a:cubicBezTo>
                <a:cubicBezTo>
                  <a:pt x="2034" y="1135"/>
                  <a:pt x="2044" y="1132"/>
                  <a:pt x="2048" y="1124"/>
                </a:cubicBezTo>
                <a:cubicBezTo>
                  <a:pt x="2058" y="1104"/>
                  <a:pt x="2059" y="1081"/>
                  <a:pt x="2066" y="1060"/>
                </a:cubicBezTo>
                <a:cubicBezTo>
                  <a:pt x="2095" y="796"/>
                  <a:pt x="2127" y="628"/>
                  <a:pt x="1947" y="457"/>
                </a:cubicBezTo>
                <a:cubicBezTo>
                  <a:pt x="1921" y="378"/>
                  <a:pt x="1864" y="346"/>
                  <a:pt x="1810" y="292"/>
                </a:cubicBezTo>
                <a:cubicBezTo>
                  <a:pt x="1795" y="247"/>
                  <a:pt x="1747" y="203"/>
                  <a:pt x="1710" y="174"/>
                </a:cubicBezTo>
                <a:cubicBezTo>
                  <a:pt x="1679" y="149"/>
                  <a:pt x="1687" y="133"/>
                  <a:pt x="1646" y="119"/>
                </a:cubicBezTo>
                <a:cubicBezTo>
                  <a:pt x="1623" y="96"/>
                  <a:pt x="1604" y="83"/>
                  <a:pt x="1573" y="73"/>
                </a:cubicBezTo>
                <a:cubicBezTo>
                  <a:pt x="1527" y="30"/>
                  <a:pt x="1455" y="28"/>
                  <a:pt x="1399" y="0"/>
                </a:cubicBezTo>
                <a:close/>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2"/>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Algoritma Reheap:</a:t>
            </a:r>
            <a:endParaRPr sz="3200"/>
          </a:p>
        </p:txBody>
      </p:sp>
      <p:pic>
        <p:nvPicPr>
          <p:cNvPr id="398" name="Google Shape;398;p12"/>
          <p:cNvPicPr preferRelativeResize="0">
            <a:picLocks noGrp="1"/>
          </p:cNvPicPr>
          <p:nvPr>
            <p:ph type="body" idx="1"/>
          </p:nvPr>
        </p:nvPicPr>
        <p:blipFill rotWithShape="1">
          <a:blip r:embed="rId3">
            <a:alphaModFix/>
          </a:blip>
          <a:srcRect/>
          <a:stretch/>
        </p:blipFill>
        <p:spPr>
          <a:xfrm>
            <a:off x="761164" y="1143000"/>
            <a:ext cx="7899859" cy="47400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3"/>
          <p:cNvSpPr txBox="1">
            <a:spLocks noGrp="1"/>
          </p:cNvSpPr>
          <p:nvPr>
            <p:ph type="title"/>
          </p:nvPr>
        </p:nvSpPr>
        <p:spPr>
          <a:xfrm>
            <a:off x="457200" y="27709"/>
            <a:ext cx="8229600"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Operasi Heap (2)</a:t>
            </a:r>
            <a:endParaRPr/>
          </a:p>
        </p:txBody>
      </p:sp>
      <p:sp>
        <p:nvSpPr>
          <p:cNvPr id="404" name="Google Shape;404;p13"/>
          <p:cNvSpPr txBox="1">
            <a:spLocks noGrp="1"/>
          </p:cNvSpPr>
          <p:nvPr>
            <p:ph type="body" idx="1"/>
          </p:nvPr>
        </p:nvSpPr>
        <p:spPr>
          <a:xfrm>
            <a:off x="457200" y="1066800"/>
            <a:ext cx="8305800" cy="5059363"/>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800"/>
              <a:buNone/>
            </a:pPr>
            <a:r>
              <a:rPr lang="en-US" sz="2800"/>
              <a:t>2.  </a:t>
            </a:r>
            <a:r>
              <a:rPr lang="en-US" sz="3200"/>
              <a:t>Remove :</a:t>
            </a:r>
            <a:endParaRPr/>
          </a:p>
          <a:p>
            <a:pPr marL="609600" lvl="0" indent="-609600" algn="l" rtl="0">
              <a:lnSpc>
                <a:spcPct val="80000"/>
              </a:lnSpc>
              <a:spcBef>
                <a:spcPts val="560"/>
              </a:spcBef>
              <a:spcAft>
                <a:spcPts val="0"/>
              </a:spcAft>
              <a:buClr>
                <a:schemeClr val="dk1"/>
              </a:buClr>
              <a:buSzPts val="2800"/>
              <a:buFont typeface="Calibri"/>
              <a:buAutoNum type="alphaLcParenBoth"/>
            </a:pPr>
            <a:r>
              <a:rPr lang="en-US" sz="2800"/>
              <a:t>Hapus elemen pada root node</a:t>
            </a:r>
            <a:endParaRPr/>
          </a:p>
          <a:p>
            <a:pPr marL="609600" lvl="0" indent="-609600" algn="l" rtl="0">
              <a:lnSpc>
                <a:spcPct val="80000"/>
              </a:lnSpc>
              <a:spcBef>
                <a:spcPts val="560"/>
              </a:spcBef>
              <a:spcAft>
                <a:spcPts val="0"/>
              </a:spcAft>
              <a:buClr>
                <a:schemeClr val="dk1"/>
              </a:buClr>
              <a:buSzPts val="2800"/>
              <a:buFont typeface="Calibri"/>
              <a:buAutoNum type="alphaLcParenBoth"/>
            </a:pPr>
            <a:r>
              <a:rPr lang="en-US" sz="2800"/>
              <a:t>Salin elemen pada leaf node yang paling kanan ke root node lalu hapus leaf node.</a:t>
            </a:r>
            <a:endParaRPr/>
          </a:p>
          <a:p>
            <a:pPr marL="609600" lvl="0" indent="-609600" algn="l" rtl="0">
              <a:lnSpc>
                <a:spcPct val="80000"/>
              </a:lnSpc>
              <a:spcBef>
                <a:spcPts val="560"/>
              </a:spcBef>
              <a:spcAft>
                <a:spcPts val="0"/>
              </a:spcAft>
              <a:buClr>
                <a:schemeClr val="dk1"/>
              </a:buClr>
              <a:buSzPts val="2800"/>
              <a:buFont typeface="Calibri"/>
              <a:buAutoNum type="alphaLcParenBoth"/>
            </a:pPr>
            <a:r>
              <a:rPr lang="en-US" sz="2800"/>
              <a:t>Mengembalikan karakteristik heap (reheapify): tukar elemen pada root node dengan elemen yang terbesar/terkecil di antara kedua child node. Lanjutkan pertukaran dengan child node di level berikutnya sampai karakteristik heap dipenuhi.    </a:t>
            </a:r>
            <a:endParaRPr/>
          </a:p>
          <a:p>
            <a:pPr marL="609600" lvl="0" indent="-609600" algn="l" rtl="0">
              <a:lnSpc>
                <a:spcPct val="80000"/>
              </a:lnSpc>
              <a:spcBef>
                <a:spcPts val="560"/>
              </a:spcBef>
              <a:spcAft>
                <a:spcPts val="0"/>
              </a:spcAft>
              <a:buClr>
                <a:schemeClr val="dk1"/>
              </a:buClr>
              <a:buSzPts val="2800"/>
              <a:buFont typeface="Calibri"/>
              <a:buNone/>
            </a:pPr>
            <a:endParaRPr sz="2800"/>
          </a:p>
          <a:p>
            <a:pPr marL="609600" lvl="0" indent="-609600" algn="l" rtl="0">
              <a:lnSpc>
                <a:spcPct val="80000"/>
              </a:lnSpc>
              <a:spcBef>
                <a:spcPts val="560"/>
              </a:spcBef>
              <a:spcAft>
                <a:spcPts val="0"/>
              </a:spcAft>
              <a:buClr>
                <a:schemeClr val="dk1"/>
              </a:buClr>
              <a:buSzPts val="2800"/>
              <a:buFont typeface="Calibri"/>
              <a:buNone/>
            </a:pPr>
            <a:r>
              <a:rPr lang="en-US" sz="2800"/>
              <a:t>	Sebagai contoh operasi remove dan reheapify akan digunakan heap maksimum pada slide 4 gambar (a).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4"/>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Contoh:</a:t>
            </a:r>
            <a:r>
              <a:rPr lang="en-US" sz="4000"/>
              <a:t> </a:t>
            </a:r>
            <a:endParaRPr/>
          </a:p>
        </p:txBody>
      </p:sp>
      <p:sp>
        <p:nvSpPr>
          <p:cNvPr id="410" name="Google Shape;410;p14"/>
          <p:cNvSpPr txBox="1">
            <a:spLocks noGrp="1"/>
          </p:cNvSpPr>
          <p:nvPr>
            <p:ph type="body" idx="1"/>
          </p:nvPr>
        </p:nvSpPr>
        <p:spPr>
          <a:xfrm>
            <a:off x="457200" y="838200"/>
            <a:ext cx="82296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Char char="•"/>
            </a:pPr>
            <a:r>
              <a:rPr lang="en-US"/>
              <a:t>Remove dan </a:t>
            </a:r>
            <a:r>
              <a:rPr lang="en-US" err="1"/>
              <a:t>reheapify</a:t>
            </a:r>
            <a:endParaRPr/>
          </a:p>
          <a:p>
            <a:pPr marL="342900" lvl="0" indent="-139700" algn="l" rtl="0">
              <a:spcBef>
                <a:spcPts val="640"/>
              </a:spcBef>
              <a:spcAft>
                <a:spcPts val="0"/>
              </a:spcAft>
              <a:buClr>
                <a:schemeClr val="dk1"/>
              </a:buClr>
              <a:buSzPts val="3200"/>
              <a:buFont typeface="Arial"/>
              <a:buNone/>
            </a:pPr>
            <a:endParaRPr/>
          </a:p>
          <a:p>
            <a:pPr marL="342900" lvl="0" indent="-139700" algn="l" rtl="0">
              <a:spcBef>
                <a:spcPts val="640"/>
              </a:spcBef>
              <a:spcAft>
                <a:spcPts val="0"/>
              </a:spcAft>
              <a:buClr>
                <a:schemeClr val="dk1"/>
              </a:buClr>
              <a:buSzPts val="3200"/>
              <a:buFont typeface="Arial"/>
              <a:buNone/>
            </a:pPr>
            <a:endParaRPr/>
          </a:p>
          <a:p>
            <a:pPr marL="342900" lvl="0" indent="-139700" algn="l" rtl="0">
              <a:spcBef>
                <a:spcPts val="640"/>
              </a:spcBef>
              <a:spcAft>
                <a:spcPts val="0"/>
              </a:spcAft>
              <a:buClr>
                <a:schemeClr val="dk1"/>
              </a:buClr>
              <a:buSzPts val="3200"/>
              <a:buFont typeface="Arial"/>
              <a:buNone/>
            </a:pPr>
            <a:endParaRPr/>
          </a:p>
          <a:p>
            <a:pPr marL="342900" lvl="0" indent="-342900" algn="l" rtl="0">
              <a:spcBef>
                <a:spcPts val="640"/>
              </a:spcBef>
              <a:spcAft>
                <a:spcPts val="0"/>
              </a:spcAft>
              <a:buClr>
                <a:schemeClr val="dk1"/>
              </a:buClr>
              <a:buSzPts val="3200"/>
              <a:buFont typeface="Arial"/>
              <a:buNone/>
            </a:pPr>
            <a:r>
              <a:rPr lang="en-US"/>
              <a:t>			</a:t>
            </a:r>
            <a:r>
              <a:rPr lang="en-US" sz="2000"/>
              <a:t>(a)					(b)</a:t>
            </a:r>
            <a:endParaRPr/>
          </a:p>
          <a:p>
            <a:pPr marL="342900" lvl="0" indent="-342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None/>
            </a:pPr>
            <a:r>
              <a:rPr lang="en-US" sz="2000"/>
              <a:t>		     (c.1)					(c.2)</a:t>
            </a:r>
            <a:endParaRPr/>
          </a:p>
        </p:txBody>
      </p:sp>
      <p:sp>
        <p:nvSpPr>
          <p:cNvPr id="411" name="Google Shape;411;p14"/>
          <p:cNvSpPr txBox="1"/>
          <p:nvPr/>
        </p:nvSpPr>
        <p:spPr>
          <a:xfrm>
            <a:off x="1203325" y="2246313"/>
            <a:ext cx="184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12" name="Google Shape;412;p14"/>
          <p:cNvSpPr/>
          <p:nvPr/>
        </p:nvSpPr>
        <p:spPr>
          <a:xfrm>
            <a:off x="1295400" y="2209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413" name="Google Shape;413;p14"/>
          <p:cNvSpPr/>
          <p:nvPr/>
        </p:nvSpPr>
        <p:spPr>
          <a:xfrm>
            <a:off x="3200400" y="2209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414" name="Google Shape;414;p14"/>
          <p:cNvSpPr/>
          <p:nvPr/>
        </p:nvSpPr>
        <p:spPr>
          <a:xfrm>
            <a:off x="22098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15" name="Google Shape;415;p14"/>
          <p:cNvSpPr/>
          <p:nvPr/>
        </p:nvSpPr>
        <p:spPr>
          <a:xfrm>
            <a:off x="533400" y="2895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416" name="Google Shape;416;p14"/>
          <p:cNvSpPr/>
          <p:nvPr/>
        </p:nvSpPr>
        <p:spPr>
          <a:xfrm>
            <a:off x="1905000" y="2819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417" name="Google Shape;417;p14"/>
          <p:cNvSpPr/>
          <p:nvPr/>
        </p:nvSpPr>
        <p:spPr>
          <a:xfrm>
            <a:off x="2514600" y="2819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a:t>
            </a:r>
            <a:endParaRPr/>
          </a:p>
        </p:txBody>
      </p:sp>
      <p:sp>
        <p:nvSpPr>
          <p:cNvPr id="418" name="Google Shape;418;p14"/>
          <p:cNvSpPr/>
          <p:nvPr/>
        </p:nvSpPr>
        <p:spPr>
          <a:xfrm>
            <a:off x="3810000" y="2743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419" name="Google Shape;419;p14"/>
          <p:cNvSpPr/>
          <p:nvPr/>
        </p:nvSpPr>
        <p:spPr>
          <a:xfrm>
            <a:off x="6781800" y="152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420" name="Google Shape;420;p14"/>
          <p:cNvSpPr/>
          <p:nvPr/>
        </p:nvSpPr>
        <p:spPr>
          <a:xfrm>
            <a:off x="5334000" y="2667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421" name="Google Shape;421;p14"/>
          <p:cNvSpPr/>
          <p:nvPr/>
        </p:nvSpPr>
        <p:spPr>
          <a:xfrm>
            <a:off x="7848600" y="2057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422" name="Google Shape;422;p14"/>
          <p:cNvSpPr/>
          <p:nvPr/>
        </p:nvSpPr>
        <p:spPr>
          <a:xfrm>
            <a:off x="6019800" y="2057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423" name="Google Shape;423;p14"/>
          <p:cNvSpPr/>
          <p:nvPr/>
        </p:nvSpPr>
        <p:spPr>
          <a:xfrm>
            <a:off x="7315200" y="2667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a:t>
            </a:r>
            <a:endParaRPr/>
          </a:p>
        </p:txBody>
      </p:sp>
      <p:sp>
        <p:nvSpPr>
          <p:cNvPr id="424" name="Google Shape;424;p14"/>
          <p:cNvSpPr/>
          <p:nvPr/>
        </p:nvSpPr>
        <p:spPr>
          <a:xfrm>
            <a:off x="6629400" y="2667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425" name="Google Shape;425;p14"/>
          <p:cNvSpPr/>
          <p:nvPr/>
        </p:nvSpPr>
        <p:spPr>
          <a:xfrm>
            <a:off x="2133600" y="4114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426" name="Google Shape;426;p14"/>
          <p:cNvSpPr/>
          <p:nvPr/>
        </p:nvSpPr>
        <p:spPr>
          <a:xfrm>
            <a:off x="1219200" y="4648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427" name="Google Shape;427;p14"/>
          <p:cNvSpPr/>
          <p:nvPr/>
        </p:nvSpPr>
        <p:spPr>
          <a:xfrm>
            <a:off x="6400800" y="4038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428" name="Google Shape;428;p14"/>
          <p:cNvSpPr/>
          <p:nvPr/>
        </p:nvSpPr>
        <p:spPr>
          <a:xfrm>
            <a:off x="2514600" y="5257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a:t>
            </a:r>
            <a:endParaRPr/>
          </a:p>
        </p:txBody>
      </p:sp>
      <p:sp>
        <p:nvSpPr>
          <p:cNvPr id="429" name="Google Shape;429;p14"/>
          <p:cNvSpPr/>
          <p:nvPr/>
        </p:nvSpPr>
        <p:spPr>
          <a:xfrm>
            <a:off x="1905000" y="5257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430" name="Google Shape;430;p14"/>
          <p:cNvSpPr/>
          <p:nvPr/>
        </p:nvSpPr>
        <p:spPr>
          <a:xfrm>
            <a:off x="533400" y="5257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431" name="Google Shape;431;p14"/>
          <p:cNvSpPr/>
          <p:nvPr/>
        </p:nvSpPr>
        <p:spPr>
          <a:xfrm>
            <a:off x="3124200" y="4572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432" name="Google Shape;432;p14"/>
          <p:cNvSpPr/>
          <p:nvPr/>
        </p:nvSpPr>
        <p:spPr>
          <a:xfrm>
            <a:off x="5486400" y="4572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433" name="Google Shape;433;p14"/>
          <p:cNvSpPr/>
          <p:nvPr/>
        </p:nvSpPr>
        <p:spPr>
          <a:xfrm>
            <a:off x="6781800" y="5181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a:t>
            </a:r>
            <a:endParaRPr/>
          </a:p>
        </p:txBody>
      </p:sp>
      <p:sp>
        <p:nvSpPr>
          <p:cNvPr id="434" name="Google Shape;434;p14"/>
          <p:cNvSpPr/>
          <p:nvPr/>
        </p:nvSpPr>
        <p:spPr>
          <a:xfrm>
            <a:off x="6172200" y="5181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435" name="Google Shape;435;p14"/>
          <p:cNvSpPr/>
          <p:nvPr/>
        </p:nvSpPr>
        <p:spPr>
          <a:xfrm>
            <a:off x="4800600" y="5181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436" name="Google Shape;436;p14"/>
          <p:cNvSpPr/>
          <p:nvPr/>
        </p:nvSpPr>
        <p:spPr>
          <a:xfrm>
            <a:off x="7315200" y="4495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cxnSp>
        <p:nvCxnSpPr>
          <p:cNvPr id="437" name="Google Shape;437;p14"/>
          <p:cNvCxnSpPr/>
          <p:nvPr/>
        </p:nvCxnSpPr>
        <p:spPr>
          <a:xfrm flipH="1">
            <a:off x="1676400" y="1905000"/>
            <a:ext cx="533400" cy="304800"/>
          </a:xfrm>
          <a:prstGeom prst="straightConnector1">
            <a:avLst/>
          </a:prstGeom>
          <a:noFill/>
          <a:ln w="9525" cap="flat" cmpd="sng">
            <a:solidFill>
              <a:schemeClr val="dk1"/>
            </a:solidFill>
            <a:prstDash val="solid"/>
            <a:round/>
            <a:headEnd type="none" w="med" len="med"/>
            <a:tailEnd type="none" w="med" len="med"/>
          </a:ln>
        </p:spPr>
      </p:cxnSp>
      <p:cxnSp>
        <p:nvCxnSpPr>
          <p:cNvPr id="438" name="Google Shape;438;p14"/>
          <p:cNvCxnSpPr/>
          <p:nvPr/>
        </p:nvCxnSpPr>
        <p:spPr>
          <a:xfrm>
            <a:off x="2667000" y="1905000"/>
            <a:ext cx="609600" cy="304800"/>
          </a:xfrm>
          <a:prstGeom prst="straightConnector1">
            <a:avLst/>
          </a:prstGeom>
          <a:noFill/>
          <a:ln w="9525" cap="flat" cmpd="sng">
            <a:solidFill>
              <a:schemeClr val="dk1"/>
            </a:solidFill>
            <a:prstDash val="solid"/>
            <a:round/>
            <a:headEnd type="none" w="med" len="med"/>
            <a:tailEnd type="none" w="med" len="med"/>
          </a:ln>
        </p:spPr>
      </p:cxnSp>
      <p:cxnSp>
        <p:nvCxnSpPr>
          <p:cNvPr id="439" name="Google Shape;439;p14"/>
          <p:cNvCxnSpPr/>
          <p:nvPr/>
        </p:nvCxnSpPr>
        <p:spPr>
          <a:xfrm flipH="1">
            <a:off x="762000" y="2514600"/>
            <a:ext cx="533400" cy="381000"/>
          </a:xfrm>
          <a:prstGeom prst="straightConnector1">
            <a:avLst/>
          </a:prstGeom>
          <a:noFill/>
          <a:ln w="9525" cap="flat" cmpd="sng">
            <a:solidFill>
              <a:schemeClr val="dk1"/>
            </a:solidFill>
            <a:prstDash val="solid"/>
            <a:round/>
            <a:headEnd type="none" w="med" len="med"/>
            <a:tailEnd type="none" w="med" len="med"/>
          </a:ln>
        </p:spPr>
      </p:cxnSp>
      <p:cxnSp>
        <p:nvCxnSpPr>
          <p:cNvPr id="440" name="Google Shape;440;p14"/>
          <p:cNvCxnSpPr/>
          <p:nvPr/>
        </p:nvCxnSpPr>
        <p:spPr>
          <a:xfrm>
            <a:off x="1752600" y="2514600"/>
            <a:ext cx="304800" cy="304800"/>
          </a:xfrm>
          <a:prstGeom prst="straightConnector1">
            <a:avLst/>
          </a:prstGeom>
          <a:noFill/>
          <a:ln w="9525" cap="flat" cmpd="sng">
            <a:solidFill>
              <a:schemeClr val="dk1"/>
            </a:solidFill>
            <a:prstDash val="solid"/>
            <a:round/>
            <a:headEnd type="none" w="med" len="med"/>
            <a:tailEnd type="none" w="med" len="med"/>
          </a:ln>
        </p:spPr>
      </p:cxnSp>
      <p:cxnSp>
        <p:nvCxnSpPr>
          <p:cNvPr id="441" name="Google Shape;441;p14"/>
          <p:cNvCxnSpPr/>
          <p:nvPr/>
        </p:nvCxnSpPr>
        <p:spPr>
          <a:xfrm flipH="1">
            <a:off x="2819400" y="2514600"/>
            <a:ext cx="381000" cy="3048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14"/>
          <p:cNvCxnSpPr/>
          <p:nvPr/>
        </p:nvCxnSpPr>
        <p:spPr>
          <a:xfrm>
            <a:off x="3657600" y="2514600"/>
            <a:ext cx="304800" cy="2286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14"/>
          <p:cNvCxnSpPr/>
          <p:nvPr/>
        </p:nvCxnSpPr>
        <p:spPr>
          <a:xfrm flipH="1">
            <a:off x="6248400" y="1752600"/>
            <a:ext cx="533400" cy="304800"/>
          </a:xfrm>
          <a:prstGeom prst="straightConnector1">
            <a:avLst/>
          </a:prstGeom>
          <a:noFill/>
          <a:ln w="9525" cap="flat" cmpd="sng">
            <a:solidFill>
              <a:schemeClr val="dk1"/>
            </a:solidFill>
            <a:prstDash val="solid"/>
            <a:round/>
            <a:headEnd type="none" w="med" len="med"/>
            <a:tailEnd type="none" w="med" len="med"/>
          </a:ln>
        </p:spPr>
      </p:cxnSp>
      <p:cxnSp>
        <p:nvCxnSpPr>
          <p:cNvPr id="444" name="Google Shape;444;p14"/>
          <p:cNvCxnSpPr/>
          <p:nvPr/>
        </p:nvCxnSpPr>
        <p:spPr>
          <a:xfrm>
            <a:off x="7239000" y="1752600"/>
            <a:ext cx="685800" cy="381000"/>
          </a:xfrm>
          <a:prstGeom prst="straightConnector1">
            <a:avLst/>
          </a:prstGeom>
          <a:noFill/>
          <a:ln w="9525" cap="flat" cmpd="sng">
            <a:solidFill>
              <a:schemeClr val="dk1"/>
            </a:solidFill>
            <a:prstDash val="solid"/>
            <a:round/>
            <a:headEnd type="none" w="med" len="med"/>
            <a:tailEnd type="none" w="med" len="med"/>
          </a:ln>
        </p:spPr>
      </p:cxnSp>
      <p:cxnSp>
        <p:nvCxnSpPr>
          <p:cNvPr id="445" name="Google Shape;445;p14"/>
          <p:cNvCxnSpPr/>
          <p:nvPr/>
        </p:nvCxnSpPr>
        <p:spPr>
          <a:xfrm flipH="1">
            <a:off x="5638800" y="2362200"/>
            <a:ext cx="381000" cy="304800"/>
          </a:xfrm>
          <a:prstGeom prst="straightConnector1">
            <a:avLst/>
          </a:prstGeom>
          <a:noFill/>
          <a:ln w="9525" cap="flat" cmpd="sng">
            <a:solidFill>
              <a:schemeClr val="dk1"/>
            </a:solidFill>
            <a:prstDash val="solid"/>
            <a:round/>
            <a:headEnd type="none" w="med" len="med"/>
            <a:tailEnd type="none" w="med" len="med"/>
          </a:ln>
        </p:spPr>
      </p:cxnSp>
      <p:cxnSp>
        <p:nvCxnSpPr>
          <p:cNvPr id="446" name="Google Shape;446;p14"/>
          <p:cNvCxnSpPr/>
          <p:nvPr/>
        </p:nvCxnSpPr>
        <p:spPr>
          <a:xfrm>
            <a:off x="6477000" y="2438400"/>
            <a:ext cx="304800" cy="228600"/>
          </a:xfrm>
          <a:prstGeom prst="straightConnector1">
            <a:avLst/>
          </a:prstGeom>
          <a:noFill/>
          <a:ln w="9525" cap="flat" cmpd="sng">
            <a:solidFill>
              <a:schemeClr val="dk1"/>
            </a:solidFill>
            <a:prstDash val="solid"/>
            <a:round/>
            <a:headEnd type="none" w="med" len="med"/>
            <a:tailEnd type="none" w="med" len="med"/>
          </a:ln>
        </p:spPr>
      </p:cxnSp>
      <p:cxnSp>
        <p:nvCxnSpPr>
          <p:cNvPr id="447" name="Google Shape;447;p14"/>
          <p:cNvCxnSpPr/>
          <p:nvPr/>
        </p:nvCxnSpPr>
        <p:spPr>
          <a:xfrm flipH="1">
            <a:off x="7543800" y="2438400"/>
            <a:ext cx="381000" cy="228600"/>
          </a:xfrm>
          <a:prstGeom prst="straightConnector1">
            <a:avLst/>
          </a:prstGeom>
          <a:noFill/>
          <a:ln w="9525" cap="flat" cmpd="sng">
            <a:solidFill>
              <a:schemeClr val="dk1"/>
            </a:solidFill>
            <a:prstDash val="solid"/>
            <a:round/>
            <a:headEnd type="none" w="med" len="med"/>
            <a:tailEnd type="none" w="med" len="med"/>
          </a:ln>
        </p:spPr>
      </p:cxnSp>
      <p:cxnSp>
        <p:nvCxnSpPr>
          <p:cNvPr id="448" name="Google Shape;448;p14"/>
          <p:cNvCxnSpPr/>
          <p:nvPr/>
        </p:nvCxnSpPr>
        <p:spPr>
          <a:xfrm flipH="1">
            <a:off x="1447800" y="4343400"/>
            <a:ext cx="685800" cy="304800"/>
          </a:xfrm>
          <a:prstGeom prst="straightConnector1">
            <a:avLst/>
          </a:prstGeom>
          <a:noFill/>
          <a:ln w="9525" cap="flat" cmpd="sng">
            <a:solidFill>
              <a:schemeClr val="dk1"/>
            </a:solidFill>
            <a:prstDash val="solid"/>
            <a:round/>
            <a:headEnd type="none" w="med" len="med"/>
            <a:tailEnd type="none" w="med" len="med"/>
          </a:ln>
        </p:spPr>
      </p:cxnSp>
      <p:cxnSp>
        <p:nvCxnSpPr>
          <p:cNvPr id="449" name="Google Shape;449;p14"/>
          <p:cNvCxnSpPr/>
          <p:nvPr/>
        </p:nvCxnSpPr>
        <p:spPr>
          <a:xfrm>
            <a:off x="2590800" y="4419600"/>
            <a:ext cx="609600" cy="15240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14"/>
          <p:cNvCxnSpPr/>
          <p:nvPr/>
        </p:nvCxnSpPr>
        <p:spPr>
          <a:xfrm flipH="1">
            <a:off x="838200" y="4953000"/>
            <a:ext cx="381000" cy="30480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14"/>
          <p:cNvCxnSpPr/>
          <p:nvPr/>
        </p:nvCxnSpPr>
        <p:spPr>
          <a:xfrm>
            <a:off x="1676400" y="4953000"/>
            <a:ext cx="304800" cy="304800"/>
          </a:xfrm>
          <a:prstGeom prst="straightConnector1">
            <a:avLst/>
          </a:prstGeom>
          <a:noFill/>
          <a:ln w="9525" cap="flat" cmpd="sng">
            <a:solidFill>
              <a:schemeClr val="dk1"/>
            </a:solidFill>
            <a:prstDash val="solid"/>
            <a:round/>
            <a:headEnd type="none" w="med" len="med"/>
            <a:tailEnd type="none" w="med" len="med"/>
          </a:ln>
        </p:spPr>
      </p:cxnSp>
      <p:cxnSp>
        <p:nvCxnSpPr>
          <p:cNvPr id="452" name="Google Shape;452;p14"/>
          <p:cNvCxnSpPr/>
          <p:nvPr/>
        </p:nvCxnSpPr>
        <p:spPr>
          <a:xfrm flipH="1">
            <a:off x="2743200" y="4876800"/>
            <a:ext cx="381000" cy="381000"/>
          </a:xfrm>
          <a:prstGeom prst="straightConnector1">
            <a:avLst/>
          </a:prstGeom>
          <a:noFill/>
          <a:ln w="9525" cap="flat" cmpd="sng">
            <a:solidFill>
              <a:schemeClr val="dk1"/>
            </a:solidFill>
            <a:prstDash val="solid"/>
            <a:round/>
            <a:headEnd type="none" w="med" len="med"/>
            <a:tailEnd type="none" w="med" len="med"/>
          </a:ln>
        </p:spPr>
      </p:cxnSp>
      <p:cxnSp>
        <p:nvCxnSpPr>
          <p:cNvPr id="453" name="Google Shape;453;p14"/>
          <p:cNvCxnSpPr/>
          <p:nvPr/>
        </p:nvCxnSpPr>
        <p:spPr>
          <a:xfrm flipH="1">
            <a:off x="5715000" y="4343400"/>
            <a:ext cx="685800" cy="228600"/>
          </a:xfrm>
          <a:prstGeom prst="straightConnector1">
            <a:avLst/>
          </a:prstGeom>
          <a:noFill/>
          <a:ln w="9525" cap="flat" cmpd="sng">
            <a:solidFill>
              <a:schemeClr val="dk1"/>
            </a:solidFill>
            <a:prstDash val="solid"/>
            <a:round/>
            <a:headEnd type="none" w="med" len="med"/>
            <a:tailEnd type="none" w="med" len="med"/>
          </a:ln>
        </p:spPr>
      </p:cxnSp>
      <p:cxnSp>
        <p:nvCxnSpPr>
          <p:cNvPr id="454" name="Google Shape;454;p14"/>
          <p:cNvCxnSpPr/>
          <p:nvPr/>
        </p:nvCxnSpPr>
        <p:spPr>
          <a:xfrm>
            <a:off x="6858000" y="4343400"/>
            <a:ext cx="609600" cy="152400"/>
          </a:xfrm>
          <a:prstGeom prst="straightConnector1">
            <a:avLst/>
          </a:prstGeom>
          <a:noFill/>
          <a:ln w="9525" cap="flat" cmpd="sng">
            <a:solidFill>
              <a:schemeClr val="dk1"/>
            </a:solidFill>
            <a:prstDash val="solid"/>
            <a:round/>
            <a:headEnd type="none" w="med" len="med"/>
            <a:tailEnd type="none" w="med" len="med"/>
          </a:ln>
        </p:spPr>
      </p:cxnSp>
      <p:cxnSp>
        <p:nvCxnSpPr>
          <p:cNvPr id="455" name="Google Shape;455;p14"/>
          <p:cNvCxnSpPr/>
          <p:nvPr/>
        </p:nvCxnSpPr>
        <p:spPr>
          <a:xfrm flipH="1">
            <a:off x="5029200" y="4876800"/>
            <a:ext cx="457200" cy="304800"/>
          </a:xfrm>
          <a:prstGeom prst="straightConnector1">
            <a:avLst/>
          </a:prstGeom>
          <a:noFill/>
          <a:ln w="9525" cap="flat" cmpd="sng">
            <a:solidFill>
              <a:schemeClr val="dk1"/>
            </a:solidFill>
            <a:prstDash val="solid"/>
            <a:round/>
            <a:headEnd type="none" w="med" len="med"/>
            <a:tailEnd type="none" w="med" len="med"/>
          </a:ln>
        </p:spPr>
      </p:cxnSp>
      <p:cxnSp>
        <p:nvCxnSpPr>
          <p:cNvPr id="456" name="Google Shape;456;p14"/>
          <p:cNvCxnSpPr/>
          <p:nvPr/>
        </p:nvCxnSpPr>
        <p:spPr>
          <a:xfrm>
            <a:off x="5943600" y="4876800"/>
            <a:ext cx="381000" cy="304800"/>
          </a:xfrm>
          <a:prstGeom prst="straightConnector1">
            <a:avLst/>
          </a:prstGeom>
          <a:noFill/>
          <a:ln w="9525" cap="flat" cmpd="sng">
            <a:solidFill>
              <a:schemeClr val="dk1"/>
            </a:solidFill>
            <a:prstDash val="solid"/>
            <a:round/>
            <a:headEnd type="none" w="med" len="med"/>
            <a:tailEnd type="none" w="med" len="med"/>
          </a:ln>
        </p:spPr>
      </p:cxnSp>
      <p:cxnSp>
        <p:nvCxnSpPr>
          <p:cNvPr id="457" name="Google Shape;457;p14"/>
          <p:cNvCxnSpPr/>
          <p:nvPr/>
        </p:nvCxnSpPr>
        <p:spPr>
          <a:xfrm flipH="1">
            <a:off x="7086600" y="4876800"/>
            <a:ext cx="304800" cy="30480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14"/>
          <p:cNvSpPr/>
          <p:nvPr/>
        </p:nvSpPr>
        <p:spPr>
          <a:xfrm rot="-247852">
            <a:off x="2743200" y="1676400"/>
            <a:ext cx="1447800" cy="1143000"/>
          </a:xfrm>
          <a:custGeom>
            <a:avLst/>
            <a:gdLst/>
            <a:ahLst/>
            <a:cxnLst/>
            <a:rect l="l" t="t" r="r" b="b"/>
            <a:pathLst>
              <a:path w="21599" h="21600" fill="none" extrusionOk="0">
                <a:moveTo>
                  <a:pt x="-1" y="0"/>
                </a:moveTo>
                <a:cubicBezTo>
                  <a:pt x="11840" y="0"/>
                  <a:pt x="21473" y="9531"/>
                  <a:pt x="21598" y="21371"/>
                </a:cubicBezTo>
              </a:path>
              <a:path w="21599" h="21600" extrusionOk="0">
                <a:moveTo>
                  <a:pt x="-1" y="0"/>
                </a:moveTo>
                <a:cubicBezTo>
                  <a:pt x="11840" y="0"/>
                  <a:pt x="21473" y="9531"/>
                  <a:pt x="21598" y="21371"/>
                </a:cubicBezTo>
                <a:lnTo>
                  <a:pt x="0" y="21600"/>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459" name="Google Shape;459;p14"/>
          <p:cNvSpPr/>
          <p:nvPr/>
        </p:nvSpPr>
        <p:spPr>
          <a:xfrm rot="-178888" flipH="1">
            <a:off x="5943600" y="1524000"/>
            <a:ext cx="914400" cy="609600"/>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460" name="Google Shape;460;p14"/>
          <p:cNvSpPr/>
          <p:nvPr/>
        </p:nvSpPr>
        <p:spPr>
          <a:xfrm rot="-124509" flipH="1">
            <a:off x="457200" y="4724400"/>
            <a:ext cx="762000" cy="609600"/>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461" name="Google Shape;461;p14"/>
          <p:cNvSpPr/>
          <p:nvPr/>
        </p:nvSpPr>
        <p:spPr>
          <a:xfrm>
            <a:off x="8382000" y="2590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462" name="Google Shape;462;p14"/>
          <p:cNvCxnSpPr/>
          <p:nvPr/>
        </p:nvCxnSpPr>
        <p:spPr>
          <a:xfrm rot="10800000" flipH="1">
            <a:off x="8305800" y="2514600"/>
            <a:ext cx="609600" cy="609600"/>
          </a:xfrm>
          <a:prstGeom prst="straightConnector1">
            <a:avLst/>
          </a:prstGeom>
          <a:noFill/>
          <a:ln w="9525" cap="flat" cmpd="sng">
            <a:solidFill>
              <a:srgbClr val="FF0000"/>
            </a:solidFill>
            <a:prstDash val="solid"/>
            <a:round/>
            <a:headEnd type="none" w="med" len="med"/>
            <a:tailEnd type="none" w="med" len="med"/>
          </a:ln>
        </p:spPr>
      </p:cxnSp>
      <p:cxnSp>
        <p:nvCxnSpPr>
          <p:cNvPr id="463" name="Google Shape;463;p14"/>
          <p:cNvCxnSpPr/>
          <p:nvPr/>
        </p:nvCxnSpPr>
        <p:spPr>
          <a:xfrm>
            <a:off x="8305800" y="2514600"/>
            <a:ext cx="685800" cy="6096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15"/>
          <p:cNvSpPr txBox="1">
            <a:spLocks noGrp="1"/>
          </p:cNvSpPr>
          <p:nvPr>
            <p:ph type="title"/>
          </p:nvPr>
        </p:nvSpPr>
        <p:spPr>
          <a:xfrm>
            <a:off x="477754" y="27709"/>
            <a:ext cx="8229600" cy="88669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solidFill>
                  <a:srgbClr val="000000"/>
                </a:solidFill>
                <a:latin typeface="Calibri"/>
                <a:ea typeface="Calibri"/>
                <a:cs typeface="Calibri"/>
                <a:sym typeface="Calibri"/>
              </a:rPr>
              <a:t>Operasi Heap (3)</a:t>
            </a:r>
            <a:endParaRPr/>
          </a:p>
        </p:txBody>
      </p:sp>
      <p:sp>
        <p:nvSpPr>
          <p:cNvPr id="469" name="Google Shape;469;p15"/>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a:t>(3) Add: menambah elemen baru pada Heap </a:t>
            </a:r>
            <a:endParaRPr/>
          </a:p>
          <a:p>
            <a:pPr marL="514350" lvl="0" indent="-514350" algn="l" rtl="0">
              <a:spcBef>
                <a:spcPts val="560"/>
              </a:spcBef>
              <a:spcAft>
                <a:spcPts val="0"/>
              </a:spcAft>
              <a:buClr>
                <a:schemeClr val="dk1"/>
              </a:buClr>
              <a:buSzPts val="2800"/>
              <a:buAutoNum type="alphaLcPeriod"/>
            </a:pPr>
            <a:r>
              <a:rPr lang="en-US" sz="2800"/>
              <a:t>Elemen baru menjadi elemen yang terakhir (leaf terakhir)</a:t>
            </a:r>
            <a:endParaRPr/>
          </a:p>
          <a:p>
            <a:pPr marL="514350" lvl="0" indent="-514350" algn="l" rtl="0">
              <a:spcBef>
                <a:spcPts val="560"/>
              </a:spcBef>
              <a:spcAft>
                <a:spcPts val="0"/>
              </a:spcAft>
              <a:buClr>
                <a:schemeClr val="dk1"/>
              </a:buClr>
              <a:buSzPts val="2800"/>
              <a:buAutoNum type="alphaLcPeriod"/>
            </a:pPr>
            <a:r>
              <a:rPr lang="en-US" sz="2800"/>
              <a:t>Jika karakteristik heap dilanggar, lalukan heapify sampai menjadi heap kembali</a:t>
            </a:r>
            <a:endParaRPr sz="2800"/>
          </a:p>
          <a:p>
            <a:pPr marL="0" lvl="0" indent="0" algn="l" rtl="0">
              <a:spcBef>
                <a:spcPts val="780"/>
              </a:spcBef>
              <a:spcAft>
                <a:spcPts val="0"/>
              </a:spcAft>
              <a:buClr>
                <a:schemeClr val="dk1"/>
              </a:buClr>
              <a:buSzPts val="39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16"/>
          <p:cNvSpPr txBox="1">
            <a:spLocks noGrp="1"/>
          </p:cNvSpPr>
          <p:nvPr>
            <p:ph type="title"/>
          </p:nvPr>
        </p:nvSpPr>
        <p:spPr>
          <a:xfrm>
            <a:off x="457200" y="0"/>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solidFill>
                  <a:srgbClr val="000000"/>
                </a:solidFill>
              </a:rPr>
              <a:t>Operasi Heap ()</a:t>
            </a:r>
            <a:endParaRPr/>
          </a:p>
        </p:txBody>
      </p:sp>
      <p:sp>
        <p:nvSpPr>
          <p:cNvPr id="475" name="Google Shape;475;p16"/>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rgbClr val="000000"/>
              </a:buClr>
              <a:buSzPts val="2800"/>
              <a:buChar char="•"/>
            </a:pPr>
            <a:r>
              <a:rPr lang="en-US" sz="2800">
                <a:solidFill>
                  <a:srgbClr val="000000"/>
                </a:solidFill>
              </a:rPr>
              <a:t>Contoh : Node 85 ditambahkan ke heap maksimum</a:t>
            </a:r>
            <a:endParaRPr sz="2800">
              <a:solidFill>
                <a:srgbClr val="000000"/>
              </a:solidFill>
            </a:endParaRPr>
          </a:p>
          <a:p>
            <a:pPr marL="0" lvl="0" indent="0" algn="l" rtl="0">
              <a:spcBef>
                <a:spcPts val="780"/>
              </a:spcBef>
              <a:spcAft>
                <a:spcPts val="0"/>
              </a:spcAft>
              <a:buClr>
                <a:schemeClr val="dk1"/>
              </a:buClr>
              <a:buSzPts val="3900"/>
              <a:buNone/>
            </a:pPr>
            <a:endParaRPr/>
          </a:p>
        </p:txBody>
      </p:sp>
      <p:pic>
        <p:nvPicPr>
          <p:cNvPr id="476" name="Google Shape;476;p16"/>
          <p:cNvPicPr preferRelativeResize="0"/>
          <p:nvPr/>
        </p:nvPicPr>
        <p:blipFill rotWithShape="1">
          <a:blip r:embed="rId3">
            <a:alphaModFix/>
          </a:blip>
          <a:srcRect/>
          <a:stretch/>
        </p:blipFill>
        <p:spPr>
          <a:xfrm>
            <a:off x="1143000" y="1371600"/>
            <a:ext cx="7096125" cy="2527037"/>
          </a:xfrm>
          <a:prstGeom prst="rect">
            <a:avLst/>
          </a:prstGeom>
          <a:noFill/>
          <a:ln>
            <a:noFill/>
          </a:ln>
        </p:spPr>
      </p:pic>
      <p:pic>
        <p:nvPicPr>
          <p:cNvPr id="477" name="Google Shape;477;p16"/>
          <p:cNvPicPr preferRelativeResize="0"/>
          <p:nvPr/>
        </p:nvPicPr>
        <p:blipFill rotWithShape="1">
          <a:blip r:embed="rId4">
            <a:alphaModFix/>
          </a:blip>
          <a:srcRect/>
          <a:stretch/>
        </p:blipFill>
        <p:spPr>
          <a:xfrm>
            <a:off x="1352839" y="4017818"/>
            <a:ext cx="6676445" cy="25021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7"/>
          <p:cNvSpPr txBox="1">
            <a:spLocks noGrp="1"/>
          </p:cNvSpPr>
          <p:nvPr>
            <p:ph type="title"/>
          </p:nvPr>
        </p:nvSpPr>
        <p:spPr>
          <a:xfrm>
            <a:off x="457200" y="0"/>
            <a:ext cx="8229600" cy="5635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Representasi Array untuk Add node 85:</a:t>
            </a:r>
            <a:endParaRPr sz="2800"/>
          </a:p>
        </p:txBody>
      </p:sp>
      <p:pic>
        <p:nvPicPr>
          <p:cNvPr id="483" name="Google Shape;483;p17"/>
          <p:cNvPicPr preferRelativeResize="0">
            <a:picLocks noGrp="1"/>
          </p:cNvPicPr>
          <p:nvPr>
            <p:ph type="body" idx="1"/>
          </p:nvPr>
        </p:nvPicPr>
        <p:blipFill rotWithShape="1">
          <a:blip r:embed="rId3">
            <a:alphaModFix/>
          </a:blip>
          <a:srcRect/>
          <a:stretch/>
        </p:blipFill>
        <p:spPr>
          <a:xfrm>
            <a:off x="2288795" y="564859"/>
            <a:ext cx="6020819" cy="59941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t>Heap implementation in Java</a:t>
            </a:r>
            <a:endParaRPr sz="4400"/>
          </a:p>
        </p:txBody>
      </p:sp>
      <p:sp>
        <p:nvSpPr>
          <p:cNvPr id="489" name="Google Shape;48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a:t>Lihat buku Carrano:</a:t>
            </a:r>
            <a:endParaRPr/>
          </a:p>
          <a:p>
            <a:pPr marL="514350" lvl="0" indent="-514350" algn="l" rtl="0">
              <a:spcBef>
                <a:spcPts val="560"/>
              </a:spcBef>
              <a:spcAft>
                <a:spcPts val="0"/>
              </a:spcAft>
              <a:buClr>
                <a:schemeClr val="dk1"/>
              </a:buClr>
              <a:buSzPts val="2800"/>
              <a:buAutoNum type="arabicPeriod"/>
            </a:pPr>
            <a:r>
              <a:rPr lang="en-US" sz="2800"/>
              <a:t>Interface untuk maksimum Heap: subbab 26.1</a:t>
            </a:r>
            <a:endParaRPr/>
          </a:p>
          <a:p>
            <a:pPr marL="514350" lvl="0" indent="-514350" algn="l" rtl="0">
              <a:spcBef>
                <a:spcPts val="560"/>
              </a:spcBef>
              <a:spcAft>
                <a:spcPts val="0"/>
              </a:spcAft>
              <a:buClr>
                <a:schemeClr val="dk1"/>
              </a:buClr>
              <a:buSzPts val="2800"/>
              <a:buAutoNum type="arabicPeriod"/>
            </a:pPr>
            <a:r>
              <a:rPr lang="en-US" sz="2800"/>
              <a:t>Maksimum Heap class: program 26.1</a:t>
            </a:r>
            <a:endParaRPr/>
          </a:p>
          <a:p>
            <a:pPr marL="514350" lvl="0" indent="-514350" algn="l" rtl="0">
              <a:spcBef>
                <a:spcPts val="560"/>
              </a:spcBef>
              <a:spcAft>
                <a:spcPts val="0"/>
              </a:spcAft>
              <a:buClr>
                <a:schemeClr val="dk1"/>
              </a:buClr>
              <a:buSzPts val="2800"/>
              <a:buAutoNum type="arabicPeriod"/>
            </a:pPr>
            <a:r>
              <a:rPr lang="en-US" sz="2800"/>
              <a:t>Method Add (node): subbab 26.8 </a:t>
            </a:r>
            <a:endParaRPr/>
          </a:p>
          <a:p>
            <a:pPr marL="514350" lvl="0" indent="-514350" algn="l" rtl="0">
              <a:spcBef>
                <a:spcPts val="560"/>
              </a:spcBef>
              <a:spcAft>
                <a:spcPts val="0"/>
              </a:spcAft>
              <a:buClr>
                <a:schemeClr val="dk1"/>
              </a:buClr>
              <a:buSzPts val="2800"/>
              <a:buAutoNum type="arabicPeriod"/>
            </a:pPr>
            <a:r>
              <a:rPr lang="en-US" sz="2800"/>
              <a:t>Method Reheap(rootIndex): subbab 26.11</a:t>
            </a:r>
            <a:endParaRPr/>
          </a:p>
          <a:p>
            <a:pPr marL="514350" lvl="0" indent="-514350" algn="l" rtl="0">
              <a:spcBef>
                <a:spcPts val="560"/>
              </a:spcBef>
              <a:spcAft>
                <a:spcPts val="0"/>
              </a:spcAft>
              <a:buClr>
                <a:schemeClr val="dk1"/>
              </a:buClr>
              <a:buSzPts val="2800"/>
              <a:buAutoNum type="arabicPeriod"/>
            </a:pPr>
            <a:r>
              <a:rPr lang="en-US" sz="2800"/>
              <a:t>Method RemoveMax( ): subbab 26.12</a:t>
            </a:r>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t>Performansi Operasi Heap</a:t>
            </a:r>
            <a:endParaRPr sz="4400"/>
          </a:p>
        </p:txBody>
      </p:sp>
      <p:sp>
        <p:nvSpPr>
          <p:cNvPr id="495" name="Google Shape;495;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Kompleksitas waktu untuk operasi Reheap adalah O(h), h adalah tinggi dari Heap</a:t>
            </a:r>
            <a:endParaRPr/>
          </a:p>
          <a:p>
            <a:pPr marL="420688" lvl="0" indent="-420688" algn="l" rtl="0">
              <a:spcBef>
                <a:spcPts val="780"/>
              </a:spcBef>
              <a:spcAft>
                <a:spcPts val="0"/>
              </a:spcAft>
              <a:buClr>
                <a:schemeClr val="dk1"/>
              </a:buClr>
              <a:buSzPts val="3900"/>
              <a:buChar char="•"/>
            </a:pPr>
            <a:r>
              <a:rPr lang="en-US"/>
              <a:t>Karena Heap adalah complete atau full binary tree, untuk banyaknya node n, maka kompleksitas waktu = O(log 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Objektif</a:t>
            </a:r>
            <a:endParaRPr/>
          </a:p>
        </p:txBody>
      </p:sp>
      <p:sp>
        <p:nvSpPr>
          <p:cNvPr id="176" name="Google Shape;176;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Mempelajari karakteristik Heap</a:t>
            </a:r>
            <a:endParaRPr/>
          </a:p>
          <a:p>
            <a:pPr marL="420688" lvl="0" indent="-420688" algn="l" rtl="0">
              <a:spcBef>
                <a:spcPts val="780"/>
              </a:spcBef>
              <a:spcAft>
                <a:spcPts val="0"/>
              </a:spcAft>
              <a:buClr>
                <a:schemeClr val="dk1"/>
              </a:buClr>
              <a:buSzPts val="3900"/>
              <a:buChar char="•"/>
            </a:pPr>
            <a:r>
              <a:rPr lang="en-US"/>
              <a:t>Mengimplementasikan Heap untuk sorting (Heap sort) dan Priority Queue</a:t>
            </a:r>
            <a:endParaRPr/>
          </a:p>
          <a:p>
            <a:pPr marL="0" lvl="0" indent="0" algn="l" rtl="0">
              <a:spcBef>
                <a:spcPts val="780"/>
              </a:spcBef>
              <a:spcAft>
                <a:spcPts val="0"/>
              </a:spcAft>
              <a:buClr>
                <a:schemeClr val="dk1"/>
              </a:buClr>
              <a:buSzPts val="3900"/>
              <a:buNone/>
            </a:pPr>
            <a:endParaRPr/>
          </a:p>
          <a:p>
            <a:pPr marL="0" lvl="0" indent="0" algn="l" rtl="0">
              <a:spcBef>
                <a:spcPts val="780"/>
              </a:spcBef>
              <a:spcAft>
                <a:spcPts val="0"/>
              </a:spcAft>
              <a:buClr>
                <a:schemeClr val="dk1"/>
              </a:buClr>
              <a:buSzPts val="39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20"/>
          <p:cNvSpPr txBox="1">
            <a:spLocks noGrp="1"/>
          </p:cNvSpPr>
          <p:nvPr>
            <p:ph type="title"/>
          </p:nvPr>
        </p:nvSpPr>
        <p:spPr>
          <a:xfrm>
            <a:off x="533400" y="0"/>
            <a:ext cx="82296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solidFill>
                  <a:srgbClr val="000000"/>
                </a:solidFill>
              </a:rPr>
              <a:t>Heapsort</a:t>
            </a:r>
            <a:endParaRPr/>
          </a:p>
        </p:txBody>
      </p:sp>
      <p:sp>
        <p:nvSpPr>
          <p:cNvPr id="501" name="Google Shape;501;p20"/>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800"/>
              <a:buChar char="•"/>
            </a:pPr>
            <a:r>
              <a:rPr lang="en-US" sz="2800"/>
              <a:t>Menggunakan Heap untuk mengurutkan data</a:t>
            </a:r>
            <a:endParaRPr/>
          </a:p>
          <a:p>
            <a:pPr marL="0" lvl="0" indent="0" algn="l" rtl="0">
              <a:lnSpc>
                <a:spcPct val="90000"/>
              </a:lnSpc>
              <a:spcBef>
                <a:spcPts val="560"/>
              </a:spcBef>
              <a:spcAft>
                <a:spcPts val="0"/>
              </a:spcAft>
              <a:buClr>
                <a:srgbClr val="000000"/>
              </a:buClr>
              <a:buSzPts val="2800"/>
              <a:buNone/>
            </a:pPr>
            <a:r>
              <a:rPr lang="en-US" sz="2800">
                <a:solidFill>
                  <a:srgbClr val="000000"/>
                </a:solidFill>
              </a:rPr>
              <a:t>Algoritma umum:</a:t>
            </a:r>
            <a:endParaRPr/>
          </a:p>
          <a:p>
            <a:pPr marL="609600" lvl="0" indent="-609600" algn="l" rtl="0">
              <a:lnSpc>
                <a:spcPct val="90000"/>
              </a:lnSpc>
              <a:spcBef>
                <a:spcPts val="560"/>
              </a:spcBef>
              <a:spcAft>
                <a:spcPts val="0"/>
              </a:spcAft>
              <a:buClr>
                <a:srgbClr val="000000"/>
              </a:buClr>
              <a:buSzPts val="2800"/>
              <a:buFont typeface="Calibri"/>
              <a:buAutoNum type="arabicParenBoth"/>
            </a:pPr>
            <a:r>
              <a:rPr lang="en-US" sz="2800">
                <a:solidFill>
                  <a:srgbClr val="000000"/>
                </a:solidFill>
              </a:rPr>
              <a:t>Buat heap maksimum</a:t>
            </a:r>
            <a:endParaRPr sz="2800">
              <a:solidFill>
                <a:srgbClr val="000000"/>
              </a:solidFill>
            </a:endParaRPr>
          </a:p>
          <a:p>
            <a:pPr marL="609600" lvl="0" indent="-609600" algn="l" rtl="0">
              <a:lnSpc>
                <a:spcPct val="90000"/>
              </a:lnSpc>
              <a:spcBef>
                <a:spcPts val="560"/>
              </a:spcBef>
              <a:spcAft>
                <a:spcPts val="0"/>
              </a:spcAft>
              <a:buClr>
                <a:srgbClr val="000000"/>
              </a:buClr>
              <a:buSzPts val="2800"/>
              <a:buFont typeface="Calibri"/>
              <a:buAutoNum type="arabicParenBoth"/>
            </a:pPr>
            <a:r>
              <a:rPr lang="en-US" sz="2800">
                <a:solidFill>
                  <a:srgbClr val="000000"/>
                </a:solidFill>
              </a:rPr>
              <a:t>Remove heap, letakkan elemen yang dihapus di akhir array (bagian array yang tidak digunakan oleh heap)</a:t>
            </a:r>
            <a:endParaRPr/>
          </a:p>
          <a:p>
            <a:pPr marL="609600" lvl="0" indent="-609600" algn="l" rtl="0">
              <a:lnSpc>
                <a:spcPct val="90000"/>
              </a:lnSpc>
              <a:spcBef>
                <a:spcPts val="560"/>
              </a:spcBef>
              <a:spcAft>
                <a:spcPts val="0"/>
              </a:spcAft>
              <a:buClr>
                <a:srgbClr val="000000"/>
              </a:buClr>
              <a:buSzPts val="2800"/>
              <a:buFont typeface="Calibri"/>
              <a:buAutoNum type="arabicParenBoth"/>
            </a:pPr>
            <a:r>
              <a:rPr lang="en-US" sz="2800">
                <a:solidFill>
                  <a:srgbClr val="000000"/>
                </a:solidFill>
              </a:rPr>
              <a:t>Reheapify</a:t>
            </a:r>
            <a:endParaRPr sz="2800">
              <a:solidFill>
                <a:srgbClr val="000000"/>
              </a:solidFill>
            </a:endParaRPr>
          </a:p>
          <a:p>
            <a:pPr marL="609600" lvl="0" indent="-609600" algn="l" rtl="0">
              <a:lnSpc>
                <a:spcPct val="90000"/>
              </a:lnSpc>
              <a:spcBef>
                <a:spcPts val="560"/>
              </a:spcBef>
              <a:spcAft>
                <a:spcPts val="0"/>
              </a:spcAft>
              <a:buClr>
                <a:srgbClr val="000000"/>
              </a:buClr>
              <a:buSzPts val="2800"/>
              <a:buFont typeface="Calibri"/>
              <a:buAutoNum type="arabicParenBoth"/>
            </a:pPr>
            <a:r>
              <a:rPr lang="en-US" sz="2800">
                <a:solidFill>
                  <a:srgbClr val="000000"/>
                </a:solidFill>
              </a:rPr>
              <a:t>Lalukan langkah 2 dan 3 untuk  seluruh elemen heap </a:t>
            </a:r>
            <a:endParaRPr/>
          </a:p>
          <a:p>
            <a:pPr marL="609600" lvl="0" indent="-609600" algn="l" rtl="0">
              <a:lnSpc>
                <a:spcPct val="90000"/>
              </a:lnSpc>
              <a:spcBef>
                <a:spcPts val="560"/>
              </a:spcBef>
              <a:spcAft>
                <a:spcPts val="0"/>
              </a:spcAft>
              <a:buClr>
                <a:srgbClr val="000000"/>
              </a:buClr>
              <a:buSzPts val="2800"/>
              <a:buFont typeface="Calibri"/>
              <a:buAutoNum type="arabicParenBoth"/>
            </a:pPr>
            <a:r>
              <a:rPr lang="en-US" sz="2800">
                <a:solidFill>
                  <a:srgbClr val="000000"/>
                </a:solidFill>
              </a:rPr>
              <a:t>Selesai (array berisi elemen yang terurut dari kecil ke besar)</a:t>
            </a:r>
            <a:endParaRPr/>
          </a:p>
          <a:p>
            <a:pPr marL="0" lvl="0" indent="0" algn="l" rtl="0">
              <a:spcBef>
                <a:spcPts val="560"/>
              </a:spcBef>
              <a:spcAft>
                <a:spcPts val="0"/>
              </a:spcAft>
              <a:buClr>
                <a:schemeClr val="dk1"/>
              </a:buClr>
              <a:buSzPts val="2800"/>
              <a:buNone/>
            </a:pP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1"/>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t>Proses Heapsort</a:t>
            </a:r>
            <a:endParaRPr sz="4400"/>
          </a:p>
        </p:txBody>
      </p:sp>
      <p:pic>
        <p:nvPicPr>
          <p:cNvPr id="507" name="Google Shape;507;p21"/>
          <p:cNvPicPr preferRelativeResize="0">
            <a:picLocks noGrp="1"/>
          </p:cNvPicPr>
          <p:nvPr>
            <p:ph type="body" idx="1"/>
          </p:nvPr>
        </p:nvPicPr>
        <p:blipFill rotWithShape="1">
          <a:blip r:embed="rId3">
            <a:alphaModFix/>
          </a:blip>
          <a:srcRect/>
          <a:stretch/>
        </p:blipFill>
        <p:spPr>
          <a:xfrm>
            <a:off x="1066800" y="990600"/>
            <a:ext cx="7069906" cy="51355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2"/>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t>Proses Heapsort (2)</a:t>
            </a:r>
            <a:endParaRPr sz="4400"/>
          </a:p>
        </p:txBody>
      </p:sp>
      <p:pic>
        <p:nvPicPr>
          <p:cNvPr id="513" name="Google Shape;513;p22"/>
          <p:cNvPicPr preferRelativeResize="0">
            <a:picLocks noGrp="1"/>
          </p:cNvPicPr>
          <p:nvPr>
            <p:ph type="body" idx="1"/>
          </p:nvPr>
        </p:nvPicPr>
        <p:blipFill rotWithShape="1">
          <a:blip r:embed="rId3">
            <a:alphaModFix/>
          </a:blip>
          <a:srcRect/>
          <a:stretch/>
        </p:blipFill>
        <p:spPr>
          <a:xfrm>
            <a:off x="990600" y="1066800"/>
            <a:ext cx="7632701" cy="472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3"/>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t>Proses Heapsort (3)</a:t>
            </a:r>
            <a:endParaRPr sz="4400"/>
          </a:p>
        </p:txBody>
      </p:sp>
      <p:pic>
        <p:nvPicPr>
          <p:cNvPr id="519" name="Google Shape;519;p23"/>
          <p:cNvPicPr preferRelativeResize="0">
            <a:picLocks noGrp="1"/>
          </p:cNvPicPr>
          <p:nvPr>
            <p:ph type="body" idx="1"/>
          </p:nvPr>
        </p:nvPicPr>
        <p:blipFill rotWithShape="1">
          <a:blip r:embed="rId3">
            <a:alphaModFix/>
          </a:blip>
          <a:srcRect/>
          <a:stretch/>
        </p:blipFill>
        <p:spPr>
          <a:xfrm>
            <a:off x="914400" y="1219200"/>
            <a:ext cx="7581084" cy="44224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24"/>
          <p:cNvSpPr txBox="1">
            <a:spLocks noGrp="1"/>
          </p:cNvSpPr>
          <p:nvPr>
            <p:ph type="title"/>
          </p:nvPr>
        </p:nvSpPr>
        <p:spPr>
          <a:xfrm>
            <a:off x="457200" y="228600"/>
            <a:ext cx="8229600" cy="90054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Heapsort (2)</a:t>
            </a:r>
            <a:endParaRPr/>
          </a:p>
        </p:txBody>
      </p:sp>
      <p:sp>
        <p:nvSpPr>
          <p:cNvPr id="525" name="Google Shape;525;p24"/>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p>
            <a:pPr marL="420688" lvl="0" indent="-420688" algn="l" rtl="0">
              <a:lnSpc>
                <a:spcPct val="90000"/>
              </a:lnSpc>
              <a:spcBef>
                <a:spcPts val="0"/>
              </a:spcBef>
              <a:spcAft>
                <a:spcPts val="0"/>
              </a:spcAft>
              <a:buClr>
                <a:schemeClr val="dk1"/>
              </a:buClr>
              <a:buSzPts val="3200"/>
              <a:buChar char="•"/>
            </a:pPr>
            <a:r>
              <a:rPr lang="en-US" sz="3200"/>
              <a:t>Perbaikan program Reheap agar Heap disimpan mulai di indeks 0: subbab 26.19 (Carrano)</a:t>
            </a:r>
            <a:endParaRPr/>
          </a:p>
          <a:p>
            <a:pPr marL="420688" lvl="0" indent="-420688" algn="l" rtl="0">
              <a:lnSpc>
                <a:spcPct val="90000"/>
              </a:lnSpc>
              <a:spcBef>
                <a:spcPts val="640"/>
              </a:spcBef>
              <a:spcAft>
                <a:spcPts val="0"/>
              </a:spcAft>
              <a:buClr>
                <a:schemeClr val="dk1"/>
              </a:buClr>
              <a:buSzPts val="3200"/>
              <a:buChar char="•"/>
            </a:pPr>
            <a:r>
              <a:rPr lang="en-US" sz="3200"/>
              <a:t>Method Heapsort: subbab 26.20 (Carrano)</a:t>
            </a:r>
            <a:endParaRPr/>
          </a:p>
          <a:p>
            <a:pPr marL="420688" lvl="0" indent="-420688" algn="l" rtl="0">
              <a:lnSpc>
                <a:spcPct val="90000"/>
              </a:lnSpc>
              <a:spcBef>
                <a:spcPts val="640"/>
              </a:spcBef>
              <a:spcAft>
                <a:spcPts val="0"/>
              </a:spcAft>
              <a:buClr>
                <a:schemeClr val="dk1"/>
              </a:buClr>
              <a:buSzPts val="3200"/>
              <a:buChar char="•"/>
            </a:pPr>
            <a:r>
              <a:rPr lang="en-US" sz="3200"/>
              <a:t>Performansi Heapsort: O(n log 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t>Struktur data Priority Queue</a:t>
            </a:r>
            <a:endParaRPr sz="4400"/>
          </a:p>
        </p:txBody>
      </p:sp>
      <p:sp>
        <p:nvSpPr>
          <p:cNvPr id="531" name="Google Shape;531;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800"/>
              <a:buChar char="•"/>
            </a:pPr>
            <a:r>
              <a:rPr lang="en-US" sz="2800"/>
              <a:t>Variasi dari struktur data Queue </a:t>
            </a:r>
            <a:endParaRPr/>
          </a:p>
          <a:p>
            <a:pPr marL="420688" lvl="0" indent="-420688" algn="l" rtl="0">
              <a:spcBef>
                <a:spcPts val="560"/>
              </a:spcBef>
              <a:spcAft>
                <a:spcPts val="0"/>
              </a:spcAft>
              <a:buClr>
                <a:schemeClr val="dk1"/>
              </a:buClr>
              <a:buSzPts val="2800"/>
              <a:buChar char="•"/>
            </a:pPr>
            <a:r>
              <a:rPr lang="en-US" sz="2800"/>
              <a:t>Definisi: kumpulan elemen-elemen yang tiap elemennya mempunyai prioritas (Antrian Berprioritas). </a:t>
            </a:r>
            <a:endParaRPr/>
          </a:p>
          <a:p>
            <a:pPr marL="420688" lvl="0" indent="-420688" algn="l" rtl="0">
              <a:spcBef>
                <a:spcPts val="560"/>
              </a:spcBef>
              <a:spcAft>
                <a:spcPts val="0"/>
              </a:spcAft>
              <a:buClr>
                <a:schemeClr val="dk1"/>
              </a:buClr>
              <a:buSzPts val="2800"/>
              <a:buChar char="•"/>
            </a:pPr>
            <a:r>
              <a:rPr lang="en-US" sz="2800"/>
              <a:t>Contoh: </a:t>
            </a:r>
            <a:endParaRPr/>
          </a:p>
          <a:p>
            <a:pPr marL="514350" lvl="0" indent="-514350" algn="l" rtl="0">
              <a:spcBef>
                <a:spcPts val="560"/>
              </a:spcBef>
              <a:spcAft>
                <a:spcPts val="0"/>
              </a:spcAft>
              <a:buClr>
                <a:schemeClr val="dk1"/>
              </a:buClr>
              <a:buSzPts val="2800"/>
              <a:buAutoNum type="alphaLcPeriod"/>
            </a:pPr>
            <a:r>
              <a:rPr lang="en-US" sz="2800"/>
              <a:t>Di RS: Pasien kondisi gawat langsung mendapatkan perawatan</a:t>
            </a:r>
            <a:endParaRPr sz="2800"/>
          </a:p>
          <a:p>
            <a:pPr marL="514350" lvl="0" indent="-514350" algn="l" rtl="0">
              <a:spcBef>
                <a:spcPts val="560"/>
              </a:spcBef>
              <a:spcAft>
                <a:spcPts val="0"/>
              </a:spcAft>
              <a:buClr>
                <a:srgbClr val="000000"/>
              </a:buClr>
              <a:buSzPts val="2800"/>
              <a:buFont typeface="Arial"/>
              <a:buAutoNum type="alphaLcPeriod"/>
            </a:pPr>
            <a:r>
              <a:rPr lang="en-US" sz="2800">
                <a:solidFill>
                  <a:srgbClr val="000000"/>
                </a:solidFill>
              </a:rPr>
              <a:t>VVIP yang langsung berada di antrian paling depan</a:t>
            </a:r>
            <a:endParaRPr sz="2800">
              <a:solidFill>
                <a:srgbClr val="000000"/>
              </a:solidFill>
            </a:endParaRPr>
          </a:p>
          <a:p>
            <a:pPr marL="0" lvl="0" indent="0" algn="l" rtl="0">
              <a:spcBef>
                <a:spcPts val="560"/>
              </a:spcBef>
              <a:spcAft>
                <a:spcPts val="0"/>
              </a:spcAft>
              <a:buClr>
                <a:schemeClr val="dk1"/>
              </a:buClr>
              <a:buSzPts val="2800"/>
              <a:buNone/>
            </a:pP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26"/>
          <p:cNvSpPr txBox="1">
            <a:spLocks noGrp="1"/>
          </p:cNvSpPr>
          <p:nvPr>
            <p:ph type="title"/>
          </p:nvPr>
        </p:nvSpPr>
        <p:spPr>
          <a:xfrm>
            <a:off x="457200" y="-57706"/>
            <a:ext cx="8229600" cy="114078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err="1"/>
              <a:t>Struktur</a:t>
            </a:r>
            <a:r>
              <a:rPr lang="en-US" sz="4400"/>
              <a:t> data Priority Queue (2)</a:t>
            </a:r>
            <a:endParaRPr sz="4400"/>
          </a:p>
        </p:txBody>
      </p:sp>
      <p:sp>
        <p:nvSpPr>
          <p:cNvPr id="537" name="Google Shape;537;p26"/>
          <p:cNvSpPr txBox="1">
            <a:spLocks noGrp="1"/>
          </p:cNvSpPr>
          <p:nvPr>
            <p:ph type="body" idx="1"/>
          </p:nvPr>
        </p:nvSpPr>
        <p:spPr>
          <a:xfrm>
            <a:off x="457200" y="1438183"/>
            <a:ext cx="8229600" cy="4173075"/>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800"/>
              <a:buChar char="•"/>
            </a:pPr>
            <a:r>
              <a:rPr lang="en-US" sz="2400"/>
              <a:t>Ada 2 </a:t>
            </a:r>
            <a:r>
              <a:rPr lang="en-US" sz="2400" err="1"/>
              <a:t>macam</a:t>
            </a:r>
            <a:r>
              <a:rPr lang="en-US" sz="2400"/>
              <a:t> Priority Queue (PQ):</a:t>
            </a:r>
            <a:endParaRPr sz="2400"/>
          </a:p>
          <a:p>
            <a:pPr marL="514350" lvl="0" indent="-514350" algn="l" rtl="0">
              <a:spcBef>
                <a:spcPts val="560"/>
              </a:spcBef>
              <a:spcAft>
                <a:spcPts val="0"/>
              </a:spcAft>
              <a:buClr>
                <a:schemeClr val="dk1"/>
              </a:buClr>
              <a:buSzPts val="2800"/>
              <a:buAutoNum type="arabicPeriod"/>
            </a:pPr>
            <a:r>
              <a:rPr lang="en-US" sz="2400"/>
              <a:t>Minimum PQ: </a:t>
            </a:r>
            <a:r>
              <a:rPr lang="en-US" sz="2400" err="1"/>
              <a:t>elemen</a:t>
            </a:r>
            <a:r>
              <a:rPr lang="en-US" sz="2400"/>
              <a:t> </a:t>
            </a:r>
            <a:r>
              <a:rPr lang="en-US" sz="2400" err="1"/>
              <a:t>disusun</a:t>
            </a:r>
            <a:r>
              <a:rPr lang="en-US" sz="2400"/>
              <a:t> </a:t>
            </a:r>
            <a:r>
              <a:rPr lang="en-US" sz="2400" err="1"/>
              <a:t>mulai</a:t>
            </a:r>
            <a:r>
              <a:rPr lang="en-US" sz="2400"/>
              <a:t> </a:t>
            </a:r>
            <a:r>
              <a:rPr lang="en-US" sz="2400" err="1"/>
              <a:t>dari</a:t>
            </a:r>
            <a:r>
              <a:rPr lang="en-US" sz="2400"/>
              <a:t> </a:t>
            </a:r>
            <a:r>
              <a:rPr lang="en-US" sz="2400" err="1"/>
              <a:t>elemen</a:t>
            </a:r>
            <a:r>
              <a:rPr lang="en-US" sz="2400"/>
              <a:t> 	</a:t>
            </a:r>
            <a:r>
              <a:rPr lang="en-US" sz="2400" err="1"/>
              <a:t>dengan</a:t>
            </a:r>
            <a:r>
              <a:rPr lang="en-US" sz="2400"/>
              <a:t> </a:t>
            </a:r>
            <a:r>
              <a:rPr lang="en-US" sz="2400" err="1"/>
              <a:t>prioritas</a:t>
            </a:r>
            <a:r>
              <a:rPr lang="en-US" sz="2400"/>
              <a:t> minimum </a:t>
            </a:r>
            <a:r>
              <a:rPr lang="en-US" sz="2400" err="1"/>
              <a:t>ke</a:t>
            </a:r>
            <a:r>
              <a:rPr lang="en-US" sz="2400"/>
              <a:t> </a:t>
            </a:r>
            <a:r>
              <a:rPr lang="en-US" sz="2400" err="1"/>
              <a:t>prioritas</a:t>
            </a:r>
            <a:r>
              <a:rPr lang="en-US" sz="2400"/>
              <a:t> </a:t>
            </a:r>
            <a:r>
              <a:rPr lang="en-US" sz="2400" err="1"/>
              <a:t>maksimum</a:t>
            </a:r>
            <a:r>
              <a:rPr lang="en-US" sz="2400"/>
              <a:t>.</a:t>
            </a:r>
            <a:endParaRPr sz="2400"/>
          </a:p>
          <a:p>
            <a:pPr marL="0" lvl="0" indent="0" algn="l" rtl="0">
              <a:spcBef>
                <a:spcPts val="560"/>
              </a:spcBef>
              <a:spcAft>
                <a:spcPts val="0"/>
              </a:spcAft>
              <a:buClr>
                <a:schemeClr val="dk1"/>
              </a:buClr>
              <a:buSzPts val="2800"/>
              <a:buNone/>
            </a:pPr>
            <a:r>
              <a:rPr lang="en-US" sz="2400"/>
              <a:t>	🡪 </a:t>
            </a:r>
            <a:r>
              <a:rPr lang="en-US" sz="2400" err="1"/>
              <a:t>elemen</a:t>
            </a:r>
            <a:r>
              <a:rPr lang="en-US" sz="2400"/>
              <a:t> </a:t>
            </a:r>
            <a:r>
              <a:rPr lang="en-US" sz="2400" err="1"/>
              <a:t>dengan</a:t>
            </a:r>
            <a:r>
              <a:rPr lang="en-US" sz="2400"/>
              <a:t> </a:t>
            </a:r>
            <a:r>
              <a:rPr lang="en-US" sz="2400" err="1"/>
              <a:t>prioritas</a:t>
            </a:r>
            <a:r>
              <a:rPr lang="en-US" sz="2400"/>
              <a:t> </a:t>
            </a:r>
            <a:r>
              <a:rPr lang="en-US" sz="2400" err="1"/>
              <a:t>terendah</a:t>
            </a:r>
            <a:r>
              <a:rPr lang="en-US" sz="2400"/>
              <a:t> </a:t>
            </a:r>
            <a:r>
              <a:rPr lang="en-US" sz="2400" err="1"/>
              <a:t>dihapus</a:t>
            </a:r>
            <a:r>
              <a:rPr lang="en-US" sz="2400"/>
              <a:t> </a:t>
            </a:r>
            <a:r>
              <a:rPr lang="en-US" sz="2400" err="1"/>
              <a:t>dulu</a:t>
            </a:r>
            <a:endParaRPr sz="2400"/>
          </a:p>
          <a:p>
            <a:pPr marL="514350" lvl="0" indent="-514350" algn="l" rtl="0">
              <a:spcBef>
                <a:spcPts val="560"/>
              </a:spcBef>
              <a:spcAft>
                <a:spcPts val="0"/>
              </a:spcAft>
              <a:buClr>
                <a:srgbClr val="000000"/>
              </a:buClr>
              <a:buSzPts val="2800"/>
              <a:buAutoNum type="arabicPeriod" startAt="2"/>
            </a:pPr>
            <a:r>
              <a:rPr lang="en-US" sz="2400" err="1">
                <a:solidFill>
                  <a:srgbClr val="000000"/>
                </a:solidFill>
              </a:rPr>
              <a:t>Maksimum</a:t>
            </a:r>
            <a:r>
              <a:rPr lang="en-US" sz="2400">
                <a:solidFill>
                  <a:srgbClr val="000000"/>
                </a:solidFill>
              </a:rPr>
              <a:t> PQ: </a:t>
            </a:r>
            <a:r>
              <a:rPr lang="en-US" sz="2400" err="1">
                <a:solidFill>
                  <a:srgbClr val="000000"/>
                </a:solidFill>
              </a:rPr>
              <a:t>elemen</a:t>
            </a:r>
            <a:r>
              <a:rPr lang="en-US" sz="2400">
                <a:solidFill>
                  <a:srgbClr val="000000"/>
                </a:solidFill>
              </a:rPr>
              <a:t> </a:t>
            </a:r>
            <a:r>
              <a:rPr lang="en-US" sz="2400" err="1">
                <a:solidFill>
                  <a:srgbClr val="000000"/>
                </a:solidFill>
              </a:rPr>
              <a:t>disusun</a:t>
            </a:r>
            <a:r>
              <a:rPr lang="en-US" sz="2400">
                <a:solidFill>
                  <a:srgbClr val="000000"/>
                </a:solidFill>
              </a:rPr>
              <a:t> </a:t>
            </a:r>
            <a:r>
              <a:rPr lang="en-US" sz="2400" err="1">
                <a:solidFill>
                  <a:srgbClr val="000000"/>
                </a:solidFill>
              </a:rPr>
              <a:t>mulai</a:t>
            </a:r>
            <a:r>
              <a:rPr lang="en-US" sz="2400">
                <a:solidFill>
                  <a:srgbClr val="000000"/>
                </a:solidFill>
              </a:rPr>
              <a:t> </a:t>
            </a:r>
            <a:r>
              <a:rPr lang="en-US" sz="2400" err="1">
                <a:solidFill>
                  <a:srgbClr val="000000"/>
                </a:solidFill>
              </a:rPr>
              <a:t>dari</a:t>
            </a:r>
            <a:r>
              <a:rPr lang="en-US" sz="2400">
                <a:solidFill>
                  <a:srgbClr val="000000"/>
                </a:solidFill>
              </a:rPr>
              <a:t> </a:t>
            </a:r>
            <a:r>
              <a:rPr lang="en-US" sz="2400" err="1">
                <a:solidFill>
                  <a:srgbClr val="000000"/>
                </a:solidFill>
              </a:rPr>
              <a:t>elemen</a:t>
            </a:r>
            <a:r>
              <a:rPr lang="en-US" sz="2400">
                <a:solidFill>
                  <a:srgbClr val="000000"/>
                </a:solidFill>
              </a:rPr>
              <a:t> 	</a:t>
            </a:r>
            <a:r>
              <a:rPr lang="en-US" sz="2400" err="1">
                <a:solidFill>
                  <a:srgbClr val="000000"/>
                </a:solidFill>
              </a:rPr>
              <a:t>dengan</a:t>
            </a:r>
            <a:r>
              <a:rPr lang="en-US" sz="2400">
                <a:solidFill>
                  <a:srgbClr val="000000"/>
                </a:solidFill>
              </a:rPr>
              <a:t> </a:t>
            </a:r>
            <a:r>
              <a:rPr lang="en-US" sz="2400" err="1">
                <a:solidFill>
                  <a:srgbClr val="000000"/>
                </a:solidFill>
              </a:rPr>
              <a:t>prioritas</a:t>
            </a:r>
            <a:r>
              <a:rPr lang="en-US" sz="2400">
                <a:solidFill>
                  <a:srgbClr val="000000"/>
                </a:solidFill>
              </a:rPr>
              <a:t> </a:t>
            </a:r>
            <a:r>
              <a:rPr lang="en-US" sz="2400" err="1">
                <a:solidFill>
                  <a:srgbClr val="000000"/>
                </a:solidFill>
              </a:rPr>
              <a:t>maksimum</a:t>
            </a:r>
            <a:r>
              <a:rPr lang="en-US" sz="2400">
                <a:solidFill>
                  <a:srgbClr val="000000"/>
                </a:solidFill>
              </a:rPr>
              <a:t> </a:t>
            </a:r>
            <a:r>
              <a:rPr lang="en-US" sz="2400" err="1">
                <a:solidFill>
                  <a:srgbClr val="000000"/>
                </a:solidFill>
              </a:rPr>
              <a:t>ke</a:t>
            </a:r>
            <a:r>
              <a:rPr lang="en-US" sz="2400">
                <a:solidFill>
                  <a:srgbClr val="000000"/>
                </a:solidFill>
              </a:rPr>
              <a:t> </a:t>
            </a:r>
            <a:r>
              <a:rPr lang="en-US" sz="2400" err="1">
                <a:solidFill>
                  <a:srgbClr val="000000"/>
                </a:solidFill>
              </a:rPr>
              <a:t>prioritas</a:t>
            </a:r>
            <a:r>
              <a:rPr lang="en-US" sz="2400">
                <a:solidFill>
                  <a:srgbClr val="000000"/>
                </a:solidFill>
              </a:rPr>
              <a:t> minimum</a:t>
            </a:r>
            <a:endParaRPr sz="2400"/>
          </a:p>
          <a:p>
            <a:pPr marL="0" lvl="0" indent="0" algn="l" rtl="0">
              <a:spcBef>
                <a:spcPts val="560"/>
              </a:spcBef>
              <a:spcAft>
                <a:spcPts val="0"/>
              </a:spcAft>
              <a:buClr>
                <a:srgbClr val="000000"/>
              </a:buClr>
              <a:buSzPts val="2800"/>
              <a:buNone/>
            </a:pPr>
            <a:r>
              <a:rPr lang="en-US" sz="2400">
                <a:solidFill>
                  <a:srgbClr val="000000"/>
                </a:solidFill>
              </a:rPr>
              <a:t>	🡪 </a:t>
            </a:r>
            <a:r>
              <a:rPr lang="en-US" sz="2400" err="1">
                <a:solidFill>
                  <a:srgbClr val="000000"/>
                </a:solidFill>
              </a:rPr>
              <a:t>elemen</a:t>
            </a:r>
            <a:r>
              <a:rPr lang="en-US" sz="2400">
                <a:solidFill>
                  <a:srgbClr val="000000"/>
                </a:solidFill>
              </a:rPr>
              <a:t> </a:t>
            </a:r>
            <a:r>
              <a:rPr lang="en-US" sz="2400" err="1">
                <a:solidFill>
                  <a:srgbClr val="000000"/>
                </a:solidFill>
              </a:rPr>
              <a:t>dengan</a:t>
            </a:r>
            <a:r>
              <a:rPr lang="en-US" sz="2400">
                <a:solidFill>
                  <a:srgbClr val="000000"/>
                </a:solidFill>
              </a:rPr>
              <a:t> </a:t>
            </a:r>
            <a:r>
              <a:rPr lang="en-US" sz="2400" err="1">
                <a:solidFill>
                  <a:srgbClr val="000000"/>
                </a:solidFill>
              </a:rPr>
              <a:t>prioritas</a:t>
            </a:r>
            <a:r>
              <a:rPr lang="en-US" sz="2400">
                <a:solidFill>
                  <a:srgbClr val="000000"/>
                </a:solidFill>
              </a:rPr>
              <a:t> </a:t>
            </a:r>
            <a:r>
              <a:rPr lang="en-US" sz="2400" err="1">
                <a:solidFill>
                  <a:srgbClr val="000000"/>
                </a:solidFill>
              </a:rPr>
              <a:t>tertinggi</a:t>
            </a:r>
            <a:r>
              <a:rPr lang="en-US" sz="2400">
                <a:solidFill>
                  <a:srgbClr val="000000"/>
                </a:solidFill>
              </a:rPr>
              <a:t> </a:t>
            </a:r>
            <a:r>
              <a:rPr lang="en-US" sz="2400" err="1">
                <a:solidFill>
                  <a:srgbClr val="000000"/>
                </a:solidFill>
              </a:rPr>
              <a:t>dihapus</a:t>
            </a:r>
            <a:r>
              <a:rPr lang="en-US" sz="2400">
                <a:solidFill>
                  <a:srgbClr val="000000"/>
                </a:solidFill>
              </a:rPr>
              <a:t> </a:t>
            </a:r>
            <a:r>
              <a:rPr lang="en-US" sz="2400" err="1">
                <a:solidFill>
                  <a:srgbClr val="000000"/>
                </a:solidFill>
              </a:rPr>
              <a:t>dulu</a:t>
            </a:r>
            <a:endParaRPr sz="2400"/>
          </a:p>
          <a:p>
            <a:pPr marL="420688" lvl="0" indent="-420688" algn="l" rtl="0">
              <a:spcBef>
                <a:spcPts val="560"/>
              </a:spcBef>
              <a:spcAft>
                <a:spcPts val="0"/>
              </a:spcAft>
              <a:buClr>
                <a:schemeClr val="dk1"/>
              </a:buClr>
              <a:buSzPts val="2800"/>
              <a:buFont typeface="Noto Sans Symbols"/>
              <a:buChar char="🡺"/>
            </a:pPr>
            <a:r>
              <a:rPr lang="en-US" sz="2400" err="1"/>
              <a:t>Dapat</a:t>
            </a:r>
            <a:r>
              <a:rPr lang="en-US" sz="2400"/>
              <a:t> </a:t>
            </a:r>
            <a:r>
              <a:rPr lang="en-US" sz="2400" err="1"/>
              <a:t>diimplementasikan</a:t>
            </a:r>
            <a:r>
              <a:rPr lang="en-US" sz="2400"/>
              <a:t> </a:t>
            </a:r>
            <a:r>
              <a:rPr lang="en-US" sz="2400" err="1"/>
              <a:t>dengan</a:t>
            </a:r>
            <a:r>
              <a:rPr lang="en-US" sz="2400"/>
              <a:t> </a:t>
            </a:r>
            <a:r>
              <a:rPr lang="en-US" sz="2400" err="1"/>
              <a:t>struktur</a:t>
            </a:r>
            <a:r>
              <a:rPr lang="en-US" sz="2400"/>
              <a:t> data 	Heap</a:t>
            </a:r>
            <a:endParaRPr sz="2400"/>
          </a:p>
          <a:p>
            <a:pPr marL="0" lvl="0" indent="0" algn="l" rtl="0">
              <a:spcBef>
                <a:spcPts val="560"/>
              </a:spcBef>
              <a:spcAft>
                <a:spcPts val="0"/>
              </a:spcAft>
              <a:buClr>
                <a:schemeClr val="dk1"/>
              </a:buClr>
              <a:buSzPts val="2800"/>
              <a:buNone/>
            </a:pP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solidFill>
                  <a:srgbClr val="000000"/>
                </a:solidFill>
              </a:rPr>
              <a:t>Struktur data Priority Queue (3)</a:t>
            </a:r>
            <a:endParaRPr sz="4000"/>
          </a:p>
        </p:txBody>
      </p:sp>
      <p:sp>
        <p:nvSpPr>
          <p:cNvPr id="543" name="Google Shape;543;p27"/>
          <p:cNvSpPr txBox="1">
            <a:spLocks noGrp="1"/>
          </p:cNvSpPr>
          <p:nvPr>
            <p:ph type="body" idx="1"/>
          </p:nvPr>
        </p:nvSpPr>
        <p:spPr>
          <a:xfrm>
            <a:off x="228600" y="1295400"/>
            <a:ext cx="8839200" cy="48307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800"/>
              <a:buChar char="•"/>
            </a:pPr>
            <a:r>
              <a:rPr lang="en-US" sz="2800"/>
              <a:t>Interface untuk minimum Priority Queue:</a:t>
            </a:r>
            <a:endParaRPr sz="2800"/>
          </a:p>
        </p:txBody>
      </p:sp>
      <p:pic>
        <p:nvPicPr>
          <p:cNvPr id="544" name="Google Shape;544;p27"/>
          <p:cNvPicPr preferRelativeResize="0"/>
          <p:nvPr/>
        </p:nvPicPr>
        <p:blipFill rotWithShape="1">
          <a:blip r:embed="rId3">
            <a:alphaModFix/>
          </a:blip>
          <a:srcRect/>
          <a:stretch/>
        </p:blipFill>
        <p:spPr>
          <a:xfrm>
            <a:off x="6927" y="2133600"/>
            <a:ext cx="8984673" cy="365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Struktur data Priority Queue (4)</a:t>
            </a:r>
            <a:endParaRPr/>
          </a:p>
        </p:txBody>
      </p:sp>
      <p:sp>
        <p:nvSpPr>
          <p:cNvPr id="550" name="Google Shape;550;p28"/>
          <p:cNvSpPr txBox="1">
            <a:spLocks noGrp="1"/>
          </p:cNvSpPr>
          <p:nvPr>
            <p:ph type="body" idx="1"/>
          </p:nvPr>
        </p:nvSpPr>
        <p:spPr>
          <a:xfrm>
            <a:off x="457200" y="1143000"/>
            <a:ext cx="8229600" cy="49831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200"/>
              <a:buChar char="•"/>
            </a:pPr>
            <a:r>
              <a:rPr lang="en-US" sz="3200"/>
              <a:t>Contoh operasi Priority Queue:</a:t>
            </a:r>
            <a:endParaRPr/>
          </a:p>
          <a:p>
            <a:pPr marL="420688" lvl="0" indent="-217487" algn="l" rtl="0">
              <a:spcBef>
                <a:spcPts val="640"/>
              </a:spcBef>
              <a:spcAft>
                <a:spcPts val="0"/>
              </a:spcAft>
              <a:buClr>
                <a:schemeClr val="dk1"/>
              </a:buClr>
              <a:buSzPts val="3200"/>
              <a:buNone/>
            </a:pPr>
            <a:endParaRPr sz="3200"/>
          </a:p>
        </p:txBody>
      </p:sp>
      <p:pic>
        <p:nvPicPr>
          <p:cNvPr id="551" name="Google Shape;551;p28"/>
          <p:cNvPicPr preferRelativeResize="0"/>
          <p:nvPr/>
        </p:nvPicPr>
        <p:blipFill rotWithShape="1">
          <a:blip r:embed="rId3">
            <a:alphaModFix/>
          </a:blip>
          <a:srcRect/>
          <a:stretch/>
        </p:blipFill>
        <p:spPr>
          <a:xfrm>
            <a:off x="1447800" y="1862137"/>
            <a:ext cx="7119937" cy="43784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9"/>
          <p:cNvSpPr txBox="1">
            <a:spLocks noGrp="1"/>
          </p:cNvSpPr>
          <p:nvPr>
            <p:ph type="title"/>
          </p:nvPr>
        </p:nvSpPr>
        <p:spPr>
          <a:xfrm>
            <a:off x="152400" y="27709"/>
            <a:ext cx="8915400" cy="96289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000000"/>
                </a:solidFill>
              </a:rPr>
              <a:t>Implementasi Struktur data Priority Queue </a:t>
            </a:r>
            <a:endParaRPr sz="3600"/>
          </a:p>
        </p:txBody>
      </p:sp>
      <p:sp>
        <p:nvSpPr>
          <p:cNvPr id="557" name="Google Shape;557;p29"/>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Autofit/>
          </a:bodyPr>
          <a:lstStyle/>
          <a:p>
            <a:pPr marL="742950" lvl="0" indent="-742950" algn="l" rtl="0">
              <a:spcBef>
                <a:spcPts val="0"/>
              </a:spcBef>
              <a:spcAft>
                <a:spcPts val="0"/>
              </a:spcAft>
              <a:buClr>
                <a:schemeClr val="dk1"/>
              </a:buClr>
              <a:buSzPts val="2800"/>
              <a:buAutoNum type="arabicPeriod"/>
            </a:pPr>
            <a:r>
              <a:rPr lang="en-US" sz="2800"/>
              <a:t>Unsorted list: elemen di-insert diakhir list, tetapi ketika operasi removeMin, harus dicari elemen yang mempunyai prioritas minimum. </a:t>
            </a:r>
            <a:endParaRPr/>
          </a:p>
          <a:p>
            <a:pPr marL="0" lvl="0" indent="0" algn="l" rtl="0">
              <a:spcBef>
                <a:spcPts val="560"/>
              </a:spcBef>
              <a:spcAft>
                <a:spcPts val="0"/>
              </a:spcAft>
              <a:buClr>
                <a:schemeClr val="dk1"/>
              </a:buClr>
              <a:buSzPts val="2800"/>
              <a:buNone/>
            </a:pPr>
            <a:r>
              <a:rPr lang="en-US" sz="2800"/>
              <a:t>	   Performansi: </a:t>
            </a:r>
            <a:endParaRPr/>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r>
              <a:rPr lang="en-US" sz="2800"/>
              <a:t>(lihat program 9.6 dari Goodrich) </a:t>
            </a:r>
            <a:endParaRPr/>
          </a:p>
          <a:p>
            <a:pPr marL="0" lvl="0" indent="0" algn="l" rtl="0">
              <a:spcBef>
                <a:spcPts val="640"/>
              </a:spcBef>
              <a:spcAft>
                <a:spcPts val="0"/>
              </a:spcAft>
              <a:buClr>
                <a:schemeClr val="dk1"/>
              </a:buClr>
              <a:buSzPts val="3200"/>
              <a:buNone/>
            </a:pPr>
            <a:endParaRPr sz="3200"/>
          </a:p>
          <a:p>
            <a:pPr marL="0" lvl="0" indent="0" algn="l" rtl="0">
              <a:spcBef>
                <a:spcPts val="640"/>
              </a:spcBef>
              <a:spcAft>
                <a:spcPts val="0"/>
              </a:spcAft>
              <a:buClr>
                <a:schemeClr val="dk1"/>
              </a:buClr>
              <a:buSzPts val="3200"/>
              <a:buNone/>
            </a:pPr>
            <a:endParaRPr sz="3200"/>
          </a:p>
        </p:txBody>
      </p:sp>
      <p:pic>
        <p:nvPicPr>
          <p:cNvPr id="558" name="Google Shape;558;p29"/>
          <p:cNvPicPr preferRelativeResize="0"/>
          <p:nvPr/>
        </p:nvPicPr>
        <p:blipFill rotWithShape="1">
          <a:blip r:embed="rId3">
            <a:alphaModFix/>
          </a:blip>
          <a:srcRect/>
          <a:stretch/>
        </p:blipFill>
        <p:spPr>
          <a:xfrm>
            <a:off x="3657600" y="2590800"/>
            <a:ext cx="4360095" cy="266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HEAP</a:t>
            </a:r>
            <a:endParaRPr/>
          </a:p>
        </p:txBody>
      </p:sp>
      <p:sp>
        <p:nvSpPr>
          <p:cNvPr id="182" name="Google Shape;182;p3"/>
          <p:cNvSpPr txBox="1">
            <a:spLocks noGrp="1"/>
          </p:cNvSpPr>
          <p:nvPr>
            <p:ph type="body" idx="1"/>
          </p:nvPr>
        </p:nvSpPr>
        <p:spPr>
          <a:xfrm>
            <a:off x="457200" y="1295400"/>
            <a:ext cx="8229600" cy="4906963"/>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Clr>
                <a:schemeClr val="dk1"/>
              </a:buClr>
              <a:buSzPts val="2800"/>
              <a:buChar char="•"/>
            </a:pPr>
            <a:r>
              <a:rPr lang="en-US" sz="2800"/>
              <a:t>Definisi:</a:t>
            </a:r>
            <a:endParaRPr/>
          </a:p>
          <a:p>
            <a:pPr marL="533400" lvl="0" indent="-533400" algn="l" rtl="0">
              <a:lnSpc>
                <a:spcPct val="90000"/>
              </a:lnSpc>
              <a:spcBef>
                <a:spcPts val="560"/>
              </a:spcBef>
              <a:spcAft>
                <a:spcPts val="0"/>
              </a:spcAft>
              <a:buClr>
                <a:schemeClr val="dk1"/>
              </a:buClr>
              <a:buSzPts val="2800"/>
              <a:buFont typeface="Calibri"/>
              <a:buNone/>
            </a:pPr>
            <a:r>
              <a:rPr lang="en-US" sz="2800"/>
              <a:t>	Complete binary tree yang mempunyai karakteristik nilai yang disimpan pada child node selalu lebih kecil dari nilai pada parent node (disebut heap maksimum) atau nilai yang disimpan pada child node selalu lebih besar dari nilai pada parent node (disebut heap minimum)</a:t>
            </a:r>
            <a:endParaRPr/>
          </a:p>
          <a:p>
            <a:pPr marL="533400" lvl="0" indent="-533400" algn="l" rtl="0">
              <a:lnSpc>
                <a:spcPct val="90000"/>
              </a:lnSpc>
              <a:spcBef>
                <a:spcPts val="560"/>
              </a:spcBef>
              <a:spcAft>
                <a:spcPts val="0"/>
              </a:spcAft>
              <a:buClr>
                <a:schemeClr val="dk1"/>
              </a:buClr>
              <a:buSzPts val="2800"/>
              <a:buFont typeface="Calibri"/>
              <a:buNone/>
            </a:pPr>
            <a:r>
              <a:rPr lang="en-US" sz="2800"/>
              <a:t>	Penghapusan elemen dilakukan pada root, tetapi secara fisik, node yang dihapus adalah node yang terakhir sehingga perlu dilakukan reheapify untuk </a:t>
            </a:r>
            <a:r>
              <a:rPr lang="en-US" sz="2800">
                <a:solidFill>
                  <a:srgbClr val="000000"/>
                </a:solidFill>
              </a:rPr>
              <a:t>mengembalikan karakteristik heap.</a:t>
            </a:r>
            <a:endParaRPr sz="2800"/>
          </a:p>
          <a:p>
            <a:pPr marL="533400" lvl="0" indent="-533400" algn="l" rtl="0">
              <a:lnSpc>
                <a:spcPct val="90000"/>
              </a:lnSpc>
              <a:spcBef>
                <a:spcPts val="560"/>
              </a:spcBef>
              <a:spcAft>
                <a:spcPts val="0"/>
              </a:spcAft>
              <a:buClr>
                <a:schemeClr val="dk1"/>
              </a:buClr>
              <a:buSzPts val="2800"/>
              <a:buFont typeface="Calibri"/>
              <a:buNone/>
            </a:pPr>
            <a:endParaRPr sz="2800"/>
          </a:p>
          <a:p>
            <a:pPr marL="533400" lvl="0" indent="-533400" algn="l" rtl="0">
              <a:lnSpc>
                <a:spcPct val="90000"/>
              </a:lnSpc>
              <a:spcBef>
                <a:spcPts val="560"/>
              </a:spcBef>
              <a:spcAft>
                <a:spcPts val="0"/>
              </a:spcAft>
              <a:buClr>
                <a:schemeClr val="dk1"/>
              </a:buClr>
              <a:buSzPts val="2800"/>
              <a:buFont typeface="Calibri"/>
              <a:buNone/>
            </a:pP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title"/>
          </p:nvPr>
        </p:nvSpPr>
        <p:spPr>
          <a:xfrm>
            <a:off x="228600" y="27709"/>
            <a:ext cx="8839200" cy="96289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000000"/>
                </a:solidFill>
              </a:rPr>
              <a:t>Implementasi Struktur data Priority Queue (2)</a:t>
            </a:r>
            <a:endParaRPr sz="3600"/>
          </a:p>
        </p:txBody>
      </p:sp>
      <p:sp>
        <p:nvSpPr>
          <p:cNvPr id="564" name="Google Shape;564;p30"/>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a:t>2.   	Sorted list: elemen yang di-insert diurutkan sesuai  	dengan prioritas nya, sehingga operasi removeMin 	langsung dilakukan pada elemen pertama.</a:t>
            </a:r>
            <a:endParaRPr/>
          </a:p>
          <a:p>
            <a:pPr marL="0" lvl="0" indent="0" algn="l" rtl="0">
              <a:spcBef>
                <a:spcPts val="560"/>
              </a:spcBef>
              <a:spcAft>
                <a:spcPts val="0"/>
              </a:spcAft>
              <a:buClr>
                <a:schemeClr val="dk1"/>
              </a:buClr>
              <a:buSzPts val="2800"/>
              <a:buNone/>
            </a:pPr>
            <a:r>
              <a:rPr lang="en-US" sz="2800"/>
              <a:t>	Perbandingan performansi: </a:t>
            </a:r>
            <a:endParaRPr/>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200"/>
              </a:spcBef>
              <a:spcAft>
                <a:spcPts val="0"/>
              </a:spcAft>
              <a:buClr>
                <a:schemeClr val="dk1"/>
              </a:buClr>
              <a:buSzPts val="1000"/>
              <a:buNone/>
            </a:pPr>
            <a:endParaRPr sz="10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r>
              <a:rPr lang="en-US" sz="2800"/>
              <a:t>(lihat program 9.7 dari Goodrich) </a:t>
            </a:r>
            <a:endParaRPr/>
          </a:p>
          <a:p>
            <a:pPr marL="0" lvl="0" indent="0" algn="l" rtl="0">
              <a:spcBef>
                <a:spcPts val="640"/>
              </a:spcBef>
              <a:spcAft>
                <a:spcPts val="0"/>
              </a:spcAft>
              <a:buClr>
                <a:schemeClr val="dk1"/>
              </a:buClr>
              <a:buSzPts val="3200"/>
              <a:buNone/>
            </a:pPr>
            <a:endParaRPr sz="3200"/>
          </a:p>
          <a:p>
            <a:pPr marL="0" lvl="0" indent="0" algn="l" rtl="0">
              <a:spcBef>
                <a:spcPts val="640"/>
              </a:spcBef>
              <a:spcAft>
                <a:spcPts val="0"/>
              </a:spcAft>
              <a:buClr>
                <a:schemeClr val="dk1"/>
              </a:buClr>
              <a:buSzPts val="3200"/>
              <a:buNone/>
            </a:pPr>
            <a:endParaRPr sz="3200"/>
          </a:p>
        </p:txBody>
      </p:sp>
      <p:pic>
        <p:nvPicPr>
          <p:cNvPr id="565" name="Google Shape;565;p30"/>
          <p:cNvPicPr preferRelativeResize="0"/>
          <p:nvPr/>
        </p:nvPicPr>
        <p:blipFill rotWithShape="1">
          <a:blip r:embed="rId3">
            <a:alphaModFix/>
          </a:blip>
          <a:srcRect/>
          <a:stretch/>
        </p:blipFill>
        <p:spPr>
          <a:xfrm>
            <a:off x="2209800" y="2895600"/>
            <a:ext cx="5940972" cy="2590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1"/>
          <p:cNvSpPr txBox="1">
            <a:spLocks noGrp="1"/>
          </p:cNvSpPr>
          <p:nvPr>
            <p:ph type="title"/>
          </p:nvPr>
        </p:nvSpPr>
        <p:spPr>
          <a:xfrm>
            <a:off x="0" y="0"/>
            <a:ext cx="91440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000000"/>
                </a:solidFill>
              </a:rPr>
              <a:t>Implementasi Struktur data Priority Queue (3)</a:t>
            </a:r>
            <a:endParaRPr/>
          </a:p>
        </p:txBody>
      </p:sp>
      <p:sp>
        <p:nvSpPr>
          <p:cNvPr id="571" name="Google Shape;571;p31"/>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2800"/>
              <a:buAutoNum type="arabicPeriod" startAt="3"/>
            </a:pPr>
            <a:r>
              <a:rPr lang="en-US" sz="2800"/>
              <a:t>Dengan Heap: elemen PQ disimpan dengan 	menggunakan Heap minimum. </a:t>
            </a:r>
            <a:endParaRPr/>
          </a:p>
          <a:p>
            <a:pPr marL="0" lvl="0" indent="0" algn="l" rtl="0">
              <a:spcBef>
                <a:spcPts val="560"/>
              </a:spcBef>
              <a:spcAft>
                <a:spcPts val="0"/>
              </a:spcAft>
              <a:buClr>
                <a:schemeClr val="dk1"/>
              </a:buClr>
              <a:buSzPts val="2800"/>
              <a:buNone/>
            </a:pPr>
            <a:r>
              <a:rPr lang="en-US" sz="2800"/>
              <a:t>	Performansi:</a:t>
            </a:r>
            <a:endParaRPr/>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r>
              <a:rPr lang="en-US" sz="2800"/>
              <a:t>(lihat program 9.8, 9.9 dan 9.10 dari Goodrich)</a:t>
            </a:r>
            <a:endParaRPr/>
          </a:p>
          <a:p>
            <a:pPr marL="420688" lvl="0" indent="-420688" algn="l" rtl="0">
              <a:spcBef>
                <a:spcPts val="560"/>
              </a:spcBef>
              <a:spcAft>
                <a:spcPts val="0"/>
              </a:spcAft>
              <a:buClr>
                <a:schemeClr val="dk1"/>
              </a:buClr>
              <a:buSzPts val="2800"/>
              <a:buFont typeface="Noto Sans Symbols"/>
              <a:buChar char="🡺"/>
            </a:pPr>
            <a:r>
              <a:rPr lang="en-US" sz="2800"/>
              <a:t>Implementasi PQ dengan Heap adalah yang paling efisien</a:t>
            </a:r>
            <a:endParaRPr sz="2800"/>
          </a:p>
          <a:p>
            <a:pPr marL="420688" lvl="0" indent="-242887" algn="l" rtl="0">
              <a:spcBef>
                <a:spcPts val="560"/>
              </a:spcBef>
              <a:spcAft>
                <a:spcPts val="0"/>
              </a:spcAft>
              <a:buClr>
                <a:schemeClr val="dk1"/>
              </a:buClr>
              <a:buSzPts val="2800"/>
              <a:buFont typeface="Noto Sans Symbols"/>
              <a:buNone/>
            </a:pPr>
            <a:endParaRPr sz="2800"/>
          </a:p>
          <a:p>
            <a:pPr marL="0" lvl="0" indent="0" algn="l" rtl="0">
              <a:spcBef>
                <a:spcPts val="560"/>
              </a:spcBef>
              <a:spcAft>
                <a:spcPts val="0"/>
              </a:spcAft>
              <a:buClr>
                <a:schemeClr val="dk1"/>
              </a:buClr>
              <a:buSzPts val="2800"/>
              <a:buNone/>
            </a:pPr>
            <a:endParaRPr sz="2800"/>
          </a:p>
        </p:txBody>
      </p:sp>
      <p:pic>
        <p:nvPicPr>
          <p:cNvPr id="572" name="Google Shape;572;p31"/>
          <p:cNvPicPr preferRelativeResize="0"/>
          <p:nvPr/>
        </p:nvPicPr>
        <p:blipFill rotWithShape="1">
          <a:blip r:embed="rId3">
            <a:alphaModFix/>
          </a:blip>
          <a:srcRect/>
          <a:stretch/>
        </p:blipFill>
        <p:spPr>
          <a:xfrm>
            <a:off x="1080655" y="2133600"/>
            <a:ext cx="6962614" cy="2524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2"/>
          <p:cNvSpPr txBox="1">
            <a:spLocks noGrp="1"/>
          </p:cNvSpPr>
          <p:nvPr>
            <p:ph type="title"/>
          </p:nvPr>
        </p:nvSpPr>
        <p:spPr>
          <a:xfrm>
            <a:off x="76200" y="0"/>
            <a:ext cx="89916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000000"/>
                </a:solidFill>
              </a:rPr>
              <a:t>Implementasi Struktur data Priority Queue (3)</a:t>
            </a:r>
            <a:endParaRPr/>
          </a:p>
        </p:txBody>
      </p:sp>
      <p:sp>
        <p:nvSpPr>
          <p:cNvPr id="578" name="Google Shape;578;p32"/>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800"/>
              <a:buChar char="•"/>
            </a:pPr>
            <a:r>
              <a:rPr lang="en-US" sz="2800"/>
              <a:t>Contoh implementasi PQ dengan Heap:</a:t>
            </a:r>
            <a:endParaRPr sz="2800"/>
          </a:p>
        </p:txBody>
      </p:sp>
      <p:pic>
        <p:nvPicPr>
          <p:cNvPr id="579" name="Google Shape;579;p32"/>
          <p:cNvPicPr preferRelativeResize="0"/>
          <p:nvPr/>
        </p:nvPicPr>
        <p:blipFill rotWithShape="1">
          <a:blip r:embed="rId3">
            <a:alphaModFix/>
          </a:blip>
          <a:srcRect/>
          <a:stretch/>
        </p:blipFill>
        <p:spPr>
          <a:xfrm>
            <a:off x="152400" y="1675101"/>
            <a:ext cx="8713550" cy="43031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Latihan Soal</a:t>
            </a:r>
            <a:endParaRPr/>
          </a:p>
        </p:txBody>
      </p:sp>
      <p:sp>
        <p:nvSpPr>
          <p:cNvPr id="585" name="Google Shape;585;p33"/>
          <p:cNvSpPr txBox="1">
            <a:spLocks noGrp="1"/>
          </p:cNvSpPr>
          <p:nvPr>
            <p:ph type="body" idx="1"/>
          </p:nvPr>
        </p:nvSpPr>
        <p:spPr>
          <a:xfrm>
            <a:off x="457201" y="1157377"/>
            <a:ext cx="8229600" cy="49831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200"/>
              <a:buChar char="•"/>
            </a:pPr>
            <a:r>
              <a:rPr lang="en-US" sz="3200"/>
              <a:t>Diketahui node-node berikut ini:</a:t>
            </a:r>
            <a:endParaRPr/>
          </a:p>
          <a:p>
            <a:pPr marL="0" lvl="0" indent="0" algn="l" rtl="0">
              <a:spcBef>
                <a:spcPts val="640"/>
              </a:spcBef>
              <a:spcAft>
                <a:spcPts val="0"/>
              </a:spcAft>
              <a:buClr>
                <a:srgbClr val="000000"/>
              </a:buClr>
              <a:buSzPts val="3200"/>
              <a:buNone/>
            </a:pPr>
            <a:r>
              <a:rPr lang="en-US" sz="3200">
                <a:solidFill>
                  <a:srgbClr val="000000"/>
                </a:solidFill>
              </a:rPr>
              <a:t>	27, 54, 13, 24, 40, 56, 77, 33, 12, 85, 	73, 10, 	3, 15, 22 </a:t>
            </a:r>
            <a:endParaRPr/>
          </a:p>
          <a:p>
            <a:pPr marL="742950" lvl="0" indent="-742950" algn="l" rtl="0">
              <a:spcBef>
                <a:spcPts val="640"/>
              </a:spcBef>
              <a:spcAft>
                <a:spcPts val="0"/>
              </a:spcAft>
              <a:buClr>
                <a:schemeClr val="dk1"/>
              </a:buClr>
              <a:buSzPts val="3200"/>
              <a:buAutoNum type="arabicPeriod"/>
            </a:pPr>
            <a:r>
              <a:rPr lang="en-US" sz="3200"/>
              <a:t>Buat Heap maksimum untuk node di atas. Gambarkan proses heapify-nya.</a:t>
            </a:r>
            <a:endParaRPr/>
          </a:p>
          <a:p>
            <a:pPr marL="742950" lvl="0" indent="-742950" algn="l" rtl="0">
              <a:spcBef>
                <a:spcPts val="640"/>
              </a:spcBef>
              <a:spcAft>
                <a:spcPts val="0"/>
              </a:spcAft>
              <a:buClr>
                <a:schemeClr val="dk1"/>
              </a:buClr>
              <a:buSzPts val="3200"/>
              <a:buAutoNum type="arabicPeriod"/>
            </a:pPr>
            <a:r>
              <a:rPr lang="en-US" sz="3200"/>
              <a:t>Lakukan remove() sebanyak 3 kali. Gambarkan heap setiap ada perubahan node</a:t>
            </a:r>
            <a:endParaRPr/>
          </a:p>
          <a:p>
            <a:pPr marL="742950" lvl="0" indent="-495300" algn="l" rtl="0">
              <a:spcBef>
                <a:spcPts val="780"/>
              </a:spcBef>
              <a:spcAft>
                <a:spcPts val="0"/>
              </a:spcAft>
              <a:buClr>
                <a:schemeClr val="dk1"/>
              </a:buClr>
              <a:buSzPts val="39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Latihan Soal (2)</a:t>
            </a:r>
            <a:endParaRPr/>
          </a:p>
        </p:txBody>
      </p:sp>
      <p:sp>
        <p:nvSpPr>
          <p:cNvPr id="591" name="Google Shape;591;p34"/>
          <p:cNvSpPr txBox="1">
            <a:spLocks noGrp="1"/>
          </p:cNvSpPr>
          <p:nvPr>
            <p:ph type="body" idx="1"/>
          </p:nvPr>
        </p:nvSpPr>
        <p:spPr>
          <a:xfrm>
            <a:off x="457200" y="1143000"/>
            <a:ext cx="8229600" cy="49831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sz="3200"/>
              <a:t>3. 	Buat Heap minimum untuk node di atas (soal no 2). 	Gambarkan proses heapify-nya.</a:t>
            </a:r>
            <a:endParaRPr/>
          </a:p>
          <a:p>
            <a:pPr marL="0" lvl="0" indent="0" algn="l" rtl="0">
              <a:spcBef>
                <a:spcPts val="640"/>
              </a:spcBef>
              <a:spcAft>
                <a:spcPts val="0"/>
              </a:spcAft>
              <a:buClr>
                <a:schemeClr val="dk1"/>
              </a:buClr>
              <a:buSzPts val="3200"/>
              <a:buNone/>
            </a:pPr>
            <a:r>
              <a:rPr lang="en-US" sz="3200"/>
              <a:t>4. 	Lakukan remove() sebanyak 3 kali. 	Gambarkan heap setiap ada perubahan node</a:t>
            </a:r>
            <a:endParaRPr/>
          </a:p>
          <a:p>
            <a:pPr marL="742950" lvl="0" indent="-495300" algn="l" rtl="0">
              <a:spcBef>
                <a:spcPts val="780"/>
              </a:spcBef>
              <a:spcAft>
                <a:spcPts val="0"/>
              </a:spcAft>
              <a:buClr>
                <a:schemeClr val="dk1"/>
              </a:buClr>
              <a:buSzPts val="39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 6</a:t>
            </a:r>
            <a:endParaRPr/>
          </a:p>
        </p:txBody>
      </p:sp>
      <p:sp>
        <p:nvSpPr>
          <p:cNvPr id="597" name="Google Shape;597;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Kelompok nomor ganjil: 1 dan 2</a:t>
            </a:r>
            <a:endParaRPr/>
          </a:p>
          <a:p>
            <a:pPr marL="420688" lvl="0" indent="-420688" algn="l" rtl="0">
              <a:spcBef>
                <a:spcPts val="780"/>
              </a:spcBef>
              <a:spcAft>
                <a:spcPts val="0"/>
              </a:spcAft>
              <a:buClr>
                <a:schemeClr val="dk1"/>
              </a:buClr>
              <a:buSzPts val="3900"/>
              <a:buChar char="•"/>
            </a:pPr>
            <a:r>
              <a:rPr lang="en-US"/>
              <a:t>Kelompok nomor genap: 3 dan 4</a:t>
            </a:r>
            <a:endParaRPr/>
          </a:p>
          <a:p>
            <a:pPr marL="0" lvl="0" indent="0" algn="l" rtl="0">
              <a:spcBef>
                <a:spcPts val="780"/>
              </a:spcBef>
              <a:spcAft>
                <a:spcPts val="0"/>
              </a:spcAft>
              <a:buClr>
                <a:schemeClr val="dk1"/>
              </a:buClr>
              <a:buSzPts val="39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6"/>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 Praktikum 6</a:t>
            </a:r>
            <a:endParaRPr/>
          </a:p>
        </p:txBody>
      </p:sp>
      <p:sp>
        <p:nvSpPr>
          <p:cNvPr id="603" name="Google Shape;603;p36"/>
          <p:cNvSpPr txBox="1">
            <a:spLocks noGrp="1"/>
          </p:cNvSpPr>
          <p:nvPr>
            <p:ph type="body" idx="1"/>
          </p:nvPr>
        </p:nvSpPr>
        <p:spPr>
          <a:xfrm>
            <a:off x="457200" y="1143000"/>
            <a:ext cx="8229600" cy="498316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2800"/>
              <a:buFont typeface="Calibri"/>
              <a:buAutoNum type="arabicPeriod"/>
            </a:pPr>
            <a:r>
              <a:rPr lang="en-US" sz="2800"/>
              <a:t>Buatlah program Java untuk mengimplementasikan struktur data Heap dan Heapsort</a:t>
            </a:r>
            <a:endParaRPr/>
          </a:p>
          <a:p>
            <a:pPr marL="514350" lvl="0" indent="-514350" algn="l" rtl="0">
              <a:spcBef>
                <a:spcPts val="560"/>
              </a:spcBef>
              <a:spcAft>
                <a:spcPts val="0"/>
              </a:spcAft>
              <a:buClr>
                <a:schemeClr val="dk1"/>
              </a:buClr>
              <a:buSzPts val="2800"/>
              <a:buFont typeface="Calibri"/>
              <a:buAutoNum type="arabicPeriod"/>
            </a:pPr>
            <a:r>
              <a:rPr lang="en-US" sz="2800"/>
              <a:t>Bangkitkan 10000, 20000, 40000 dan 80000 bilangan integer acak.</a:t>
            </a:r>
            <a:endParaRPr/>
          </a:p>
          <a:p>
            <a:pPr marL="514350" lvl="0" indent="-514350" algn="l" rtl="0">
              <a:spcBef>
                <a:spcPts val="560"/>
              </a:spcBef>
              <a:spcAft>
                <a:spcPts val="0"/>
              </a:spcAft>
              <a:buClr>
                <a:schemeClr val="dk1"/>
              </a:buClr>
              <a:buSzPts val="2800"/>
              <a:buFont typeface="Calibri"/>
              <a:buAutoNum type="arabicPeriod"/>
            </a:pPr>
            <a:r>
              <a:rPr lang="en-US" sz="2800"/>
              <a:t>Catat spesifikasi komputer yang digunakan</a:t>
            </a:r>
            <a:endParaRPr sz="2800"/>
          </a:p>
          <a:p>
            <a:pPr marL="514350" lvl="0" indent="-514350" algn="l" rtl="0">
              <a:spcBef>
                <a:spcPts val="560"/>
              </a:spcBef>
              <a:spcAft>
                <a:spcPts val="0"/>
              </a:spcAft>
              <a:buClr>
                <a:schemeClr val="dk1"/>
              </a:buClr>
              <a:buSzPts val="2800"/>
              <a:buFont typeface="Calibri"/>
              <a:buAutoNum type="arabicPeriod"/>
            </a:pPr>
            <a:r>
              <a:rPr lang="en-US" sz="2800"/>
              <a:t>Catat waktu yang dibutuhkan untuk mengurutkan data pada no 2 di atas dengan Heapsort.</a:t>
            </a:r>
            <a:endParaRPr/>
          </a:p>
          <a:p>
            <a:pPr marL="514350" lvl="0" indent="-514350" algn="l" rtl="0">
              <a:spcBef>
                <a:spcPts val="560"/>
              </a:spcBef>
              <a:spcAft>
                <a:spcPts val="0"/>
              </a:spcAft>
              <a:buClr>
                <a:schemeClr val="dk1"/>
              </a:buClr>
              <a:buSzPts val="2800"/>
              <a:buFont typeface="Calibri"/>
              <a:buAutoNum type="arabicPeriod"/>
            </a:pPr>
            <a:r>
              <a:rPr lang="en-US" sz="2800"/>
              <a:t>Kopi program beserta outputnya ke notepad lalu kumpulkan</a:t>
            </a:r>
            <a:endParaRPr sz="2800"/>
          </a:p>
          <a:p>
            <a:pPr marL="514350" lvl="0" indent="-336550" algn="l" rtl="0">
              <a:spcBef>
                <a:spcPts val="560"/>
              </a:spcBef>
              <a:spcAft>
                <a:spcPts val="0"/>
              </a:spcAft>
              <a:buClr>
                <a:schemeClr val="dk1"/>
              </a:buClr>
              <a:buSzPts val="2800"/>
              <a:buFont typeface="Calibri"/>
              <a:buNone/>
            </a:pPr>
            <a:endParaRPr sz="2800"/>
          </a:p>
          <a:p>
            <a:pPr marL="514350" lvl="0" indent="-311150" algn="l" rtl="0">
              <a:spcBef>
                <a:spcPts val="640"/>
              </a:spcBef>
              <a:spcAft>
                <a:spcPts val="0"/>
              </a:spcAft>
              <a:buClr>
                <a:schemeClr val="dk1"/>
              </a:buClr>
              <a:buSzPts val="3200"/>
              <a:buFont typeface="Calibri"/>
              <a:buNone/>
            </a:pP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7"/>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REHAT SEJENAK</a:t>
            </a:r>
            <a:endParaRPr/>
          </a:p>
        </p:txBody>
      </p:sp>
      <p:sp>
        <p:nvSpPr>
          <p:cNvPr id="609" name="Google Shape;609;p3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462"/>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4"/>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Autofit/>
          </a:bodyPr>
          <a:lstStyle/>
          <a:p>
            <a:pPr marL="342900" lvl="0" indent="-342900" algn="ctr" rtl="0">
              <a:spcBef>
                <a:spcPts val="0"/>
              </a:spcBef>
              <a:spcAft>
                <a:spcPts val="0"/>
              </a:spcAft>
              <a:buNone/>
            </a:pPr>
            <a:r>
              <a:rPr lang="en-US" sz="3200">
                <a:solidFill>
                  <a:srgbClr val="000000"/>
                </a:solidFill>
              </a:rPr>
              <a:t>Heap atau non Heap?</a:t>
            </a:r>
            <a:endParaRPr sz="4000"/>
          </a:p>
        </p:txBody>
      </p:sp>
      <p:sp>
        <p:nvSpPr>
          <p:cNvPr id="188" name="Google Shape;188;p4"/>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a:buNone/>
            </a:pPr>
            <a:r>
              <a:rPr lang="en-US"/>
              <a:t> </a:t>
            </a:r>
            <a:endParaRPr/>
          </a:p>
        </p:txBody>
      </p:sp>
      <p:sp>
        <p:nvSpPr>
          <p:cNvPr id="189" name="Google Shape;189;p4"/>
          <p:cNvSpPr/>
          <p:nvPr/>
        </p:nvSpPr>
        <p:spPr>
          <a:xfrm>
            <a:off x="2362200" y="1143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sp>
        <p:nvSpPr>
          <p:cNvPr id="190" name="Google Shape;190;p4"/>
          <p:cNvSpPr/>
          <p:nvPr/>
        </p:nvSpPr>
        <p:spPr>
          <a:xfrm>
            <a:off x="4953000" y="533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191" name="Google Shape;191;p4"/>
          <p:cNvSpPr/>
          <p:nvPr/>
        </p:nvSpPr>
        <p:spPr>
          <a:xfrm>
            <a:off x="7467600" y="4495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192" name="Google Shape;192;p4"/>
          <p:cNvSpPr/>
          <p:nvPr/>
        </p:nvSpPr>
        <p:spPr>
          <a:xfrm>
            <a:off x="5562600" y="4495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193" name="Google Shape;193;p4"/>
          <p:cNvSpPr/>
          <p:nvPr/>
        </p:nvSpPr>
        <p:spPr>
          <a:xfrm>
            <a:off x="6553200" y="3886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sp>
        <p:nvSpPr>
          <p:cNvPr id="194" name="Google Shape;194;p4"/>
          <p:cNvSpPr/>
          <p:nvPr/>
        </p:nvSpPr>
        <p:spPr>
          <a:xfrm>
            <a:off x="3429000" y="5486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sp>
        <p:nvSpPr>
          <p:cNvPr id="195" name="Google Shape;195;p4"/>
          <p:cNvSpPr/>
          <p:nvPr/>
        </p:nvSpPr>
        <p:spPr>
          <a:xfrm>
            <a:off x="1981200" y="5486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sp>
        <p:nvSpPr>
          <p:cNvPr id="196" name="Google Shape;196;p4"/>
          <p:cNvSpPr/>
          <p:nvPr/>
        </p:nvSpPr>
        <p:spPr>
          <a:xfrm>
            <a:off x="609600" y="5486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197" name="Google Shape;197;p4"/>
          <p:cNvSpPr/>
          <p:nvPr/>
        </p:nvSpPr>
        <p:spPr>
          <a:xfrm>
            <a:off x="2895600" y="4648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198" name="Google Shape;198;p4"/>
          <p:cNvSpPr/>
          <p:nvPr/>
        </p:nvSpPr>
        <p:spPr>
          <a:xfrm>
            <a:off x="1371600" y="4648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 name="Google Shape;199;p4"/>
          <p:cNvSpPr/>
          <p:nvPr/>
        </p:nvSpPr>
        <p:spPr>
          <a:xfrm>
            <a:off x="2209800" y="4038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200" name="Google Shape;200;p4"/>
          <p:cNvSpPr/>
          <p:nvPr/>
        </p:nvSpPr>
        <p:spPr>
          <a:xfrm>
            <a:off x="39624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201" name="Google Shape;201;p4"/>
          <p:cNvSpPr/>
          <p:nvPr/>
        </p:nvSpPr>
        <p:spPr>
          <a:xfrm>
            <a:off x="28956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a:t>
            </a:r>
            <a:endParaRPr/>
          </a:p>
        </p:txBody>
      </p:sp>
      <p:sp>
        <p:nvSpPr>
          <p:cNvPr id="202" name="Google Shape;202;p4"/>
          <p:cNvSpPr/>
          <p:nvPr/>
        </p:nvSpPr>
        <p:spPr>
          <a:xfrm>
            <a:off x="19050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203" name="Google Shape;203;p4"/>
          <p:cNvSpPr/>
          <p:nvPr/>
        </p:nvSpPr>
        <p:spPr>
          <a:xfrm>
            <a:off x="6858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204" name="Google Shape;204;p4"/>
          <p:cNvSpPr/>
          <p:nvPr/>
        </p:nvSpPr>
        <p:spPr>
          <a:xfrm>
            <a:off x="3276600" y="1676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205" name="Google Shape;205;p4"/>
          <p:cNvSpPr/>
          <p:nvPr/>
        </p:nvSpPr>
        <p:spPr>
          <a:xfrm>
            <a:off x="1447800" y="1676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206" name="Google Shape;206;p4"/>
          <p:cNvSpPr/>
          <p:nvPr/>
        </p:nvSpPr>
        <p:spPr>
          <a:xfrm>
            <a:off x="6172200" y="2438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207" name="Google Shape;207;p4"/>
          <p:cNvSpPr/>
          <p:nvPr/>
        </p:nvSpPr>
        <p:spPr>
          <a:xfrm>
            <a:off x="5029200" y="2438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sp>
        <p:nvSpPr>
          <p:cNvPr id="208" name="Google Shape;208;p4"/>
          <p:cNvSpPr/>
          <p:nvPr/>
        </p:nvSpPr>
        <p:spPr>
          <a:xfrm>
            <a:off x="7696200" y="1752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209" name="Google Shape;209;p4"/>
          <p:cNvSpPr/>
          <p:nvPr/>
        </p:nvSpPr>
        <p:spPr>
          <a:xfrm>
            <a:off x="5638800" y="1752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210" name="Google Shape;210;p4"/>
          <p:cNvSpPr/>
          <p:nvPr/>
        </p:nvSpPr>
        <p:spPr>
          <a:xfrm>
            <a:off x="6629400" y="1143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211" name="Google Shape;211;p4"/>
          <p:cNvSpPr/>
          <p:nvPr/>
        </p:nvSpPr>
        <p:spPr>
          <a:xfrm>
            <a:off x="8229600" y="533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212" name="Google Shape;212;p4"/>
          <p:cNvSpPr/>
          <p:nvPr/>
        </p:nvSpPr>
        <p:spPr>
          <a:xfrm>
            <a:off x="7010400" y="533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213" name="Google Shape;213;p4"/>
          <p:cNvSpPr/>
          <p:nvPr/>
        </p:nvSpPr>
        <p:spPr>
          <a:xfrm>
            <a:off x="6096000" y="533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214" name="Google Shape;214;p4"/>
          <p:cNvSpPr/>
          <p:nvPr/>
        </p:nvSpPr>
        <p:spPr>
          <a:xfrm>
            <a:off x="7086600" y="2438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cxnSp>
        <p:nvCxnSpPr>
          <p:cNvPr id="215" name="Google Shape;215;p4"/>
          <p:cNvCxnSpPr/>
          <p:nvPr/>
        </p:nvCxnSpPr>
        <p:spPr>
          <a:xfrm flipH="1">
            <a:off x="1752600" y="1447800"/>
            <a:ext cx="609600" cy="228600"/>
          </a:xfrm>
          <a:prstGeom prst="straightConnector1">
            <a:avLst/>
          </a:prstGeom>
          <a:noFill/>
          <a:ln w="9525" cap="flat" cmpd="sng">
            <a:solidFill>
              <a:schemeClr val="dk1"/>
            </a:solidFill>
            <a:prstDash val="solid"/>
            <a:round/>
            <a:headEnd type="none" w="med" len="med"/>
            <a:tailEnd type="none" w="med" len="med"/>
          </a:ln>
        </p:spPr>
      </p:cxnSp>
      <p:cxnSp>
        <p:nvCxnSpPr>
          <p:cNvPr id="216" name="Google Shape;216;p4"/>
          <p:cNvCxnSpPr/>
          <p:nvPr/>
        </p:nvCxnSpPr>
        <p:spPr>
          <a:xfrm flipH="1">
            <a:off x="914400" y="2057400"/>
            <a:ext cx="533400" cy="30480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4"/>
          <p:cNvCxnSpPr/>
          <p:nvPr/>
        </p:nvCxnSpPr>
        <p:spPr>
          <a:xfrm>
            <a:off x="1905000" y="2057400"/>
            <a:ext cx="152400" cy="30480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4"/>
          <p:cNvCxnSpPr/>
          <p:nvPr/>
        </p:nvCxnSpPr>
        <p:spPr>
          <a:xfrm>
            <a:off x="2819400" y="1447800"/>
            <a:ext cx="533400" cy="22860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4"/>
          <p:cNvCxnSpPr/>
          <p:nvPr/>
        </p:nvCxnSpPr>
        <p:spPr>
          <a:xfrm flipH="1">
            <a:off x="3124200" y="2057400"/>
            <a:ext cx="228600" cy="30480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4"/>
          <p:cNvCxnSpPr/>
          <p:nvPr/>
        </p:nvCxnSpPr>
        <p:spPr>
          <a:xfrm>
            <a:off x="3733800" y="1981200"/>
            <a:ext cx="381000" cy="381000"/>
          </a:xfrm>
          <a:prstGeom prst="straightConnector1">
            <a:avLst/>
          </a:prstGeom>
          <a:noFill/>
          <a:ln w="9525" cap="flat" cmpd="sng">
            <a:solidFill>
              <a:schemeClr val="dk1"/>
            </a:solidFill>
            <a:prstDash val="solid"/>
            <a:round/>
            <a:headEnd type="none" w="med" len="med"/>
            <a:tailEnd type="none" w="med" len="med"/>
          </a:ln>
        </p:spPr>
      </p:cxnSp>
      <p:cxnSp>
        <p:nvCxnSpPr>
          <p:cNvPr id="221" name="Google Shape;221;p4"/>
          <p:cNvCxnSpPr/>
          <p:nvPr/>
        </p:nvCxnSpPr>
        <p:spPr>
          <a:xfrm flipH="1">
            <a:off x="1676400" y="4419600"/>
            <a:ext cx="533400" cy="228600"/>
          </a:xfrm>
          <a:prstGeom prst="straightConnector1">
            <a:avLst/>
          </a:prstGeom>
          <a:noFill/>
          <a:ln w="9525" cap="flat" cmpd="sng">
            <a:solidFill>
              <a:schemeClr val="dk1"/>
            </a:solidFill>
            <a:prstDash val="solid"/>
            <a:round/>
            <a:headEnd type="none" w="med" len="med"/>
            <a:tailEnd type="none" w="med" len="med"/>
          </a:ln>
        </p:spPr>
      </p:cxnSp>
      <p:cxnSp>
        <p:nvCxnSpPr>
          <p:cNvPr id="222" name="Google Shape;222;p4"/>
          <p:cNvCxnSpPr/>
          <p:nvPr/>
        </p:nvCxnSpPr>
        <p:spPr>
          <a:xfrm>
            <a:off x="2667000" y="4343400"/>
            <a:ext cx="304800" cy="30480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4"/>
          <p:cNvCxnSpPr/>
          <p:nvPr/>
        </p:nvCxnSpPr>
        <p:spPr>
          <a:xfrm flipH="1">
            <a:off x="838200" y="5029200"/>
            <a:ext cx="533400" cy="457200"/>
          </a:xfrm>
          <a:prstGeom prst="straightConnector1">
            <a:avLst/>
          </a:prstGeom>
          <a:noFill/>
          <a:ln w="9525" cap="flat" cmpd="sng">
            <a:solidFill>
              <a:schemeClr val="dk1"/>
            </a:solidFill>
            <a:prstDash val="solid"/>
            <a:round/>
            <a:headEnd type="none" w="med" len="med"/>
            <a:tailEnd type="none" w="med" len="med"/>
          </a:ln>
        </p:spPr>
      </p:cxnSp>
      <p:cxnSp>
        <p:nvCxnSpPr>
          <p:cNvPr id="224" name="Google Shape;224;p4"/>
          <p:cNvCxnSpPr/>
          <p:nvPr/>
        </p:nvCxnSpPr>
        <p:spPr>
          <a:xfrm>
            <a:off x="1752600" y="5029200"/>
            <a:ext cx="304800" cy="45720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4"/>
          <p:cNvCxnSpPr/>
          <p:nvPr/>
        </p:nvCxnSpPr>
        <p:spPr>
          <a:xfrm>
            <a:off x="3276600" y="5105400"/>
            <a:ext cx="304800" cy="381000"/>
          </a:xfrm>
          <a:prstGeom prst="straightConnector1">
            <a:avLst/>
          </a:prstGeom>
          <a:noFill/>
          <a:ln w="9525" cap="flat" cmpd="sng">
            <a:solidFill>
              <a:schemeClr val="dk1"/>
            </a:solidFill>
            <a:prstDash val="solid"/>
            <a:round/>
            <a:headEnd type="none" w="med" len="med"/>
            <a:tailEnd type="none" w="med" len="med"/>
          </a:ln>
        </p:spPr>
      </p:cxnSp>
      <p:cxnSp>
        <p:nvCxnSpPr>
          <p:cNvPr id="226" name="Google Shape;226;p4"/>
          <p:cNvCxnSpPr/>
          <p:nvPr/>
        </p:nvCxnSpPr>
        <p:spPr>
          <a:xfrm flipH="1">
            <a:off x="6019800" y="1447800"/>
            <a:ext cx="609600" cy="30480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4"/>
          <p:cNvCxnSpPr/>
          <p:nvPr/>
        </p:nvCxnSpPr>
        <p:spPr>
          <a:xfrm flipH="1">
            <a:off x="5334000" y="2209800"/>
            <a:ext cx="381000" cy="228600"/>
          </a:xfrm>
          <a:prstGeom prst="straightConnector1">
            <a:avLst/>
          </a:prstGeom>
          <a:noFill/>
          <a:ln w="9525" cap="flat" cmpd="sng">
            <a:solidFill>
              <a:schemeClr val="dk1"/>
            </a:solidFill>
            <a:prstDash val="solid"/>
            <a:round/>
            <a:headEnd type="none" w="med" len="med"/>
            <a:tailEnd type="none" w="med" len="med"/>
          </a:ln>
        </p:spPr>
      </p:cxnSp>
      <p:cxnSp>
        <p:nvCxnSpPr>
          <p:cNvPr id="228" name="Google Shape;228;p4"/>
          <p:cNvCxnSpPr/>
          <p:nvPr/>
        </p:nvCxnSpPr>
        <p:spPr>
          <a:xfrm>
            <a:off x="6096000" y="2133600"/>
            <a:ext cx="228600" cy="304800"/>
          </a:xfrm>
          <a:prstGeom prst="straightConnector1">
            <a:avLst/>
          </a:prstGeom>
          <a:noFill/>
          <a:ln w="9525" cap="flat" cmpd="sng">
            <a:solidFill>
              <a:schemeClr val="dk1"/>
            </a:solidFill>
            <a:prstDash val="solid"/>
            <a:round/>
            <a:headEnd type="none" w="med" len="med"/>
            <a:tailEnd type="none" w="med" len="med"/>
          </a:ln>
        </p:spPr>
      </p:cxnSp>
      <p:cxnSp>
        <p:nvCxnSpPr>
          <p:cNvPr id="229" name="Google Shape;229;p4"/>
          <p:cNvCxnSpPr/>
          <p:nvPr/>
        </p:nvCxnSpPr>
        <p:spPr>
          <a:xfrm>
            <a:off x="7086600" y="1447800"/>
            <a:ext cx="685800" cy="38100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4"/>
          <p:cNvCxnSpPr/>
          <p:nvPr/>
        </p:nvCxnSpPr>
        <p:spPr>
          <a:xfrm flipH="1">
            <a:off x="7467600" y="2133600"/>
            <a:ext cx="304800" cy="38100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4"/>
          <p:cNvCxnSpPr/>
          <p:nvPr/>
        </p:nvCxnSpPr>
        <p:spPr>
          <a:xfrm flipH="1">
            <a:off x="5943600" y="4191000"/>
            <a:ext cx="609600" cy="30480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4"/>
          <p:cNvCxnSpPr/>
          <p:nvPr/>
        </p:nvCxnSpPr>
        <p:spPr>
          <a:xfrm flipH="1">
            <a:off x="5181600" y="4876800"/>
            <a:ext cx="457200" cy="45720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4"/>
          <p:cNvCxnSpPr/>
          <p:nvPr/>
        </p:nvCxnSpPr>
        <p:spPr>
          <a:xfrm>
            <a:off x="5943600" y="4876800"/>
            <a:ext cx="304800" cy="457200"/>
          </a:xfrm>
          <a:prstGeom prst="straightConnector1">
            <a:avLst/>
          </a:prstGeom>
          <a:noFill/>
          <a:ln w="9525" cap="flat" cmpd="sng">
            <a:solidFill>
              <a:schemeClr val="dk1"/>
            </a:solidFill>
            <a:prstDash val="solid"/>
            <a:round/>
            <a:headEnd type="none" w="med" len="med"/>
            <a:tailEnd type="none" w="med" len="med"/>
          </a:ln>
        </p:spPr>
      </p:cxnSp>
      <p:cxnSp>
        <p:nvCxnSpPr>
          <p:cNvPr id="234" name="Google Shape;234;p4"/>
          <p:cNvCxnSpPr/>
          <p:nvPr/>
        </p:nvCxnSpPr>
        <p:spPr>
          <a:xfrm>
            <a:off x="7010400" y="4191000"/>
            <a:ext cx="533400" cy="381000"/>
          </a:xfrm>
          <a:prstGeom prst="straightConnector1">
            <a:avLst/>
          </a:prstGeom>
          <a:noFill/>
          <a:ln w="9525" cap="flat" cmpd="sng">
            <a:solidFill>
              <a:schemeClr val="dk1"/>
            </a:solidFill>
            <a:prstDash val="solid"/>
            <a:round/>
            <a:headEnd type="none" w="med" len="med"/>
            <a:tailEnd type="none" w="med" len="med"/>
          </a:ln>
        </p:spPr>
      </p:cxnSp>
      <p:cxnSp>
        <p:nvCxnSpPr>
          <p:cNvPr id="235" name="Google Shape;235;p4"/>
          <p:cNvCxnSpPr/>
          <p:nvPr/>
        </p:nvCxnSpPr>
        <p:spPr>
          <a:xfrm flipH="1">
            <a:off x="7239000" y="4876800"/>
            <a:ext cx="304800" cy="45720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4"/>
          <p:cNvCxnSpPr/>
          <p:nvPr/>
        </p:nvCxnSpPr>
        <p:spPr>
          <a:xfrm>
            <a:off x="7848600" y="4876800"/>
            <a:ext cx="457200" cy="457200"/>
          </a:xfrm>
          <a:prstGeom prst="straightConnector1">
            <a:avLst/>
          </a:prstGeom>
          <a:noFill/>
          <a:ln w="9525" cap="flat" cmpd="sng">
            <a:solidFill>
              <a:schemeClr val="dk1"/>
            </a:solidFill>
            <a:prstDash val="solid"/>
            <a:round/>
            <a:headEnd type="none" w="med" len="med"/>
            <a:tailEnd type="none" w="med" len="med"/>
          </a:ln>
        </p:spPr>
      </p:cxnSp>
      <p:sp>
        <p:nvSpPr>
          <p:cNvPr id="237" name="Google Shape;237;p4"/>
          <p:cNvSpPr txBox="1"/>
          <p:nvPr/>
        </p:nvSpPr>
        <p:spPr>
          <a:xfrm>
            <a:off x="1508125" y="468471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238" name="Google Shape;238;p4"/>
          <p:cNvSpPr txBox="1"/>
          <p:nvPr/>
        </p:nvSpPr>
        <p:spPr>
          <a:xfrm>
            <a:off x="2438400" y="3048000"/>
            <a:ext cx="3810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39" name="Google Shape;239;p4"/>
          <p:cNvSpPr txBox="1"/>
          <p:nvPr/>
        </p:nvSpPr>
        <p:spPr>
          <a:xfrm>
            <a:off x="2498725" y="3059113"/>
            <a:ext cx="493713"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(a)</a:t>
            </a:r>
            <a:endParaRPr/>
          </a:p>
        </p:txBody>
      </p:sp>
      <p:sp>
        <p:nvSpPr>
          <p:cNvPr id="240" name="Google Shape;240;p4"/>
          <p:cNvSpPr txBox="1"/>
          <p:nvPr/>
        </p:nvSpPr>
        <p:spPr>
          <a:xfrm>
            <a:off x="6553200" y="5943600"/>
            <a:ext cx="493713"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(d)</a:t>
            </a:r>
            <a:endParaRPr/>
          </a:p>
        </p:txBody>
      </p:sp>
      <p:sp>
        <p:nvSpPr>
          <p:cNvPr id="241" name="Google Shape;241;p4"/>
          <p:cNvSpPr txBox="1"/>
          <p:nvPr/>
        </p:nvSpPr>
        <p:spPr>
          <a:xfrm>
            <a:off x="2057400" y="6096000"/>
            <a:ext cx="479425"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(c)</a:t>
            </a:r>
            <a:endParaRPr/>
          </a:p>
        </p:txBody>
      </p:sp>
      <p:sp>
        <p:nvSpPr>
          <p:cNvPr id="242" name="Google Shape;242;p4"/>
          <p:cNvSpPr txBox="1"/>
          <p:nvPr/>
        </p:nvSpPr>
        <p:spPr>
          <a:xfrm>
            <a:off x="6629400" y="3048000"/>
            <a:ext cx="493713"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000000"/>
                </a:solidFill>
                <a:latin typeface="Arial"/>
                <a:ea typeface="Arial"/>
                <a:cs typeface="Arial"/>
                <a:sym typeface="Arial"/>
              </a:rPr>
              <a:t>(b)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HEAP (2)</a:t>
            </a:r>
            <a:endParaRPr/>
          </a:p>
        </p:txBody>
      </p:sp>
      <p:sp>
        <p:nvSpPr>
          <p:cNvPr id="248" name="Google Shape;248;p5"/>
          <p:cNvSpPr txBox="1">
            <a:spLocks noGrp="1"/>
          </p:cNvSpPr>
          <p:nvPr>
            <p:ph type="body" idx="1"/>
          </p:nvPr>
        </p:nvSpPr>
        <p:spPr>
          <a:xfrm>
            <a:off x="457200" y="838200"/>
            <a:ext cx="8229600" cy="5364163"/>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Clr>
                <a:schemeClr val="dk1"/>
              </a:buClr>
              <a:buSzPts val="2800"/>
              <a:buChar char="•"/>
            </a:pPr>
            <a:r>
              <a:rPr lang="en-US" sz="2800"/>
              <a:t>Implementasi Heap:</a:t>
            </a:r>
            <a:endParaRPr/>
          </a:p>
          <a:p>
            <a:pPr marL="420688" lvl="0" indent="-420688" algn="l" rtl="0">
              <a:lnSpc>
                <a:spcPct val="90000"/>
              </a:lnSpc>
              <a:spcBef>
                <a:spcPts val="560"/>
              </a:spcBef>
              <a:spcAft>
                <a:spcPts val="0"/>
              </a:spcAft>
              <a:buClr>
                <a:srgbClr val="000000"/>
              </a:buClr>
              <a:buSzPts val="2800"/>
              <a:buNone/>
            </a:pPr>
            <a:r>
              <a:rPr lang="en-US" sz="2800">
                <a:solidFill>
                  <a:srgbClr val="000000"/>
                </a:solidFill>
              </a:rPr>
              <a:t>	Karena heap merupakan complete binary tree maka heap direpresentasikan dalam array linier.</a:t>
            </a:r>
            <a:endParaRPr/>
          </a:p>
          <a:p>
            <a:pPr marL="420688" lvl="0" indent="-420688" algn="l" rtl="0">
              <a:lnSpc>
                <a:spcPct val="90000"/>
              </a:lnSpc>
              <a:spcBef>
                <a:spcPts val="560"/>
              </a:spcBef>
              <a:spcAft>
                <a:spcPts val="0"/>
              </a:spcAft>
              <a:buClr>
                <a:srgbClr val="000000"/>
              </a:buClr>
              <a:buSzPts val="2800"/>
              <a:buNone/>
            </a:pPr>
            <a:r>
              <a:rPr lang="en-US" sz="2800">
                <a:solidFill>
                  <a:srgbClr val="000000"/>
                </a:solidFill>
              </a:rPr>
              <a:t>	Contoh:</a:t>
            </a:r>
            <a:endParaRPr/>
          </a:p>
          <a:p>
            <a:pPr marL="0" lvl="0" indent="0" algn="l" rtl="0">
              <a:lnSpc>
                <a:spcPct val="90000"/>
              </a:lnSpc>
              <a:spcBef>
                <a:spcPts val="560"/>
              </a:spcBef>
              <a:spcAft>
                <a:spcPts val="0"/>
              </a:spcAft>
              <a:buClr>
                <a:schemeClr val="dk1"/>
              </a:buClr>
              <a:buSzPts val="2800"/>
              <a:buNone/>
            </a:pPr>
            <a:endParaRPr sz="2800"/>
          </a:p>
          <a:p>
            <a:pPr marL="0" lvl="0" indent="0" algn="l" rtl="0">
              <a:lnSpc>
                <a:spcPct val="90000"/>
              </a:lnSpc>
              <a:spcBef>
                <a:spcPts val="560"/>
              </a:spcBef>
              <a:spcAft>
                <a:spcPts val="0"/>
              </a:spcAft>
              <a:buClr>
                <a:schemeClr val="dk1"/>
              </a:buClr>
              <a:buSzPts val="2800"/>
              <a:buNone/>
            </a:pPr>
            <a:endParaRPr sz="2800"/>
          </a:p>
          <a:p>
            <a:pPr marL="0" lvl="0" indent="0" algn="l" rtl="0">
              <a:lnSpc>
                <a:spcPct val="90000"/>
              </a:lnSpc>
              <a:spcBef>
                <a:spcPts val="560"/>
              </a:spcBef>
              <a:spcAft>
                <a:spcPts val="0"/>
              </a:spcAft>
              <a:buClr>
                <a:schemeClr val="dk1"/>
              </a:buClr>
              <a:buSzPts val="2800"/>
              <a:buNone/>
            </a:pPr>
            <a:endParaRPr sz="2800"/>
          </a:p>
          <a:p>
            <a:pPr marL="0" lvl="0" indent="0" algn="l" rtl="0">
              <a:lnSpc>
                <a:spcPct val="90000"/>
              </a:lnSpc>
              <a:spcBef>
                <a:spcPts val="560"/>
              </a:spcBef>
              <a:spcAft>
                <a:spcPts val="0"/>
              </a:spcAft>
              <a:buClr>
                <a:schemeClr val="dk1"/>
              </a:buClr>
              <a:buSzPts val="2800"/>
              <a:buNone/>
            </a:pPr>
            <a:endParaRPr sz="2800"/>
          </a:p>
          <a:p>
            <a:pPr marL="0" lvl="0" indent="0" algn="l" rtl="0">
              <a:lnSpc>
                <a:spcPct val="90000"/>
              </a:lnSpc>
              <a:spcBef>
                <a:spcPts val="560"/>
              </a:spcBef>
              <a:spcAft>
                <a:spcPts val="0"/>
              </a:spcAft>
              <a:buClr>
                <a:schemeClr val="dk1"/>
              </a:buClr>
              <a:buSzPts val="2800"/>
              <a:buNone/>
            </a:pPr>
            <a:endParaRPr sz="2800"/>
          </a:p>
          <a:p>
            <a:pPr marL="0" lvl="0" indent="0" algn="l" rtl="0">
              <a:lnSpc>
                <a:spcPct val="90000"/>
              </a:lnSpc>
              <a:spcBef>
                <a:spcPts val="560"/>
              </a:spcBef>
              <a:spcAft>
                <a:spcPts val="0"/>
              </a:spcAft>
              <a:buClr>
                <a:schemeClr val="dk1"/>
              </a:buClr>
              <a:buSzPts val="2800"/>
              <a:buNone/>
            </a:pPr>
            <a:endParaRPr sz="2800"/>
          </a:p>
          <a:p>
            <a:pPr marL="533400" lvl="0" indent="-533400" algn="l" rtl="0">
              <a:lnSpc>
                <a:spcPct val="90000"/>
              </a:lnSpc>
              <a:spcBef>
                <a:spcPts val="560"/>
              </a:spcBef>
              <a:spcAft>
                <a:spcPts val="0"/>
              </a:spcAft>
              <a:buClr>
                <a:schemeClr val="dk1"/>
              </a:buClr>
              <a:buSzPts val="2800"/>
              <a:buFont typeface="Calibri"/>
              <a:buNone/>
            </a:pPr>
            <a:endParaRPr sz="2800"/>
          </a:p>
          <a:p>
            <a:pPr marL="533400" lvl="0" indent="-533400" algn="l" rtl="0">
              <a:lnSpc>
                <a:spcPct val="90000"/>
              </a:lnSpc>
              <a:spcBef>
                <a:spcPts val="560"/>
              </a:spcBef>
              <a:spcAft>
                <a:spcPts val="0"/>
              </a:spcAft>
              <a:buClr>
                <a:schemeClr val="dk1"/>
              </a:buClr>
              <a:buSzPts val="2800"/>
              <a:buFont typeface="Calibri"/>
              <a:buNone/>
            </a:pPr>
            <a:endParaRPr sz="2800"/>
          </a:p>
        </p:txBody>
      </p:sp>
      <p:pic>
        <p:nvPicPr>
          <p:cNvPr id="249" name="Google Shape;249;p5"/>
          <p:cNvPicPr preferRelativeResize="0"/>
          <p:nvPr/>
        </p:nvPicPr>
        <p:blipFill rotWithShape="1">
          <a:blip r:embed="rId3">
            <a:alphaModFix/>
          </a:blip>
          <a:srcRect/>
          <a:stretch/>
        </p:blipFill>
        <p:spPr>
          <a:xfrm>
            <a:off x="228600" y="2819400"/>
            <a:ext cx="8686800" cy="30757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solidFill>
                  <a:srgbClr val="000000"/>
                </a:solidFill>
              </a:rPr>
              <a:t>Penggunaan Heap</a:t>
            </a:r>
            <a:endParaRPr/>
          </a:p>
        </p:txBody>
      </p:sp>
      <p:sp>
        <p:nvSpPr>
          <p:cNvPr id="255" name="Google Shape;255;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lnSpc>
                <a:spcPct val="90000"/>
              </a:lnSpc>
              <a:spcBef>
                <a:spcPts val="0"/>
              </a:spcBef>
              <a:spcAft>
                <a:spcPts val="0"/>
              </a:spcAft>
              <a:buClr>
                <a:srgbClr val="000000"/>
              </a:buClr>
              <a:buSzPts val="2800"/>
              <a:buFont typeface="Calibri"/>
              <a:buAutoNum type="alphaLcParenBoth"/>
            </a:pPr>
            <a:r>
              <a:rPr lang="en-US" sz="2800">
                <a:solidFill>
                  <a:srgbClr val="000000"/>
                </a:solidFill>
              </a:rPr>
              <a:t>Merepresentasikan struktur data Priority Queue karena elemen yang dihapus selalu pada posisi root node</a:t>
            </a:r>
            <a:endParaRPr/>
          </a:p>
          <a:p>
            <a:pPr marL="420688" lvl="0" indent="-420688" algn="l" rtl="0">
              <a:lnSpc>
                <a:spcPct val="90000"/>
              </a:lnSpc>
              <a:spcBef>
                <a:spcPts val="560"/>
              </a:spcBef>
              <a:spcAft>
                <a:spcPts val="0"/>
              </a:spcAft>
              <a:buClr>
                <a:srgbClr val="000000"/>
              </a:buClr>
              <a:buSzPts val="2800"/>
              <a:buFont typeface="Calibri"/>
              <a:buAutoNum type="alphaLcParenBoth"/>
            </a:pPr>
            <a:r>
              <a:rPr lang="en-US" sz="2800">
                <a:solidFill>
                  <a:srgbClr val="000000"/>
                </a:solidFill>
              </a:rPr>
              <a:t>Mengurutkan data: metode heap sort</a:t>
            </a:r>
            <a:endParaRPr/>
          </a:p>
          <a:p>
            <a:pPr marL="0" lvl="0" indent="0" algn="l" rtl="0">
              <a:lnSpc>
                <a:spcPct val="90000"/>
              </a:lnSpc>
              <a:spcBef>
                <a:spcPts val="780"/>
              </a:spcBef>
              <a:spcAft>
                <a:spcPts val="0"/>
              </a:spcAft>
              <a:buClr>
                <a:schemeClr val="dk1"/>
              </a:buClr>
              <a:buSzPts val="39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HEAP (3)</a:t>
            </a:r>
            <a:endParaRPr/>
          </a:p>
        </p:txBody>
      </p:sp>
      <p:sp>
        <p:nvSpPr>
          <p:cNvPr id="261" name="Google Shape;261;p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Clr>
                <a:schemeClr val="dk1"/>
              </a:buClr>
              <a:buSzPts val="2800"/>
              <a:buChar char="•"/>
            </a:pPr>
            <a:r>
              <a:rPr lang="en-US" sz="2800"/>
              <a:t>Operasi Heap:</a:t>
            </a:r>
            <a:endParaRPr/>
          </a:p>
          <a:p>
            <a:pPr marL="533400" lvl="0" indent="-533400" algn="l" rtl="0">
              <a:lnSpc>
                <a:spcPct val="90000"/>
              </a:lnSpc>
              <a:spcBef>
                <a:spcPts val="560"/>
              </a:spcBef>
              <a:spcAft>
                <a:spcPts val="0"/>
              </a:spcAft>
              <a:buClr>
                <a:schemeClr val="dk1"/>
              </a:buClr>
              <a:buSzPts val="2800"/>
              <a:buNone/>
            </a:pPr>
            <a:r>
              <a:rPr lang="en-US" sz="2800"/>
              <a:t>(a) </a:t>
            </a:r>
            <a:r>
              <a:rPr lang="en-US" sz="2800">
                <a:solidFill>
                  <a:srgbClr val="000000"/>
                </a:solidFill>
              </a:rPr>
              <a:t>Heapify: membuat heap</a:t>
            </a:r>
            <a:endParaRPr/>
          </a:p>
          <a:p>
            <a:pPr marL="533400" lvl="0" indent="-533400" algn="l" rtl="0">
              <a:lnSpc>
                <a:spcPct val="90000"/>
              </a:lnSpc>
              <a:spcBef>
                <a:spcPts val="560"/>
              </a:spcBef>
              <a:spcAft>
                <a:spcPts val="0"/>
              </a:spcAft>
              <a:buClr>
                <a:schemeClr val="dk1"/>
              </a:buClr>
              <a:buSzPts val="2800"/>
              <a:buFont typeface="Calibri"/>
              <a:buNone/>
            </a:pPr>
            <a:r>
              <a:rPr lang="en-US" sz="2800"/>
              <a:t>(b) Add: menambah node baru ke heap</a:t>
            </a:r>
            <a:endParaRPr/>
          </a:p>
          <a:p>
            <a:pPr marL="533400" lvl="0" indent="-533400" algn="l" rtl="0">
              <a:lnSpc>
                <a:spcPct val="90000"/>
              </a:lnSpc>
              <a:spcBef>
                <a:spcPts val="560"/>
              </a:spcBef>
              <a:spcAft>
                <a:spcPts val="0"/>
              </a:spcAft>
              <a:buClr>
                <a:schemeClr val="dk1"/>
              </a:buClr>
              <a:buSzPts val="2800"/>
              <a:buFont typeface="Calibri"/>
              <a:buNone/>
            </a:pPr>
            <a:r>
              <a:rPr lang="en-US" sz="2800"/>
              <a:t>(c) Remove: menghapus elemen pada root</a:t>
            </a:r>
            <a:endParaRPr/>
          </a:p>
          <a:p>
            <a:pPr marL="533400" lvl="0" indent="-533400" algn="l" rtl="0">
              <a:lnSpc>
                <a:spcPct val="90000"/>
              </a:lnSpc>
              <a:spcBef>
                <a:spcPts val="560"/>
              </a:spcBef>
              <a:spcAft>
                <a:spcPts val="0"/>
              </a:spcAft>
              <a:buClr>
                <a:schemeClr val="dk1"/>
              </a:buClr>
              <a:buSzPts val="2800"/>
              <a:buFont typeface="Calibri"/>
              <a:buNone/>
            </a:pPr>
            <a:r>
              <a:rPr lang="en-US" sz="2800"/>
              <a:t>(d) Reheapify: restoring heap property</a:t>
            </a:r>
            <a:endParaRPr/>
          </a:p>
          <a:p>
            <a:pPr marL="533400" lvl="0" indent="-533400" algn="l" rtl="0">
              <a:lnSpc>
                <a:spcPct val="90000"/>
              </a:lnSpc>
              <a:spcBef>
                <a:spcPts val="560"/>
              </a:spcBef>
              <a:spcAft>
                <a:spcPts val="0"/>
              </a:spcAft>
              <a:buClr>
                <a:schemeClr val="dk1"/>
              </a:buClr>
              <a:buSzPts val="2800"/>
              <a:buFont typeface="Calibri"/>
              <a:buNone/>
            </a:pPr>
            <a:endParaRPr sz="2800"/>
          </a:p>
          <a:p>
            <a:pPr marL="533400" lvl="0" indent="-533400" algn="l" rtl="0">
              <a:lnSpc>
                <a:spcPct val="90000"/>
              </a:lnSpc>
              <a:spcBef>
                <a:spcPts val="560"/>
              </a:spcBef>
              <a:spcAft>
                <a:spcPts val="0"/>
              </a:spcAft>
              <a:buClr>
                <a:schemeClr val="dk1"/>
              </a:buClr>
              <a:buSzPts val="2800"/>
              <a:buFont typeface="Calibri"/>
              <a:buNone/>
            </a:pPr>
            <a:endParaRPr sz="2800"/>
          </a:p>
          <a:p>
            <a:pPr marL="533400" lvl="0" indent="-533400" algn="l" rtl="0">
              <a:lnSpc>
                <a:spcPct val="90000"/>
              </a:lnSpc>
              <a:spcBef>
                <a:spcPts val="560"/>
              </a:spcBef>
              <a:spcAft>
                <a:spcPts val="0"/>
              </a:spcAft>
              <a:buClr>
                <a:schemeClr val="dk1"/>
              </a:buClr>
              <a:buSzPts val="2800"/>
              <a:buFont typeface="Calibri"/>
              <a:buNone/>
            </a:pP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8"/>
          <p:cNvSpPr txBox="1">
            <a:spLocks noGrp="1"/>
          </p:cNvSpPr>
          <p:nvPr>
            <p:ph type="title"/>
          </p:nvPr>
        </p:nvSpPr>
        <p:spPr>
          <a:xfrm>
            <a:off x="457200" y="0"/>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000000"/>
                </a:solidFill>
              </a:rPr>
              <a:t>Operasi Heap </a:t>
            </a:r>
            <a:endParaRPr sz="3600"/>
          </a:p>
        </p:txBody>
      </p:sp>
      <p:sp>
        <p:nvSpPr>
          <p:cNvPr id="267" name="Google Shape;267;p8"/>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3200"/>
              <a:buNone/>
            </a:pPr>
            <a:r>
              <a:rPr lang="en-US" sz="3200">
                <a:solidFill>
                  <a:srgbClr val="000000"/>
                </a:solidFill>
              </a:rPr>
              <a:t>1. Heapify: </a:t>
            </a:r>
            <a:r>
              <a:rPr lang="en-US" sz="2800"/>
              <a:t>Membuat complete binary tree menjadi heap maksimum</a:t>
            </a:r>
            <a:endParaRPr sz="2800"/>
          </a:p>
          <a:p>
            <a:pPr marL="609600" lvl="0" indent="-609600" algn="l" rtl="0">
              <a:lnSpc>
                <a:spcPct val="90000"/>
              </a:lnSpc>
              <a:spcBef>
                <a:spcPts val="560"/>
              </a:spcBef>
              <a:spcAft>
                <a:spcPts val="0"/>
              </a:spcAft>
              <a:buClr>
                <a:schemeClr val="dk1"/>
              </a:buClr>
              <a:buSzPts val="2800"/>
              <a:buFont typeface="Calibri"/>
              <a:buAutoNum type="alphaLcParenBoth"/>
            </a:pPr>
            <a:r>
              <a:rPr lang="en-US" sz="2800"/>
              <a:t>Mulai dari leaf node/subtree paling bawah dan paling kanan</a:t>
            </a:r>
            <a:endParaRPr sz="2800"/>
          </a:p>
          <a:p>
            <a:pPr marL="609600" lvl="0" indent="-609600" algn="l" rtl="0">
              <a:lnSpc>
                <a:spcPct val="90000"/>
              </a:lnSpc>
              <a:spcBef>
                <a:spcPts val="560"/>
              </a:spcBef>
              <a:spcAft>
                <a:spcPts val="0"/>
              </a:spcAft>
              <a:buClr>
                <a:schemeClr val="dk1"/>
              </a:buClr>
              <a:buSzPts val="2800"/>
              <a:buFont typeface="Calibri"/>
              <a:buAutoNum type="alphaLcParenBoth"/>
            </a:pPr>
            <a:r>
              <a:rPr lang="en-US" sz="2800"/>
              <a:t>Lihat parent node, jika parent node lebih kecil, tukarkan parent node dengan child node (reheapify)</a:t>
            </a:r>
            <a:endParaRPr/>
          </a:p>
          <a:p>
            <a:pPr marL="609600" lvl="0" indent="-609600" algn="l" rtl="0">
              <a:lnSpc>
                <a:spcPct val="90000"/>
              </a:lnSpc>
              <a:spcBef>
                <a:spcPts val="560"/>
              </a:spcBef>
              <a:spcAft>
                <a:spcPts val="0"/>
              </a:spcAft>
              <a:buClr>
                <a:schemeClr val="dk1"/>
              </a:buClr>
              <a:buSzPts val="2800"/>
              <a:buFont typeface="Calibri"/>
              <a:buAutoNum type="alphaLcParenBoth"/>
            </a:pPr>
            <a:r>
              <a:rPr lang="en-US" sz="2800"/>
              <a:t>Lihat subtree sebelah kiri pada level yang sama, jika ada, lakukan hal yang sama</a:t>
            </a:r>
            <a:endParaRPr sz="2800"/>
          </a:p>
          <a:p>
            <a:pPr marL="609600" lvl="0" indent="-609600" algn="l" rtl="0">
              <a:lnSpc>
                <a:spcPct val="90000"/>
              </a:lnSpc>
              <a:spcBef>
                <a:spcPts val="560"/>
              </a:spcBef>
              <a:spcAft>
                <a:spcPts val="0"/>
              </a:spcAft>
              <a:buClr>
                <a:schemeClr val="dk1"/>
              </a:buClr>
              <a:buSzPts val="2800"/>
              <a:buFont typeface="Calibri"/>
              <a:buAutoNum type="alphaLcParenBoth"/>
            </a:pPr>
            <a:r>
              <a:rPr lang="en-US" sz="2800"/>
              <a:t>Lihat level di atasnya, lakukan hal yang sama mulai dari subtree yang paling kanan</a:t>
            </a:r>
            <a:endParaRPr sz="2800"/>
          </a:p>
          <a:p>
            <a:pPr marL="609600" lvl="0" indent="-609600" algn="l" rtl="0">
              <a:lnSpc>
                <a:spcPct val="90000"/>
              </a:lnSpc>
              <a:spcBef>
                <a:spcPts val="560"/>
              </a:spcBef>
              <a:spcAft>
                <a:spcPts val="0"/>
              </a:spcAft>
              <a:buClr>
                <a:schemeClr val="dk1"/>
              </a:buClr>
              <a:buSzPts val="2800"/>
              <a:buFont typeface="Calibri"/>
              <a:buAutoNum type="alphaLcParenBoth"/>
            </a:pPr>
            <a:r>
              <a:rPr lang="en-US" sz="2800"/>
              <a:t>Lakukan (b), (c), dan (d) sampai ke root node.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0"/>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000"/>
          </a:p>
        </p:txBody>
      </p:sp>
      <p:sp>
        <p:nvSpPr>
          <p:cNvPr id="315" name="Google Shape;315;p10"/>
          <p:cNvSpPr txBox="1">
            <a:spLocks noGrp="1"/>
          </p:cNvSpPr>
          <p:nvPr>
            <p:ph type="body" idx="1"/>
          </p:nvPr>
        </p:nvSpPr>
        <p:spPr>
          <a:xfrm>
            <a:off x="457200" y="457200"/>
            <a:ext cx="8229600" cy="6019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endParaRPr/>
          </a:p>
          <a:p>
            <a:pPr marL="342900" lvl="0" indent="-342900" algn="l" rtl="0">
              <a:spcBef>
                <a:spcPts val="640"/>
              </a:spcBef>
              <a:spcAft>
                <a:spcPts val="0"/>
              </a:spcAft>
              <a:buClr>
                <a:schemeClr val="dk1"/>
              </a:buClr>
              <a:buSzPts val="3200"/>
              <a:buFont typeface="Arial"/>
              <a:buNone/>
            </a:pPr>
            <a:endParaRPr/>
          </a:p>
          <a:p>
            <a:pPr marL="342900" lvl="0" indent="-342900" algn="l" rtl="0">
              <a:spcBef>
                <a:spcPts val="640"/>
              </a:spcBef>
              <a:spcAft>
                <a:spcPts val="0"/>
              </a:spcAft>
              <a:buClr>
                <a:schemeClr val="dk1"/>
              </a:buClr>
              <a:buSzPts val="3200"/>
              <a:buFont typeface="Arial"/>
              <a:buNone/>
            </a:pPr>
            <a:endParaRPr/>
          </a:p>
          <a:p>
            <a:pPr marL="342900" lvl="0" indent="-342900" algn="l" rtl="0">
              <a:spcBef>
                <a:spcPts val="640"/>
              </a:spcBef>
              <a:spcAft>
                <a:spcPts val="0"/>
              </a:spcAft>
              <a:buClr>
                <a:schemeClr val="dk1"/>
              </a:buClr>
              <a:buSzPts val="3200"/>
              <a:buFont typeface="Arial"/>
              <a:buNone/>
            </a:pPr>
            <a:endParaRPr/>
          </a:p>
          <a:p>
            <a:pPr marL="342900" lvl="0" indent="-342900" algn="l" rtl="0">
              <a:spcBef>
                <a:spcPts val="240"/>
              </a:spcBef>
              <a:spcAft>
                <a:spcPts val="0"/>
              </a:spcAft>
              <a:buClr>
                <a:schemeClr val="dk1"/>
              </a:buClr>
              <a:buSzPts val="1200"/>
              <a:buFont typeface="Arial"/>
              <a:buNone/>
            </a:pPr>
            <a:endParaRPr sz="1200"/>
          </a:p>
          <a:p>
            <a:pPr marL="342900" lvl="0" indent="-342900" algn="l" rtl="0">
              <a:spcBef>
                <a:spcPts val="240"/>
              </a:spcBef>
              <a:spcAft>
                <a:spcPts val="0"/>
              </a:spcAft>
              <a:buClr>
                <a:schemeClr val="dk1"/>
              </a:buClr>
              <a:buSzPts val="1200"/>
              <a:buFont typeface="Arial"/>
              <a:buNone/>
            </a:pPr>
            <a:endParaRPr sz="1200"/>
          </a:p>
        </p:txBody>
      </p:sp>
      <p:sp>
        <p:nvSpPr>
          <p:cNvPr id="316" name="Google Shape;316;p10"/>
          <p:cNvSpPr/>
          <p:nvPr/>
        </p:nvSpPr>
        <p:spPr>
          <a:xfrm>
            <a:off x="4267200" y="609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317" name="Google Shape;317;p10"/>
          <p:cNvSpPr/>
          <p:nvPr/>
        </p:nvSpPr>
        <p:spPr>
          <a:xfrm>
            <a:off x="37338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318" name="Google Shape;318;p10"/>
          <p:cNvSpPr/>
          <p:nvPr/>
        </p:nvSpPr>
        <p:spPr>
          <a:xfrm>
            <a:off x="5105400" y="4343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319" name="Google Shape;319;p10"/>
          <p:cNvSpPr/>
          <p:nvPr/>
        </p:nvSpPr>
        <p:spPr>
          <a:xfrm>
            <a:off x="3124200" y="4343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sp>
        <p:nvSpPr>
          <p:cNvPr id="320" name="Google Shape;320;p10"/>
          <p:cNvSpPr/>
          <p:nvPr/>
        </p:nvSpPr>
        <p:spPr>
          <a:xfrm>
            <a:off x="60960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8</a:t>
            </a:r>
            <a:endParaRPr/>
          </a:p>
        </p:txBody>
      </p:sp>
      <p:sp>
        <p:nvSpPr>
          <p:cNvPr id="321" name="Google Shape;321;p10"/>
          <p:cNvSpPr/>
          <p:nvPr/>
        </p:nvSpPr>
        <p:spPr>
          <a:xfrm>
            <a:off x="2971800" y="2286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322" name="Google Shape;322;p10"/>
          <p:cNvSpPr/>
          <p:nvPr/>
        </p:nvSpPr>
        <p:spPr>
          <a:xfrm>
            <a:off x="1600200" y="2286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sp>
        <p:nvSpPr>
          <p:cNvPr id="323" name="Google Shape;323;p10"/>
          <p:cNvSpPr/>
          <p:nvPr/>
        </p:nvSpPr>
        <p:spPr>
          <a:xfrm>
            <a:off x="23622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9</a:t>
            </a:r>
            <a:endParaRPr/>
          </a:p>
        </p:txBody>
      </p:sp>
      <p:sp>
        <p:nvSpPr>
          <p:cNvPr id="324" name="Google Shape;324;p10"/>
          <p:cNvSpPr/>
          <p:nvPr/>
        </p:nvSpPr>
        <p:spPr>
          <a:xfrm>
            <a:off x="3124200" y="1066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sp>
        <p:nvSpPr>
          <p:cNvPr id="325" name="Google Shape;325;p10"/>
          <p:cNvSpPr/>
          <p:nvPr/>
        </p:nvSpPr>
        <p:spPr>
          <a:xfrm>
            <a:off x="4114799" y="3962400"/>
            <a:ext cx="609599"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0" i="0" u="none" strike="noStrike" cap="none">
                <a:solidFill>
                  <a:srgbClr val="000000"/>
                </a:solidFill>
                <a:latin typeface="Arial"/>
                <a:ea typeface="Arial"/>
                <a:cs typeface="Arial"/>
                <a:sym typeface="Arial"/>
              </a:rPr>
              <a:t>10</a:t>
            </a:r>
            <a:endParaRPr/>
          </a:p>
        </p:txBody>
      </p:sp>
      <p:sp>
        <p:nvSpPr>
          <p:cNvPr id="326" name="Google Shape;326;p10"/>
          <p:cNvSpPr/>
          <p:nvPr/>
        </p:nvSpPr>
        <p:spPr>
          <a:xfrm>
            <a:off x="5333999" y="1066800"/>
            <a:ext cx="633413"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rgbClr val="000000"/>
                </a:solidFill>
                <a:latin typeface="Arial"/>
                <a:ea typeface="Arial"/>
                <a:cs typeface="Arial"/>
                <a:sym typeface="Arial"/>
              </a:rPr>
              <a:t>10</a:t>
            </a:r>
            <a:endParaRPr sz="1600"/>
          </a:p>
        </p:txBody>
      </p:sp>
      <p:sp>
        <p:nvSpPr>
          <p:cNvPr id="327" name="Google Shape;327;p10"/>
          <p:cNvSpPr/>
          <p:nvPr/>
        </p:nvSpPr>
        <p:spPr>
          <a:xfrm>
            <a:off x="4724400" y="1600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328" name="Google Shape;328;p10"/>
          <p:cNvSpPr/>
          <p:nvPr/>
        </p:nvSpPr>
        <p:spPr>
          <a:xfrm>
            <a:off x="2971800" y="533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p:txBody>
      </p:sp>
      <p:sp>
        <p:nvSpPr>
          <p:cNvPr id="329" name="Google Shape;329;p10"/>
          <p:cNvSpPr/>
          <p:nvPr/>
        </p:nvSpPr>
        <p:spPr>
          <a:xfrm>
            <a:off x="1752600" y="533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7</a:t>
            </a:r>
            <a:endParaRPr/>
          </a:p>
        </p:txBody>
      </p:sp>
      <p:sp>
        <p:nvSpPr>
          <p:cNvPr id="330" name="Google Shape;330;p10"/>
          <p:cNvSpPr/>
          <p:nvPr/>
        </p:nvSpPr>
        <p:spPr>
          <a:xfrm>
            <a:off x="5867400" y="4800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a:t>
            </a:r>
            <a:endParaRPr/>
          </a:p>
        </p:txBody>
      </p:sp>
      <p:sp>
        <p:nvSpPr>
          <p:cNvPr id="331" name="Google Shape;331;p10"/>
          <p:cNvSpPr/>
          <p:nvPr/>
        </p:nvSpPr>
        <p:spPr>
          <a:xfrm>
            <a:off x="4495800" y="4800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p:txBody>
      </p:sp>
      <p:sp>
        <p:nvSpPr>
          <p:cNvPr id="332" name="Google Shape;332;p10"/>
          <p:cNvSpPr/>
          <p:nvPr/>
        </p:nvSpPr>
        <p:spPr>
          <a:xfrm>
            <a:off x="3810000" y="4800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p:txBody>
      </p:sp>
      <p:sp>
        <p:nvSpPr>
          <p:cNvPr id="333" name="Google Shape;333;p10"/>
          <p:cNvSpPr/>
          <p:nvPr/>
        </p:nvSpPr>
        <p:spPr>
          <a:xfrm>
            <a:off x="2362200" y="4800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p:txBody>
      </p:sp>
      <p:cxnSp>
        <p:nvCxnSpPr>
          <p:cNvPr id="334" name="Google Shape;334;p10"/>
          <p:cNvCxnSpPr/>
          <p:nvPr/>
        </p:nvCxnSpPr>
        <p:spPr>
          <a:xfrm flipH="1">
            <a:off x="3429000" y="762000"/>
            <a:ext cx="838200" cy="304800"/>
          </a:xfrm>
          <a:prstGeom prst="straightConnector1">
            <a:avLst/>
          </a:prstGeom>
          <a:noFill/>
          <a:ln w="9525" cap="flat" cmpd="sng">
            <a:solidFill>
              <a:schemeClr val="dk1"/>
            </a:solidFill>
            <a:prstDash val="solid"/>
            <a:round/>
            <a:headEnd type="none" w="med" len="med"/>
            <a:tailEnd type="none" w="med" len="med"/>
          </a:ln>
        </p:spPr>
      </p:cxnSp>
      <p:cxnSp>
        <p:nvCxnSpPr>
          <p:cNvPr id="335" name="Google Shape;335;p10"/>
          <p:cNvCxnSpPr/>
          <p:nvPr/>
        </p:nvCxnSpPr>
        <p:spPr>
          <a:xfrm>
            <a:off x="4724400" y="762000"/>
            <a:ext cx="914400" cy="304800"/>
          </a:xfrm>
          <a:prstGeom prst="straightConnector1">
            <a:avLst/>
          </a:prstGeom>
          <a:noFill/>
          <a:ln w="9525" cap="flat" cmpd="sng">
            <a:solidFill>
              <a:schemeClr val="dk1"/>
            </a:solidFill>
            <a:prstDash val="solid"/>
            <a:round/>
            <a:headEnd type="none" w="med" len="med"/>
            <a:tailEnd type="none" w="med" len="med"/>
          </a:ln>
        </p:spPr>
      </p:cxnSp>
      <p:cxnSp>
        <p:nvCxnSpPr>
          <p:cNvPr id="336" name="Google Shape;336;p10"/>
          <p:cNvCxnSpPr/>
          <p:nvPr/>
        </p:nvCxnSpPr>
        <p:spPr>
          <a:xfrm flipH="1">
            <a:off x="2590800" y="1295400"/>
            <a:ext cx="533400" cy="304800"/>
          </a:xfrm>
          <a:prstGeom prst="straightConnector1">
            <a:avLst/>
          </a:prstGeom>
          <a:noFill/>
          <a:ln w="9525" cap="flat" cmpd="sng">
            <a:solidFill>
              <a:schemeClr val="dk1"/>
            </a:solidFill>
            <a:prstDash val="solid"/>
            <a:round/>
            <a:headEnd type="none" w="med" len="med"/>
            <a:tailEnd type="none" w="med" len="med"/>
          </a:ln>
        </p:spPr>
      </p:cxnSp>
      <p:cxnSp>
        <p:nvCxnSpPr>
          <p:cNvPr id="337" name="Google Shape;337;p10"/>
          <p:cNvCxnSpPr/>
          <p:nvPr/>
        </p:nvCxnSpPr>
        <p:spPr>
          <a:xfrm>
            <a:off x="3581400" y="1295400"/>
            <a:ext cx="304800" cy="304800"/>
          </a:xfrm>
          <a:prstGeom prst="straightConnector1">
            <a:avLst/>
          </a:prstGeom>
          <a:noFill/>
          <a:ln w="9525" cap="flat" cmpd="sng">
            <a:solidFill>
              <a:schemeClr val="dk1"/>
            </a:solidFill>
            <a:prstDash val="solid"/>
            <a:round/>
            <a:headEnd type="none" w="med" len="med"/>
            <a:tailEnd type="none" w="med" len="med"/>
          </a:ln>
        </p:spPr>
      </p:cxnSp>
      <p:cxnSp>
        <p:nvCxnSpPr>
          <p:cNvPr id="338" name="Google Shape;338;p10"/>
          <p:cNvCxnSpPr/>
          <p:nvPr/>
        </p:nvCxnSpPr>
        <p:spPr>
          <a:xfrm flipH="1">
            <a:off x="1752600" y="1905000"/>
            <a:ext cx="609600" cy="381000"/>
          </a:xfrm>
          <a:prstGeom prst="straightConnector1">
            <a:avLst/>
          </a:prstGeom>
          <a:noFill/>
          <a:ln w="9525" cap="flat" cmpd="sng">
            <a:solidFill>
              <a:schemeClr val="dk1"/>
            </a:solidFill>
            <a:prstDash val="solid"/>
            <a:round/>
            <a:headEnd type="none" w="med" len="med"/>
            <a:tailEnd type="none" w="med" len="med"/>
          </a:ln>
        </p:spPr>
      </p:cxnSp>
      <p:cxnSp>
        <p:nvCxnSpPr>
          <p:cNvPr id="339" name="Google Shape;339;p10"/>
          <p:cNvCxnSpPr/>
          <p:nvPr/>
        </p:nvCxnSpPr>
        <p:spPr>
          <a:xfrm>
            <a:off x="2819400" y="1905000"/>
            <a:ext cx="381000" cy="3810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10"/>
          <p:cNvCxnSpPr/>
          <p:nvPr/>
        </p:nvCxnSpPr>
        <p:spPr>
          <a:xfrm flipH="1">
            <a:off x="5029200" y="1371600"/>
            <a:ext cx="304800" cy="228600"/>
          </a:xfrm>
          <a:prstGeom prst="straightConnector1">
            <a:avLst/>
          </a:prstGeom>
          <a:noFill/>
          <a:ln w="9525" cap="flat" cmpd="sng">
            <a:solidFill>
              <a:schemeClr val="dk1"/>
            </a:solidFill>
            <a:prstDash val="solid"/>
            <a:round/>
            <a:headEnd type="none" w="med" len="med"/>
            <a:tailEnd type="none" w="med" len="med"/>
          </a:ln>
        </p:spPr>
      </p:cxnSp>
      <p:cxnSp>
        <p:nvCxnSpPr>
          <p:cNvPr id="341" name="Google Shape;341;p10"/>
          <p:cNvCxnSpPr>
            <a:cxnSpLocks/>
            <a:stCxn id="326" idx="6"/>
          </p:cNvCxnSpPr>
          <p:nvPr/>
        </p:nvCxnSpPr>
        <p:spPr>
          <a:xfrm>
            <a:off x="5967412" y="1295400"/>
            <a:ext cx="280988" cy="304800"/>
          </a:xfrm>
          <a:prstGeom prst="straightConnector1">
            <a:avLst/>
          </a:prstGeom>
          <a:noFill/>
          <a:ln w="9525" cap="flat" cmpd="sng">
            <a:solidFill>
              <a:schemeClr val="dk1"/>
            </a:solidFill>
            <a:prstDash val="solid"/>
            <a:round/>
            <a:headEnd type="none" w="med" len="med"/>
            <a:tailEnd type="none" w="med" len="med"/>
          </a:ln>
        </p:spPr>
      </p:cxnSp>
      <p:cxnSp>
        <p:nvCxnSpPr>
          <p:cNvPr id="342" name="Google Shape;342;p10"/>
          <p:cNvCxnSpPr/>
          <p:nvPr/>
        </p:nvCxnSpPr>
        <p:spPr>
          <a:xfrm flipH="1">
            <a:off x="3505200" y="4114800"/>
            <a:ext cx="609600" cy="304800"/>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10"/>
          <p:cNvCxnSpPr>
            <a:cxnSpLocks/>
          </p:cNvCxnSpPr>
          <p:nvPr/>
        </p:nvCxnSpPr>
        <p:spPr>
          <a:xfrm>
            <a:off x="4724400" y="4167188"/>
            <a:ext cx="533400" cy="176212"/>
          </a:xfrm>
          <a:prstGeom prst="straightConnector1">
            <a:avLst/>
          </a:prstGeom>
          <a:noFill/>
          <a:ln w="9525" cap="flat" cmpd="sng">
            <a:solidFill>
              <a:schemeClr val="dk1"/>
            </a:solidFill>
            <a:prstDash val="solid"/>
            <a:round/>
            <a:headEnd type="none" w="med" len="med"/>
            <a:tailEnd type="none" w="med" len="med"/>
          </a:ln>
        </p:spPr>
      </p:cxnSp>
      <p:cxnSp>
        <p:nvCxnSpPr>
          <p:cNvPr id="344" name="Google Shape;344;p10"/>
          <p:cNvCxnSpPr/>
          <p:nvPr/>
        </p:nvCxnSpPr>
        <p:spPr>
          <a:xfrm flipH="1">
            <a:off x="2667000" y="4572000"/>
            <a:ext cx="457200" cy="228600"/>
          </a:xfrm>
          <a:prstGeom prst="straightConnector1">
            <a:avLst/>
          </a:prstGeom>
          <a:noFill/>
          <a:ln w="9525" cap="flat" cmpd="sng">
            <a:solidFill>
              <a:schemeClr val="dk1"/>
            </a:solidFill>
            <a:prstDash val="solid"/>
            <a:round/>
            <a:headEnd type="none" w="med" len="med"/>
            <a:tailEnd type="none" w="med" len="med"/>
          </a:ln>
        </p:spPr>
      </p:cxnSp>
      <p:cxnSp>
        <p:nvCxnSpPr>
          <p:cNvPr id="345" name="Google Shape;345;p10"/>
          <p:cNvCxnSpPr/>
          <p:nvPr/>
        </p:nvCxnSpPr>
        <p:spPr>
          <a:xfrm>
            <a:off x="3581400" y="4648200"/>
            <a:ext cx="381000" cy="1524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10"/>
          <p:cNvCxnSpPr/>
          <p:nvPr/>
        </p:nvCxnSpPr>
        <p:spPr>
          <a:xfrm flipH="1">
            <a:off x="1905000" y="5105400"/>
            <a:ext cx="457200" cy="228600"/>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10"/>
          <p:cNvCxnSpPr/>
          <p:nvPr/>
        </p:nvCxnSpPr>
        <p:spPr>
          <a:xfrm>
            <a:off x="2819400" y="5105400"/>
            <a:ext cx="304800" cy="228600"/>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10"/>
          <p:cNvCxnSpPr/>
          <p:nvPr/>
        </p:nvCxnSpPr>
        <p:spPr>
          <a:xfrm flipH="1">
            <a:off x="4800600" y="4648200"/>
            <a:ext cx="304800" cy="152400"/>
          </a:xfrm>
          <a:prstGeom prst="straightConnector1">
            <a:avLst/>
          </a:prstGeom>
          <a:noFill/>
          <a:ln w="9525" cap="flat" cmpd="sng">
            <a:solidFill>
              <a:schemeClr val="dk1"/>
            </a:solidFill>
            <a:prstDash val="solid"/>
            <a:round/>
            <a:headEnd type="none" w="med" len="med"/>
            <a:tailEnd type="none" w="med" len="med"/>
          </a:ln>
        </p:spPr>
      </p:cxnSp>
      <p:cxnSp>
        <p:nvCxnSpPr>
          <p:cNvPr id="349" name="Google Shape;349;p10"/>
          <p:cNvCxnSpPr/>
          <p:nvPr/>
        </p:nvCxnSpPr>
        <p:spPr>
          <a:xfrm>
            <a:off x="5562600" y="4572000"/>
            <a:ext cx="457200" cy="228600"/>
          </a:xfrm>
          <a:prstGeom prst="straightConnector1">
            <a:avLst/>
          </a:prstGeom>
          <a:noFill/>
          <a:ln w="9525" cap="flat" cmpd="sng">
            <a:solidFill>
              <a:schemeClr val="dk1"/>
            </a:solidFill>
            <a:prstDash val="solid"/>
            <a:round/>
            <a:headEnd type="none" w="med" len="med"/>
            <a:tailEnd type="none" w="med" len="med"/>
          </a:ln>
        </p:spPr>
      </p:cxnSp>
      <p:sp>
        <p:nvSpPr>
          <p:cNvPr id="350" name="Google Shape;350;p10"/>
          <p:cNvSpPr/>
          <p:nvPr/>
        </p:nvSpPr>
        <p:spPr>
          <a:xfrm>
            <a:off x="1219200" y="798513"/>
            <a:ext cx="3376613" cy="2187575"/>
          </a:xfrm>
          <a:custGeom>
            <a:avLst/>
            <a:gdLst/>
            <a:ahLst/>
            <a:cxnLst/>
            <a:rect l="l" t="t" r="r" b="b"/>
            <a:pathLst>
              <a:path w="2127" h="1378" extrusionOk="0">
                <a:moveTo>
                  <a:pt x="1399" y="0"/>
                </a:moveTo>
                <a:cubicBezTo>
                  <a:pt x="1250" y="5"/>
                  <a:pt x="1126" y="2"/>
                  <a:pt x="987" y="36"/>
                </a:cubicBezTo>
                <a:cubicBezTo>
                  <a:pt x="963" y="53"/>
                  <a:pt x="932" y="70"/>
                  <a:pt x="905" y="82"/>
                </a:cubicBezTo>
                <a:cubicBezTo>
                  <a:pt x="887" y="90"/>
                  <a:pt x="850" y="100"/>
                  <a:pt x="850" y="100"/>
                </a:cubicBezTo>
                <a:cubicBezTo>
                  <a:pt x="823" y="128"/>
                  <a:pt x="806" y="137"/>
                  <a:pt x="768" y="146"/>
                </a:cubicBezTo>
                <a:cubicBezTo>
                  <a:pt x="715" y="182"/>
                  <a:pt x="665" y="236"/>
                  <a:pt x="603" y="256"/>
                </a:cubicBezTo>
                <a:cubicBezTo>
                  <a:pt x="582" y="278"/>
                  <a:pt x="564" y="303"/>
                  <a:pt x="539" y="320"/>
                </a:cubicBezTo>
                <a:cubicBezTo>
                  <a:pt x="477" y="361"/>
                  <a:pt x="528" y="312"/>
                  <a:pt x="466" y="366"/>
                </a:cubicBezTo>
                <a:cubicBezTo>
                  <a:pt x="420" y="407"/>
                  <a:pt x="367" y="447"/>
                  <a:pt x="311" y="475"/>
                </a:cubicBezTo>
                <a:cubicBezTo>
                  <a:pt x="276" y="512"/>
                  <a:pt x="253" y="557"/>
                  <a:pt x="210" y="585"/>
                </a:cubicBezTo>
                <a:cubicBezTo>
                  <a:pt x="201" y="597"/>
                  <a:pt x="193" y="611"/>
                  <a:pt x="183" y="622"/>
                </a:cubicBezTo>
                <a:cubicBezTo>
                  <a:pt x="172" y="635"/>
                  <a:pt x="157" y="645"/>
                  <a:pt x="146" y="658"/>
                </a:cubicBezTo>
                <a:cubicBezTo>
                  <a:pt x="132" y="675"/>
                  <a:pt x="126" y="698"/>
                  <a:pt x="110" y="713"/>
                </a:cubicBezTo>
                <a:cubicBezTo>
                  <a:pt x="88" y="734"/>
                  <a:pt x="55" y="786"/>
                  <a:pt x="55" y="786"/>
                </a:cubicBezTo>
                <a:cubicBezTo>
                  <a:pt x="52" y="795"/>
                  <a:pt x="51" y="806"/>
                  <a:pt x="46" y="814"/>
                </a:cubicBezTo>
                <a:cubicBezTo>
                  <a:pt x="41" y="821"/>
                  <a:pt x="30" y="824"/>
                  <a:pt x="27" y="832"/>
                </a:cubicBezTo>
                <a:cubicBezTo>
                  <a:pt x="17" y="861"/>
                  <a:pt x="9" y="923"/>
                  <a:pt x="9" y="923"/>
                </a:cubicBezTo>
                <a:cubicBezTo>
                  <a:pt x="6" y="954"/>
                  <a:pt x="0" y="984"/>
                  <a:pt x="0" y="1015"/>
                </a:cubicBezTo>
                <a:cubicBezTo>
                  <a:pt x="0" y="1079"/>
                  <a:pt x="1" y="1143"/>
                  <a:pt x="9" y="1207"/>
                </a:cubicBezTo>
                <a:cubicBezTo>
                  <a:pt x="19" y="1293"/>
                  <a:pt x="131" y="1332"/>
                  <a:pt x="201" y="1335"/>
                </a:cubicBezTo>
                <a:cubicBezTo>
                  <a:pt x="341" y="1340"/>
                  <a:pt x="482" y="1341"/>
                  <a:pt x="622" y="1344"/>
                </a:cubicBezTo>
                <a:cubicBezTo>
                  <a:pt x="1185" y="1378"/>
                  <a:pt x="822" y="1363"/>
                  <a:pt x="1710" y="1353"/>
                </a:cubicBezTo>
                <a:cubicBezTo>
                  <a:pt x="1718" y="1352"/>
                  <a:pt x="1823" y="1349"/>
                  <a:pt x="1856" y="1335"/>
                </a:cubicBezTo>
                <a:cubicBezTo>
                  <a:pt x="1928" y="1303"/>
                  <a:pt x="1967" y="1222"/>
                  <a:pt x="2021" y="1170"/>
                </a:cubicBezTo>
                <a:cubicBezTo>
                  <a:pt x="2024" y="1161"/>
                  <a:pt x="2025" y="1151"/>
                  <a:pt x="2030" y="1143"/>
                </a:cubicBezTo>
                <a:cubicBezTo>
                  <a:pt x="2034" y="1135"/>
                  <a:pt x="2044" y="1132"/>
                  <a:pt x="2048" y="1124"/>
                </a:cubicBezTo>
                <a:cubicBezTo>
                  <a:pt x="2058" y="1104"/>
                  <a:pt x="2059" y="1081"/>
                  <a:pt x="2066" y="1060"/>
                </a:cubicBezTo>
                <a:cubicBezTo>
                  <a:pt x="2095" y="796"/>
                  <a:pt x="2127" y="628"/>
                  <a:pt x="1947" y="457"/>
                </a:cubicBezTo>
                <a:cubicBezTo>
                  <a:pt x="1921" y="378"/>
                  <a:pt x="1864" y="346"/>
                  <a:pt x="1810" y="292"/>
                </a:cubicBezTo>
                <a:cubicBezTo>
                  <a:pt x="1795" y="247"/>
                  <a:pt x="1747" y="203"/>
                  <a:pt x="1710" y="174"/>
                </a:cubicBezTo>
                <a:cubicBezTo>
                  <a:pt x="1679" y="149"/>
                  <a:pt x="1687" y="133"/>
                  <a:pt x="1646" y="119"/>
                </a:cubicBezTo>
                <a:cubicBezTo>
                  <a:pt x="1623" y="96"/>
                  <a:pt x="1604" y="83"/>
                  <a:pt x="1573" y="73"/>
                </a:cubicBezTo>
                <a:cubicBezTo>
                  <a:pt x="1527" y="30"/>
                  <a:pt x="1455" y="28"/>
                  <a:pt x="1399" y="0"/>
                </a:cubicBezTo>
                <a:close/>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pic>
        <p:nvPicPr>
          <p:cNvPr id="351" name="Google Shape;351;p10"/>
          <p:cNvPicPr preferRelativeResize="0"/>
          <p:nvPr/>
        </p:nvPicPr>
        <p:blipFill rotWithShape="1">
          <a:blip r:embed="rId3">
            <a:alphaModFix/>
          </a:blip>
          <a:srcRect/>
          <a:stretch/>
        </p:blipFill>
        <p:spPr>
          <a:xfrm>
            <a:off x="1090613" y="3896974"/>
            <a:ext cx="3328987" cy="2182813"/>
          </a:xfrm>
          <a:prstGeom prst="rect">
            <a:avLst/>
          </a:prstGeom>
          <a:noFill/>
          <a:ln>
            <a:noFill/>
          </a:ln>
        </p:spPr>
      </p:pic>
    </p:spTree>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E5FE657877364895F0CC71412C1266" ma:contentTypeVersion="10" ma:contentTypeDescription="Create a new document." ma:contentTypeScope="" ma:versionID="aea440f308522d792cb28943d679c5f0">
  <xsd:schema xmlns:xsd="http://www.w3.org/2001/XMLSchema" xmlns:xs="http://www.w3.org/2001/XMLSchema" xmlns:p="http://schemas.microsoft.com/office/2006/metadata/properties" xmlns:ns2="71a9f402-747b-4da2-8978-9907da1490f0" xmlns:ns3="1143e0e2-e764-4b4a-8177-0bbfe168bd5a" targetNamespace="http://schemas.microsoft.com/office/2006/metadata/properties" ma:root="true" ma:fieldsID="8862408a9cfe36f321e166c3945f5165" ns2:_="" ns3:_="">
    <xsd:import namespace="71a9f402-747b-4da2-8978-9907da1490f0"/>
    <xsd:import namespace="1143e0e2-e764-4b4a-8177-0bbfe168bd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9f402-747b-4da2-8978-9907da1490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43e0e2-e764-4b4a-8177-0bbfe168bd5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BA6A82-B0F5-463B-AF1D-47F24ADE7B3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6D0D89E-0DD0-4D96-B104-061F58F28DDD}">
  <ds:schemaRefs>
    <ds:schemaRef ds:uri="1143e0e2-e764-4b4a-8177-0bbfe168bd5a"/>
    <ds:schemaRef ds:uri="71a9f402-747b-4da2-8978-9907da1490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589DBD-AF49-4B1D-A4FF-2E9CE53516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37</Slides>
  <Notes>37</Notes>
  <HiddenSlides>0</HiddenSlide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Theme2</vt:lpstr>
      <vt:lpstr>Default Design</vt:lpstr>
      <vt:lpstr>Data Struktures TK13024</vt:lpstr>
      <vt:lpstr>Objektif</vt:lpstr>
      <vt:lpstr>HEAP</vt:lpstr>
      <vt:lpstr>Heap atau non Heap?</vt:lpstr>
      <vt:lpstr>HEAP (2)</vt:lpstr>
      <vt:lpstr>Penggunaan Heap</vt:lpstr>
      <vt:lpstr>HEAP (3)</vt:lpstr>
      <vt:lpstr>Operasi Heap </vt:lpstr>
      <vt:lpstr>PowerPoint Presentation</vt:lpstr>
      <vt:lpstr>Contoh operasi heapify: membuat heap maksimum</vt:lpstr>
      <vt:lpstr>PowerPoint Presentation</vt:lpstr>
      <vt:lpstr>Algoritma Reheap:</vt:lpstr>
      <vt:lpstr>Operasi Heap (2)</vt:lpstr>
      <vt:lpstr>Contoh: </vt:lpstr>
      <vt:lpstr>Operasi Heap (3)</vt:lpstr>
      <vt:lpstr>Operasi Heap ()</vt:lpstr>
      <vt:lpstr>Representasi Array untuk Add node 85:</vt:lpstr>
      <vt:lpstr>Heap implementation in Java</vt:lpstr>
      <vt:lpstr>Performansi Operasi Heap</vt:lpstr>
      <vt:lpstr>Heapsort</vt:lpstr>
      <vt:lpstr>Proses Heapsort</vt:lpstr>
      <vt:lpstr>Proses Heapsort (2)</vt:lpstr>
      <vt:lpstr>Proses Heapsort (3)</vt:lpstr>
      <vt:lpstr>Heapsort (2)</vt:lpstr>
      <vt:lpstr>Struktur data Priority Queue</vt:lpstr>
      <vt:lpstr>Struktur data Priority Queue (2)</vt:lpstr>
      <vt:lpstr>Struktur data Priority Queue (3)</vt:lpstr>
      <vt:lpstr>Struktur data Priority Queue (4)</vt:lpstr>
      <vt:lpstr>Implementasi Struktur data Priority Queue </vt:lpstr>
      <vt:lpstr>Implementasi Struktur data Priority Queue (2)</vt:lpstr>
      <vt:lpstr>Implementasi Struktur data Priority Queue (3)</vt:lpstr>
      <vt:lpstr>Implementasi Struktur data Priority Queue (3)</vt:lpstr>
      <vt:lpstr>Latihan Soal</vt:lpstr>
      <vt:lpstr>Latihan Soal (2)</vt:lpstr>
      <vt:lpstr>PR 6</vt:lpstr>
      <vt:lpstr>PR Praktikum 6</vt:lpstr>
      <vt:lpstr>REHAT SEJENAK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Struktures TK13024</dc:title>
  <dc:creator>Pono</dc:creator>
  <cp:revision>11</cp:revision>
  <dcterms:created xsi:type="dcterms:W3CDTF">2021-03-01T14:30:15Z</dcterms:created>
  <dcterms:modified xsi:type="dcterms:W3CDTF">2024-04-29T23:34:02Z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0x01010022E5FE657877364895F0CC71412C1266</vt:lpwstr>
  </property>
</Properties>
</file>