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1"/>
  </p:notesMasterIdLst>
  <p:sldIdLst>
    <p:sldId id="280" r:id="rId6"/>
    <p:sldId id="272" r:id="rId7"/>
    <p:sldId id="297" r:id="rId8"/>
    <p:sldId id="298" r:id="rId9"/>
    <p:sldId id="299" r:id="rId10"/>
    <p:sldId id="302" r:id="rId11"/>
    <p:sldId id="305" r:id="rId12"/>
    <p:sldId id="306" r:id="rId13"/>
    <p:sldId id="307" r:id="rId14"/>
    <p:sldId id="304" r:id="rId15"/>
    <p:sldId id="308" r:id="rId16"/>
    <p:sldId id="303" r:id="rId17"/>
    <p:sldId id="300" r:id="rId18"/>
    <p:sldId id="301" r:id="rId19"/>
    <p:sldId id="296" r:id="rId20"/>
    <p:sldId id="309" r:id="rId21"/>
    <p:sldId id="310" r:id="rId22"/>
    <p:sldId id="311" r:id="rId23"/>
    <p:sldId id="312" r:id="rId24"/>
    <p:sldId id="313" r:id="rId25"/>
    <p:sldId id="314" r:id="rId26"/>
    <p:sldId id="257" r:id="rId27"/>
    <p:sldId id="258" r:id="rId28"/>
    <p:sldId id="259" r:id="rId29"/>
    <p:sldId id="260" r:id="rId30"/>
    <p:sldId id="274" r:id="rId31"/>
    <p:sldId id="276" r:id="rId32"/>
    <p:sldId id="275" r:id="rId33"/>
    <p:sldId id="277" r:id="rId34"/>
    <p:sldId id="273" r:id="rId35"/>
    <p:sldId id="279" r:id="rId36"/>
    <p:sldId id="261" r:id="rId37"/>
    <p:sldId id="282" r:id="rId38"/>
    <p:sldId id="281" r:id="rId39"/>
    <p:sldId id="283" r:id="rId40"/>
    <p:sldId id="284" r:id="rId41"/>
    <p:sldId id="262" r:id="rId42"/>
    <p:sldId id="263" r:id="rId43"/>
    <p:sldId id="264" r:id="rId44"/>
    <p:sldId id="265" r:id="rId45"/>
    <p:sldId id="266" r:id="rId46"/>
    <p:sldId id="286" r:id="rId47"/>
    <p:sldId id="287" r:id="rId48"/>
    <p:sldId id="285" r:id="rId49"/>
    <p:sldId id="267" r:id="rId50"/>
    <p:sldId id="268" r:id="rId51"/>
    <p:sldId id="269" r:id="rId52"/>
    <p:sldId id="270" r:id="rId53"/>
    <p:sldId id="288" r:id="rId54"/>
    <p:sldId id="316" r:id="rId55"/>
    <p:sldId id="289" r:id="rId56"/>
    <p:sldId id="317" r:id="rId57"/>
    <p:sldId id="295" r:id="rId58"/>
    <p:sldId id="290" r:id="rId59"/>
    <p:sldId id="291" r:id="rId6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B3F37-1D54-4B80-AA63-6FD555DCE443}" v="1" dt="2024-06-03T17:43:4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SIDDHI KHANGGA" userId="S::william.535230096@stu.untar.ac.id::db3f432d-bc9b-42c9-88b1-f5f918f15eb6" providerId="AD" clId="Web-{EC1D6001-0F7C-4761-A1E9-91FF21DD582A}"/>
    <pc:docChg chg="modSld">
      <pc:chgData name="WILLIAM SIDDHI KHANGGA" userId="S::william.535230096@stu.untar.ac.id::db3f432d-bc9b-42c9-88b1-f5f918f15eb6" providerId="AD" clId="Web-{EC1D6001-0F7C-4761-A1E9-91FF21DD582A}" dt="2024-05-13T10:44:33.451" v="10" actId="20577"/>
      <pc:docMkLst>
        <pc:docMk/>
      </pc:docMkLst>
      <pc:sldChg chg="modSp">
        <pc:chgData name="WILLIAM SIDDHI KHANGGA" userId="S::william.535230096@stu.untar.ac.id::db3f432d-bc9b-42c9-88b1-f5f918f15eb6" providerId="AD" clId="Web-{EC1D6001-0F7C-4761-A1E9-91FF21DD582A}" dt="2024-05-13T10:44:33.451" v="10" actId="20577"/>
        <pc:sldMkLst>
          <pc:docMk/>
          <pc:sldMk cId="0" sldId="295"/>
        </pc:sldMkLst>
        <pc:spChg chg="mod">
          <ac:chgData name="WILLIAM SIDDHI KHANGGA" userId="S::william.535230096@stu.untar.ac.id::db3f432d-bc9b-42c9-88b1-f5f918f15eb6" providerId="AD" clId="Web-{EC1D6001-0F7C-4761-A1E9-91FF21DD582A}" dt="2024-05-13T10:44:33.451" v="10" actId="20577"/>
          <ac:spMkLst>
            <pc:docMk/>
            <pc:sldMk cId="0" sldId="295"/>
            <ac:spMk id="32771" creationId="{8294A2E6-2D2E-6C3C-0270-AF4ECCACEC34}"/>
          </ac:spMkLst>
        </pc:spChg>
      </pc:sldChg>
    </pc:docChg>
  </pc:docChgLst>
  <pc:docChgLst>
    <pc:chgData name="BRYAN BRYAN" userId="S::bryan.535230124@stu.untar.ac.id::787ac493-de28-4434-a43a-b3f07879d6a0" providerId="AD" clId="Web-{BEAF9105-7AAF-40AA-B688-D2BA8D7BC59A}"/>
    <pc:docChg chg="modSld">
      <pc:chgData name="BRYAN BRYAN" userId="S::bryan.535230124@stu.untar.ac.id::787ac493-de28-4434-a43a-b3f07879d6a0" providerId="AD" clId="Web-{BEAF9105-7AAF-40AA-B688-D2BA8D7BC59A}" dt="2024-05-12T15:57:49.947" v="6" actId="20577"/>
      <pc:docMkLst>
        <pc:docMk/>
      </pc:docMkLst>
      <pc:sldChg chg="modSp">
        <pc:chgData name="BRYAN BRYAN" userId="S::bryan.535230124@stu.untar.ac.id::787ac493-de28-4434-a43a-b3f07879d6a0" providerId="AD" clId="Web-{BEAF9105-7AAF-40AA-B688-D2BA8D7BC59A}" dt="2024-05-12T15:57:49.947" v="6" actId="20577"/>
        <pc:sldMkLst>
          <pc:docMk/>
          <pc:sldMk cId="534832365" sldId="317"/>
        </pc:sldMkLst>
        <pc:spChg chg="mod">
          <ac:chgData name="BRYAN BRYAN" userId="S::bryan.535230124@stu.untar.ac.id::787ac493-de28-4434-a43a-b3f07879d6a0" providerId="AD" clId="Web-{BEAF9105-7AAF-40AA-B688-D2BA8D7BC59A}" dt="2024-05-12T15:57:49.947" v="6" actId="20577"/>
          <ac:spMkLst>
            <pc:docMk/>
            <pc:sldMk cId="534832365" sldId="317"/>
            <ac:spMk id="3" creationId="{00000000-0000-0000-0000-000000000000}"/>
          </ac:spMkLst>
        </pc:spChg>
      </pc:sldChg>
    </pc:docChg>
  </pc:docChgLst>
  <pc:docChgLst>
    <pc:chgData name="ENARDO STEFANUS" userId="S::enardo.535230072@stu.untar.ac.id::a6a4360c-0cfd-4118-bb04-3f2d7be30d21" providerId="AD" clId="Web-{34EB4630-3743-424B-A91F-C7CD2D0EB804}"/>
    <pc:docChg chg="modSld">
      <pc:chgData name="ENARDO STEFANUS" userId="S::enardo.535230072@stu.untar.ac.id::a6a4360c-0cfd-4118-bb04-3f2d7be30d21" providerId="AD" clId="Web-{34EB4630-3743-424B-A91F-C7CD2D0EB804}" dt="2024-05-11T08:01:29.062" v="1" actId="1076"/>
      <pc:docMkLst>
        <pc:docMk/>
      </pc:docMkLst>
      <pc:sldChg chg="modSp">
        <pc:chgData name="ENARDO STEFANUS" userId="S::enardo.535230072@stu.untar.ac.id::a6a4360c-0cfd-4118-bb04-3f2d7be30d21" providerId="AD" clId="Web-{34EB4630-3743-424B-A91F-C7CD2D0EB804}" dt="2024-05-11T08:01:29.062" v="1" actId="1076"/>
        <pc:sldMkLst>
          <pc:docMk/>
          <pc:sldMk cId="3281504030" sldId="288"/>
        </pc:sldMkLst>
        <pc:spChg chg="mod">
          <ac:chgData name="ENARDO STEFANUS" userId="S::enardo.535230072@stu.untar.ac.id::a6a4360c-0cfd-4118-bb04-3f2d7be30d21" providerId="AD" clId="Web-{34EB4630-3743-424B-A91F-C7CD2D0EB804}" dt="2024-05-11T08:01:29.062" v="1" actId="1076"/>
          <ac:spMkLst>
            <pc:docMk/>
            <pc:sldMk cId="3281504030" sldId="288"/>
            <ac:spMk id="5" creationId="{00000000-0000-0000-0000-000000000000}"/>
          </ac:spMkLst>
        </pc:spChg>
      </pc:sldChg>
    </pc:docChg>
  </pc:docChgLst>
  <pc:docChgLst>
    <pc:chgData name="MARIO ALVINO SUGANDI" userId="S::mario.535230156@stu.untar.ac.id::3081597c-66d1-4b7a-957d-1015a522ba48" providerId="AD" clId="Web-{BD2A3EAD-45B8-1EB1-CEEE-220ECE3CBA86}"/>
    <pc:docChg chg="modSld">
      <pc:chgData name="MARIO ALVINO SUGANDI" userId="S::mario.535230156@stu.untar.ac.id::3081597c-66d1-4b7a-957d-1015a522ba48" providerId="AD" clId="Web-{BD2A3EAD-45B8-1EB1-CEEE-220ECE3CBA86}" dt="2024-05-14T03:24:21.232" v="2" actId="20577"/>
      <pc:docMkLst>
        <pc:docMk/>
      </pc:docMkLst>
      <pc:sldChg chg="modSp">
        <pc:chgData name="MARIO ALVINO SUGANDI" userId="S::mario.535230156@stu.untar.ac.id::3081597c-66d1-4b7a-957d-1015a522ba48" providerId="AD" clId="Web-{BD2A3EAD-45B8-1EB1-CEEE-220ECE3CBA86}" dt="2024-05-14T03:24:21.232" v="2" actId="20577"/>
        <pc:sldMkLst>
          <pc:docMk/>
          <pc:sldMk cId="3281504030" sldId="288"/>
        </pc:sldMkLst>
        <pc:spChg chg="mod">
          <ac:chgData name="MARIO ALVINO SUGANDI" userId="S::mario.535230156@stu.untar.ac.id::3081597c-66d1-4b7a-957d-1015a522ba48" providerId="AD" clId="Web-{BD2A3EAD-45B8-1EB1-CEEE-220ECE3CBA86}" dt="2024-05-14T03:24:21.232" v="2" actId="20577"/>
          <ac:spMkLst>
            <pc:docMk/>
            <pc:sldMk cId="3281504030" sldId="288"/>
            <ac:spMk id="5" creationId="{00000000-0000-0000-0000-000000000000}"/>
          </ac:spMkLst>
        </pc:spChg>
      </pc:sldChg>
    </pc:docChg>
  </pc:docChgLst>
  <pc:docChgLst>
    <pc:chgData name="FAHRRANDY ESTEVVAN" userId="S::fahrrandy.535230157@stu.untar.ac.id::60254dc2-b183-4a81-b69f-9cee4dc72f27" providerId="AD" clId="Web-{3349F960-4326-ACE3-E9EB-06EADAADF8EB}"/>
    <pc:docChg chg="modSld">
      <pc:chgData name="FAHRRANDY ESTEVVAN" userId="S::fahrrandy.535230157@stu.untar.ac.id::60254dc2-b183-4a81-b69f-9cee4dc72f27" providerId="AD" clId="Web-{3349F960-4326-ACE3-E9EB-06EADAADF8EB}" dt="2024-05-13T13:48:44.527" v="1" actId="1076"/>
      <pc:docMkLst>
        <pc:docMk/>
      </pc:docMkLst>
      <pc:sldChg chg="modSp">
        <pc:chgData name="FAHRRANDY ESTEVVAN" userId="S::fahrrandy.535230157@stu.untar.ac.id::60254dc2-b183-4a81-b69f-9cee4dc72f27" providerId="AD" clId="Web-{3349F960-4326-ACE3-E9EB-06EADAADF8EB}" dt="2024-05-13T13:48:44.527" v="1" actId="1076"/>
        <pc:sldMkLst>
          <pc:docMk/>
          <pc:sldMk cId="2421678073" sldId="286"/>
        </pc:sldMkLst>
        <pc:spChg chg="mod">
          <ac:chgData name="FAHRRANDY ESTEVVAN" userId="S::fahrrandy.535230157@stu.untar.ac.id::60254dc2-b183-4a81-b69f-9cee4dc72f27" providerId="AD" clId="Web-{3349F960-4326-ACE3-E9EB-06EADAADF8EB}" dt="2024-05-13T13:48:44.527" v="1" actId="1076"/>
          <ac:spMkLst>
            <pc:docMk/>
            <pc:sldMk cId="2421678073" sldId="286"/>
            <ac:spMk id="11318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72D7661A-754A-8136-8202-7BA1D8CFA036}"/>
    <pc:docChg chg="delSld">
      <pc:chgData name="WILLIAM WENSTEIN" userId="S::william.535230099@stu.untar.ac.id::abdf8fd1-fc56-4cae-8d39-705c5211c101" providerId="AD" clId="Web-{72D7661A-754A-8136-8202-7BA1D8CFA036}" dt="2024-05-14T06:14:34.650" v="3"/>
      <pc:docMkLst>
        <pc:docMk/>
      </pc:docMkLst>
      <pc:sldChg chg="del">
        <pc:chgData name="WILLIAM WENSTEIN" userId="S::william.535230099@stu.untar.ac.id::abdf8fd1-fc56-4cae-8d39-705c5211c101" providerId="AD" clId="Web-{72D7661A-754A-8136-8202-7BA1D8CFA036}" dt="2024-05-14T06:14:34.650" v="3"/>
        <pc:sldMkLst>
          <pc:docMk/>
          <pc:sldMk cId="1266449446" sldId="300"/>
        </pc:sldMkLst>
      </pc:sldChg>
      <pc:sldChg chg="del">
        <pc:chgData name="WILLIAM WENSTEIN" userId="S::william.535230099@stu.untar.ac.id::abdf8fd1-fc56-4cae-8d39-705c5211c101" providerId="AD" clId="Web-{72D7661A-754A-8136-8202-7BA1D8CFA036}" dt="2024-05-14T06:14:33.587" v="2"/>
        <pc:sldMkLst>
          <pc:docMk/>
          <pc:sldMk cId="4193822457" sldId="303"/>
        </pc:sldMkLst>
      </pc:sldChg>
      <pc:sldChg chg="del">
        <pc:chgData name="WILLIAM WENSTEIN" userId="S::william.535230099@stu.untar.ac.id::abdf8fd1-fc56-4cae-8d39-705c5211c101" providerId="AD" clId="Web-{72D7661A-754A-8136-8202-7BA1D8CFA036}" dt="2024-05-14T06:14:30.540" v="0"/>
        <pc:sldMkLst>
          <pc:docMk/>
          <pc:sldMk cId="162554790" sldId="304"/>
        </pc:sldMkLst>
      </pc:sldChg>
      <pc:sldChg chg="del">
        <pc:chgData name="WILLIAM WENSTEIN" userId="S::william.535230099@stu.untar.ac.id::abdf8fd1-fc56-4cae-8d39-705c5211c101" providerId="AD" clId="Web-{72D7661A-754A-8136-8202-7BA1D8CFA036}" dt="2024-05-14T06:14:32.415" v="1"/>
        <pc:sldMkLst>
          <pc:docMk/>
          <pc:sldMk cId="2095031881" sldId="308"/>
        </pc:sldMkLst>
      </pc:sldChg>
    </pc:docChg>
  </pc:docChgLst>
  <pc:docChgLst>
    <pc:chgData name="WILLIAM WENSTEIN" userId="S::william.535230099@stu.untar.ac.id::abdf8fd1-fc56-4cae-8d39-705c5211c101" providerId="AD" clId="Web-{983AA076-23E6-A3BF-352C-C4049CB82712}"/>
    <pc:docChg chg="delSld">
      <pc:chgData name="WILLIAM WENSTEIN" userId="S::william.535230099@stu.untar.ac.id::abdf8fd1-fc56-4cae-8d39-705c5211c101" providerId="AD" clId="Web-{983AA076-23E6-A3BF-352C-C4049CB82712}" dt="2024-05-16T15:06:21.888" v="0"/>
      <pc:docMkLst>
        <pc:docMk/>
      </pc:docMkLst>
      <pc:sldChg chg="del">
        <pc:chgData name="WILLIAM WENSTEIN" userId="S::william.535230099@stu.untar.ac.id::abdf8fd1-fc56-4cae-8d39-705c5211c101" providerId="AD" clId="Web-{983AA076-23E6-A3BF-352C-C4049CB82712}" dt="2024-05-16T15:06:21.888" v="0"/>
        <pc:sldMkLst>
          <pc:docMk/>
          <pc:sldMk cId="3281504030" sldId="288"/>
        </pc:sldMkLst>
      </pc:sldChg>
    </pc:docChg>
  </pc:docChgLst>
  <pc:docChgLst>
    <pc:chgData name="IFHAL FAIZI" userId="S::ifhal.535230196@stu.untar.ac.id::99d18849-f2b2-4208-8ade-96b66052cb4f" providerId="AD" clId="Web-{5CE42A8A-3956-5F5D-6DD7-0590F1DEDC5D}"/>
    <pc:docChg chg="addSld delSld">
      <pc:chgData name="IFHAL FAIZI" userId="S::ifhal.535230196@stu.untar.ac.id::99d18849-f2b2-4208-8ade-96b66052cb4f" providerId="AD" clId="Web-{5CE42A8A-3956-5F5D-6DD7-0590F1DEDC5D}" dt="2024-05-14T15:34:13.001" v="1"/>
      <pc:docMkLst>
        <pc:docMk/>
      </pc:docMkLst>
      <pc:sldChg chg="new del">
        <pc:chgData name="IFHAL FAIZI" userId="S::ifhal.535230196@stu.untar.ac.id::99d18849-f2b2-4208-8ade-96b66052cb4f" providerId="AD" clId="Web-{5CE42A8A-3956-5F5D-6DD7-0590F1DEDC5D}" dt="2024-05-14T15:34:13.001" v="1"/>
        <pc:sldMkLst>
          <pc:docMk/>
          <pc:sldMk cId="433141600" sldId="318"/>
        </pc:sldMkLst>
      </pc:sldChg>
    </pc:docChg>
  </pc:docChgLst>
  <pc:docChgLst>
    <pc:chgData name="MAYCEREN MAYCEREN" userId="S::mayceren.535230087@stu.untar.ac.id::3c58cd46-e433-4ddb-8bcf-8bbfb8709b44" providerId="AD" clId="Web-{26FB3F37-1D54-4B80-AA63-6FD555DCE443}"/>
    <pc:docChg chg="modSld">
      <pc:chgData name="MAYCEREN MAYCEREN" userId="S::mayceren.535230087@stu.untar.ac.id::3c58cd46-e433-4ddb-8bcf-8bbfb8709b44" providerId="AD" clId="Web-{26FB3F37-1D54-4B80-AA63-6FD555DCE443}" dt="2024-06-03T17:43:44.919" v="0" actId="1076"/>
      <pc:docMkLst>
        <pc:docMk/>
      </pc:docMkLst>
      <pc:sldChg chg="modSp">
        <pc:chgData name="MAYCEREN MAYCEREN" userId="S::mayceren.535230087@stu.untar.ac.id::3c58cd46-e433-4ddb-8bcf-8bbfb8709b44" providerId="AD" clId="Web-{26FB3F37-1D54-4B80-AA63-6FD555DCE443}" dt="2024-06-03T17:43:44.919" v="0" actId="1076"/>
        <pc:sldMkLst>
          <pc:docMk/>
          <pc:sldMk cId="1329379803" sldId="306"/>
        </pc:sldMkLst>
        <pc:spChg chg="mod">
          <ac:chgData name="MAYCEREN MAYCEREN" userId="S::mayceren.535230087@stu.untar.ac.id::3c58cd46-e433-4ddb-8bcf-8bbfb8709b44" providerId="AD" clId="Web-{26FB3F37-1D54-4B80-AA63-6FD555DCE443}" dt="2024-06-03T17:43:44.919" v="0" actId="1076"/>
          <ac:spMkLst>
            <pc:docMk/>
            <pc:sldMk cId="1329379803" sldId="306"/>
            <ac:spMk id="2" creationId="{BE47F7D9-5354-42ED-B5B6-06C4332223B6}"/>
          </ac:spMkLst>
        </pc:spChg>
      </pc:sldChg>
    </pc:docChg>
  </pc:docChgLst>
  <pc:docChgLst>
    <pc:chgData name="FAHRRANDY ESTEVVAN" userId="S::fahrrandy.535230157@stu.untar.ac.id::60254dc2-b183-4a81-b69f-9cee4dc72f27" providerId="AD" clId="Web-{E4D0B9EA-A75D-C52D-30E1-4E7217F19524}"/>
    <pc:docChg chg="sldOrd">
      <pc:chgData name="FAHRRANDY ESTEVVAN" userId="S::fahrrandy.535230157@stu.untar.ac.id::60254dc2-b183-4a81-b69f-9cee4dc72f27" providerId="AD" clId="Web-{E4D0B9EA-A75D-C52D-30E1-4E7217F19524}" dt="2024-05-12T10:03:16.928" v="1"/>
      <pc:docMkLst>
        <pc:docMk/>
      </pc:docMkLst>
      <pc:sldChg chg="ord">
        <pc:chgData name="FAHRRANDY ESTEVVAN" userId="S::fahrrandy.535230157@stu.untar.ac.id::60254dc2-b183-4a81-b69f-9cee4dc72f27" providerId="AD" clId="Web-{E4D0B9EA-A75D-C52D-30E1-4E7217F19524}" dt="2024-05-12T10:03:16.928" v="1"/>
        <pc:sldMkLst>
          <pc:docMk/>
          <pc:sldMk cId="1941618826" sldId="302"/>
        </pc:sldMkLst>
      </pc:sldChg>
    </pc:docChg>
  </pc:docChgLst>
  <pc:docChgLst>
    <pc:chgData name="INDRY RIANTO" userId="S::indry.535230134@stu.untar.ac.id::613df1f4-e949-4b75-9670-2295126712f0" providerId="AD" clId="Web-{6959A14E-F580-3477-0AA2-E5B5E145E496}"/>
    <pc:docChg chg="modSld">
      <pc:chgData name="INDRY RIANTO" userId="S::indry.535230134@stu.untar.ac.id::613df1f4-e949-4b75-9670-2295126712f0" providerId="AD" clId="Web-{6959A14E-F580-3477-0AA2-E5B5E145E496}" dt="2024-04-26T07:42:43.483" v="6" actId="20577"/>
      <pc:docMkLst>
        <pc:docMk/>
      </pc:docMkLst>
      <pc:sldChg chg="modSp">
        <pc:chgData name="INDRY RIANTO" userId="S::indry.535230134@stu.untar.ac.id::613df1f4-e949-4b75-9670-2295126712f0" providerId="AD" clId="Web-{6959A14E-F580-3477-0AA2-E5B5E145E496}" dt="2024-04-26T07:42:43.483" v="6" actId="20577"/>
        <pc:sldMkLst>
          <pc:docMk/>
          <pc:sldMk cId="2802548961" sldId="297"/>
        </pc:sldMkLst>
        <pc:spChg chg="mod">
          <ac:chgData name="INDRY RIANTO" userId="S::indry.535230134@stu.untar.ac.id::613df1f4-e949-4b75-9670-2295126712f0" providerId="AD" clId="Web-{6959A14E-F580-3477-0AA2-E5B5E145E496}" dt="2024-04-26T07:42:43.483" v="6" actId="20577"/>
          <ac:spMkLst>
            <pc:docMk/>
            <pc:sldMk cId="2802548961" sldId="297"/>
            <ac:spMk id="3" creationId="{018F1588-BFF4-4761-96C4-12D540DA9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24538-FBAF-47CE-A2D0-AEC74BE7CC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36AA-75D7-4030-848E-04A271C6E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936AA-75D7-4030-848E-04A271C6EF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C33E-C0CF-46C1-AB7B-452CF46859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F76A-E053-4B0B-A781-7D7959DABE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FF69F-22D5-4DAF-A5A9-ECA2AFD9054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1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A1045F3-AE11-48E6-BB2F-6BC45FB0C68A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DB0C335-740B-486A-AAF4-5D73742C4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0C59E6D-D426-4C44-A299-A9297A6828BA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F64ADBD-69EA-43E1-92DB-B52F082BC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509B632E-C346-4DFD-A84C-4C7E6448FFA3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4BDDD4C-DA25-483A-9801-CF593660D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B4C6A724-FF69-409E-A1C5-83E3F4D90997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5446910A-513E-43B4-B30A-2ACFD8C20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7BDAD620-E0F6-419E-B3EA-8DEBA3F4FBCF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C90A6C4-E7FD-471C-B6DC-34EF67926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66CF1843-1625-4EBD-BB56-16A8C7452946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2B961630-5656-4E2F-A74B-23A19695E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B9CA2B77-30AD-4C14-AADC-6786E90EA158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C752C22D-850A-48B9-8AA2-7B25BBAC6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7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0593793-DBC0-4321-90F9-4553729DC88E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9C1BBF2F-1CEB-4A06-B155-E7A08570A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9D6D-AC88-43BC-BF12-761CB630CB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43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5A4251C6-07DB-4D85-925D-4D08067F93D3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3A945E84-7CE1-4AAF-9DDE-1D4EBFAC3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0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61842F0-EBD8-4072-9882-5E1EB01F25D1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5B25402A-5DF1-4546-9CC3-06806DC4B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5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E628F13-40B6-4463-A021-58B419890B2A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0BCAE155-44FC-4832-85A8-70B6CF178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435F4-FFB0-4B6C-8EAA-11D7573D941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20E2-4C6E-423D-B0CE-51EE1C8456C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574E-EE64-421C-ADA5-4D7CB97911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19E66-8290-4FE5-BAE9-1124A7EBC6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3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EC1DB-F8FD-45AC-87EB-E17AF2CD02E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DAA2-0E46-4B7F-B77F-468FBF5BD1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62BCE-4D91-4802-BD2A-33B438DC5F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1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5DB929-A0A8-4D67-8D61-03F1FCF04F2D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6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template presentation-Judul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DC0C48A-4B8F-41C3-896C-D732640BF5D1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856EAD9-0E95-48C9-A63A-BBD3E2C4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61975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E8B895E-5430-4263-AD6E-89D3791CBC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868488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err="1">
                <a:solidFill>
                  <a:srgbClr val="FFFF00"/>
                </a:solidFill>
                <a:ea typeface="+mn-ea"/>
                <a:cs typeface="+mn-cs"/>
              </a:rPr>
              <a:t>Struktur</a:t>
            </a:r>
            <a:r>
              <a:rPr lang="en-US">
                <a:solidFill>
                  <a:srgbClr val="FFFF00"/>
                </a:solidFill>
                <a:ea typeface="+mn-ea"/>
                <a:cs typeface="+mn-cs"/>
              </a:rPr>
              <a:t> Data</a:t>
            </a:r>
            <a:br>
              <a:rPr lang="en-US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en-US" sz="4800">
                <a:solidFill>
                  <a:srgbClr val="FFFF00"/>
                </a:solidFill>
                <a:ea typeface="+mn-ea"/>
                <a:cs typeface="+mn-cs"/>
              </a:rPr>
              <a:t>TK13024</a:t>
            </a: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6420150-4049-4005-BAFE-0F545E15C6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98812"/>
            <a:ext cx="6400800" cy="2592387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en-US" sz="5400" err="1">
                <a:solidFill>
                  <a:srgbClr val="FFFF00"/>
                </a:solidFill>
                <a:ea typeface="+mj-ea"/>
                <a:cs typeface="+mj-cs"/>
              </a:rPr>
              <a:t>Pertemuan</a:t>
            </a:r>
            <a:r>
              <a:rPr lang="en-US" altLang="en-US" sz="5400">
                <a:solidFill>
                  <a:srgbClr val="FFFF00"/>
                </a:solidFill>
                <a:ea typeface="+mj-ea"/>
                <a:cs typeface="+mj-cs"/>
              </a:rPr>
              <a:t> 9</a:t>
            </a:r>
            <a:br>
              <a:rPr lang="en-US" altLang="en-US" sz="5400">
                <a:solidFill>
                  <a:srgbClr val="FFFF00"/>
                </a:solidFill>
                <a:ea typeface="+mj-ea"/>
                <a:cs typeface="+mj-cs"/>
              </a:rPr>
            </a:br>
            <a:r>
              <a:rPr lang="en-US" altLang="en-US" sz="5400" err="1">
                <a:solidFill>
                  <a:srgbClr val="FFFF00"/>
                </a:solidFill>
                <a:ea typeface="+mj-ea"/>
                <a:cs typeface="+mj-cs"/>
              </a:rPr>
              <a:t>Macam-Macam</a:t>
            </a:r>
            <a:r>
              <a:rPr lang="en-US" altLang="en-US" sz="5400">
                <a:solidFill>
                  <a:srgbClr val="FFFF00"/>
                </a:solidFill>
                <a:ea typeface="+mj-ea"/>
                <a:cs typeface="+mj-cs"/>
              </a:rPr>
              <a:t> Search Tree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24F-86F4-4625-9D87-1941AB87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(8)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8123-35DC-4950-8BCE-232895EB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71500" indent="-571500">
              <a:buFont typeface="+mj-lt"/>
              <a:buAutoNum type="romanLcPeriod" startAt="3"/>
            </a:pPr>
            <a:r>
              <a:rPr lang="en-US" sz="2800"/>
              <a:t>Right rotation: x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kanan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p dan p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kanan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g</a:t>
            </a:r>
          </a:p>
          <a:p>
            <a:pPr marL="0" indent="0">
              <a:buNone/>
            </a:pPr>
            <a:endParaRPr lang="en-US" sz="2800"/>
          </a:p>
          <a:p>
            <a:pPr marL="571500" indent="-571500">
              <a:buFont typeface="+mj-lt"/>
              <a:buAutoNum type="romanLcPeriod" startAt="3"/>
            </a:pP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E49DA-005F-4AFF-84DE-3B55FB49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0" y="2590800"/>
            <a:ext cx="8431059" cy="26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424F-86F4-4625-9D87-1941AB87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(9)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8123-35DC-4950-8BCE-232895EB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571500" indent="-571500">
              <a:buFont typeface="+mj-lt"/>
              <a:buAutoNum type="romanLcPeriod" startAt="4"/>
            </a:pPr>
            <a:r>
              <a:rPr lang="en-US" sz="2800"/>
              <a:t>Right left (double left) rotation: x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kiri</a:t>
            </a:r>
            <a:r>
              <a:rPr lang="en-US" sz="2800"/>
              <a:t> p dan p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kanan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g</a:t>
            </a:r>
          </a:p>
          <a:p>
            <a:pPr marL="571500" indent="-571500">
              <a:buFont typeface="+mj-lt"/>
              <a:buAutoNum type="romanLcPeriod" startAt="4"/>
            </a:pPr>
            <a:endParaRPr lang="en-US" sz="2800"/>
          </a:p>
          <a:p>
            <a:pPr marL="571500" indent="-571500">
              <a:buFont typeface="+mj-lt"/>
              <a:buAutoNum type="romanLcPeriod" startAt="4"/>
            </a:pP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4A551-9116-4225-9E25-C9F33C7A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1" y="2368204"/>
            <a:ext cx="8422714" cy="31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929-691F-4065-8AED-4FCEDDED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82" y="23446"/>
            <a:ext cx="8229600" cy="1143000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(10)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AA59-4885-4802-B630-CF371DE2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sz="2800"/>
              <a:t>Setelah proses </a:t>
            </a:r>
            <a:r>
              <a:rPr lang="en-US" sz="2800" err="1"/>
              <a:t>rotasi</a:t>
            </a:r>
            <a:r>
              <a:rPr lang="en-US" sz="2800"/>
              <a:t> </a:t>
            </a:r>
            <a:r>
              <a:rPr lang="en-US" sz="2800" err="1"/>
              <a:t>selesai</a:t>
            </a:r>
            <a:r>
              <a:rPr lang="en-US" sz="2800"/>
              <a:t>, </a:t>
            </a:r>
            <a:r>
              <a:rPr lang="en-US" sz="2800" err="1"/>
              <a:t>maka</a:t>
            </a:r>
            <a:r>
              <a:rPr lang="en-US" sz="2800"/>
              <a:t> </a:t>
            </a:r>
            <a:r>
              <a:rPr lang="en-US" sz="2800" err="1"/>
              <a:t>lakukan</a:t>
            </a:r>
            <a:r>
              <a:rPr lang="en-US" sz="2800"/>
              <a:t> </a:t>
            </a:r>
            <a:r>
              <a:rPr lang="en-US" sz="2800" err="1"/>
              <a:t>recolouring</a:t>
            </a:r>
            <a:r>
              <a:rPr lang="en-US" sz="2800"/>
              <a:t> </a:t>
            </a:r>
            <a:r>
              <a:rPr lang="en-US" sz="2800" err="1"/>
              <a:t>sebagai</a:t>
            </a:r>
            <a:r>
              <a:rPr lang="en-US" sz="2800"/>
              <a:t> </a:t>
            </a:r>
            <a:r>
              <a:rPr lang="en-US" sz="2800" err="1"/>
              <a:t>berikut</a:t>
            </a:r>
            <a:r>
              <a:rPr lang="en-US" sz="2800"/>
              <a:t>: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2800" err="1"/>
              <a:t>Untuk</a:t>
            </a:r>
            <a:r>
              <a:rPr lang="en-US" sz="2800"/>
              <a:t> Left dan Right rotation, </a:t>
            </a:r>
            <a:r>
              <a:rPr lang="en-US" sz="2800" err="1"/>
              <a:t>tukar</a:t>
            </a:r>
            <a:r>
              <a:rPr lang="en-US" sz="2800"/>
              <a:t> </a:t>
            </a:r>
            <a:r>
              <a:rPr lang="en-US" sz="2800" err="1"/>
              <a:t>warna</a:t>
            </a:r>
            <a:r>
              <a:rPr lang="en-US" sz="2800"/>
              <a:t> p dan g</a:t>
            </a:r>
          </a:p>
          <a:p>
            <a:pPr marL="742950" indent="-742950">
              <a:buFont typeface="+mj-lt"/>
              <a:buAutoNum type="alphaLcParenR"/>
            </a:pPr>
            <a:r>
              <a:rPr lang="en-US" sz="2800" err="1"/>
              <a:t>Untuk</a:t>
            </a:r>
            <a:r>
              <a:rPr lang="en-US" sz="2800"/>
              <a:t> Left-right dan Right-left rotation, </a:t>
            </a:r>
            <a:r>
              <a:rPr lang="en-US" sz="2800" err="1"/>
              <a:t>tukar</a:t>
            </a:r>
            <a:r>
              <a:rPr lang="en-US" sz="2800"/>
              <a:t> </a:t>
            </a:r>
            <a:r>
              <a:rPr lang="en-US" sz="2800" err="1"/>
              <a:t>warna</a:t>
            </a:r>
            <a:r>
              <a:rPr lang="en-US" sz="2800"/>
              <a:t> g dan x.</a:t>
            </a: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1F97-8928-463C-B851-67C776ABC7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4682173" cy="2590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382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E83-47E7-4AF4-98B8-868946C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689"/>
            <a:ext cx="8229600" cy="842889"/>
          </a:xfrm>
        </p:spPr>
        <p:txBody>
          <a:bodyPr/>
          <a:lstStyle/>
          <a:p>
            <a:r>
              <a:rPr lang="en-US" sz="4000"/>
              <a:t>Red Black Tree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9C5D-FACD-41F7-8F18-972F08E8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736209"/>
            <a:ext cx="8229600" cy="5385582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 err="1"/>
              <a:t>Contoh</a:t>
            </a:r>
            <a:r>
              <a:rPr lang="en-US" altLang="en-US" sz="2400"/>
              <a:t> </a:t>
            </a:r>
            <a:r>
              <a:rPr lang="en-US" altLang="en-US" sz="2400" err="1"/>
              <a:t>buat</a:t>
            </a:r>
            <a:r>
              <a:rPr lang="en-US" altLang="en-US" sz="2400"/>
              <a:t> Red Black Tree </a:t>
            </a:r>
            <a:r>
              <a:rPr lang="en-US" altLang="en-US" sz="2400" err="1"/>
              <a:t>untuk</a:t>
            </a:r>
            <a:r>
              <a:rPr lang="en-US" altLang="en-US" sz="2400"/>
              <a:t> </a:t>
            </a:r>
            <a:r>
              <a:rPr lang="en-US" altLang="en-US" sz="2400" err="1"/>
              <a:t>deretan</a:t>
            </a:r>
            <a:r>
              <a:rPr lang="en-US" altLang="en-US" sz="2400"/>
              <a:t> node: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		P, J, B, D, Z, M, N, O, C, 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400" err="1"/>
              <a:t>Menyisipkan</a:t>
            </a:r>
            <a:r>
              <a:rPr lang="en-US" altLang="en-US" sz="2400"/>
              <a:t> node P :</a:t>
            </a:r>
          </a:p>
          <a:p>
            <a:pPr marL="0" indent="0">
              <a:buNone/>
            </a:pPr>
            <a:r>
              <a:rPr lang="sv-SE" sz="2400">
                <a:latin typeface="+mj-lt"/>
              </a:rPr>
              <a:t>                            				</a:t>
            </a:r>
          </a:p>
          <a:p>
            <a:pPr marL="0" indent="0">
              <a:buNone/>
            </a:pPr>
            <a:r>
              <a:rPr lang="sv-SE" sz="2400">
                <a:latin typeface="+mj-lt"/>
              </a:rPr>
              <a:t>							</a:t>
            </a:r>
            <a:r>
              <a:rPr lang="sv-SE" sz="2400">
                <a:latin typeface="+mj-lt"/>
                <a:sym typeface="Wingdings" panose="05000000000000000000" pitchFamily="2" charset="2"/>
              </a:rPr>
              <a:t></a:t>
            </a:r>
            <a:endParaRPr lang="sv-SE" sz="2400">
              <a:latin typeface="+mj-lt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sv-SE" sz="2400">
                <a:latin typeface="+mj-lt"/>
                <a:sym typeface="Wingdings" panose="05000000000000000000" pitchFamily="2" charset="2"/>
              </a:rPr>
              <a:t>Karena tree masih kosong maka node P menjadi root dan bewarna hitam</a:t>
            </a:r>
          </a:p>
          <a:p>
            <a:pPr marL="457200" indent="-457200">
              <a:buAutoNum type="arabicPeriod" startAt="2"/>
            </a:pPr>
            <a:r>
              <a:rPr lang="sv-SE" sz="2400">
                <a:latin typeface="+mj-lt"/>
                <a:sym typeface="Wingdings" panose="05000000000000000000" pitchFamily="2" charset="2"/>
              </a:rPr>
              <a:t>Menyisipkan node J:</a:t>
            </a:r>
          </a:p>
          <a:p>
            <a:pPr marL="0" indent="0">
              <a:buNone/>
            </a:pPr>
            <a:r>
              <a:rPr lang="sv-SE" sz="2400">
                <a:latin typeface="+mj-lt"/>
                <a:sym typeface="Wingdings" panose="05000000000000000000" pitchFamily="2" charset="2"/>
              </a:rPr>
              <a:t>							</a:t>
            </a:r>
          </a:p>
          <a:p>
            <a:pPr marL="457200" indent="-457200">
              <a:buAutoNum type="arabicPeriod" startAt="2"/>
            </a:pPr>
            <a:endParaRPr lang="sv-SE" sz="240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AutoNum type="arabicPeriod" startAt="2"/>
            </a:pPr>
            <a:endParaRPr lang="sv-SE" sz="240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2400">
                <a:latin typeface="+mj-lt"/>
                <a:sym typeface="Wingdings" panose="05000000000000000000" pitchFamily="2" charset="2"/>
              </a:rPr>
              <a:t>	J mempunyai parent bewarna hitam</a:t>
            </a:r>
          </a:p>
          <a:p>
            <a:pPr marL="0" indent="0">
              <a:buNone/>
            </a:pPr>
            <a:endParaRPr lang="sv-SE" sz="240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AutoNum type="arabicPeriod" startAt="2"/>
            </a:pPr>
            <a:endParaRPr lang="sv-SE" sz="240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sz="240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BFE38B-7EC4-498A-AB59-EAD168C4F56E}"/>
              </a:ext>
            </a:extLst>
          </p:cNvPr>
          <p:cNvSpPr/>
          <p:nvPr/>
        </p:nvSpPr>
        <p:spPr>
          <a:xfrm flipH="1">
            <a:off x="2731477" y="2333477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385BDA-435B-4791-B0A5-58356B4BDAA4}"/>
              </a:ext>
            </a:extLst>
          </p:cNvPr>
          <p:cNvSpPr/>
          <p:nvPr/>
        </p:nvSpPr>
        <p:spPr>
          <a:xfrm>
            <a:off x="5615354" y="233465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46DFCB-1403-4940-9D57-5DEAFC32B6E6}"/>
              </a:ext>
            </a:extLst>
          </p:cNvPr>
          <p:cNvSpPr/>
          <p:nvPr/>
        </p:nvSpPr>
        <p:spPr>
          <a:xfrm flipH="1">
            <a:off x="2705100" y="4227634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6C7230-3BD5-4DDB-B2DF-581575888CAC}"/>
              </a:ext>
            </a:extLst>
          </p:cNvPr>
          <p:cNvSpPr/>
          <p:nvPr/>
        </p:nvSpPr>
        <p:spPr>
          <a:xfrm>
            <a:off x="6148754" y="3989951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13EED4-DD23-44DB-9AB7-6A222CCC334F}"/>
              </a:ext>
            </a:extLst>
          </p:cNvPr>
          <p:cNvSpPr/>
          <p:nvPr/>
        </p:nvSpPr>
        <p:spPr>
          <a:xfrm flipH="1">
            <a:off x="5445956" y="4953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8D994-CE1D-4402-A871-45ADB0505AD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H="1">
            <a:off x="5901241" y="4445236"/>
            <a:ext cx="325628" cy="58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4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01CE-6A01-4CD4-9231-FD9C452E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923"/>
            <a:ext cx="8229600" cy="639762"/>
          </a:xfrm>
        </p:spPr>
        <p:txBody>
          <a:bodyPr/>
          <a:lstStyle/>
          <a:p>
            <a:r>
              <a:rPr lang="en-US" sz="4000"/>
              <a:t>Red Black Tree (12)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B078-4805-47BA-BADE-5F817F17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3. Insert node B: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2800">
                <a:sym typeface="Wingdings" panose="05000000000000000000" pitchFamily="2" charset="2"/>
              </a:rPr>
              <a:t>Parent = red, Uncle = null / black, </a:t>
            </a:r>
            <a:r>
              <a:rPr lang="en-US" sz="2800" err="1">
                <a:sym typeface="Wingdings" panose="05000000000000000000" pitchFamily="2" charset="2"/>
              </a:rPr>
              <a:t>lalukan</a:t>
            </a:r>
            <a:r>
              <a:rPr lang="en-US" sz="2800">
                <a:sym typeface="Wingdings" panose="05000000000000000000" pitchFamily="2" charset="2"/>
              </a:rPr>
              <a:t> single right rotation dan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endParaRPr lang="en-US" sz="2800">
              <a:sym typeface="Wingdings" panose="05000000000000000000" pitchFamily="2" charset="2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210EDF-DD38-455C-BBFE-69EA2B23CAFA}"/>
              </a:ext>
            </a:extLst>
          </p:cNvPr>
          <p:cNvSpPr/>
          <p:nvPr/>
        </p:nvSpPr>
        <p:spPr>
          <a:xfrm>
            <a:off x="5867400" y="10668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6C203-9C6A-4112-89B4-C4C378AAF1DA}"/>
              </a:ext>
            </a:extLst>
          </p:cNvPr>
          <p:cNvSpPr/>
          <p:nvPr/>
        </p:nvSpPr>
        <p:spPr>
          <a:xfrm flipH="1">
            <a:off x="4953000" y="182075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BDD50A-0295-4846-AE78-57060EB86E51}"/>
              </a:ext>
            </a:extLst>
          </p:cNvPr>
          <p:cNvSpPr/>
          <p:nvPr/>
        </p:nvSpPr>
        <p:spPr>
          <a:xfrm flipH="1">
            <a:off x="4113355" y="246935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8F305B-92C3-4882-AA7B-A04F667DF6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H="1">
            <a:off x="5408285" y="1522085"/>
            <a:ext cx="537230" cy="376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32482-8378-4609-BDBA-D5AA249D5AB0}"/>
              </a:ext>
            </a:extLst>
          </p:cNvPr>
          <p:cNvCxnSpPr/>
          <p:nvPr/>
        </p:nvCxnSpPr>
        <p:spPr>
          <a:xfrm flipH="1">
            <a:off x="4572000" y="2181235"/>
            <a:ext cx="384830" cy="46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A66625B-F4E9-4DE8-AFFA-38D1C22BAB32}"/>
              </a:ext>
            </a:extLst>
          </p:cNvPr>
          <p:cNvSpPr/>
          <p:nvPr/>
        </p:nvSpPr>
        <p:spPr>
          <a:xfrm>
            <a:off x="5277729" y="4692436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E1512-79F4-41A1-A465-C78195E8B606}"/>
              </a:ext>
            </a:extLst>
          </p:cNvPr>
          <p:cNvSpPr/>
          <p:nvPr/>
        </p:nvSpPr>
        <p:spPr>
          <a:xfrm>
            <a:off x="6286500" y="5372100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900DEB-2920-44E9-93F8-90AF71B3431A}"/>
              </a:ext>
            </a:extLst>
          </p:cNvPr>
          <p:cNvSpPr/>
          <p:nvPr/>
        </p:nvSpPr>
        <p:spPr>
          <a:xfrm flipH="1">
            <a:off x="4231015" y="554341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6BE26-177B-4EAE-BB00-9CEAD0E1A649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4686300" y="5052921"/>
            <a:ext cx="591430" cy="56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177EC9-0F93-4B66-8E3C-3E0997F39D7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778579" y="5052921"/>
            <a:ext cx="586036" cy="397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6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8"/>
            <a:ext cx="8229600" cy="772453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(13)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5173663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4. Insert node D: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 Parent = red, Uncle = red, </a:t>
            </a:r>
            <a:r>
              <a:rPr lang="en-US" sz="2800" err="1">
                <a:sym typeface="Wingdings" panose="05000000000000000000" pitchFamily="2" charset="2"/>
              </a:rPr>
              <a:t>lalukan</a:t>
            </a:r>
            <a:r>
              <a:rPr lang="en-US" sz="2800">
                <a:sym typeface="Wingdings" panose="05000000000000000000" pitchFamily="2" charset="2"/>
              </a:rPr>
              <a:t>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C97F8A-D639-4B76-8D99-E84F3A3F8CA2}"/>
              </a:ext>
            </a:extLst>
          </p:cNvPr>
          <p:cNvSpPr/>
          <p:nvPr/>
        </p:nvSpPr>
        <p:spPr>
          <a:xfrm>
            <a:off x="5134415" y="96545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643B91-4A89-4DD3-84B9-4E04B45D32CA}"/>
              </a:ext>
            </a:extLst>
          </p:cNvPr>
          <p:cNvSpPr/>
          <p:nvPr/>
        </p:nvSpPr>
        <p:spPr>
          <a:xfrm>
            <a:off x="6387906" y="1818216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3A9D0B-0C98-4566-835A-07D22A337100}"/>
              </a:ext>
            </a:extLst>
          </p:cNvPr>
          <p:cNvSpPr/>
          <p:nvPr/>
        </p:nvSpPr>
        <p:spPr>
          <a:xfrm>
            <a:off x="6387906" y="497998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FEE42E-8204-4F81-A0BC-7927699CDAE5}"/>
              </a:ext>
            </a:extLst>
          </p:cNvPr>
          <p:cNvSpPr/>
          <p:nvPr/>
        </p:nvSpPr>
        <p:spPr>
          <a:xfrm flipH="1">
            <a:off x="4093700" y="1887399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74A968-F93B-43AD-86C6-A57AB2F2636C}"/>
              </a:ext>
            </a:extLst>
          </p:cNvPr>
          <p:cNvSpPr/>
          <p:nvPr/>
        </p:nvSpPr>
        <p:spPr>
          <a:xfrm flipH="1">
            <a:off x="4896730" y="2752438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E43E8E-94FC-4A13-BD20-EFF61DABA852}"/>
              </a:ext>
            </a:extLst>
          </p:cNvPr>
          <p:cNvCxnSpPr>
            <a:cxnSpLocks/>
          </p:cNvCxnSpPr>
          <p:nvPr/>
        </p:nvCxnSpPr>
        <p:spPr>
          <a:xfrm flipH="1">
            <a:off x="4572000" y="1357531"/>
            <a:ext cx="591430" cy="56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E8759-4C16-40B7-836D-01949E3B0688}"/>
              </a:ext>
            </a:extLst>
          </p:cNvPr>
          <p:cNvCxnSpPr>
            <a:cxnSpLocks/>
          </p:cNvCxnSpPr>
          <p:nvPr/>
        </p:nvCxnSpPr>
        <p:spPr>
          <a:xfrm flipH="1" flipV="1">
            <a:off x="5641730" y="1336268"/>
            <a:ext cx="883335" cy="54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913886-8A5C-4EF5-AB30-D78E49C375DF}"/>
              </a:ext>
            </a:extLst>
          </p:cNvPr>
          <p:cNvCxnSpPr>
            <a:cxnSpLocks/>
          </p:cNvCxnSpPr>
          <p:nvPr/>
        </p:nvCxnSpPr>
        <p:spPr>
          <a:xfrm flipH="1" flipV="1">
            <a:off x="4477632" y="2396450"/>
            <a:ext cx="551568" cy="464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F6F9DF9-1BB8-4DA7-A57C-1806A3DA5A3E}"/>
              </a:ext>
            </a:extLst>
          </p:cNvPr>
          <p:cNvSpPr/>
          <p:nvPr/>
        </p:nvSpPr>
        <p:spPr>
          <a:xfrm>
            <a:off x="4305300" y="51054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2451A-64F0-46CD-A748-B59912D9AAD6}"/>
              </a:ext>
            </a:extLst>
          </p:cNvPr>
          <p:cNvSpPr/>
          <p:nvPr/>
        </p:nvSpPr>
        <p:spPr>
          <a:xfrm>
            <a:off x="5286815" y="4272717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F3A819-E484-4E27-944B-BDAB982039ED}"/>
              </a:ext>
            </a:extLst>
          </p:cNvPr>
          <p:cNvSpPr/>
          <p:nvPr/>
        </p:nvSpPr>
        <p:spPr>
          <a:xfrm flipH="1">
            <a:off x="5285936" y="5976531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C16CE1-55FA-4125-9036-CF41E24A2EA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30327" y="4622668"/>
            <a:ext cx="635694" cy="43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4AC2E6-138C-4703-A04B-DCF80C3BFF60}"/>
              </a:ext>
            </a:extLst>
          </p:cNvPr>
          <p:cNvCxnSpPr>
            <a:cxnSpLocks/>
            <a:stCxn id="19" idx="7"/>
          </p:cNvCxnSpPr>
          <p:nvPr/>
        </p:nvCxnSpPr>
        <p:spPr>
          <a:xfrm flipH="1" flipV="1">
            <a:off x="4753417" y="5584420"/>
            <a:ext cx="610634" cy="47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D9E67B-0C5E-47F5-B710-22635849A56C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4760585" y="4649521"/>
            <a:ext cx="577814" cy="533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(14)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5. Insert node M dan Z: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6. Insert node 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CFDB43-9F3B-45C8-80B7-723C3EBE7668}"/>
              </a:ext>
            </a:extLst>
          </p:cNvPr>
          <p:cNvSpPr/>
          <p:nvPr/>
        </p:nvSpPr>
        <p:spPr>
          <a:xfrm>
            <a:off x="5658730" y="10668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CB7BFC-BE74-4060-A6DD-BB31863ECD2F}"/>
              </a:ext>
            </a:extLst>
          </p:cNvPr>
          <p:cNvSpPr/>
          <p:nvPr/>
        </p:nvSpPr>
        <p:spPr>
          <a:xfrm>
            <a:off x="4539175" y="1663746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52027A-51F5-4BB1-8DB0-A8D3BBC56E3B}"/>
              </a:ext>
            </a:extLst>
          </p:cNvPr>
          <p:cNvSpPr/>
          <p:nvPr/>
        </p:nvSpPr>
        <p:spPr>
          <a:xfrm>
            <a:off x="6906065" y="16002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1A0601-4390-443C-9A7D-CB907DAB8CEA}"/>
              </a:ext>
            </a:extLst>
          </p:cNvPr>
          <p:cNvSpPr/>
          <p:nvPr/>
        </p:nvSpPr>
        <p:spPr>
          <a:xfrm flipH="1">
            <a:off x="5059680" y="256493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C71A76-ACAC-48D5-95AD-957F8FBB1616}"/>
              </a:ext>
            </a:extLst>
          </p:cNvPr>
          <p:cNvSpPr/>
          <p:nvPr/>
        </p:nvSpPr>
        <p:spPr>
          <a:xfrm flipH="1">
            <a:off x="6258952" y="256493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E4EF6-551B-41D4-B10A-8A8C2CB901E7}"/>
              </a:ext>
            </a:extLst>
          </p:cNvPr>
          <p:cNvSpPr/>
          <p:nvPr/>
        </p:nvSpPr>
        <p:spPr>
          <a:xfrm flipH="1">
            <a:off x="7772400" y="256493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B06BFB-39CA-4C76-AF50-BD6B52AF4D33}"/>
              </a:ext>
            </a:extLst>
          </p:cNvPr>
          <p:cNvSpPr/>
          <p:nvPr/>
        </p:nvSpPr>
        <p:spPr>
          <a:xfrm>
            <a:off x="5725552" y="37338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F3D6A-6A79-43F6-9B2B-C6D825644C5D}"/>
              </a:ext>
            </a:extLst>
          </p:cNvPr>
          <p:cNvSpPr/>
          <p:nvPr/>
        </p:nvSpPr>
        <p:spPr>
          <a:xfrm>
            <a:off x="4526280" y="434554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EBD8D5-6EF6-42A0-AAEF-9DB3462A2671}"/>
              </a:ext>
            </a:extLst>
          </p:cNvPr>
          <p:cNvSpPr/>
          <p:nvPr/>
        </p:nvSpPr>
        <p:spPr>
          <a:xfrm>
            <a:off x="7086600" y="434554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9C31A7-B037-4A94-9B20-D1A09ABB2725}"/>
              </a:ext>
            </a:extLst>
          </p:cNvPr>
          <p:cNvSpPr/>
          <p:nvPr/>
        </p:nvSpPr>
        <p:spPr>
          <a:xfrm flipH="1">
            <a:off x="7086600" y="621637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D7BFD5-BFB9-4BDB-97C3-8C6A57503BF5}"/>
              </a:ext>
            </a:extLst>
          </p:cNvPr>
          <p:cNvSpPr/>
          <p:nvPr/>
        </p:nvSpPr>
        <p:spPr>
          <a:xfrm flipH="1">
            <a:off x="6372665" y="519416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8388AE-167E-48D7-BD07-679230AE54EC}"/>
              </a:ext>
            </a:extLst>
          </p:cNvPr>
          <p:cNvSpPr/>
          <p:nvPr/>
        </p:nvSpPr>
        <p:spPr>
          <a:xfrm flipH="1">
            <a:off x="5072575" y="5263992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D20F8A-09D6-45A2-B0AF-4967D57AFC24}"/>
              </a:ext>
            </a:extLst>
          </p:cNvPr>
          <p:cNvSpPr/>
          <p:nvPr/>
        </p:nvSpPr>
        <p:spPr>
          <a:xfrm flipH="1">
            <a:off x="7975209" y="519416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37952-9146-4CF3-8557-CA3CE1D45492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6192131" y="1359592"/>
            <a:ext cx="713934" cy="507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7CA3AB-8408-4980-9027-1A2AE6CE33A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270371" y="4000500"/>
            <a:ext cx="894344" cy="42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928C3-1748-48AB-804B-EF120622C32B}"/>
              </a:ext>
            </a:extLst>
          </p:cNvPr>
          <p:cNvCxnSpPr>
            <a:cxnSpLocks/>
          </p:cNvCxnSpPr>
          <p:nvPr/>
        </p:nvCxnSpPr>
        <p:spPr>
          <a:xfrm flipH="1" flipV="1">
            <a:off x="7542759" y="4765210"/>
            <a:ext cx="635694" cy="43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1681D6-860A-42C3-AC65-69AFFC625E2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776160" y="5675488"/>
            <a:ext cx="577140" cy="54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2D39BA-ECF7-4944-858F-85F42C06BB0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353300" y="2058757"/>
            <a:ext cx="685800" cy="506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E3B3EA-F4CA-4CDF-9AFF-FD5B82CFDDB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016306" y="4000500"/>
            <a:ext cx="709246" cy="44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A11612-A15F-4422-A588-CFB0549F966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31960" y="1333500"/>
            <a:ext cx="626770" cy="39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160C25-30BC-4707-AB7F-97A9458BA43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70930" y="2174693"/>
            <a:ext cx="455450" cy="39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44E5AC-85EE-4EB9-83FB-2B0288020A1D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6714237" y="2094128"/>
            <a:ext cx="286482" cy="548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08E3BA-BEB0-4741-883B-ED636BFF52C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58561" y="4784508"/>
            <a:ext cx="380714" cy="47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79DCE-9A9D-40ED-B777-A4D16E9B8E46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V="1">
            <a:off x="6827950" y="4800834"/>
            <a:ext cx="336765" cy="471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(15)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US" sz="2800">
                <a:sym typeface="Wingdings" panose="05000000000000000000" pitchFamily="2" charset="2"/>
              </a:rPr>
              <a:t>Parent = red, uncle = red, </a:t>
            </a:r>
            <a:r>
              <a:rPr lang="en-US" sz="2800" err="1">
                <a:sym typeface="Wingdings" panose="05000000000000000000" pitchFamily="2" charset="2"/>
              </a:rPr>
              <a:t>lakukan</a:t>
            </a:r>
            <a:r>
              <a:rPr lang="en-US" sz="2800">
                <a:sym typeface="Wingdings" panose="05000000000000000000" pitchFamily="2" charset="2"/>
              </a:rPr>
              <a:t>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r>
              <a:rPr lang="en-US" sz="2800">
                <a:sym typeface="Wingdings" panose="05000000000000000000" pitchFamily="2" charset="2"/>
              </a:rPr>
              <a:t> pada parent dan grandparent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7. Insert node O:</a:t>
            </a:r>
          </a:p>
          <a:p>
            <a:pPr marL="0" indent="0">
              <a:buNone/>
            </a:pPr>
            <a:endParaRPr lang="en-US" sz="2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A7166-89DC-4BDF-AF47-C3713300175F}"/>
              </a:ext>
            </a:extLst>
          </p:cNvPr>
          <p:cNvCxnSpPr>
            <a:cxnSpLocks/>
            <a:stCxn id="13" idx="7"/>
          </p:cNvCxnSpPr>
          <p:nvPr/>
        </p:nvCxnSpPr>
        <p:spPr>
          <a:xfrm flipH="1" flipV="1">
            <a:off x="5650521" y="2310108"/>
            <a:ext cx="1041682" cy="61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B1639-D2BB-4EAD-8185-AC063C416123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6070059" y="3244093"/>
            <a:ext cx="583154" cy="441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3069C8-1EC0-4CBC-8B9B-9BC7323D2FD5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264001" y="2457106"/>
            <a:ext cx="860063" cy="46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4727B-00E0-49E0-9A95-98841303A59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58254" y="3196983"/>
            <a:ext cx="626834" cy="488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2EB07C-FF1F-4FB0-8130-AFF48873C754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264001" y="3300334"/>
            <a:ext cx="392086" cy="399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A089CDA-3E53-4B0A-9193-E33D02A4B994}"/>
              </a:ext>
            </a:extLst>
          </p:cNvPr>
          <p:cNvSpPr/>
          <p:nvPr/>
        </p:nvSpPr>
        <p:spPr>
          <a:xfrm>
            <a:off x="5116529" y="20574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84CA3-839F-4B1F-B09F-D7D41AD0261E}"/>
              </a:ext>
            </a:extLst>
          </p:cNvPr>
          <p:cNvSpPr/>
          <p:nvPr/>
        </p:nvSpPr>
        <p:spPr>
          <a:xfrm>
            <a:off x="3808716" y="284504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27EF1C-CC80-4C7F-A3FC-DB2FC5F8ED2A}"/>
              </a:ext>
            </a:extLst>
          </p:cNvPr>
          <p:cNvSpPr/>
          <p:nvPr/>
        </p:nvSpPr>
        <p:spPr>
          <a:xfrm>
            <a:off x="5614774" y="3607048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3E20CC-9185-47B3-A616-ADBED29F3BB3}"/>
              </a:ext>
            </a:extLst>
          </p:cNvPr>
          <p:cNvSpPr/>
          <p:nvPr/>
        </p:nvSpPr>
        <p:spPr>
          <a:xfrm>
            <a:off x="7706973" y="3607048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46087-4B6A-47E2-A958-E3CE2F2DE42C}"/>
              </a:ext>
            </a:extLst>
          </p:cNvPr>
          <p:cNvSpPr/>
          <p:nvPr/>
        </p:nvSpPr>
        <p:spPr>
          <a:xfrm flipH="1">
            <a:off x="6614088" y="2845049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D672A8-E3AE-4162-962B-603E48C6E876}"/>
              </a:ext>
            </a:extLst>
          </p:cNvPr>
          <p:cNvSpPr/>
          <p:nvPr/>
        </p:nvSpPr>
        <p:spPr>
          <a:xfrm flipH="1">
            <a:off x="6290112" y="4623297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86A02-3D7B-456F-B0AF-D49723B06C9F}"/>
              </a:ext>
            </a:extLst>
          </p:cNvPr>
          <p:cNvSpPr/>
          <p:nvPr/>
        </p:nvSpPr>
        <p:spPr>
          <a:xfrm flipH="1">
            <a:off x="7135147" y="547942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5AA39B-4CBE-440D-96EA-3D1290791699}"/>
              </a:ext>
            </a:extLst>
          </p:cNvPr>
          <p:cNvSpPr/>
          <p:nvPr/>
        </p:nvSpPr>
        <p:spPr>
          <a:xfrm flipH="1">
            <a:off x="4554494" y="3639955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83E034-6669-480C-8689-8A3844C29FF6}"/>
              </a:ext>
            </a:extLst>
          </p:cNvPr>
          <p:cNvCxnSpPr>
            <a:cxnSpLocks/>
          </p:cNvCxnSpPr>
          <p:nvPr/>
        </p:nvCxnSpPr>
        <p:spPr>
          <a:xfrm flipH="1" flipV="1">
            <a:off x="6005347" y="4117686"/>
            <a:ext cx="451824" cy="505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ED35C8-B1F7-4CD2-A48A-1F4D1A0EAA7F}"/>
              </a:ext>
            </a:extLst>
          </p:cNvPr>
          <p:cNvCxnSpPr>
            <a:cxnSpLocks/>
            <a:stCxn id="20" idx="7"/>
          </p:cNvCxnSpPr>
          <p:nvPr/>
        </p:nvCxnSpPr>
        <p:spPr>
          <a:xfrm flipH="1" flipV="1">
            <a:off x="6739440" y="5028287"/>
            <a:ext cx="473822" cy="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9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(16)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 Parent = red, uncle = null/black, </a:t>
            </a:r>
            <a:r>
              <a:rPr lang="en-US" sz="2800" err="1">
                <a:sym typeface="Wingdings" panose="05000000000000000000" pitchFamily="2" charset="2"/>
              </a:rPr>
              <a:t>lalukan</a:t>
            </a:r>
            <a:r>
              <a:rPr lang="en-US" sz="2800">
                <a:sym typeface="Wingdings" panose="05000000000000000000" pitchFamily="2" charset="2"/>
              </a:rPr>
              <a:t> single right rotation dan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/>
              <a:t>8. Insert node C: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22B6F1-CE2D-47FE-A754-61A9359ED1C8}"/>
              </a:ext>
            </a:extLst>
          </p:cNvPr>
          <p:cNvSpPr/>
          <p:nvPr/>
        </p:nvSpPr>
        <p:spPr>
          <a:xfrm>
            <a:off x="5161048" y="17526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17E91-509D-4F38-AA19-973F2D703DDB}"/>
              </a:ext>
            </a:extLst>
          </p:cNvPr>
          <p:cNvSpPr/>
          <p:nvPr/>
        </p:nvSpPr>
        <p:spPr>
          <a:xfrm>
            <a:off x="3561416" y="257031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501107-6CCE-47C5-BB12-3EEAF0B623AB}"/>
              </a:ext>
            </a:extLst>
          </p:cNvPr>
          <p:cNvSpPr/>
          <p:nvPr/>
        </p:nvSpPr>
        <p:spPr>
          <a:xfrm>
            <a:off x="8153400" y="3362337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C2065-1C71-485D-9E03-8EC89C9202C8}"/>
              </a:ext>
            </a:extLst>
          </p:cNvPr>
          <p:cNvSpPr/>
          <p:nvPr/>
        </p:nvSpPr>
        <p:spPr>
          <a:xfrm flipH="1">
            <a:off x="6972300" y="2499678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89BB8-B348-4958-962E-ED5A30703CF5}"/>
              </a:ext>
            </a:extLst>
          </p:cNvPr>
          <p:cNvSpPr/>
          <p:nvPr/>
        </p:nvSpPr>
        <p:spPr>
          <a:xfrm flipH="1">
            <a:off x="5705728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E29C7-E689-4938-AC9B-8AC8AC647B18}"/>
              </a:ext>
            </a:extLst>
          </p:cNvPr>
          <p:cNvSpPr/>
          <p:nvPr/>
        </p:nvSpPr>
        <p:spPr>
          <a:xfrm flipH="1">
            <a:off x="7188279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06D3-6ED2-47E0-AE1D-3C832C2CA9DA}"/>
              </a:ext>
            </a:extLst>
          </p:cNvPr>
          <p:cNvSpPr/>
          <p:nvPr/>
        </p:nvSpPr>
        <p:spPr>
          <a:xfrm flipH="1">
            <a:off x="4754217" y="348745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80C6A2-8DA0-4B4C-8C94-1A50C34613FF}"/>
              </a:ext>
            </a:extLst>
          </p:cNvPr>
          <p:cNvSpPr/>
          <p:nvPr/>
        </p:nvSpPr>
        <p:spPr>
          <a:xfrm flipH="1">
            <a:off x="4016055" y="4348236"/>
            <a:ext cx="555945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1A64DE-F3BC-4910-AC3B-395177AFF2E7}"/>
              </a:ext>
            </a:extLst>
          </p:cNvPr>
          <p:cNvCxnSpPr>
            <a:cxnSpLocks/>
            <a:stCxn id="8" idx="7"/>
          </p:cNvCxnSpPr>
          <p:nvPr/>
        </p:nvCxnSpPr>
        <p:spPr>
          <a:xfrm flipH="1" flipV="1">
            <a:off x="5705729" y="2019301"/>
            <a:ext cx="1344686" cy="55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46CA78-229F-4100-87B4-299EF1671C8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505701" y="2900400"/>
            <a:ext cx="725814" cy="5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7BD95-948D-47B1-AD0E-10F5346B9EF6}"/>
              </a:ext>
            </a:extLst>
          </p:cNvPr>
          <p:cNvCxnSpPr>
            <a:cxnSpLocks/>
            <a:stCxn id="10" idx="7"/>
          </p:cNvCxnSpPr>
          <p:nvPr/>
        </p:nvCxnSpPr>
        <p:spPr>
          <a:xfrm flipH="1" flipV="1">
            <a:off x="6598478" y="3824923"/>
            <a:ext cx="667916" cy="601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F7FD62-C242-48A0-B6E0-2BC7ED443DA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016701" y="2019300"/>
            <a:ext cx="1162548" cy="62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53200-E593-4AA9-9466-6C6BC2034625}"/>
              </a:ext>
            </a:extLst>
          </p:cNvPr>
          <p:cNvCxnSpPr>
            <a:cxnSpLocks/>
            <a:stCxn id="11" idx="7"/>
          </p:cNvCxnSpPr>
          <p:nvPr/>
        </p:nvCxnSpPr>
        <p:spPr>
          <a:xfrm flipH="1" flipV="1">
            <a:off x="4073822" y="3015981"/>
            <a:ext cx="758510" cy="549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38A53D-588C-405B-A25A-EAC6359F3A42}"/>
              </a:ext>
            </a:extLst>
          </p:cNvPr>
          <p:cNvCxnSpPr>
            <a:cxnSpLocks/>
          </p:cNvCxnSpPr>
          <p:nvPr/>
        </p:nvCxnSpPr>
        <p:spPr>
          <a:xfrm flipH="1">
            <a:off x="6520363" y="2923088"/>
            <a:ext cx="517494" cy="584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FAE48C-AFAB-4A79-A09F-7BA1D63372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72428" y="3872099"/>
            <a:ext cx="202196" cy="47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032D8-A0F7-420E-84AB-9D0483704D30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4490584" y="4036258"/>
            <a:ext cx="377648" cy="39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90F7034-060C-42A2-9D88-701B602D8E81}"/>
              </a:ext>
            </a:extLst>
          </p:cNvPr>
          <p:cNvSpPr/>
          <p:nvPr/>
        </p:nvSpPr>
        <p:spPr>
          <a:xfrm>
            <a:off x="6066772" y="3415994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545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(17)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 Parent = red, uncle = null/black, </a:t>
            </a:r>
            <a:r>
              <a:rPr lang="en-US" sz="2800" err="1">
                <a:sym typeface="Wingdings" panose="05000000000000000000" pitchFamily="2" charset="2"/>
              </a:rPr>
              <a:t>lalukan</a:t>
            </a:r>
            <a:r>
              <a:rPr lang="en-US" sz="2800">
                <a:sym typeface="Wingdings" panose="05000000000000000000" pitchFamily="2" charset="2"/>
              </a:rPr>
              <a:t> double right  rotation dan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9. Insert node G: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22B6F1-CE2D-47FE-A754-61A9359ED1C8}"/>
              </a:ext>
            </a:extLst>
          </p:cNvPr>
          <p:cNvSpPr/>
          <p:nvPr/>
        </p:nvSpPr>
        <p:spPr>
          <a:xfrm>
            <a:off x="5161048" y="17526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17E91-509D-4F38-AA19-973F2D703DDB}"/>
              </a:ext>
            </a:extLst>
          </p:cNvPr>
          <p:cNvSpPr/>
          <p:nvPr/>
        </p:nvSpPr>
        <p:spPr>
          <a:xfrm>
            <a:off x="3561416" y="257031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501107-6CCE-47C5-BB12-3EEAF0B623AB}"/>
              </a:ext>
            </a:extLst>
          </p:cNvPr>
          <p:cNvSpPr/>
          <p:nvPr/>
        </p:nvSpPr>
        <p:spPr>
          <a:xfrm>
            <a:off x="8153400" y="3362337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C2065-1C71-485D-9E03-8EC89C9202C8}"/>
              </a:ext>
            </a:extLst>
          </p:cNvPr>
          <p:cNvSpPr/>
          <p:nvPr/>
        </p:nvSpPr>
        <p:spPr>
          <a:xfrm flipH="1">
            <a:off x="6972300" y="2499678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89BB8-B348-4958-962E-ED5A30703CF5}"/>
              </a:ext>
            </a:extLst>
          </p:cNvPr>
          <p:cNvSpPr/>
          <p:nvPr/>
        </p:nvSpPr>
        <p:spPr>
          <a:xfrm flipH="1">
            <a:off x="5705728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E29C7-E689-4938-AC9B-8AC8AC647B18}"/>
              </a:ext>
            </a:extLst>
          </p:cNvPr>
          <p:cNvSpPr/>
          <p:nvPr/>
        </p:nvSpPr>
        <p:spPr>
          <a:xfrm flipH="1">
            <a:off x="7188279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06D3-6ED2-47E0-AE1D-3C832C2CA9DA}"/>
              </a:ext>
            </a:extLst>
          </p:cNvPr>
          <p:cNvSpPr/>
          <p:nvPr/>
        </p:nvSpPr>
        <p:spPr>
          <a:xfrm flipH="1">
            <a:off x="4220531" y="3430319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80C6A2-8DA0-4B4C-8C94-1A50C34613FF}"/>
              </a:ext>
            </a:extLst>
          </p:cNvPr>
          <p:cNvSpPr/>
          <p:nvPr/>
        </p:nvSpPr>
        <p:spPr>
          <a:xfrm flipH="1">
            <a:off x="2834184" y="3430319"/>
            <a:ext cx="555945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1A64DE-F3BC-4910-AC3B-395177AFF2E7}"/>
              </a:ext>
            </a:extLst>
          </p:cNvPr>
          <p:cNvCxnSpPr>
            <a:cxnSpLocks/>
            <a:stCxn id="8" idx="7"/>
          </p:cNvCxnSpPr>
          <p:nvPr/>
        </p:nvCxnSpPr>
        <p:spPr>
          <a:xfrm flipH="1" flipV="1">
            <a:off x="5705729" y="2019301"/>
            <a:ext cx="1344686" cy="55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46CA78-229F-4100-87B4-299EF1671C8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505701" y="2900400"/>
            <a:ext cx="725814" cy="5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7BD95-948D-47B1-AD0E-10F5346B9EF6}"/>
              </a:ext>
            </a:extLst>
          </p:cNvPr>
          <p:cNvCxnSpPr>
            <a:cxnSpLocks/>
            <a:stCxn id="10" idx="7"/>
          </p:cNvCxnSpPr>
          <p:nvPr/>
        </p:nvCxnSpPr>
        <p:spPr>
          <a:xfrm flipH="1" flipV="1">
            <a:off x="6598478" y="3824923"/>
            <a:ext cx="667916" cy="601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F7FD62-C242-48A0-B6E0-2BC7ED443DA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016701" y="2019300"/>
            <a:ext cx="1162548" cy="62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53200-E593-4AA9-9466-6C6BC2034625}"/>
              </a:ext>
            </a:extLst>
          </p:cNvPr>
          <p:cNvCxnSpPr>
            <a:cxnSpLocks/>
          </p:cNvCxnSpPr>
          <p:nvPr/>
        </p:nvCxnSpPr>
        <p:spPr>
          <a:xfrm flipH="1" flipV="1">
            <a:off x="4032633" y="3047617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38A53D-588C-405B-A25A-EAC6359F3A42}"/>
              </a:ext>
            </a:extLst>
          </p:cNvPr>
          <p:cNvCxnSpPr>
            <a:cxnSpLocks/>
          </p:cNvCxnSpPr>
          <p:nvPr/>
        </p:nvCxnSpPr>
        <p:spPr>
          <a:xfrm flipH="1">
            <a:off x="6520363" y="2923088"/>
            <a:ext cx="517494" cy="584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FAE48C-AFAB-4A79-A09F-7BA1D63372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72428" y="3872099"/>
            <a:ext cx="202196" cy="47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032D8-A0F7-420E-84AB-9D0483704D30}"/>
              </a:ext>
            </a:extLst>
          </p:cNvPr>
          <p:cNvCxnSpPr>
            <a:cxnSpLocks/>
          </p:cNvCxnSpPr>
          <p:nvPr/>
        </p:nvCxnSpPr>
        <p:spPr>
          <a:xfrm flipH="1">
            <a:off x="3218776" y="3025901"/>
            <a:ext cx="377648" cy="39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90F7034-060C-42A2-9D88-701B602D8E81}"/>
              </a:ext>
            </a:extLst>
          </p:cNvPr>
          <p:cNvSpPr/>
          <p:nvPr/>
        </p:nvSpPr>
        <p:spPr>
          <a:xfrm>
            <a:off x="6066772" y="3415994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68380E-5BC5-451B-9BCA-1436BB1F75CE}"/>
              </a:ext>
            </a:extLst>
          </p:cNvPr>
          <p:cNvSpPr/>
          <p:nvPr/>
        </p:nvSpPr>
        <p:spPr>
          <a:xfrm flipH="1">
            <a:off x="4777419" y="4305301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AC9C3-E3BF-435E-A860-FDD37DB69E73}"/>
              </a:ext>
            </a:extLst>
          </p:cNvPr>
          <p:cNvCxnSpPr>
            <a:cxnSpLocks/>
          </p:cNvCxnSpPr>
          <p:nvPr/>
        </p:nvCxnSpPr>
        <p:spPr>
          <a:xfrm flipH="1" flipV="1">
            <a:off x="4032634" y="3047617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005A58-1F64-46A3-AA12-58D4CC25B5DC}"/>
              </a:ext>
            </a:extLst>
          </p:cNvPr>
          <p:cNvCxnSpPr>
            <a:cxnSpLocks/>
          </p:cNvCxnSpPr>
          <p:nvPr/>
        </p:nvCxnSpPr>
        <p:spPr>
          <a:xfrm flipH="1" flipV="1">
            <a:off x="4663712" y="3927145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4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Objektif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Mempelajari</a:t>
            </a:r>
            <a:r>
              <a:rPr lang="en-US"/>
              <a:t> </a:t>
            </a:r>
            <a:r>
              <a:rPr lang="en-US" err="1"/>
              <a:t>macam-macam</a:t>
            </a:r>
            <a:r>
              <a:rPr lang="en-US"/>
              <a:t> tree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pencarian</a:t>
            </a:r>
            <a:endParaRPr lang="en-US"/>
          </a:p>
          <a:p>
            <a:r>
              <a:rPr lang="en-US" err="1"/>
              <a:t>Mempelajari</a:t>
            </a:r>
            <a:r>
              <a:rPr lang="en-US"/>
              <a:t> </a:t>
            </a:r>
            <a:r>
              <a:rPr lang="en-US" err="1"/>
              <a:t>karakteristik</a:t>
            </a:r>
            <a:r>
              <a:rPr lang="en-US"/>
              <a:t> dan </a:t>
            </a:r>
            <a:r>
              <a:rPr lang="en-US" err="1"/>
              <a:t>operasi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struktrur</a:t>
            </a:r>
            <a:r>
              <a:rPr lang="en-US"/>
              <a:t> data Red Black Tree, 2-3 tree, B Tree  dan </a:t>
            </a:r>
            <a:r>
              <a:rPr lang="en-US" err="1"/>
              <a:t>Trie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27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9D4-1407-4C17-97F0-401AEBC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(18)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A59C-1CB5-4A21-A412-6173374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 Parent = red, uncle = red, </a:t>
            </a:r>
            <a:r>
              <a:rPr lang="en-US" sz="2800" err="1">
                <a:sym typeface="Wingdings" panose="05000000000000000000" pitchFamily="2" charset="2"/>
              </a:rPr>
              <a:t>lakukan</a:t>
            </a:r>
            <a:r>
              <a:rPr lang="en-US" sz="2800">
                <a:sym typeface="Wingdings" panose="05000000000000000000" pitchFamily="2" charset="2"/>
              </a:rPr>
              <a:t> </a:t>
            </a:r>
            <a:r>
              <a:rPr lang="en-US" sz="2800" err="1">
                <a:sym typeface="Wingdings" panose="05000000000000000000" pitchFamily="2" charset="2"/>
              </a:rPr>
              <a:t>recolouring</a:t>
            </a: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22B6F1-CE2D-47FE-A754-61A9359ED1C8}"/>
              </a:ext>
            </a:extLst>
          </p:cNvPr>
          <p:cNvSpPr/>
          <p:nvPr/>
        </p:nvSpPr>
        <p:spPr>
          <a:xfrm>
            <a:off x="5161048" y="1752600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17E91-509D-4F38-AA19-973F2D703DDB}"/>
              </a:ext>
            </a:extLst>
          </p:cNvPr>
          <p:cNvSpPr/>
          <p:nvPr/>
        </p:nvSpPr>
        <p:spPr>
          <a:xfrm>
            <a:off x="3561416" y="2570310"/>
            <a:ext cx="533400" cy="533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501107-6CCE-47C5-BB12-3EEAF0B623AB}"/>
              </a:ext>
            </a:extLst>
          </p:cNvPr>
          <p:cNvSpPr/>
          <p:nvPr/>
        </p:nvSpPr>
        <p:spPr>
          <a:xfrm>
            <a:off x="8153400" y="3362337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C2065-1C71-485D-9E03-8EC89C9202C8}"/>
              </a:ext>
            </a:extLst>
          </p:cNvPr>
          <p:cNvSpPr/>
          <p:nvPr/>
        </p:nvSpPr>
        <p:spPr>
          <a:xfrm flipH="1">
            <a:off x="6972300" y="2499678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89BB8-B348-4958-962E-ED5A30703CF5}"/>
              </a:ext>
            </a:extLst>
          </p:cNvPr>
          <p:cNvSpPr/>
          <p:nvPr/>
        </p:nvSpPr>
        <p:spPr>
          <a:xfrm flipH="1">
            <a:off x="5705728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E29C7-E689-4938-AC9B-8AC8AC647B18}"/>
              </a:ext>
            </a:extLst>
          </p:cNvPr>
          <p:cNvSpPr/>
          <p:nvPr/>
        </p:nvSpPr>
        <p:spPr>
          <a:xfrm flipH="1">
            <a:off x="7188279" y="4348236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106D3-6ED2-47E0-AE1D-3C832C2CA9DA}"/>
              </a:ext>
            </a:extLst>
          </p:cNvPr>
          <p:cNvSpPr/>
          <p:nvPr/>
        </p:nvSpPr>
        <p:spPr>
          <a:xfrm flipH="1">
            <a:off x="4220531" y="3430319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80C6A2-8DA0-4B4C-8C94-1A50C34613FF}"/>
              </a:ext>
            </a:extLst>
          </p:cNvPr>
          <p:cNvSpPr/>
          <p:nvPr/>
        </p:nvSpPr>
        <p:spPr>
          <a:xfrm flipH="1">
            <a:off x="2794691" y="3430319"/>
            <a:ext cx="555945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1A64DE-F3BC-4910-AC3B-395177AFF2E7}"/>
              </a:ext>
            </a:extLst>
          </p:cNvPr>
          <p:cNvCxnSpPr>
            <a:cxnSpLocks/>
            <a:stCxn id="8" idx="7"/>
          </p:cNvCxnSpPr>
          <p:nvPr/>
        </p:nvCxnSpPr>
        <p:spPr>
          <a:xfrm flipH="1" flipV="1">
            <a:off x="5705729" y="2019301"/>
            <a:ext cx="1344686" cy="55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46CA78-229F-4100-87B4-299EF1671C8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505701" y="2900400"/>
            <a:ext cx="725814" cy="540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7BD95-948D-47B1-AD0E-10F5346B9EF6}"/>
              </a:ext>
            </a:extLst>
          </p:cNvPr>
          <p:cNvCxnSpPr>
            <a:cxnSpLocks/>
            <a:stCxn id="10" idx="7"/>
          </p:cNvCxnSpPr>
          <p:nvPr/>
        </p:nvCxnSpPr>
        <p:spPr>
          <a:xfrm flipH="1" flipV="1">
            <a:off x="6598478" y="3824923"/>
            <a:ext cx="667916" cy="601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F7FD62-C242-48A0-B6E0-2BC7ED443DA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4016701" y="2019300"/>
            <a:ext cx="1162548" cy="62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353200-E593-4AA9-9466-6C6BC2034625}"/>
              </a:ext>
            </a:extLst>
          </p:cNvPr>
          <p:cNvCxnSpPr>
            <a:cxnSpLocks/>
          </p:cNvCxnSpPr>
          <p:nvPr/>
        </p:nvCxnSpPr>
        <p:spPr>
          <a:xfrm flipH="1" flipV="1">
            <a:off x="4032633" y="3047617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38A53D-588C-405B-A25A-EAC6359F3A42}"/>
              </a:ext>
            </a:extLst>
          </p:cNvPr>
          <p:cNvCxnSpPr>
            <a:cxnSpLocks/>
          </p:cNvCxnSpPr>
          <p:nvPr/>
        </p:nvCxnSpPr>
        <p:spPr>
          <a:xfrm flipH="1">
            <a:off x="6520363" y="2923088"/>
            <a:ext cx="517494" cy="584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FAE48C-AFAB-4A79-A09F-7BA1D63372C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972428" y="3872099"/>
            <a:ext cx="202196" cy="476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032D8-A0F7-420E-84AB-9D0483704D30}"/>
              </a:ext>
            </a:extLst>
          </p:cNvPr>
          <p:cNvCxnSpPr>
            <a:cxnSpLocks/>
          </p:cNvCxnSpPr>
          <p:nvPr/>
        </p:nvCxnSpPr>
        <p:spPr>
          <a:xfrm flipH="1">
            <a:off x="3218776" y="3025901"/>
            <a:ext cx="377648" cy="39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90F7034-060C-42A2-9D88-701B602D8E81}"/>
              </a:ext>
            </a:extLst>
          </p:cNvPr>
          <p:cNvSpPr/>
          <p:nvPr/>
        </p:nvSpPr>
        <p:spPr>
          <a:xfrm>
            <a:off x="6066772" y="3415994"/>
            <a:ext cx="5334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68380E-5BC5-451B-9BCA-1436BB1F75CE}"/>
              </a:ext>
            </a:extLst>
          </p:cNvPr>
          <p:cNvSpPr/>
          <p:nvPr/>
        </p:nvSpPr>
        <p:spPr>
          <a:xfrm flipH="1">
            <a:off x="4777419" y="4305301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AC9C3-E3BF-435E-A860-FDD37DB69E73}"/>
              </a:ext>
            </a:extLst>
          </p:cNvPr>
          <p:cNvCxnSpPr>
            <a:cxnSpLocks/>
          </p:cNvCxnSpPr>
          <p:nvPr/>
        </p:nvCxnSpPr>
        <p:spPr>
          <a:xfrm flipH="1" flipV="1">
            <a:off x="4032634" y="3047617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005A58-1F64-46A3-AA12-58D4CC25B5DC}"/>
              </a:ext>
            </a:extLst>
          </p:cNvPr>
          <p:cNvCxnSpPr>
            <a:cxnSpLocks/>
          </p:cNvCxnSpPr>
          <p:nvPr/>
        </p:nvCxnSpPr>
        <p:spPr>
          <a:xfrm flipH="1" flipV="1">
            <a:off x="4663712" y="3927145"/>
            <a:ext cx="375794" cy="42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6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7C1-01F3-48A0-AA6E-8A4FBB59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(19)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3C9A-855F-4F5D-B4C0-ADB325B2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3200" err="1"/>
              <a:t>Performansi</a:t>
            </a:r>
            <a:r>
              <a:rPr lang="en-US" sz="3200"/>
              <a:t> Red Black Tree</a:t>
            </a:r>
          </a:p>
          <a:p>
            <a:r>
              <a:rPr lang="en-US" sz="3200" err="1"/>
              <a:t>Secara</a:t>
            </a:r>
            <a:r>
              <a:rPr lang="en-US" sz="3200"/>
              <a:t> </a:t>
            </a:r>
            <a:r>
              <a:rPr lang="en-US" sz="3200" err="1"/>
              <a:t>otomatis</a:t>
            </a:r>
            <a:r>
              <a:rPr lang="en-US" sz="3200"/>
              <a:t>, </a:t>
            </a:r>
            <a:r>
              <a:rPr lang="en-US" sz="3200" err="1"/>
              <a:t>pembentukan</a:t>
            </a:r>
            <a:r>
              <a:rPr lang="en-US" sz="3200"/>
              <a:t> RBT </a:t>
            </a:r>
            <a:r>
              <a:rPr lang="en-US" sz="3200" err="1"/>
              <a:t>akan</a:t>
            </a:r>
            <a:r>
              <a:rPr lang="en-US" sz="3200"/>
              <a:t> </a:t>
            </a:r>
            <a:r>
              <a:rPr lang="en-US" sz="3200" err="1"/>
              <a:t>menghasilkan</a:t>
            </a:r>
            <a:r>
              <a:rPr lang="en-US" sz="3200"/>
              <a:t> </a:t>
            </a:r>
            <a:r>
              <a:rPr lang="en-US" sz="3200" err="1"/>
              <a:t>pohon</a:t>
            </a:r>
            <a:r>
              <a:rPr lang="en-US" sz="3200"/>
              <a:t> yang </a:t>
            </a:r>
            <a:r>
              <a:rPr lang="en-US" sz="3200" err="1"/>
              <a:t>seimbang</a:t>
            </a:r>
            <a:r>
              <a:rPr lang="en-US" sz="3200"/>
              <a:t> </a:t>
            </a:r>
            <a:r>
              <a:rPr lang="en-US" sz="3200" err="1"/>
              <a:t>sehingga</a:t>
            </a:r>
            <a:r>
              <a:rPr lang="en-US" sz="3200"/>
              <a:t> </a:t>
            </a:r>
            <a:r>
              <a:rPr lang="en-US" sz="3200" err="1"/>
              <a:t>tinggi</a:t>
            </a:r>
            <a:r>
              <a:rPr lang="en-US" sz="3200"/>
              <a:t> tree = log n </a:t>
            </a:r>
            <a:r>
              <a:rPr lang="en-US" sz="3200" err="1"/>
              <a:t>dengan</a:t>
            </a:r>
            <a:r>
              <a:rPr lang="en-US" sz="3200"/>
              <a:t> n </a:t>
            </a:r>
            <a:r>
              <a:rPr lang="en-US" sz="3200" err="1"/>
              <a:t>adalah</a:t>
            </a:r>
            <a:r>
              <a:rPr lang="en-US" sz="3200"/>
              <a:t> </a:t>
            </a:r>
            <a:r>
              <a:rPr lang="en-US" sz="3200" err="1"/>
              <a:t>banyaknya</a:t>
            </a:r>
            <a:r>
              <a:rPr lang="en-US" sz="3200"/>
              <a:t> node. </a:t>
            </a:r>
          </a:p>
          <a:p>
            <a:r>
              <a:rPr lang="en-US" sz="3200" err="1"/>
              <a:t>Dengan</a:t>
            </a:r>
            <a:r>
              <a:rPr lang="en-US" sz="3200"/>
              <a:t> </a:t>
            </a:r>
            <a:r>
              <a:rPr lang="en-US" sz="3200" err="1"/>
              <a:t>demikian</a:t>
            </a:r>
            <a:r>
              <a:rPr lang="en-US" sz="3200"/>
              <a:t> </a:t>
            </a:r>
            <a:r>
              <a:rPr lang="en-US" sz="3200" err="1"/>
              <a:t>operasi</a:t>
            </a:r>
            <a:r>
              <a:rPr lang="en-US" sz="3200"/>
              <a:t> Search, Insert dan Delete </a:t>
            </a:r>
            <a:r>
              <a:rPr lang="en-US" sz="3200" err="1"/>
              <a:t>mempunyai</a:t>
            </a:r>
            <a:r>
              <a:rPr lang="en-US" sz="3200"/>
              <a:t> running time O(log n)</a:t>
            </a:r>
          </a:p>
          <a:p>
            <a:endParaRPr lang="en-US" sz="3200"/>
          </a:p>
          <a:p>
            <a:pPr marL="0" indent="0">
              <a:buNone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1744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886691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Pendahuluan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Binary search tree yang </a:t>
            </a:r>
            <a:r>
              <a:rPr lang="en-US" altLang="en-US" sz="2400" err="1"/>
              <a:t>seimbang</a:t>
            </a:r>
            <a:r>
              <a:rPr lang="en-US" altLang="en-US" sz="2400"/>
              <a:t> </a:t>
            </a:r>
            <a:r>
              <a:rPr lang="en-US" altLang="en-US" sz="2400" err="1"/>
              <a:t>selalu</a:t>
            </a:r>
            <a:r>
              <a:rPr lang="en-US" altLang="en-US" sz="2400"/>
              <a:t> </a:t>
            </a:r>
            <a:r>
              <a:rPr lang="en-US" altLang="en-US" sz="2400" err="1"/>
              <a:t>menghasilkan</a:t>
            </a:r>
            <a:r>
              <a:rPr lang="en-US" altLang="en-US" sz="2400"/>
              <a:t> </a:t>
            </a:r>
            <a:r>
              <a:rPr lang="en-US" altLang="en-US" sz="2400" err="1"/>
              <a:t>jalur</a:t>
            </a:r>
            <a:r>
              <a:rPr lang="en-US" altLang="en-US" sz="2400"/>
              <a:t> </a:t>
            </a:r>
            <a:r>
              <a:rPr lang="en-US" altLang="en-US" sz="2400" err="1"/>
              <a:t>pencarian</a:t>
            </a:r>
            <a:r>
              <a:rPr lang="en-US" altLang="en-US" sz="2400"/>
              <a:t> yang paling </a:t>
            </a:r>
            <a:r>
              <a:rPr lang="en-US" altLang="en-US" sz="2400" err="1"/>
              <a:t>pendek</a:t>
            </a:r>
            <a:r>
              <a:rPr lang="en-US" altLang="en-US" sz="2400"/>
              <a:t>. </a:t>
            </a:r>
            <a:r>
              <a:rPr lang="en-US" altLang="en-US" sz="2400" err="1"/>
              <a:t>Tetapi</a:t>
            </a:r>
            <a:r>
              <a:rPr lang="en-US" altLang="en-US" sz="2400"/>
              <a:t> </a:t>
            </a:r>
            <a:r>
              <a:rPr lang="en-US" altLang="en-US" sz="2400" err="1"/>
              <a:t>untuk</a:t>
            </a:r>
            <a:r>
              <a:rPr lang="en-US" altLang="en-US" sz="2400"/>
              <a:t> </a:t>
            </a:r>
            <a:r>
              <a:rPr lang="en-US" altLang="en-US" sz="2400" err="1"/>
              <a:t>menjaga</a:t>
            </a:r>
            <a:r>
              <a:rPr lang="en-US" altLang="en-US" sz="2400"/>
              <a:t> agar tree </a:t>
            </a:r>
            <a:r>
              <a:rPr lang="en-US" altLang="en-US" sz="2400" err="1"/>
              <a:t>tetap</a:t>
            </a:r>
            <a:r>
              <a:rPr lang="en-US" altLang="en-US" sz="2400"/>
              <a:t> </a:t>
            </a:r>
            <a:r>
              <a:rPr lang="en-US" altLang="en-US" sz="2400" err="1"/>
              <a:t>seimbang</a:t>
            </a:r>
            <a:r>
              <a:rPr lang="en-US" altLang="en-US" sz="2400"/>
              <a:t> </a:t>
            </a:r>
            <a:r>
              <a:rPr lang="en-US" altLang="en-US" sz="2400" err="1"/>
              <a:t>ketika</a:t>
            </a:r>
            <a:r>
              <a:rPr lang="en-US" altLang="en-US" sz="2400"/>
              <a:t> node </a:t>
            </a:r>
            <a:r>
              <a:rPr lang="en-US" altLang="en-US" sz="2400" err="1"/>
              <a:t>disisipkan</a:t>
            </a:r>
            <a:r>
              <a:rPr lang="en-US" altLang="en-US" sz="2400"/>
              <a:t> </a:t>
            </a:r>
            <a:r>
              <a:rPr lang="en-US" altLang="en-US" sz="2400" err="1"/>
              <a:t>atau</a:t>
            </a:r>
            <a:r>
              <a:rPr lang="en-US" altLang="en-US" sz="2400"/>
              <a:t> </a:t>
            </a:r>
            <a:r>
              <a:rPr lang="en-US" altLang="en-US" sz="2400" err="1"/>
              <a:t>dihapus</a:t>
            </a:r>
            <a:r>
              <a:rPr lang="en-US" altLang="en-US" sz="2400"/>
              <a:t> </a:t>
            </a:r>
            <a:r>
              <a:rPr lang="en-US" altLang="en-US" sz="2400" err="1"/>
              <a:t>membutuhkan</a:t>
            </a:r>
            <a:r>
              <a:rPr lang="en-US" altLang="en-US" sz="2400"/>
              <a:t> </a:t>
            </a:r>
            <a:r>
              <a:rPr lang="en-US" altLang="en-US" sz="2400" err="1"/>
              <a:t>operasi</a:t>
            </a:r>
            <a:r>
              <a:rPr lang="en-US" altLang="en-US" sz="2400"/>
              <a:t> </a:t>
            </a:r>
            <a:r>
              <a:rPr lang="en-US" altLang="en-US" sz="2400" err="1"/>
              <a:t>tambahan</a:t>
            </a:r>
            <a:r>
              <a:rPr lang="en-US" altLang="en-US" sz="2400"/>
              <a:t> yang </a:t>
            </a:r>
            <a:r>
              <a:rPr lang="en-US" altLang="en-US" sz="2400" err="1"/>
              <a:t>cukup</a:t>
            </a:r>
            <a:r>
              <a:rPr lang="en-US" altLang="en-US" sz="2400"/>
              <a:t> </a:t>
            </a:r>
            <a:r>
              <a:rPr lang="en-US" altLang="en-US" sz="2400" err="1"/>
              <a:t>rumit</a:t>
            </a:r>
            <a:r>
              <a:rPr lang="en-US" altLang="en-US" sz="2400"/>
              <a:t> </a:t>
            </a:r>
            <a:r>
              <a:rPr lang="en-US" altLang="en-US" sz="2400" err="1"/>
              <a:t>seperti</a:t>
            </a:r>
            <a:r>
              <a:rPr lang="en-US" altLang="en-US" sz="2400"/>
              <a:t> </a:t>
            </a:r>
            <a:r>
              <a:rPr lang="en-US" altLang="en-US" sz="2400" err="1"/>
              <a:t>pada</a:t>
            </a:r>
            <a:r>
              <a:rPr lang="en-US" altLang="en-US" sz="2400"/>
              <a:t> AVL tree.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Cara lain: </a:t>
            </a:r>
            <a:r>
              <a:rPr lang="en-US" altLang="en-US" sz="2400" err="1"/>
              <a:t>menyimpan</a:t>
            </a:r>
            <a:r>
              <a:rPr lang="en-US" altLang="en-US" sz="2400"/>
              <a:t> </a:t>
            </a:r>
            <a:r>
              <a:rPr lang="en-US" altLang="en-US" sz="2400" err="1"/>
              <a:t>lebih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1 key di </a:t>
            </a:r>
            <a:r>
              <a:rPr lang="en-US" altLang="en-US" sz="2400" err="1"/>
              <a:t>setiap</a:t>
            </a:r>
            <a:r>
              <a:rPr lang="en-US" altLang="en-US" sz="2400"/>
              <a:t> node </a:t>
            </a:r>
            <a:r>
              <a:rPr lang="en-US" altLang="en-US" sz="2400" err="1"/>
              <a:t>sehingga</a:t>
            </a:r>
            <a:r>
              <a:rPr lang="en-US" altLang="en-US" sz="2400"/>
              <a:t> </a:t>
            </a:r>
            <a:r>
              <a:rPr lang="en-US" altLang="en-US" sz="2400" err="1"/>
              <a:t>tiap</a:t>
            </a:r>
            <a:r>
              <a:rPr lang="en-US" altLang="en-US" sz="2400"/>
              <a:t> node </a:t>
            </a:r>
            <a:r>
              <a:rPr lang="en-US" altLang="en-US" sz="2400" err="1"/>
              <a:t>dapat</a:t>
            </a:r>
            <a:r>
              <a:rPr lang="en-US" altLang="en-US" sz="2400"/>
              <a:t> </a:t>
            </a:r>
            <a:r>
              <a:rPr lang="en-US" altLang="en-US" sz="2400" err="1"/>
              <a:t>mempunyai</a:t>
            </a:r>
            <a:r>
              <a:rPr lang="en-US" altLang="en-US" sz="2400"/>
              <a:t> </a:t>
            </a:r>
            <a:r>
              <a:rPr lang="en-US" altLang="en-US" sz="2400" err="1"/>
              <a:t>lebih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2 </a:t>
            </a:r>
            <a:r>
              <a:rPr lang="en-US" altLang="en-US" sz="2400" err="1"/>
              <a:t>anak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000"/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2-3 Tree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err="1"/>
              <a:t>Tiap</a:t>
            </a:r>
            <a:r>
              <a:rPr lang="en-US" altLang="en-US" sz="2400"/>
              <a:t> node </a:t>
            </a:r>
            <a:r>
              <a:rPr lang="en-US" altLang="en-US" sz="2400" err="1"/>
              <a:t>mempunyai</a:t>
            </a:r>
            <a:r>
              <a:rPr lang="en-US" altLang="en-US" sz="2400"/>
              <a:t> 1 </a:t>
            </a:r>
            <a:r>
              <a:rPr lang="en-US" altLang="en-US" sz="2400" err="1"/>
              <a:t>atau</a:t>
            </a:r>
            <a:r>
              <a:rPr lang="en-US" altLang="en-US" sz="2400"/>
              <a:t> 2 key </a:t>
            </a:r>
            <a:r>
              <a:rPr lang="en-US" altLang="en-US" sz="2400" err="1"/>
              <a:t>sehingga</a:t>
            </a:r>
            <a:r>
              <a:rPr lang="en-US" altLang="en-US" sz="2400"/>
              <a:t> </a:t>
            </a:r>
            <a:r>
              <a:rPr lang="en-US" altLang="en-US" sz="2400" err="1"/>
              <a:t>tiap</a:t>
            </a:r>
            <a:r>
              <a:rPr lang="en-US" altLang="en-US" sz="2400"/>
              <a:t> node </a:t>
            </a:r>
            <a:r>
              <a:rPr lang="en-US" altLang="en-US" sz="2400" err="1"/>
              <a:t>mempunyai</a:t>
            </a:r>
            <a:r>
              <a:rPr lang="en-US" altLang="en-US" sz="2400"/>
              <a:t> 2 </a:t>
            </a:r>
            <a:r>
              <a:rPr lang="en-US" altLang="en-US" sz="2400" err="1"/>
              <a:t>atau</a:t>
            </a:r>
            <a:r>
              <a:rPr lang="en-US" altLang="en-US" sz="2400"/>
              <a:t> 3 </a:t>
            </a:r>
            <a:r>
              <a:rPr lang="en-US" altLang="en-US" sz="2400" err="1"/>
              <a:t>anak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err="1"/>
              <a:t>Semua</a:t>
            </a:r>
            <a:r>
              <a:rPr lang="en-US" altLang="en-US" sz="2400"/>
              <a:t> leaf node </a:t>
            </a:r>
            <a:r>
              <a:rPr lang="en-US" altLang="en-US" sz="2400" err="1"/>
              <a:t>terletak</a:t>
            </a:r>
            <a:r>
              <a:rPr lang="en-US" altLang="en-US" sz="2400"/>
              <a:t> di level </a:t>
            </a:r>
            <a:r>
              <a:rPr lang="en-US" altLang="en-US" sz="2400" err="1"/>
              <a:t>terbawah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1962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/>
              <a:t>Contoh 2-3 tree: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86200" y="1981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2484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    R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33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438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    F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42672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57912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    N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74676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 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752600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25146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724400" y="2286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10668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4800600" y="3352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H="1">
            <a:off x="6400800" y="3352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7162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590800" y="32766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762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60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1371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449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5029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5943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6324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705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001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335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971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2438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819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5791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8229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7848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7467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6553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6172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434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4876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7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err="1"/>
              <a:t>Operasi</a:t>
            </a:r>
            <a:r>
              <a:rPr lang="en-US" altLang="en-US" sz="2400"/>
              <a:t> 2-3 tree: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2400"/>
              <a:t>Search: </a:t>
            </a:r>
            <a:r>
              <a:rPr lang="en-US" altLang="en-US" sz="2400" err="1"/>
              <a:t>sama</a:t>
            </a:r>
            <a:r>
              <a:rPr lang="en-US" altLang="en-US" sz="2400"/>
              <a:t> </a:t>
            </a:r>
            <a:r>
              <a:rPr lang="en-US" altLang="en-US" sz="2400" err="1"/>
              <a:t>seperti</a:t>
            </a:r>
            <a:r>
              <a:rPr lang="en-US" altLang="en-US" sz="2400"/>
              <a:t> BST </a:t>
            </a:r>
            <a:r>
              <a:rPr lang="en-US" altLang="en-US" sz="2400" err="1"/>
              <a:t>dan</a:t>
            </a:r>
            <a:r>
              <a:rPr lang="en-US" altLang="en-US" sz="2400"/>
              <a:t> AVL tree, </a:t>
            </a:r>
            <a:r>
              <a:rPr lang="en-US" altLang="en-US" sz="2400" err="1"/>
              <a:t>pencarian</a:t>
            </a:r>
            <a:r>
              <a:rPr lang="en-US" altLang="en-US" sz="2400"/>
              <a:t> </a:t>
            </a:r>
            <a:r>
              <a:rPr lang="en-US" altLang="en-US" sz="2400" err="1"/>
              <a:t>dimulai</a:t>
            </a:r>
            <a:r>
              <a:rPr lang="en-US" altLang="en-US" sz="2400"/>
              <a:t> </a:t>
            </a:r>
            <a:r>
              <a:rPr lang="en-US" altLang="en-US" sz="2400" err="1"/>
              <a:t>dengan</a:t>
            </a:r>
            <a:r>
              <a:rPr lang="en-US" altLang="en-US" sz="2400"/>
              <a:t> </a:t>
            </a:r>
            <a:r>
              <a:rPr lang="en-US" altLang="en-US" sz="2400" err="1"/>
              <a:t>membandingkan</a:t>
            </a:r>
            <a:r>
              <a:rPr lang="en-US" altLang="en-US" sz="2400"/>
              <a:t> key K </a:t>
            </a:r>
            <a:r>
              <a:rPr lang="en-US" altLang="en-US" sz="2400" err="1"/>
              <a:t>dengan</a:t>
            </a:r>
            <a:r>
              <a:rPr lang="en-US" altLang="en-US" sz="2400"/>
              <a:t> key </a:t>
            </a:r>
            <a:r>
              <a:rPr lang="en-US" altLang="en-US" sz="2400" err="1"/>
              <a:t>pada</a:t>
            </a:r>
            <a:r>
              <a:rPr lang="en-US" altLang="en-US" sz="2400"/>
              <a:t> root node: KR1 </a:t>
            </a:r>
            <a:r>
              <a:rPr lang="en-US" altLang="en-US" sz="2400" err="1"/>
              <a:t>dan</a:t>
            </a:r>
            <a:r>
              <a:rPr lang="en-US" altLang="en-US" sz="2400"/>
              <a:t> KR2.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Jika</a:t>
            </a:r>
            <a:r>
              <a:rPr lang="en-US" altLang="en-US" sz="2400"/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- K = KR1 </a:t>
            </a:r>
            <a:r>
              <a:rPr lang="en-US" altLang="en-US" sz="2400" err="1"/>
              <a:t>atau</a:t>
            </a:r>
            <a:r>
              <a:rPr lang="en-US" altLang="en-US" sz="2400"/>
              <a:t> K = KR2 </a:t>
            </a:r>
            <a:r>
              <a:rPr lang="en-US" altLang="en-US" sz="2400" err="1"/>
              <a:t>maka</a:t>
            </a:r>
            <a:r>
              <a:rPr lang="en-US" altLang="en-US" sz="2400"/>
              <a:t> </a:t>
            </a:r>
            <a:r>
              <a:rPr lang="en-US" altLang="en-US" sz="2400" err="1"/>
              <a:t>ketemu</a:t>
            </a:r>
            <a:r>
              <a:rPr lang="en-US" altLang="en-US" sz="240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- K &lt; KR1 </a:t>
            </a:r>
            <a:r>
              <a:rPr lang="en-US" altLang="en-US" sz="2400" err="1"/>
              <a:t>maka</a:t>
            </a:r>
            <a:r>
              <a:rPr lang="en-US" altLang="en-US" sz="2400"/>
              <a:t> </a:t>
            </a:r>
            <a:r>
              <a:rPr lang="en-US" altLang="en-US" sz="2400" err="1"/>
              <a:t>pencarian</a:t>
            </a:r>
            <a:r>
              <a:rPr lang="en-US" altLang="en-US" sz="2400"/>
              <a:t> </a:t>
            </a:r>
            <a:r>
              <a:rPr lang="en-US" altLang="en-US" sz="2400" err="1"/>
              <a:t>dilanjutkan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left subtree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- KR1 &lt; K &lt; KR2 </a:t>
            </a:r>
            <a:r>
              <a:rPr lang="en-US" altLang="en-US" sz="2400" err="1"/>
              <a:t>maka</a:t>
            </a:r>
            <a:r>
              <a:rPr lang="en-US" altLang="en-US" sz="2400"/>
              <a:t> </a:t>
            </a:r>
            <a:r>
              <a:rPr lang="en-US" altLang="en-US" sz="2400" err="1"/>
              <a:t>pencarian</a:t>
            </a:r>
            <a:r>
              <a:rPr lang="en-US" altLang="en-US" sz="2400"/>
              <a:t> </a:t>
            </a:r>
            <a:r>
              <a:rPr lang="en-US" altLang="en-US" sz="2400" err="1"/>
              <a:t>dilanjutkan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  middle subtree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- K &gt; KR2 </a:t>
            </a:r>
            <a:r>
              <a:rPr lang="en-US" altLang="en-US" sz="2400" err="1"/>
              <a:t>maka</a:t>
            </a:r>
            <a:r>
              <a:rPr lang="en-US" altLang="en-US" sz="2400"/>
              <a:t> </a:t>
            </a:r>
            <a:r>
              <a:rPr lang="en-US" altLang="en-US" sz="2400" err="1"/>
              <a:t>pencarian</a:t>
            </a:r>
            <a:r>
              <a:rPr lang="en-US" altLang="en-US" sz="2400"/>
              <a:t> </a:t>
            </a:r>
            <a:r>
              <a:rPr lang="en-US" altLang="en-US" sz="2400" err="1"/>
              <a:t>dilanjutkan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right subtree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Jika</a:t>
            </a:r>
            <a:r>
              <a:rPr lang="en-US" altLang="en-US" sz="2400"/>
              <a:t> </a:t>
            </a:r>
            <a:r>
              <a:rPr lang="en-US" altLang="en-US" sz="2400" err="1"/>
              <a:t>belum</a:t>
            </a:r>
            <a:r>
              <a:rPr lang="en-US" altLang="en-US" sz="2400"/>
              <a:t> </a:t>
            </a:r>
            <a:r>
              <a:rPr lang="en-US" altLang="en-US" sz="2400" err="1"/>
              <a:t>ketemu</a:t>
            </a:r>
            <a:r>
              <a:rPr lang="en-US" altLang="en-US" sz="2400"/>
              <a:t>, </a:t>
            </a:r>
            <a:r>
              <a:rPr lang="en-US" altLang="en-US" sz="2400" err="1"/>
              <a:t>pencarian</a:t>
            </a:r>
            <a:r>
              <a:rPr lang="en-US" altLang="en-US" sz="2400"/>
              <a:t> </a:t>
            </a:r>
            <a:r>
              <a:rPr lang="en-US" altLang="en-US" sz="2400" err="1"/>
              <a:t>dilanjutkan</a:t>
            </a:r>
            <a:r>
              <a:rPr lang="en-US" altLang="en-US" sz="2400"/>
              <a:t> </a:t>
            </a:r>
            <a:r>
              <a:rPr lang="en-US" altLang="en-US" sz="2400" err="1"/>
              <a:t>sampai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leaf node</a:t>
            </a:r>
          </a:p>
        </p:txBody>
      </p:sp>
    </p:spTree>
    <p:extLst>
      <p:ext uri="{BB962C8B-B14F-4D97-AF65-F5344CB8AC3E}">
        <p14:creationId xmlns:p14="http://schemas.microsoft.com/office/powerpoint/2010/main" val="39701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(4)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(b) Insert: </a:t>
            </a:r>
            <a:r>
              <a:rPr lang="en-US" altLang="en-US" sz="2400" err="1"/>
              <a:t>ada</a:t>
            </a:r>
            <a:r>
              <a:rPr lang="en-US" altLang="en-US" sz="2400"/>
              <a:t> 3 </a:t>
            </a:r>
            <a:r>
              <a:rPr lang="en-US" altLang="en-US" sz="2400" err="1"/>
              <a:t>kasus</a:t>
            </a:r>
            <a:r>
              <a:rPr lang="en-US" altLang="en-US" sz="2400"/>
              <a:t> </a:t>
            </a:r>
            <a:r>
              <a:rPr lang="en-US" altLang="en-US" sz="2400" err="1"/>
              <a:t>ketika</a:t>
            </a:r>
            <a:r>
              <a:rPr lang="en-US" altLang="en-US" sz="2400"/>
              <a:t> key </a:t>
            </a:r>
            <a:r>
              <a:rPr lang="en-US" altLang="en-US" sz="2400" err="1"/>
              <a:t>disisipkan</a:t>
            </a:r>
            <a:r>
              <a:rPr lang="en-US" altLang="en-US" sz="240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(1) Node </a:t>
            </a:r>
            <a:r>
              <a:rPr lang="en-US" altLang="en-US" sz="2400" err="1"/>
              <a:t>belum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: key </a:t>
            </a:r>
            <a:r>
              <a:rPr lang="en-US" altLang="en-US" sz="2400" err="1"/>
              <a:t>dapat</a:t>
            </a:r>
            <a:r>
              <a:rPr lang="en-US" altLang="en-US" sz="2400"/>
              <a:t> </a:t>
            </a:r>
            <a:r>
              <a:rPr lang="en-US" altLang="en-US" sz="2400" err="1"/>
              <a:t>langsung</a:t>
            </a:r>
            <a:r>
              <a:rPr lang="en-US" altLang="en-US" sz="2400"/>
              <a:t> </a:t>
            </a:r>
            <a:r>
              <a:rPr lang="en-US" altLang="en-US" sz="2400" err="1"/>
              <a:t>disisipkan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(2) Node </a:t>
            </a:r>
            <a:r>
              <a:rPr lang="en-US" altLang="en-US" sz="2400" err="1"/>
              <a:t>sudah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 </a:t>
            </a:r>
            <a:r>
              <a:rPr lang="en-US" altLang="en-US" sz="2400" err="1"/>
              <a:t>tetapi</a:t>
            </a:r>
            <a:r>
              <a:rPr lang="en-US" altLang="en-US" sz="2400"/>
              <a:t> parent node </a:t>
            </a:r>
            <a:r>
              <a:rPr lang="en-US" altLang="en-US" sz="2400" err="1"/>
              <a:t>belum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: node </a:t>
            </a:r>
            <a:r>
              <a:rPr lang="en-US" altLang="en-US" sz="2400" err="1"/>
              <a:t>dipecah</a:t>
            </a:r>
            <a:r>
              <a:rPr lang="en-US" altLang="en-US" sz="2400"/>
              <a:t>, key yang di </a:t>
            </a:r>
            <a:r>
              <a:rPr lang="en-US" altLang="en-US" sz="2400" err="1"/>
              <a:t>tengah</a:t>
            </a:r>
            <a:r>
              <a:rPr lang="en-US" altLang="en-US" sz="2400"/>
              <a:t> </a:t>
            </a:r>
            <a:r>
              <a:rPr lang="en-US" altLang="en-US" sz="2400" err="1"/>
              <a:t>dipindahkan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parent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(3) Node </a:t>
            </a:r>
            <a:r>
              <a:rPr lang="en-US" altLang="en-US" sz="2400" err="1"/>
              <a:t>sudah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parent </a:t>
            </a:r>
            <a:r>
              <a:rPr lang="en-US" altLang="en-US" sz="2400" err="1"/>
              <a:t>sudah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: node </a:t>
            </a:r>
            <a:r>
              <a:rPr lang="en-US" altLang="en-US" sz="2400" err="1"/>
              <a:t>dipecah</a:t>
            </a:r>
            <a:r>
              <a:rPr lang="en-US" altLang="en-US" sz="2400"/>
              <a:t>, key yang di </a:t>
            </a:r>
            <a:r>
              <a:rPr lang="en-US" altLang="en-US" sz="2400" err="1"/>
              <a:t>tengah</a:t>
            </a:r>
            <a:r>
              <a:rPr lang="en-US" altLang="en-US" sz="2400"/>
              <a:t> </a:t>
            </a:r>
            <a:r>
              <a:rPr lang="en-US" altLang="en-US" sz="2400" err="1"/>
              <a:t>dipindahkan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node parent. Node parent </a:t>
            </a:r>
            <a:r>
              <a:rPr lang="en-US" altLang="en-US" sz="2400" err="1"/>
              <a:t>dipecah</a:t>
            </a:r>
            <a:r>
              <a:rPr lang="en-US" altLang="en-US" sz="2400"/>
              <a:t>, </a:t>
            </a:r>
            <a:r>
              <a:rPr lang="en-US" altLang="en-US" sz="2400" err="1"/>
              <a:t>demikian</a:t>
            </a:r>
            <a:r>
              <a:rPr lang="en-US" altLang="en-US" sz="2400"/>
              <a:t>  </a:t>
            </a:r>
            <a:r>
              <a:rPr lang="en-US" altLang="en-US" sz="2400" err="1"/>
              <a:t>seterusnya</a:t>
            </a:r>
            <a:r>
              <a:rPr lang="en-US" altLang="en-US" sz="2400"/>
              <a:t> </a:t>
            </a:r>
            <a:r>
              <a:rPr lang="en-US" altLang="en-US" sz="2400" err="1"/>
              <a:t>sampai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root node.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Sebagai</a:t>
            </a:r>
            <a:r>
              <a:rPr lang="en-US" altLang="en-US" sz="2400"/>
              <a:t> </a:t>
            </a:r>
            <a:r>
              <a:rPr lang="en-US" altLang="en-US" sz="2400" err="1"/>
              <a:t>contoh</a:t>
            </a:r>
            <a:r>
              <a:rPr lang="en-US" altLang="en-US" sz="2400"/>
              <a:t>: </a:t>
            </a:r>
            <a:r>
              <a:rPr lang="en-US" altLang="en-US" sz="2400" err="1"/>
              <a:t>sisipkan</a:t>
            </a:r>
            <a:r>
              <a:rPr lang="en-US" altLang="en-US" sz="2400"/>
              <a:t> key </a:t>
            </a:r>
            <a:r>
              <a:rPr lang="en-US" altLang="en-US" sz="2400" err="1"/>
              <a:t>berikut</a:t>
            </a:r>
            <a:r>
              <a:rPr lang="en-US" altLang="en-US" sz="2400"/>
              <a:t> </a:t>
            </a:r>
            <a:r>
              <a:rPr lang="en-US" altLang="en-US" sz="2400" err="1"/>
              <a:t>ini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 2-3 tree di </a:t>
            </a:r>
            <a:r>
              <a:rPr lang="en-US" altLang="en-US" sz="2400" err="1"/>
              <a:t>halaman</a:t>
            </a:r>
            <a:r>
              <a:rPr lang="en-US" altLang="en-US" sz="2400"/>
              <a:t> 1.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B, G, T, M, O, W, V, Z, X</a:t>
            </a:r>
          </a:p>
        </p:txBody>
      </p:sp>
    </p:spTree>
    <p:extLst>
      <p:ext uri="{BB962C8B-B14F-4D97-AF65-F5344CB8AC3E}">
        <p14:creationId xmlns:p14="http://schemas.microsoft.com/office/powerpoint/2010/main" val="144441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(5)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/>
              <a:t>Insert B: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86200" y="1981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2484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    R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33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    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438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    F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42672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57912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    N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74676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 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752600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25146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724400" y="2286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10668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4800600" y="3352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H="1">
            <a:off x="6400800" y="3352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7162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590800" y="32766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68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53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449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5029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5943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6324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705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001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335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971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2438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819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5791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8229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7848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7467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6553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6172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434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4876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1295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</a:rPr>
              <a:t>  </a:t>
            </a: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9873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14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10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(6)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en-US" sz="2800"/>
              <a:t>Insert G: Node EF </a:t>
            </a:r>
            <a:r>
              <a:rPr lang="en-US" altLang="en-US" sz="2800" err="1"/>
              <a:t>penuh</a:t>
            </a:r>
            <a:r>
              <a:rPr lang="en-US" altLang="en-US" sz="2800"/>
              <a:t>, node parent (D) </a:t>
            </a:r>
            <a:r>
              <a:rPr lang="en-US" altLang="en-US" sz="2800" err="1"/>
              <a:t>kosong</a:t>
            </a:r>
            <a:r>
              <a:rPr lang="en-US" altLang="en-US" sz="2800"/>
              <a:t>, node EF </a:t>
            </a:r>
            <a:r>
              <a:rPr lang="en-US" altLang="en-US" sz="2800" err="1"/>
              <a:t>dipecah</a:t>
            </a:r>
            <a:r>
              <a:rPr lang="en-US" altLang="en-US" sz="2800"/>
              <a:t>, F </a:t>
            </a:r>
            <a:r>
              <a:rPr lang="en-US" altLang="en-US" sz="2800" err="1"/>
              <a:t>naik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parent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86200" y="1981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2484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    R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33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    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30480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42672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57912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    N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7467600" y="4191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 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752600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25146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724400" y="2286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9906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4800600" y="3352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H="1">
            <a:off x="6400800" y="3352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7162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701636" y="3276600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68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53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449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5029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5943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6324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705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001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335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387927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801091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3726873" y="5146964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5791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8229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7848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7467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6553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61722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434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4876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1295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</a:rPr>
              <a:t>  </a:t>
            </a: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9873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14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2286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7526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2597727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493818" y="51331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953491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4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(7)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altLang="en-US" sz="2400"/>
              <a:t>Insert T: Node SY </a:t>
            </a:r>
            <a:r>
              <a:rPr lang="en-US" altLang="en-US" sz="2400" err="1"/>
              <a:t>penuh</a:t>
            </a:r>
            <a:r>
              <a:rPr lang="en-US" altLang="en-US" sz="2400"/>
              <a:t>, node </a:t>
            </a:r>
            <a:r>
              <a:rPr lang="en-US" altLang="en-US" sz="2400" err="1"/>
              <a:t>dipecah</a:t>
            </a:r>
            <a:r>
              <a:rPr lang="en-US" altLang="en-US" sz="2400"/>
              <a:t>, T </a:t>
            </a:r>
            <a:r>
              <a:rPr lang="en-US" altLang="en-US" sz="2400" err="1"/>
              <a:t>ke</a:t>
            </a:r>
            <a:r>
              <a:rPr lang="en-US" altLang="en-US" sz="2400"/>
              <a:t>  node parent (KR) -&gt; </a:t>
            </a:r>
            <a:r>
              <a:rPr lang="en-US" altLang="en-US" sz="2400" err="1"/>
              <a:t>penuh</a:t>
            </a:r>
            <a:r>
              <a:rPr lang="en-US" altLang="en-US" sz="2400"/>
              <a:t>, node KR </a:t>
            </a:r>
            <a:r>
              <a:rPr lang="en-US" altLang="en-US" sz="2400" err="1"/>
              <a:t>dipecah</a:t>
            </a:r>
            <a:r>
              <a:rPr lang="en-US" altLang="en-US" sz="2400"/>
              <a:t>, R </a:t>
            </a:r>
            <a:r>
              <a:rPr lang="en-US" altLang="en-US" sz="2400" err="1"/>
              <a:t>ke</a:t>
            </a:r>
            <a:r>
              <a:rPr lang="en-US" altLang="en-US" sz="2400"/>
              <a:t> node parent (H) -&gt; HR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86200" y="1981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   R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2484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33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    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30480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42672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5562600" y="4194464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    N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01000" y="4204855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752600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2514600" y="2286000"/>
            <a:ext cx="151707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76800" y="2286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9906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7162800" y="3352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701636" y="3276600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68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53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449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5029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5749637" y="45061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6096000" y="45061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511636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39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335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387927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801091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3726873" y="5146964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5562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8229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8742218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7467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64008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5943600" y="5039591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434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4876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1295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</a:rPr>
              <a:t>  </a:t>
            </a: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9873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14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2286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7526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2597727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493818" y="51331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953491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45720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 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48006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5347855" y="3307772"/>
            <a:ext cx="595745" cy="886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761018" y="4204855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7010400" y="45096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5049982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2272145"/>
            <a:ext cx="658813" cy="77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542809" y="3390900"/>
            <a:ext cx="467591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eaLnBrk="1" hangingPunct="1"/>
            <a:r>
              <a:rPr lang="en-US" altLang="en-US" sz="4000"/>
              <a:t>2-3 Tree (8)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altLang="en-US" sz="2400"/>
              <a:t>Insert M: Node LN </a:t>
            </a:r>
            <a:r>
              <a:rPr lang="en-US" altLang="en-US" sz="2400" err="1"/>
              <a:t>penuh</a:t>
            </a:r>
            <a:r>
              <a:rPr lang="en-US" altLang="en-US" sz="2400"/>
              <a:t>, node </a:t>
            </a:r>
            <a:r>
              <a:rPr lang="en-US" altLang="en-US" sz="2400" err="1"/>
              <a:t>dipecah</a:t>
            </a:r>
            <a:r>
              <a:rPr lang="en-US" altLang="en-US" sz="2400"/>
              <a:t>, M </a:t>
            </a:r>
            <a:r>
              <a:rPr lang="en-US" altLang="en-US" sz="2400" err="1"/>
              <a:t>ke</a:t>
            </a:r>
            <a:r>
              <a:rPr lang="en-US" altLang="en-US" sz="2400"/>
              <a:t>  node parent (K) -&gt; KM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886200" y="1981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   R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2484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5334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    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30480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42672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5562600" y="4194464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  N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01000" y="4204855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752600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2514600" y="2286000"/>
            <a:ext cx="151707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76800" y="2286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9906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7162800" y="33528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701636" y="3276600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68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53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144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4495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5029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5867400" y="448887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6511636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39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8382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335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387927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801091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3726873" y="5146964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5247409" y="64077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8229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8742218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74676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6400800" y="50292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5749636" y="506585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4343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4876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1295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</a:rPr>
              <a:t>  </a:t>
            </a: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1059873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14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2286000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752600" y="42672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2597727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493818" y="51331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953491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4572000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M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4699793" y="3352800"/>
            <a:ext cx="10080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5562600" y="3352800"/>
            <a:ext cx="381000" cy="84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6761018" y="4204855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7620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7010400" y="45096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5049982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7" y="2272145"/>
            <a:ext cx="658813" cy="77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542809" y="3390900"/>
            <a:ext cx="467591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5134841" y="3390900"/>
            <a:ext cx="427759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5134841" y="5531427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5971309" y="58362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5348721" y="58743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5867400" y="63696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4AC5-B696-4AAE-8DC6-C11416D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0"/>
            <a:ext cx="8229600" cy="990600"/>
          </a:xfrm>
        </p:spPr>
        <p:txBody>
          <a:bodyPr/>
          <a:lstStyle/>
          <a:p>
            <a:r>
              <a:rPr lang="en-US" sz="4000"/>
              <a:t>Red Black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1588-BFF4-4761-96C4-12D540DA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420370" indent="-420370"/>
            <a:r>
              <a:rPr lang="en-US" sz="2800" err="1">
                <a:latin typeface="Calibri"/>
                <a:ea typeface="Calibri"/>
                <a:cs typeface="Calibri"/>
              </a:rPr>
              <a:t>D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itemukan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oleh Rudolf Bayer pada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tahun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1972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sebagai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alternatif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dari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AVL tree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untuk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mendapatkan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pohon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pencarian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</a:rPr>
              <a:t>biner</a:t>
            </a:r>
            <a:r>
              <a:rPr lang="en-US" sz="2800">
                <a:effectLst/>
                <a:latin typeface="Calibri"/>
                <a:ea typeface="Calibri"/>
                <a:cs typeface="Calibri"/>
              </a:rPr>
              <a:t> yang </a:t>
            </a:r>
            <a:r>
              <a:rPr lang="en-US" sz="2800" err="1">
                <a:effectLst/>
                <a:latin typeface="Calibri"/>
                <a:ea typeface="Calibri"/>
                <a:cs typeface="Calibri"/>
              </a:rPr>
              <a:t>seimbang</a:t>
            </a:r>
            <a:endParaRPr lang="en-US" sz="2800">
              <a:effectLst/>
              <a:latin typeface="Calibri"/>
              <a:ea typeface="Calibri"/>
              <a:cs typeface="Calibri"/>
            </a:endParaRPr>
          </a:p>
          <a:p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 Black Tree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menjaga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keseimbangan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secara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otomatis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node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memiliki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atribut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merah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(red)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atau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(black).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8BD1-DFBD-4C01-961A-5C24B219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62400"/>
            <a:ext cx="560276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8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>
                <a:solidFill>
                  <a:prstClr val="black"/>
                </a:solidFill>
              </a:rPr>
              <a:t>2-3 Tree (9)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err="1"/>
              <a:t>Setelah</a:t>
            </a:r>
            <a:r>
              <a:rPr lang="en-US"/>
              <a:t> insert W, V, Z, X, tree </a:t>
            </a:r>
            <a:r>
              <a:rPr lang="en-US" err="1"/>
              <a:t>menjadi</a:t>
            </a:r>
            <a:r>
              <a:rPr lang="en-US"/>
              <a:t>: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749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eaLnBrk="1" hangingPunct="1"/>
            <a:endParaRPr lang="en-US" altLang="en-US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id-ID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514600" y="20193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5922819" y="315321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28600" y="4315692"/>
            <a:ext cx="782782" cy="488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  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209800" y="4324349"/>
            <a:ext cx="758537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124200" y="4354657"/>
            <a:ext cx="762000" cy="3965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4876799" y="4343400"/>
            <a:ext cx="830695" cy="4606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  O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28708" y="3276599"/>
            <a:ext cx="865909" cy="4667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245177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1778576" y="2324100"/>
            <a:ext cx="88149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55818" y="2286000"/>
            <a:ext cx="63038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457200" y="3276599"/>
            <a:ext cx="947304" cy="1078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6857999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090304" y="3257549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4800" y="45598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83127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928255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733800" y="45460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3314700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4994564" y="45858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52578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2362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819400" y="456853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295400" y="50950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703368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2223655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4019369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6303819" y="5127625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6705600" y="5184053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5929746" y="51435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5181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4800600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3124200" y="509327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3581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8382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609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572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778577" y="32878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219200" y="4307032"/>
            <a:ext cx="762000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1828800" y="455121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1676400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447800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385524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M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14700" y="3336348"/>
            <a:ext cx="165893" cy="104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4331096" y="3363192"/>
            <a:ext cx="850504" cy="99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9746" y="4385832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6019800" y="45880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562600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45" y="510540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234547" y="3458010"/>
            <a:ext cx="69272" cy="927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896410" y="3315567"/>
            <a:ext cx="434686" cy="1180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064396" y="4381498"/>
            <a:ext cx="685800" cy="4554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4600899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41910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441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781800" y="4413541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7564582" y="4454237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X 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8382000" y="4455534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610966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10967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4637878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25830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93" y="4625831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640253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94618" y="46308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8659090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9754" y="3488751"/>
            <a:ext cx="320615" cy="109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4"/>
          <p:cNvSpPr>
            <a:spLocks noChangeArrowheads="1"/>
          </p:cNvSpPr>
          <p:nvPr/>
        </p:nvSpPr>
        <p:spPr bwMode="auto">
          <a:xfrm>
            <a:off x="6580908" y="206779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 </a:t>
            </a: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auto">
          <a:xfrm flipH="1">
            <a:off x="6234545" y="2372591"/>
            <a:ext cx="645535" cy="780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8" y="2372591"/>
            <a:ext cx="980525" cy="9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4600899" y="1143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1447800"/>
            <a:ext cx="1600199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1447800"/>
            <a:ext cx="1676398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9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5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91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9" y="5189538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28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2-3 Tree (10)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(c) Delete: </a:t>
            </a:r>
            <a:r>
              <a:rPr lang="en-US" altLang="en-US" sz="2400" err="1"/>
              <a:t>ada</a:t>
            </a:r>
            <a:r>
              <a:rPr lang="en-US" altLang="en-US" sz="2400"/>
              <a:t> 3 </a:t>
            </a:r>
            <a:r>
              <a:rPr lang="en-US" altLang="en-US" sz="2400" err="1"/>
              <a:t>kasus</a:t>
            </a:r>
            <a:r>
              <a:rPr lang="en-US" altLang="en-US" sz="2400"/>
              <a:t> </a:t>
            </a:r>
            <a:r>
              <a:rPr lang="en-US" altLang="en-US" sz="2400" err="1"/>
              <a:t>ketika</a:t>
            </a:r>
            <a:r>
              <a:rPr lang="en-US" altLang="en-US" sz="2400"/>
              <a:t> </a:t>
            </a:r>
            <a:r>
              <a:rPr lang="en-US" altLang="en-US" sz="2400" err="1"/>
              <a:t>suatu</a:t>
            </a:r>
            <a:r>
              <a:rPr lang="en-US" altLang="en-US" sz="2400"/>
              <a:t> key </a:t>
            </a:r>
            <a:r>
              <a:rPr lang="en-US" altLang="en-US" sz="2400" err="1"/>
              <a:t>dihapus</a:t>
            </a:r>
            <a:r>
              <a:rPr lang="en-US" altLang="en-US" sz="2400"/>
              <a:t>, </a:t>
            </a:r>
            <a:r>
              <a:rPr lang="en-US" altLang="en-US" sz="2400" err="1"/>
              <a:t>yaitu</a:t>
            </a:r>
            <a:r>
              <a:rPr lang="en-US" altLang="en-US" sz="2400"/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/>
              <a:t>Key </a:t>
            </a:r>
            <a:r>
              <a:rPr lang="en-US" altLang="en-US" sz="2400" err="1"/>
              <a:t>pada</a:t>
            </a:r>
            <a:r>
              <a:rPr lang="en-US" altLang="en-US" sz="2400"/>
              <a:t> leaf node yang </a:t>
            </a:r>
            <a:r>
              <a:rPr lang="en-US" altLang="en-US" sz="2400" err="1"/>
              <a:t>penuh</a:t>
            </a:r>
            <a:r>
              <a:rPr lang="en-US" altLang="en-US" sz="2400"/>
              <a:t>: key </a:t>
            </a:r>
            <a:r>
              <a:rPr lang="en-US" altLang="en-US" sz="2400" err="1"/>
              <a:t>langsung</a:t>
            </a:r>
            <a:r>
              <a:rPr lang="en-US" altLang="en-US" sz="2400"/>
              <a:t> </a:t>
            </a:r>
            <a:r>
              <a:rPr lang="en-US" altLang="en-US" sz="2400" err="1"/>
              <a:t>dihapus</a:t>
            </a:r>
            <a:endParaRPr lang="en-US" altLang="en-US" sz="2400"/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/>
              <a:t>Key </a:t>
            </a:r>
            <a:r>
              <a:rPr lang="en-US" altLang="en-US" sz="2400" err="1"/>
              <a:t>pada</a:t>
            </a:r>
            <a:r>
              <a:rPr lang="en-US" altLang="en-US" sz="2400"/>
              <a:t> leaf node yang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, sibling node </a:t>
            </a:r>
            <a:r>
              <a:rPr lang="en-US" altLang="en-US" sz="2400" err="1"/>
              <a:t>penuh</a:t>
            </a:r>
            <a:r>
              <a:rPr lang="en-US" altLang="en-US" sz="2400"/>
              <a:t>: key </a:t>
            </a:r>
            <a:r>
              <a:rPr lang="en-US" altLang="en-US" sz="2400" err="1"/>
              <a:t>digantikan</a:t>
            </a:r>
            <a:r>
              <a:rPr lang="en-US" altLang="en-US" sz="2400"/>
              <a:t> </a:t>
            </a:r>
            <a:r>
              <a:rPr lang="en-US" altLang="en-US" sz="2400" err="1"/>
              <a:t>oleh</a:t>
            </a:r>
            <a:r>
              <a:rPr lang="en-US" altLang="en-US" sz="2400"/>
              <a:t> key </a:t>
            </a:r>
            <a:r>
              <a:rPr lang="en-US" altLang="en-US" sz="2400" err="1"/>
              <a:t>dari</a:t>
            </a:r>
            <a:r>
              <a:rPr lang="en-US" altLang="en-US" sz="2400"/>
              <a:t> parent, </a:t>
            </a:r>
            <a:r>
              <a:rPr lang="en-US" altLang="en-US" sz="2400" err="1"/>
              <a:t>pindahkan</a:t>
            </a:r>
            <a:r>
              <a:rPr lang="en-US" altLang="en-US" sz="2400"/>
              <a:t> </a:t>
            </a:r>
            <a:r>
              <a:rPr lang="en-US" altLang="en-US" sz="2400" err="1"/>
              <a:t>satu</a:t>
            </a:r>
            <a:r>
              <a:rPr lang="en-US" altLang="en-US" sz="2400"/>
              <a:t> key </a:t>
            </a:r>
            <a:r>
              <a:rPr lang="en-US" altLang="en-US" sz="2400" err="1"/>
              <a:t>dari</a:t>
            </a:r>
            <a:r>
              <a:rPr lang="en-US" altLang="en-US" sz="2400"/>
              <a:t> node sibling </a:t>
            </a:r>
            <a:r>
              <a:rPr lang="en-US" altLang="en-US" sz="2400" err="1"/>
              <a:t>ke</a:t>
            </a:r>
            <a:r>
              <a:rPr lang="en-US" altLang="en-US" sz="2400"/>
              <a:t> parent.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/>
              <a:t>Key </a:t>
            </a:r>
            <a:r>
              <a:rPr lang="en-US" altLang="en-US" sz="2400" err="1"/>
              <a:t>pada</a:t>
            </a:r>
            <a:r>
              <a:rPr lang="en-US" altLang="en-US" sz="2400"/>
              <a:t> leaf node yang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, sibling node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penuh</a:t>
            </a:r>
            <a:r>
              <a:rPr lang="en-US" altLang="en-US" sz="2400"/>
              <a:t>: key </a:t>
            </a:r>
            <a:r>
              <a:rPr lang="en-US" altLang="en-US" sz="2400" err="1"/>
              <a:t>digantikan</a:t>
            </a:r>
            <a:r>
              <a:rPr lang="en-US" altLang="en-US" sz="2400"/>
              <a:t> key </a:t>
            </a:r>
            <a:r>
              <a:rPr lang="en-US" altLang="en-US" sz="2400" err="1"/>
              <a:t>dari</a:t>
            </a:r>
            <a:r>
              <a:rPr lang="en-US" altLang="en-US" sz="2400"/>
              <a:t> parent. </a:t>
            </a:r>
            <a:r>
              <a:rPr lang="en-US" altLang="en-US" sz="2400" err="1"/>
              <a:t>Jika</a:t>
            </a:r>
            <a:r>
              <a:rPr lang="en-US" altLang="en-US" sz="2400"/>
              <a:t> node parent </a:t>
            </a:r>
            <a:r>
              <a:rPr lang="en-US" altLang="en-US" sz="2400" err="1"/>
              <a:t>menjadi</a:t>
            </a:r>
            <a:r>
              <a:rPr lang="en-US" altLang="en-US" sz="2400"/>
              <a:t> </a:t>
            </a:r>
            <a:r>
              <a:rPr lang="en-US" altLang="en-US" sz="2400" err="1"/>
              <a:t>kosong</a:t>
            </a:r>
            <a:r>
              <a:rPr lang="en-US" altLang="en-US" sz="2400"/>
              <a:t>, </a:t>
            </a:r>
            <a:r>
              <a:rPr lang="en-US" altLang="en-US" sz="2400" err="1"/>
              <a:t>ambil</a:t>
            </a:r>
            <a:r>
              <a:rPr lang="en-US" altLang="en-US" sz="2400"/>
              <a:t> key </a:t>
            </a:r>
            <a:r>
              <a:rPr lang="en-US" altLang="en-US" sz="2400" err="1"/>
              <a:t>dari</a:t>
            </a:r>
            <a:r>
              <a:rPr lang="en-US" altLang="en-US" sz="2400"/>
              <a:t> </a:t>
            </a:r>
            <a:r>
              <a:rPr lang="en-US" altLang="en-US" sz="2400" err="1"/>
              <a:t>anak</a:t>
            </a:r>
            <a:r>
              <a:rPr lang="en-US" altLang="en-US" sz="2400"/>
              <a:t> yang lain. </a:t>
            </a:r>
            <a:r>
              <a:rPr lang="en-US" altLang="en-US" sz="2400" err="1"/>
              <a:t>Gabungkan</a:t>
            </a:r>
            <a:r>
              <a:rPr lang="en-US" altLang="en-US" sz="2400"/>
              <a:t> parent node </a:t>
            </a:r>
            <a:r>
              <a:rPr lang="en-US" altLang="en-US" sz="2400" err="1"/>
              <a:t>jika</a:t>
            </a:r>
            <a:r>
              <a:rPr lang="en-US" altLang="en-US" sz="2400"/>
              <a:t> </a:t>
            </a:r>
            <a:r>
              <a:rPr lang="en-US" altLang="en-US" sz="2400" err="1"/>
              <a:t>diperlukan</a:t>
            </a:r>
            <a:endParaRPr lang="en-US" altLang="en-US" sz="24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err="1"/>
              <a:t>Sebagai</a:t>
            </a:r>
            <a:r>
              <a:rPr lang="en-US" altLang="en-US" sz="2400"/>
              <a:t> </a:t>
            </a:r>
            <a:r>
              <a:rPr lang="en-US" altLang="en-US" sz="2400" err="1"/>
              <a:t>contoh</a:t>
            </a:r>
            <a:r>
              <a:rPr lang="en-US" altLang="en-US" sz="2400"/>
              <a:t>: delete key A, L, V </a:t>
            </a:r>
            <a:r>
              <a:rPr lang="en-US" altLang="en-US" sz="2400" err="1"/>
              <a:t>dari</a:t>
            </a:r>
            <a:r>
              <a:rPr lang="en-US" altLang="en-US" sz="2400"/>
              <a:t> 2-3 Tree di slide 12.    </a:t>
            </a:r>
          </a:p>
        </p:txBody>
      </p:sp>
    </p:spTree>
    <p:extLst>
      <p:ext uri="{BB962C8B-B14F-4D97-AF65-F5344CB8AC3E}">
        <p14:creationId xmlns:p14="http://schemas.microsoft.com/office/powerpoint/2010/main" val="203590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Delete A: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id-ID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514600" y="20193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5922819" y="315321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28600" y="4315692"/>
            <a:ext cx="782782" cy="488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209800" y="4324349"/>
            <a:ext cx="758537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124200" y="4354657"/>
            <a:ext cx="762000" cy="3965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4876799" y="4343400"/>
            <a:ext cx="830695" cy="4606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  O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28708" y="3276599"/>
            <a:ext cx="865909" cy="4667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245177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1778576" y="2324100"/>
            <a:ext cx="88149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55818" y="2286000"/>
            <a:ext cx="63038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457200" y="3276599"/>
            <a:ext cx="947304" cy="1078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6857999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090304" y="3257549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81000" y="45598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228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838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733800" y="45460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3314700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4994564" y="45858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52578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2362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819400" y="456853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219200" y="50950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703368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2223655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4019369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6303819" y="5127625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6705600" y="5184053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5929746" y="51435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6" name="Rectangle 41"/>
          <p:cNvSpPr>
            <a:spLocks noChangeArrowheads="1"/>
          </p:cNvSpPr>
          <p:nvPr/>
        </p:nvSpPr>
        <p:spPr bwMode="auto">
          <a:xfrm>
            <a:off x="5181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4800600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3124200" y="509327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3581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6858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778577" y="32878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219200" y="4307032"/>
            <a:ext cx="762000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1828800" y="455121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1676400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371600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385524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M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14700" y="3336348"/>
            <a:ext cx="165893" cy="104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4331096" y="3363192"/>
            <a:ext cx="850504" cy="99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9746" y="4385832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6019800" y="45880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562600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45" y="510540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234547" y="3458010"/>
            <a:ext cx="69272" cy="927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896410" y="3315567"/>
            <a:ext cx="434686" cy="1180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064396" y="4381498"/>
            <a:ext cx="685800" cy="4554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4600899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41910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441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781800" y="4413541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7564582" y="4454237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X 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8382000" y="4455534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610966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10967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4637878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25830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93" y="4625831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640253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94618" y="46308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8659090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9754" y="3488751"/>
            <a:ext cx="320615" cy="109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4"/>
          <p:cNvSpPr>
            <a:spLocks noChangeArrowheads="1"/>
          </p:cNvSpPr>
          <p:nvPr/>
        </p:nvSpPr>
        <p:spPr bwMode="auto">
          <a:xfrm>
            <a:off x="6580908" y="206779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 </a:t>
            </a: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auto">
          <a:xfrm flipH="1">
            <a:off x="6234545" y="2372591"/>
            <a:ext cx="645535" cy="780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8" y="2372591"/>
            <a:ext cx="980525" cy="9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4600899" y="1143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1447800"/>
            <a:ext cx="1600199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1447800"/>
            <a:ext cx="1676398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9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5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91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9" y="5189538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53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Delete L: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id-ID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514600" y="20193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5922819" y="315321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28600" y="4315692"/>
            <a:ext cx="782782" cy="488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209800" y="4324349"/>
            <a:ext cx="758537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124200" y="4354657"/>
            <a:ext cx="762000" cy="3965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4876799" y="4343400"/>
            <a:ext cx="830695" cy="4606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28708" y="3276599"/>
            <a:ext cx="865909" cy="4667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245177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   F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1778576" y="2324100"/>
            <a:ext cx="88149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55818" y="2286000"/>
            <a:ext cx="63038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457200" y="3276599"/>
            <a:ext cx="947304" cy="1078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6857999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090304" y="3257549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4800" y="45598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152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928255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733800" y="45460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3314700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5029200" y="45858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2362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819400" y="456853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9" name="Rectangle 34"/>
          <p:cNvSpPr>
            <a:spLocks noChangeArrowheads="1"/>
          </p:cNvSpPr>
          <p:nvPr/>
        </p:nvSpPr>
        <p:spPr bwMode="auto">
          <a:xfrm>
            <a:off x="1295400" y="5095009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703368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2223655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4019369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6303819" y="5127625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6705600" y="5184053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5929746" y="51435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4876800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3124200" y="509327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3581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7620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778577" y="3287857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1219200" y="4307032"/>
            <a:ext cx="762000" cy="4883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1828800" y="455121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1676400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1447800" y="45616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385524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N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14700" y="3336348"/>
            <a:ext cx="165893" cy="104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4331096" y="3363192"/>
            <a:ext cx="850504" cy="99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9746" y="4385832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6019800" y="45880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486400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0540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234547" y="3458010"/>
            <a:ext cx="69272" cy="927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896410" y="3315567"/>
            <a:ext cx="434686" cy="1180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064396" y="4381498"/>
            <a:ext cx="685800" cy="4554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4600899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41910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441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781800" y="4413541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7564582" y="4454237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X 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8382000" y="4455534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610966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10967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4637878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25830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93" y="4625831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640253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94618" y="46308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8659090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9754" y="3488751"/>
            <a:ext cx="320615" cy="109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4"/>
          <p:cNvSpPr>
            <a:spLocks noChangeArrowheads="1"/>
          </p:cNvSpPr>
          <p:nvPr/>
        </p:nvSpPr>
        <p:spPr bwMode="auto">
          <a:xfrm>
            <a:off x="6580908" y="206779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 </a:t>
            </a: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auto">
          <a:xfrm flipH="1">
            <a:off x="6234545" y="2372591"/>
            <a:ext cx="645535" cy="780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8" y="2372591"/>
            <a:ext cx="980525" cy="9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4600899" y="1143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1447800"/>
            <a:ext cx="1600199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1447800"/>
            <a:ext cx="1676398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9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5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91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9" y="5189538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892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Delete E: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id-ID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514600" y="20193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5922819" y="315321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28600" y="4315692"/>
            <a:ext cx="782782" cy="488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1828800" y="4315692"/>
            <a:ext cx="1139537" cy="4970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    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124200" y="4354657"/>
            <a:ext cx="762000" cy="3965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4876799" y="4343400"/>
            <a:ext cx="830695" cy="4606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106" name="Oval 11"/>
          <p:cNvSpPr>
            <a:spLocks noChangeArrowheads="1"/>
          </p:cNvSpPr>
          <p:nvPr/>
        </p:nvSpPr>
        <p:spPr bwMode="auto">
          <a:xfrm>
            <a:off x="8028708" y="3276599"/>
            <a:ext cx="865909" cy="46673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Y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245177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1778576" y="2324100"/>
            <a:ext cx="88149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255818" y="2286000"/>
            <a:ext cx="63038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457200" y="3276599"/>
            <a:ext cx="947304" cy="1078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6857999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090304" y="3257549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4800" y="45598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152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928255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733800" y="45460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3314700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5029200" y="45858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2362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819400" y="456853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703368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2223655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4019369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6303819" y="5127625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6705600" y="5184053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5929746" y="51435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4876800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3124200" y="509327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3581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7620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1981200" y="455121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1828800" y="5098108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385524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N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14700" y="3336348"/>
            <a:ext cx="165893" cy="104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4331096" y="3363192"/>
            <a:ext cx="850504" cy="99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9746" y="4385832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6019800" y="45880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486400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0540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234547" y="3458010"/>
            <a:ext cx="69272" cy="927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896410" y="3315567"/>
            <a:ext cx="434686" cy="1180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064396" y="4381498"/>
            <a:ext cx="685800" cy="4554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4600899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41910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441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6781800" y="4413541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V </a:t>
            </a: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7564582" y="4454237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X 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8382000" y="4455534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610966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10967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4637878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25830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93" y="4625831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640253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894618" y="46308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8659090" y="3462768"/>
            <a:ext cx="256309" cy="991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59754" y="3488751"/>
            <a:ext cx="320615" cy="109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4"/>
          <p:cNvSpPr>
            <a:spLocks noChangeArrowheads="1"/>
          </p:cNvSpPr>
          <p:nvPr/>
        </p:nvSpPr>
        <p:spPr bwMode="auto">
          <a:xfrm>
            <a:off x="6580908" y="2067791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 </a:t>
            </a:r>
          </a:p>
        </p:txBody>
      </p:sp>
      <p:sp>
        <p:nvSpPr>
          <p:cNvPr id="78" name="Line 13"/>
          <p:cNvSpPr>
            <a:spLocks noChangeShapeType="1"/>
          </p:cNvSpPr>
          <p:nvPr/>
        </p:nvSpPr>
        <p:spPr bwMode="auto">
          <a:xfrm flipH="1">
            <a:off x="6234545" y="2372591"/>
            <a:ext cx="645535" cy="780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8" y="2372591"/>
            <a:ext cx="980525" cy="9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Oval 4"/>
          <p:cNvSpPr>
            <a:spLocks noChangeArrowheads="1"/>
          </p:cNvSpPr>
          <p:nvPr/>
        </p:nvSpPr>
        <p:spPr bwMode="auto">
          <a:xfrm>
            <a:off x="4600899" y="1143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 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1447800"/>
            <a:ext cx="1600199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1447800"/>
            <a:ext cx="1676398" cy="61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49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5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54" y="519098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91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9" y="5189538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1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91" y="27709"/>
            <a:ext cx="8229600" cy="505691"/>
          </a:xfrm>
        </p:spPr>
        <p:txBody>
          <a:bodyPr/>
          <a:lstStyle/>
          <a:p>
            <a:pPr algn="l" eaLnBrk="1" hangingPunct="1"/>
            <a:r>
              <a:rPr lang="en-US" altLang="en-US" sz="3200"/>
              <a:t>Delete V: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id-ID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024384" y="2057400"/>
            <a:ext cx="1309616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   R 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5922818" y="3153211"/>
            <a:ext cx="1316181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T    Y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228600" y="4315692"/>
            <a:ext cx="782782" cy="48837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B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1828800" y="4315692"/>
            <a:ext cx="1139537" cy="4970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F    G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3124200" y="4354657"/>
            <a:ext cx="762000" cy="39658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4105" name="Oval 10"/>
          <p:cNvSpPr>
            <a:spLocks noChangeArrowheads="1"/>
          </p:cNvSpPr>
          <p:nvPr/>
        </p:nvSpPr>
        <p:spPr bwMode="auto">
          <a:xfrm>
            <a:off x="4876799" y="4343400"/>
            <a:ext cx="830695" cy="4606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107" name="Oval 12"/>
          <p:cNvSpPr>
            <a:spLocks noChangeArrowheads="1"/>
          </p:cNvSpPr>
          <p:nvPr/>
        </p:nvSpPr>
        <p:spPr bwMode="auto">
          <a:xfrm>
            <a:off x="1245177" y="29718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H="1">
            <a:off x="1778575" y="2391210"/>
            <a:ext cx="2393193" cy="6186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 flipH="1">
            <a:off x="4024384" y="2391211"/>
            <a:ext cx="655187" cy="6567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457200" y="3276599"/>
            <a:ext cx="947304" cy="1078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2090304" y="3257549"/>
            <a:ext cx="61306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4800" y="45598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152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>
            <a:off x="928255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8" name="Line 23"/>
          <p:cNvSpPr>
            <a:spLocks noChangeShapeType="1"/>
          </p:cNvSpPr>
          <p:nvPr/>
        </p:nvSpPr>
        <p:spPr bwMode="auto">
          <a:xfrm>
            <a:off x="3733800" y="454602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3314700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5029200" y="45858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7" name="Line 32"/>
          <p:cNvSpPr>
            <a:spLocks noChangeShapeType="1"/>
          </p:cNvSpPr>
          <p:nvPr/>
        </p:nvSpPr>
        <p:spPr bwMode="auto">
          <a:xfrm>
            <a:off x="2362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8" name="Line 33"/>
          <p:cNvSpPr>
            <a:spLocks noChangeShapeType="1"/>
          </p:cNvSpPr>
          <p:nvPr/>
        </p:nvSpPr>
        <p:spPr bwMode="auto">
          <a:xfrm>
            <a:off x="2819400" y="456853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30" name="Rectangle 35"/>
          <p:cNvSpPr>
            <a:spLocks noChangeArrowheads="1"/>
          </p:cNvSpPr>
          <p:nvPr/>
        </p:nvSpPr>
        <p:spPr bwMode="auto">
          <a:xfrm>
            <a:off x="2703368" y="511232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1" name="Rectangle 36"/>
          <p:cNvSpPr>
            <a:spLocks noChangeArrowheads="1"/>
          </p:cNvSpPr>
          <p:nvPr/>
        </p:nvSpPr>
        <p:spPr bwMode="auto">
          <a:xfrm>
            <a:off x="2223655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2" name="Rectangle 37"/>
          <p:cNvSpPr>
            <a:spLocks noChangeArrowheads="1"/>
          </p:cNvSpPr>
          <p:nvPr/>
        </p:nvSpPr>
        <p:spPr bwMode="auto">
          <a:xfrm>
            <a:off x="4019369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3" name="Rectangle 38"/>
          <p:cNvSpPr>
            <a:spLocks noChangeArrowheads="1"/>
          </p:cNvSpPr>
          <p:nvPr/>
        </p:nvSpPr>
        <p:spPr bwMode="auto">
          <a:xfrm>
            <a:off x="6303819" y="5127625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4" name="Rectangle 39"/>
          <p:cNvSpPr>
            <a:spLocks noChangeArrowheads="1"/>
          </p:cNvSpPr>
          <p:nvPr/>
        </p:nvSpPr>
        <p:spPr bwMode="auto">
          <a:xfrm>
            <a:off x="7662862" y="52004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5" name="Rectangle 40"/>
          <p:cNvSpPr>
            <a:spLocks noChangeArrowheads="1"/>
          </p:cNvSpPr>
          <p:nvPr/>
        </p:nvSpPr>
        <p:spPr bwMode="auto">
          <a:xfrm>
            <a:off x="5929746" y="51435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7" name="Rectangle 42"/>
          <p:cNvSpPr>
            <a:spLocks noChangeArrowheads="1"/>
          </p:cNvSpPr>
          <p:nvPr/>
        </p:nvSpPr>
        <p:spPr bwMode="auto">
          <a:xfrm>
            <a:off x="4876800" y="5142632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8" name="Rectangle 43"/>
          <p:cNvSpPr>
            <a:spLocks noChangeArrowheads="1"/>
          </p:cNvSpPr>
          <p:nvPr/>
        </p:nvSpPr>
        <p:spPr bwMode="auto">
          <a:xfrm>
            <a:off x="3124200" y="5093277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39" name="Rectangle 44"/>
          <p:cNvSpPr>
            <a:spLocks noChangeArrowheads="1"/>
          </p:cNvSpPr>
          <p:nvPr/>
        </p:nvSpPr>
        <p:spPr bwMode="auto">
          <a:xfrm>
            <a:off x="35814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140" name="Rectangle 45"/>
          <p:cNvSpPr>
            <a:spLocks noChangeArrowheads="1"/>
          </p:cNvSpPr>
          <p:nvPr/>
        </p:nvSpPr>
        <p:spPr bwMode="auto">
          <a:xfrm>
            <a:off x="7620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>
            <a:off x="1981200" y="455121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1828800" y="5098108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51" name="Oval 6"/>
          <p:cNvSpPr>
            <a:spLocks noChangeArrowheads="1"/>
          </p:cNvSpPr>
          <p:nvPr/>
        </p:nvSpPr>
        <p:spPr bwMode="auto">
          <a:xfrm>
            <a:off x="3385524" y="3048000"/>
            <a:ext cx="1066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 K     N  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 flipH="1">
            <a:off x="3314700" y="3336348"/>
            <a:ext cx="165893" cy="104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4331096" y="3363192"/>
            <a:ext cx="850504" cy="99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929746" y="4385832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 </a:t>
            </a:r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6019800" y="45880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486400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0540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6172199" y="3458010"/>
            <a:ext cx="33484" cy="927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3896410" y="3315567"/>
            <a:ext cx="434686" cy="1180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4064396" y="4381498"/>
            <a:ext cx="685800" cy="4554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4600899" y="458239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4191000" y="46092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4419600" y="5105400"/>
            <a:ext cx="304800" cy="228600"/>
          </a:xfrm>
          <a:prstGeom prst="rect">
            <a:avLst/>
          </a:prstGeom>
          <a:solidFill>
            <a:srgbClr val="EBB3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6776604" y="4343765"/>
            <a:ext cx="1160476" cy="47206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W     X 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8115616" y="4427396"/>
            <a:ext cx="665018" cy="4043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608513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7" y="4596242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17" y="4612914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717" y="4572000"/>
            <a:ext cx="857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6402533" y="457892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8700365" y="461608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7104784" y="3464065"/>
            <a:ext cx="1149796" cy="990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9" y="3436146"/>
            <a:ext cx="360219" cy="101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2351809"/>
            <a:ext cx="1579419" cy="80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84" y="5204471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92" y="5164209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30" y="5177194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4" y="5164210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380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2-3 Tree (11)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 eaLnBrk="1" hangingPunct="1"/>
            <a:r>
              <a:rPr lang="en-US" altLang="en-US" err="1"/>
              <a:t>Performansi</a:t>
            </a:r>
            <a:endParaRPr lang="en-US" altLang="en-US"/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/>
              <a:t>Insert: </a:t>
            </a:r>
            <a:r>
              <a:rPr lang="en-US" altLang="en-US" err="1"/>
              <a:t>pada</a:t>
            </a:r>
            <a:r>
              <a:rPr lang="en-US" altLang="en-US"/>
              <a:t> </a:t>
            </a:r>
            <a:r>
              <a:rPr lang="en-US" altLang="en-US" err="1"/>
              <a:t>kasus</a:t>
            </a:r>
            <a:r>
              <a:rPr lang="en-US" altLang="en-US"/>
              <a:t> </a:t>
            </a:r>
            <a:r>
              <a:rPr lang="en-US" altLang="en-US" err="1"/>
              <a:t>terburuk</a:t>
            </a:r>
            <a:r>
              <a:rPr lang="en-US" altLang="en-US"/>
              <a:t> </a:t>
            </a:r>
            <a:r>
              <a:rPr lang="en-US" altLang="en-US" err="1"/>
              <a:t>akan</a:t>
            </a:r>
            <a:r>
              <a:rPr lang="en-US" altLang="en-US"/>
              <a:t> </a:t>
            </a:r>
            <a:r>
              <a:rPr lang="en-US" altLang="en-US" err="1"/>
              <a:t>menyebabkan</a:t>
            </a:r>
            <a:r>
              <a:rPr lang="en-US" altLang="en-US"/>
              <a:t> node parent </a:t>
            </a:r>
            <a:r>
              <a:rPr lang="en-US" altLang="en-US" err="1"/>
              <a:t>dipecah</a:t>
            </a:r>
            <a:r>
              <a:rPr lang="en-US" altLang="en-US"/>
              <a:t> </a:t>
            </a:r>
            <a:r>
              <a:rPr lang="en-US" altLang="en-US" err="1"/>
              <a:t>sampai</a:t>
            </a:r>
            <a:r>
              <a:rPr lang="en-US" altLang="en-US"/>
              <a:t> </a:t>
            </a:r>
            <a:r>
              <a:rPr lang="en-US" altLang="en-US" err="1"/>
              <a:t>ke</a:t>
            </a:r>
            <a:r>
              <a:rPr lang="en-US" altLang="en-US"/>
              <a:t> root node, </a:t>
            </a:r>
            <a:r>
              <a:rPr lang="en-US" altLang="en-US" err="1"/>
              <a:t>kompleksitas</a:t>
            </a:r>
            <a:r>
              <a:rPr lang="en-US" altLang="en-US"/>
              <a:t> </a:t>
            </a:r>
            <a:r>
              <a:rPr lang="en-US" altLang="en-US" err="1"/>
              <a:t>waktu</a:t>
            </a:r>
            <a:r>
              <a:rPr lang="en-US" altLang="en-US"/>
              <a:t>: O(</a:t>
            </a:r>
            <a:r>
              <a:rPr lang="en-US" altLang="en-US" err="1"/>
              <a:t>lg</a:t>
            </a:r>
            <a:r>
              <a:rPr lang="en-US" altLang="en-US"/>
              <a:t> n)</a:t>
            </a:r>
          </a:p>
          <a:p>
            <a:pPr marL="609600" indent="-609600" eaLnBrk="1" hangingPunct="1">
              <a:buFontTx/>
              <a:buAutoNum type="alphaLcParenBoth"/>
            </a:pPr>
            <a:r>
              <a:rPr lang="en-US" altLang="en-US"/>
              <a:t> Search: </a:t>
            </a:r>
            <a:r>
              <a:rPr lang="en-US" altLang="en-US" err="1"/>
              <a:t>pada</a:t>
            </a:r>
            <a:r>
              <a:rPr lang="en-US" altLang="en-US"/>
              <a:t> </a:t>
            </a:r>
            <a:r>
              <a:rPr lang="en-US" altLang="en-US" err="1"/>
              <a:t>kasus</a:t>
            </a:r>
            <a:r>
              <a:rPr lang="en-US" altLang="en-US"/>
              <a:t> </a:t>
            </a:r>
            <a:r>
              <a:rPr lang="en-US" altLang="en-US" err="1"/>
              <a:t>terburuk</a:t>
            </a:r>
            <a:r>
              <a:rPr lang="en-US" altLang="en-US"/>
              <a:t> </a:t>
            </a:r>
            <a:r>
              <a:rPr lang="en-US" altLang="en-US" err="1"/>
              <a:t>menghasilkan</a:t>
            </a:r>
            <a:r>
              <a:rPr lang="en-US" altLang="en-US"/>
              <a:t> O(</a:t>
            </a:r>
            <a:r>
              <a:rPr lang="en-US" altLang="en-US" err="1"/>
              <a:t>lg</a:t>
            </a:r>
            <a:r>
              <a:rPr lang="en-US" altLang="en-US"/>
              <a:t> n) </a:t>
            </a:r>
          </a:p>
        </p:txBody>
      </p:sp>
    </p:spTree>
    <p:extLst>
      <p:ext uri="{BB962C8B-B14F-4D97-AF65-F5344CB8AC3E}">
        <p14:creationId xmlns:p14="http://schemas.microsoft.com/office/powerpoint/2010/main" val="2003523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B-Tree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Pendahuluan: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Data yang sangat banyak harus disimpan dalam memory eksternal. Masalahnya ketika mengakses data diperlukan waktu yang lama.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Contoh: untuk mengakses sebuah record dari 10 juta record yang disimpan di memory eksternal dalam bentuk BST, diperlukan rata-rata 1.38 log N, atau 32 disc access, atau membutuhkan waktu </a:t>
            </a:r>
            <a:r>
              <a:rPr lang="en-US" altLang="en-US" sz="2400">
                <a:cs typeface="Arial" charset="0"/>
              </a:rPr>
              <a:t>± 5 detik. Jika BST dalam bentuk degenerate, maka waktu yang dibutuhkan lebih lama lagi.    </a:t>
            </a:r>
            <a:r>
              <a:rPr lang="en-US" altLang="en-US" sz="240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Untuk mempersingkat waktu akses, tree dibuat lebih pendek. Caranya dengan menggunakan B-tree yang tiap node-nya mempunyai m key sehingga dapat mempunyai anak sebanyak m + 1.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25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B-Tree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/>
              <a:t>Karakteristik B-tree orde M: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Semua data disimpan pada leaf node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Internal node dapat menyimpan M-1 key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Root mempunyai 2 sampai M anak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Semua internal node (kecuali root node) mempunyai M/2 sampai M anak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Semua leaf node ada pada level yang sama dan mempunyai L/2 sampai L data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L = 	banyaknya data dalam tiap leaf node,  tergantung dari ukuran disc block atau cluster dan besar data (banyaknya byte per data)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51774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5A8E-81E7-4457-B688-FB4C8938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95" y="23446"/>
            <a:ext cx="8229600" cy="708391"/>
          </a:xfrm>
        </p:spPr>
        <p:txBody>
          <a:bodyPr/>
          <a:lstStyle/>
          <a:p>
            <a:r>
              <a:rPr lang="en-US" sz="3600"/>
              <a:t>Red Black Tree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508E-41BF-40B7-9B99-4F140F03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/>
          <a:lstStyle/>
          <a:p>
            <a:r>
              <a:rPr lang="en-US" sz="3200"/>
              <a:t>Red Black Tree </a:t>
            </a:r>
            <a:r>
              <a:rPr lang="en-US" sz="3200" err="1"/>
              <a:t>adalah</a:t>
            </a:r>
            <a:r>
              <a:rPr lang="en-US" sz="3200"/>
              <a:t> BST yang </a:t>
            </a:r>
            <a:r>
              <a:rPr lang="en-US" sz="3200" err="1"/>
              <a:t>mempunyai</a:t>
            </a:r>
            <a:r>
              <a:rPr lang="en-US" sz="3200"/>
              <a:t> </a:t>
            </a:r>
            <a:r>
              <a:rPr lang="en-US" sz="3200" err="1"/>
              <a:t>karakteristik</a:t>
            </a:r>
            <a:r>
              <a:rPr lang="en-US" sz="3200"/>
              <a:t>:</a:t>
            </a:r>
          </a:p>
          <a:p>
            <a:pPr marL="27432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node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merah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atau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7432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root node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selalu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7432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node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merah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parent dan child -	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nya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27432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leaf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selalu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bewarna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74320" marR="0" indent="-51435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Setiap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jalur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root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semua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leaf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harus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memiliki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jumlah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node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hitam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US" sz="28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sama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B-Tree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/>
              <a:t>Contoh b-tree orde 5 dengan L = 5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95600" y="2362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6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038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5791200" y="3581400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72     78      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524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2971800" y="3505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57150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80" name="Line 30"/>
          <p:cNvSpPr>
            <a:spLocks noChangeShapeType="1"/>
          </p:cNvSpPr>
          <p:nvPr/>
        </p:nvSpPr>
        <p:spPr bwMode="auto">
          <a:xfrm>
            <a:off x="3048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1" name="Line 31"/>
          <p:cNvSpPr>
            <a:spLocks noChangeShapeType="1"/>
          </p:cNvSpPr>
          <p:nvPr/>
        </p:nvSpPr>
        <p:spPr bwMode="auto">
          <a:xfrm>
            <a:off x="60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2" name="Line 32"/>
          <p:cNvSpPr>
            <a:spLocks noChangeShapeType="1"/>
          </p:cNvSpPr>
          <p:nvPr/>
        </p:nvSpPr>
        <p:spPr bwMode="auto">
          <a:xfrm>
            <a:off x="441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>
            <a:off x="76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>
            <a:off x="1143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5" name="Line 37"/>
          <p:cNvSpPr>
            <a:spLocks noChangeShapeType="1"/>
          </p:cNvSpPr>
          <p:nvPr/>
        </p:nvSpPr>
        <p:spPr bwMode="auto">
          <a:xfrm>
            <a:off x="1295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6" name="Line 38"/>
          <p:cNvSpPr>
            <a:spLocks noChangeShapeType="1"/>
          </p:cNvSpPr>
          <p:nvPr/>
        </p:nvSpPr>
        <p:spPr bwMode="auto">
          <a:xfrm>
            <a:off x="1676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7" name="Line 39"/>
          <p:cNvSpPr>
            <a:spLocks noChangeShapeType="1"/>
          </p:cNvSpPr>
          <p:nvPr/>
        </p:nvSpPr>
        <p:spPr bwMode="auto">
          <a:xfrm>
            <a:off x="1828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228600" y="3581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8      18     26      35</a:t>
            </a: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3048000" y="3581400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48    51    54</a:t>
            </a: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3048000" y="2438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41    66      </a:t>
            </a:r>
          </a:p>
        </p:txBody>
      </p:sp>
      <p:sp>
        <p:nvSpPr>
          <p:cNvPr id="11291" name="Line 50"/>
          <p:cNvSpPr>
            <a:spLocks noChangeShapeType="1"/>
          </p:cNvSpPr>
          <p:nvPr/>
        </p:nvSpPr>
        <p:spPr bwMode="auto">
          <a:xfrm>
            <a:off x="342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2" name="Line 51"/>
          <p:cNvSpPr>
            <a:spLocks noChangeShapeType="1"/>
          </p:cNvSpPr>
          <p:nvPr/>
        </p:nvSpPr>
        <p:spPr bwMode="auto">
          <a:xfrm>
            <a:off x="358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3" name="Line 52"/>
          <p:cNvSpPr>
            <a:spLocks noChangeShapeType="1"/>
          </p:cNvSpPr>
          <p:nvPr/>
        </p:nvSpPr>
        <p:spPr bwMode="auto">
          <a:xfrm>
            <a:off x="3886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4" name="Line 53"/>
          <p:cNvSpPr>
            <a:spLocks noChangeShapeType="1"/>
          </p:cNvSpPr>
          <p:nvPr/>
        </p:nvSpPr>
        <p:spPr bwMode="auto">
          <a:xfrm>
            <a:off x="4038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5" name="Line 54"/>
          <p:cNvSpPr>
            <a:spLocks noChangeShapeType="1"/>
          </p:cNvSpPr>
          <p:nvPr/>
        </p:nvSpPr>
        <p:spPr bwMode="auto">
          <a:xfrm>
            <a:off x="723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6" name="Line 55"/>
          <p:cNvSpPr>
            <a:spLocks noChangeShapeType="1"/>
          </p:cNvSpPr>
          <p:nvPr/>
        </p:nvSpPr>
        <p:spPr bwMode="auto">
          <a:xfrm>
            <a:off x="6705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7" name="Line 56"/>
          <p:cNvSpPr>
            <a:spLocks noChangeShapeType="1"/>
          </p:cNvSpPr>
          <p:nvPr/>
        </p:nvSpPr>
        <p:spPr bwMode="auto">
          <a:xfrm>
            <a:off x="6858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8" name="Line 57"/>
          <p:cNvSpPr>
            <a:spLocks noChangeShapeType="1"/>
          </p:cNvSpPr>
          <p:nvPr/>
        </p:nvSpPr>
        <p:spPr bwMode="auto">
          <a:xfrm>
            <a:off x="5867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9" name="Line 58"/>
          <p:cNvSpPr>
            <a:spLocks noChangeShapeType="1"/>
          </p:cNvSpPr>
          <p:nvPr/>
        </p:nvSpPr>
        <p:spPr bwMode="auto">
          <a:xfrm>
            <a:off x="739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0" name="Line 59"/>
          <p:cNvSpPr>
            <a:spLocks noChangeShapeType="1"/>
          </p:cNvSpPr>
          <p:nvPr/>
        </p:nvSpPr>
        <p:spPr bwMode="auto">
          <a:xfrm>
            <a:off x="6172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1" name="Line 60"/>
          <p:cNvSpPr>
            <a:spLocks noChangeShapeType="1"/>
          </p:cNvSpPr>
          <p:nvPr/>
        </p:nvSpPr>
        <p:spPr bwMode="auto">
          <a:xfrm>
            <a:off x="6324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2" name="Line 61"/>
          <p:cNvSpPr>
            <a:spLocks noChangeShapeType="1"/>
          </p:cNvSpPr>
          <p:nvPr/>
        </p:nvSpPr>
        <p:spPr bwMode="auto">
          <a:xfrm>
            <a:off x="3124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3" name="Line 62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4" name="Line 65"/>
          <p:cNvSpPr>
            <a:spLocks noChangeShapeType="1"/>
          </p:cNvSpPr>
          <p:nvPr/>
        </p:nvSpPr>
        <p:spPr bwMode="auto">
          <a:xfrm>
            <a:off x="34290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5" name="Line 67"/>
          <p:cNvSpPr>
            <a:spLocks noChangeShapeType="1"/>
          </p:cNvSpPr>
          <p:nvPr/>
        </p:nvSpPr>
        <p:spPr bwMode="auto">
          <a:xfrm>
            <a:off x="3962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6" name="Line 68"/>
          <p:cNvSpPr>
            <a:spLocks noChangeShapeType="1"/>
          </p:cNvSpPr>
          <p:nvPr/>
        </p:nvSpPr>
        <p:spPr bwMode="auto">
          <a:xfrm>
            <a:off x="3962400" y="3124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7" name="Line 69"/>
          <p:cNvSpPr>
            <a:spLocks noChangeShapeType="1"/>
          </p:cNvSpPr>
          <p:nvPr/>
        </p:nvSpPr>
        <p:spPr bwMode="auto">
          <a:xfrm>
            <a:off x="64770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8" name="Rectangle 70"/>
          <p:cNvSpPr>
            <a:spLocks noChangeArrowheads="1"/>
          </p:cNvSpPr>
          <p:nvPr/>
        </p:nvSpPr>
        <p:spPr bwMode="auto">
          <a:xfrm>
            <a:off x="2286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09" name="Text Box 76"/>
          <p:cNvSpPr txBox="1">
            <a:spLocks noChangeArrowheads="1"/>
          </p:cNvSpPr>
          <p:nvPr/>
        </p:nvSpPr>
        <p:spPr bwMode="auto">
          <a:xfrm>
            <a:off x="228600" y="4495800"/>
            <a:ext cx="304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10" name="Rectangle 77"/>
          <p:cNvSpPr>
            <a:spLocks noChangeArrowheads="1"/>
          </p:cNvSpPr>
          <p:nvPr/>
        </p:nvSpPr>
        <p:spPr bwMode="auto">
          <a:xfrm>
            <a:off x="7620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1" name="Rectangle 78"/>
          <p:cNvSpPr>
            <a:spLocks noChangeArrowheads="1"/>
          </p:cNvSpPr>
          <p:nvPr/>
        </p:nvSpPr>
        <p:spPr bwMode="auto">
          <a:xfrm>
            <a:off x="12954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2" name="Rectangle 80"/>
          <p:cNvSpPr>
            <a:spLocks noChangeArrowheads="1"/>
          </p:cNvSpPr>
          <p:nvPr/>
        </p:nvSpPr>
        <p:spPr bwMode="auto">
          <a:xfrm>
            <a:off x="18288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3" name="Text Box 72"/>
          <p:cNvSpPr txBox="1">
            <a:spLocks noChangeArrowheads="1"/>
          </p:cNvSpPr>
          <p:nvPr/>
        </p:nvSpPr>
        <p:spPr bwMode="auto">
          <a:xfrm>
            <a:off x="685800" y="4419600"/>
            <a:ext cx="45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314" name="Text Box 73"/>
          <p:cNvSpPr txBox="1">
            <a:spLocks noChangeArrowheads="1"/>
          </p:cNvSpPr>
          <p:nvPr/>
        </p:nvSpPr>
        <p:spPr bwMode="auto">
          <a:xfrm>
            <a:off x="1295400" y="44196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1315" name="Text Box 75"/>
          <p:cNvSpPr txBox="1">
            <a:spLocks noChangeArrowheads="1"/>
          </p:cNvSpPr>
          <p:nvPr/>
        </p:nvSpPr>
        <p:spPr bwMode="auto">
          <a:xfrm>
            <a:off x="1828800" y="4419600"/>
            <a:ext cx="438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6" name="Line 82"/>
          <p:cNvSpPr>
            <a:spLocks noChangeShapeType="1"/>
          </p:cNvSpPr>
          <p:nvPr/>
        </p:nvSpPr>
        <p:spPr bwMode="auto">
          <a:xfrm>
            <a:off x="2286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7" name="Line 83"/>
          <p:cNvSpPr>
            <a:spLocks noChangeShapeType="1"/>
          </p:cNvSpPr>
          <p:nvPr/>
        </p:nvSpPr>
        <p:spPr bwMode="auto">
          <a:xfrm>
            <a:off x="68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8" name="Line 84"/>
          <p:cNvSpPr>
            <a:spLocks noChangeShapeType="1"/>
          </p:cNvSpPr>
          <p:nvPr/>
        </p:nvSpPr>
        <p:spPr bwMode="auto">
          <a:xfrm>
            <a:off x="1219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9" name="Line 85"/>
          <p:cNvSpPr>
            <a:spLocks noChangeShapeType="1"/>
          </p:cNvSpPr>
          <p:nvPr/>
        </p:nvSpPr>
        <p:spPr bwMode="auto">
          <a:xfrm>
            <a:off x="1752600" y="3810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0" name="Line 87"/>
          <p:cNvSpPr>
            <a:spLocks noChangeShapeType="1"/>
          </p:cNvSpPr>
          <p:nvPr/>
        </p:nvSpPr>
        <p:spPr bwMode="auto">
          <a:xfrm flipH="1">
            <a:off x="160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1" name="Line 88"/>
          <p:cNvSpPr>
            <a:spLocks noChangeShapeType="1"/>
          </p:cNvSpPr>
          <p:nvPr/>
        </p:nvSpPr>
        <p:spPr bwMode="auto">
          <a:xfrm>
            <a:off x="1600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2" name="Rectangle 89"/>
          <p:cNvSpPr>
            <a:spLocks noChangeArrowheads="1"/>
          </p:cNvSpPr>
          <p:nvPr/>
        </p:nvSpPr>
        <p:spPr bwMode="auto">
          <a:xfrm>
            <a:off x="22098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3" name="Rectangle 90"/>
          <p:cNvSpPr>
            <a:spLocks noChangeArrowheads="1"/>
          </p:cNvSpPr>
          <p:nvPr/>
        </p:nvSpPr>
        <p:spPr bwMode="auto">
          <a:xfrm>
            <a:off x="49530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4" name="Rectangle 91"/>
          <p:cNvSpPr>
            <a:spLocks noChangeArrowheads="1"/>
          </p:cNvSpPr>
          <p:nvPr/>
        </p:nvSpPr>
        <p:spPr bwMode="auto">
          <a:xfrm>
            <a:off x="77724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5" name="Rectangle 92"/>
          <p:cNvSpPr>
            <a:spLocks noChangeArrowheads="1"/>
          </p:cNvSpPr>
          <p:nvPr/>
        </p:nvSpPr>
        <p:spPr bwMode="auto">
          <a:xfrm>
            <a:off x="4953000" y="2362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6" name="Rectangle 93"/>
          <p:cNvSpPr>
            <a:spLocks noChangeArrowheads="1"/>
          </p:cNvSpPr>
          <p:nvPr/>
        </p:nvSpPr>
        <p:spPr bwMode="auto">
          <a:xfrm>
            <a:off x="23622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7" name="Rectangle 94"/>
          <p:cNvSpPr>
            <a:spLocks noChangeArrowheads="1"/>
          </p:cNvSpPr>
          <p:nvPr/>
        </p:nvSpPr>
        <p:spPr bwMode="auto">
          <a:xfrm>
            <a:off x="30480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8" name="Rectangle 95"/>
          <p:cNvSpPr>
            <a:spLocks noChangeArrowheads="1"/>
          </p:cNvSpPr>
          <p:nvPr/>
        </p:nvSpPr>
        <p:spPr bwMode="auto">
          <a:xfrm>
            <a:off x="35814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9" name="Rectangle 96"/>
          <p:cNvSpPr>
            <a:spLocks noChangeArrowheads="1"/>
          </p:cNvSpPr>
          <p:nvPr/>
        </p:nvSpPr>
        <p:spPr bwMode="auto">
          <a:xfrm>
            <a:off x="41148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0" name="Rectangle 97"/>
          <p:cNvSpPr>
            <a:spLocks noChangeArrowheads="1"/>
          </p:cNvSpPr>
          <p:nvPr/>
        </p:nvSpPr>
        <p:spPr bwMode="auto">
          <a:xfrm>
            <a:off x="46482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1" name="Rectangle 98"/>
          <p:cNvSpPr>
            <a:spLocks noChangeArrowheads="1"/>
          </p:cNvSpPr>
          <p:nvPr/>
        </p:nvSpPr>
        <p:spPr bwMode="auto">
          <a:xfrm>
            <a:off x="55626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2" name="Rectangle 99"/>
          <p:cNvSpPr>
            <a:spLocks noChangeArrowheads="1"/>
          </p:cNvSpPr>
          <p:nvPr/>
        </p:nvSpPr>
        <p:spPr bwMode="auto">
          <a:xfrm>
            <a:off x="60960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3" name="Rectangle 100"/>
          <p:cNvSpPr>
            <a:spLocks noChangeArrowheads="1"/>
          </p:cNvSpPr>
          <p:nvPr/>
        </p:nvSpPr>
        <p:spPr bwMode="auto">
          <a:xfrm>
            <a:off x="66294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4" name="Line 102"/>
          <p:cNvSpPr>
            <a:spLocks noChangeShapeType="1"/>
          </p:cNvSpPr>
          <p:nvPr/>
        </p:nvSpPr>
        <p:spPr bwMode="auto">
          <a:xfrm>
            <a:off x="2286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5" name="Line 103"/>
          <p:cNvSpPr>
            <a:spLocks noChangeShapeType="1"/>
          </p:cNvSpPr>
          <p:nvPr/>
        </p:nvSpPr>
        <p:spPr bwMode="auto">
          <a:xfrm>
            <a:off x="3048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6" name="Line 104"/>
          <p:cNvSpPr>
            <a:spLocks noChangeShapeType="1"/>
          </p:cNvSpPr>
          <p:nvPr/>
        </p:nvSpPr>
        <p:spPr bwMode="auto">
          <a:xfrm>
            <a:off x="3505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7" name="Line 105"/>
          <p:cNvSpPr>
            <a:spLocks noChangeShapeType="1"/>
          </p:cNvSpPr>
          <p:nvPr/>
        </p:nvSpPr>
        <p:spPr bwMode="auto">
          <a:xfrm>
            <a:off x="449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8" name="Line 106"/>
          <p:cNvSpPr>
            <a:spLocks noChangeShapeType="1"/>
          </p:cNvSpPr>
          <p:nvPr/>
        </p:nvSpPr>
        <p:spPr bwMode="auto">
          <a:xfrm>
            <a:off x="39624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9" name="Line 107"/>
          <p:cNvSpPr>
            <a:spLocks noChangeShapeType="1"/>
          </p:cNvSpPr>
          <p:nvPr/>
        </p:nvSpPr>
        <p:spPr bwMode="auto">
          <a:xfrm>
            <a:off x="5791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0" name="Line 108"/>
          <p:cNvSpPr>
            <a:spLocks noChangeShapeType="1"/>
          </p:cNvSpPr>
          <p:nvPr/>
        </p:nvSpPr>
        <p:spPr bwMode="auto">
          <a:xfrm>
            <a:off x="6248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1" name="Line 109"/>
          <p:cNvSpPr>
            <a:spLocks noChangeShapeType="1"/>
          </p:cNvSpPr>
          <p:nvPr/>
        </p:nvSpPr>
        <p:spPr bwMode="auto">
          <a:xfrm>
            <a:off x="67818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2" name="Text Box 111"/>
          <p:cNvSpPr txBox="1">
            <a:spLocks noChangeArrowheads="1"/>
          </p:cNvSpPr>
          <p:nvPr/>
        </p:nvSpPr>
        <p:spPr bwMode="auto">
          <a:xfrm>
            <a:off x="2362200" y="4419600"/>
            <a:ext cx="438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3" name="Text Box 112"/>
          <p:cNvSpPr txBox="1">
            <a:spLocks noChangeArrowheads="1"/>
          </p:cNvSpPr>
          <p:nvPr/>
        </p:nvSpPr>
        <p:spPr bwMode="auto">
          <a:xfrm>
            <a:off x="35814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4" name="Text Box 113"/>
          <p:cNvSpPr txBox="1">
            <a:spLocks noChangeArrowheads="1"/>
          </p:cNvSpPr>
          <p:nvPr/>
        </p:nvSpPr>
        <p:spPr bwMode="auto">
          <a:xfrm>
            <a:off x="4114800" y="44958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5" name="Text Box 114"/>
          <p:cNvSpPr txBox="1">
            <a:spLocks noChangeArrowheads="1"/>
          </p:cNvSpPr>
          <p:nvPr/>
        </p:nvSpPr>
        <p:spPr bwMode="auto">
          <a:xfrm>
            <a:off x="30480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6" name="Text Box 115"/>
          <p:cNvSpPr txBox="1">
            <a:spLocks noChangeArrowheads="1"/>
          </p:cNvSpPr>
          <p:nvPr/>
        </p:nvSpPr>
        <p:spPr bwMode="auto">
          <a:xfrm>
            <a:off x="6019800" y="4495800"/>
            <a:ext cx="438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7" name="Text Box 117"/>
          <p:cNvSpPr txBox="1">
            <a:spLocks noChangeArrowheads="1"/>
          </p:cNvSpPr>
          <p:nvPr/>
        </p:nvSpPr>
        <p:spPr bwMode="auto">
          <a:xfrm>
            <a:off x="66294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81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8" name="Text Box 118"/>
          <p:cNvSpPr txBox="1">
            <a:spLocks noChangeArrowheads="1"/>
          </p:cNvSpPr>
          <p:nvPr/>
        </p:nvSpPr>
        <p:spPr bwMode="auto">
          <a:xfrm>
            <a:off x="4648200" y="44958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59</a:t>
            </a:r>
          </a:p>
        </p:txBody>
      </p:sp>
      <p:sp>
        <p:nvSpPr>
          <p:cNvPr id="11349" name="Text Box 74"/>
          <p:cNvSpPr txBox="1">
            <a:spLocks noChangeArrowheads="1"/>
          </p:cNvSpPr>
          <p:nvPr/>
        </p:nvSpPr>
        <p:spPr bwMode="auto">
          <a:xfrm>
            <a:off x="55626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36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/>
              <a:t>B-Tree (4)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err="1"/>
              <a:t>Operasi</a:t>
            </a:r>
            <a:r>
              <a:rPr lang="en-US" altLang="en-US" sz="2800"/>
              <a:t> B-tree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Both"/>
            </a:pPr>
            <a:r>
              <a:rPr lang="en-US" altLang="en-US" sz="2800"/>
              <a:t>Insert: </a:t>
            </a:r>
            <a:r>
              <a:rPr lang="en-US" altLang="en-US" sz="2800" err="1"/>
              <a:t>ada</a:t>
            </a:r>
            <a:r>
              <a:rPr lang="en-US" altLang="en-US" sz="2800"/>
              <a:t> 3 </a:t>
            </a:r>
            <a:r>
              <a:rPr lang="en-US" altLang="en-US" sz="2800" err="1"/>
              <a:t>kasus</a:t>
            </a:r>
            <a:endParaRPr lang="en-US" altLang="en-US" sz="2800"/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2800"/>
              <a:t>Leaf node </a:t>
            </a:r>
            <a:r>
              <a:rPr lang="en-US" altLang="en-US" sz="2800" err="1"/>
              <a:t>belum</a:t>
            </a:r>
            <a:r>
              <a:rPr lang="en-US" altLang="en-US" sz="2800"/>
              <a:t> </a:t>
            </a:r>
            <a:r>
              <a:rPr lang="en-US" altLang="en-US" sz="2800" err="1"/>
              <a:t>penuh</a:t>
            </a:r>
            <a:r>
              <a:rPr lang="en-US" altLang="en-US" sz="2800"/>
              <a:t>, data </a:t>
            </a:r>
            <a:r>
              <a:rPr lang="en-US" altLang="en-US" sz="2800" err="1"/>
              <a:t>langsung</a:t>
            </a:r>
            <a:r>
              <a:rPr lang="en-US" altLang="en-US" sz="2800"/>
              <a:t> </a:t>
            </a:r>
            <a:r>
              <a:rPr lang="en-US" altLang="en-US" sz="2800" err="1"/>
              <a:t>dimasukkan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leaf node.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err="1"/>
              <a:t>Contoh</a:t>
            </a:r>
            <a:r>
              <a:rPr lang="en-US" altLang="en-US" sz="2800"/>
              <a:t>: insert (57)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 startAt="2"/>
            </a:pPr>
            <a:r>
              <a:rPr lang="en-US" altLang="en-US" sz="2800"/>
              <a:t>Leaf node </a:t>
            </a:r>
            <a:r>
              <a:rPr lang="en-US" altLang="en-US" sz="2800" err="1"/>
              <a:t>sudah</a:t>
            </a:r>
            <a:r>
              <a:rPr lang="en-US" altLang="en-US" sz="2800"/>
              <a:t> </a:t>
            </a:r>
            <a:r>
              <a:rPr lang="en-US" altLang="en-US" sz="2800" err="1"/>
              <a:t>penuh</a:t>
            </a:r>
            <a:r>
              <a:rPr lang="en-US" altLang="en-US" sz="2800"/>
              <a:t>, parent </a:t>
            </a:r>
            <a:r>
              <a:rPr lang="en-US" altLang="en-US" sz="2800" err="1"/>
              <a:t>belum</a:t>
            </a:r>
            <a:r>
              <a:rPr lang="en-US" altLang="en-US" sz="2800"/>
              <a:t>, </a:t>
            </a:r>
            <a:r>
              <a:rPr lang="en-US" altLang="en-US" sz="2800" err="1"/>
              <a:t>penuh</a:t>
            </a:r>
            <a:r>
              <a:rPr lang="en-US" altLang="en-US" sz="2800"/>
              <a:t>: node parent </a:t>
            </a:r>
            <a:r>
              <a:rPr lang="en-US" altLang="en-US" sz="2800" err="1"/>
              <a:t>dipecah</a:t>
            </a:r>
            <a:endParaRPr lang="en-US" altLang="en-US" sz="280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err="1"/>
              <a:t>Contoh</a:t>
            </a:r>
            <a:r>
              <a:rPr lang="en-US" altLang="en-US" sz="2800"/>
              <a:t>: insert (55)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 startAt="3"/>
            </a:pPr>
            <a:r>
              <a:rPr lang="en-US" altLang="en-US" sz="2800"/>
              <a:t>Leaf node </a:t>
            </a:r>
            <a:r>
              <a:rPr lang="en-US" altLang="en-US" sz="2800" err="1"/>
              <a:t>dan</a:t>
            </a:r>
            <a:r>
              <a:rPr lang="en-US" altLang="en-US" sz="2800"/>
              <a:t> parent </a:t>
            </a:r>
            <a:r>
              <a:rPr lang="en-US" altLang="en-US" sz="2800" err="1"/>
              <a:t>sudah</a:t>
            </a:r>
            <a:r>
              <a:rPr lang="en-US" altLang="en-US" sz="2800"/>
              <a:t> </a:t>
            </a:r>
            <a:r>
              <a:rPr lang="en-US" altLang="en-US" sz="2800" err="1"/>
              <a:t>penuh</a:t>
            </a:r>
            <a:r>
              <a:rPr lang="en-US" altLang="en-US" sz="2800"/>
              <a:t>: node parent </a:t>
            </a:r>
            <a:r>
              <a:rPr lang="en-US" altLang="en-US" sz="2800" err="1"/>
              <a:t>dan</a:t>
            </a:r>
            <a:r>
              <a:rPr lang="en-US" altLang="en-US" sz="2800"/>
              <a:t> ancestor-</a:t>
            </a:r>
            <a:r>
              <a:rPr lang="en-US" altLang="en-US" sz="2800" err="1"/>
              <a:t>nya</a:t>
            </a:r>
            <a:r>
              <a:rPr lang="en-US" altLang="en-US" sz="2800"/>
              <a:t> </a:t>
            </a:r>
            <a:r>
              <a:rPr lang="en-US" altLang="en-US" sz="2800" err="1"/>
              <a:t>dipecah</a:t>
            </a:r>
            <a:r>
              <a:rPr lang="en-US" altLang="en-US" sz="280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err="1"/>
              <a:t>contoh</a:t>
            </a:r>
            <a:r>
              <a:rPr lang="en-US" altLang="en-US" sz="2800"/>
              <a:t>: insert (40)  </a:t>
            </a:r>
          </a:p>
        </p:txBody>
      </p:sp>
    </p:spTree>
    <p:extLst>
      <p:ext uri="{BB962C8B-B14F-4D97-AF65-F5344CB8AC3E}">
        <p14:creationId xmlns:p14="http://schemas.microsoft.com/office/powerpoint/2010/main" val="3300263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/>
              <a:t>B-Tree (5)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err="1"/>
              <a:t>Contoh</a:t>
            </a:r>
            <a:r>
              <a:rPr lang="en-US" altLang="en-US"/>
              <a:t>: Insert (57)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95600" y="2362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6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038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5791200" y="3581400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72     78      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524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2971800" y="3505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57150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80" name="Line 30"/>
          <p:cNvSpPr>
            <a:spLocks noChangeShapeType="1"/>
          </p:cNvSpPr>
          <p:nvPr/>
        </p:nvSpPr>
        <p:spPr bwMode="auto">
          <a:xfrm>
            <a:off x="3048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1" name="Line 31"/>
          <p:cNvSpPr>
            <a:spLocks noChangeShapeType="1"/>
          </p:cNvSpPr>
          <p:nvPr/>
        </p:nvSpPr>
        <p:spPr bwMode="auto">
          <a:xfrm>
            <a:off x="60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2" name="Line 32"/>
          <p:cNvSpPr>
            <a:spLocks noChangeShapeType="1"/>
          </p:cNvSpPr>
          <p:nvPr/>
        </p:nvSpPr>
        <p:spPr bwMode="auto">
          <a:xfrm>
            <a:off x="441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>
            <a:off x="76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>
            <a:off x="1143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5" name="Line 37"/>
          <p:cNvSpPr>
            <a:spLocks noChangeShapeType="1"/>
          </p:cNvSpPr>
          <p:nvPr/>
        </p:nvSpPr>
        <p:spPr bwMode="auto">
          <a:xfrm>
            <a:off x="1295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6" name="Line 38"/>
          <p:cNvSpPr>
            <a:spLocks noChangeShapeType="1"/>
          </p:cNvSpPr>
          <p:nvPr/>
        </p:nvSpPr>
        <p:spPr bwMode="auto">
          <a:xfrm>
            <a:off x="1676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7" name="Line 39"/>
          <p:cNvSpPr>
            <a:spLocks noChangeShapeType="1"/>
          </p:cNvSpPr>
          <p:nvPr/>
        </p:nvSpPr>
        <p:spPr bwMode="auto">
          <a:xfrm>
            <a:off x="1828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228600" y="3581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8      18     26      35</a:t>
            </a: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3048000" y="3581400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48    51    54</a:t>
            </a: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3048000" y="2438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41    66      </a:t>
            </a:r>
          </a:p>
        </p:txBody>
      </p:sp>
      <p:sp>
        <p:nvSpPr>
          <p:cNvPr id="11291" name="Line 50"/>
          <p:cNvSpPr>
            <a:spLocks noChangeShapeType="1"/>
          </p:cNvSpPr>
          <p:nvPr/>
        </p:nvSpPr>
        <p:spPr bwMode="auto">
          <a:xfrm>
            <a:off x="342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2" name="Line 51"/>
          <p:cNvSpPr>
            <a:spLocks noChangeShapeType="1"/>
          </p:cNvSpPr>
          <p:nvPr/>
        </p:nvSpPr>
        <p:spPr bwMode="auto">
          <a:xfrm>
            <a:off x="358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3" name="Line 52"/>
          <p:cNvSpPr>
            <a:spLocks noChangeShapeType="1"/>
          </p:cNvSpPr>
          <p:nvPr/>
        </p:nvSpPr>
        <p:spPr bwMode="auto">
          <a:xfrm>
            <a:off x="3886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4" name="Line 53"/>
          <p:cNvSpPr>
            <a:spLocks noChangeShapeType="1"/>
          </p:cNvSpPr>
          <p:nvPr/>
        </p:nvSpPr>
        <p:spPr bwMode="auto">
          <a:xfrm>
            <a:off x="4038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5" name="Line 54"/>
          <p:cNvSpPr>
            <a:spLocks noChangeShapeType="1"/>
          </p:cNvSpPr>
          <p:nvPr/>
        </p:nvSpPr>
        <p:spPr bwMode="auto">
          <a:xfrm>
            <a:off x="723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6" name="Line 55"/>
          <p:cNvSpPr>
            <a:spLocks noChangeShapeType="1"/>
          </p:cNvSpPr>
          <p:nvPr/>
        </p:nvSpPr>
        <p:spPr bwMode="auto">
          <a:xfrm>
            <a:off x="6705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7" name="Line 56"/>
          <p:cNvSpPr>
            <a:spLocks noChangeShapeType="1"/>
          </p:cNvSpPr>
          <p:nvPr/>
        </p:nvSpPr>
        <p:spPr bwMode="auto">
          <a:xfrm>
            <a:off x="6858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8" name="Line 57"/>
          <p:cNvSpPr>
            <a:spLocks noChangeShapeType="1"/>
          </p:cNvSpPr>
          <p:nvPr/>
        </p:nvSpPr>
        <p:spPr bwMode="auto">
          <a:xfrm>
            <a:off x="5867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9" name="Line 58"/>
          <p:cNvSpPr>
            <a:spLocks noChangeShapeType="1"/>
          </p:cNvSpPr>
          <p:nvPr/>
        </p:nvSpPr>
        <p:spPr bwMode="auto">
          <a:xfrm>
            <a:off x="739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0" name="Line 59"/>
          <p:cNvSpPr>
            <a:spLocks noChangeShapeType="1"/>
          </p:cNvSpPr>
          <p:nvPr/>
        </p:nvSpPr>
        <p:spPr bwMode="auto">
          <a:xfrm>
            <a:off x="6172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1" name="Line 60"/>
          <p:cNvSpPr>
            <a:spLocks noChangeShapeType="1"/>
          </p:cNvSpPr>
          <p:nvPr/>
        </p:nvSpPr>
        <p:spPr bwMode="auto">
          <a:xfrm>
            <a:off x="6324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2" name="Line 61"/>
          <p:cNvSpPr>
            <a:spLocks noChangeShapeType="1"/>
          </p:cNvSpPr>
          <p:nvPr/>
        </p:nvSpPr>
        <p:spPr bwMode="auto">
          <a:xfrm>
            <a:off x="3124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3" name="Line 62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4" name="Line 65"/>
          <p:cNvSpPr>
            <a:spLocks noChangeShapeType="1"/>
          </p:cNvSpPr>
          <p:nvPr/>
        </p:nvSpPr>
        <p:spPr bwMode="auto">
          <a:xfrm>
            <a:off x="34290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5" name="Line 67"/>
          <p:cNvSpPr>
            <a:spLocks noChangeShapeType="1"/>
          </p:cNvSpPr>
          <p:nvPr/>
        </p:nvSpPr>
        <p:spPr bwMode="auto">
          <a:xfrm>
            <a:off x="3962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6" name="Line 68"/>
          <p:cNvSpPr>
            <a:spLocks noChangeShapeType="1"/>
          </p:cNvSpPr>
          <p:nvPr/>
        </p:nvSpPr>
        <p:spPr bwMode="auto">
          <a:xfrm>
            <a:off x="3962400" y="3124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7" name="Line 69"/>
          <p:cNvSpPr>
            <a:spLocks noChangeShapeType="1"/>
          </p:cNvSpPr>
          <p:nvPr/>
        </p:nvSpPr>
        <p:spPr bwMode="auto">
          <a:xfrm>
            <a:off x="64770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8" name="Rectangle 70"/>
          <p:cNvSpPr>
            <a:spLocks noChangeArrowheads="1"/>
          </p:cNvSpPr>
          <p:nvPr/>
        </p:nvSpPr>
        <p:spPr bwMode="auto">
          <a:xfrm>
            <a:off x="2286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09" name="Text Box 76"/>
          <p:cNvSpPr txBox="1">
            <a:spLocks noChangeArrowheads="1"/>
          </p:cNvSpPr>
          <p:nvPr/>
        </p:nvSpPr>
        <p:spPr bwMode="auto">
          <a:xfrm>
            <a:off x="266700" y="4495800"/>
            <a:ext cx="304800" cy="915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10" name="Rectangle 77"/>
          <p:cNvSpPr>
            <a:spLocks noChangeArrowheads="1"/>
          </p:cNvSpPr>
          <p:nvPr/>
        </p:nvSpPr>
        <p:spPr bwMode="auto">
          <a:xfrm>
            <a:off x="7620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1" name="Rectangle 78"/>
          <p:cNvSpPr>
            <a:spLocks noChangeArrowheads="1"/>
          </p:cNvSpPr>
          <p:nvPr/>
        </p:nvSpPr>
        <p:spPr bwMode="auto">
          <a:xfrm>
            <a:off x="12954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2" name="Rectangle 80"/>
          <p:cNvSpPr>
            <a:spLocks noChangeArrowheads="1"/>
          </p:cNvSpPr>
          <p:nvPr/>
        </p:nvSpPr>
        <p:spPr bwMode="auto">
          <a:xfrm>
            <a:off x="18288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3" name="Text Box 72"/>
          <p:cNvSpPr txBox="1">
            <a:spLocks noChangeArrowheads="1"/>
          </p:cNvSpPr>
          <p:nvPr/>
        </p:nvSpPr>
        <p:spPr bwMode="auto">
          <a:xfrm>
            <a:off x="685800" y="4419600"/>
            <a:ext cx="45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314" name="Text Box 73"/>
          <p:cNvSpPr txBox="1">
            <a:spLocks noChangeArrowheads="1"/>
          </p:cNvSpPr>
          <p:nvPr/>
        </p:nvSpPr>
        <p:spPr bwMode="auto">
          <a:xfrm>
            <a:off x="1295400" y="44196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1315" name="Text Box 75"/>
          <p:cNvSpPr txBox="1">
            <a:spLocks noChangeArrowheads="1"/>
          </p:cNvSpPr>
          <p:nvPr/>
        </p:nvSpPr>
        <p:spPr bwMode="auto">
          <a:xfrm>
            <a:off x="1828800" y="4419600"/>
            <a:ext cx="438150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6" name="Line 82"/>
          <p:cNvSpPr>
            <a:spLocks noChangeShapeType="1"/>
          </p:cNvSpPr>
          <p:nvPr/>
        </p:nvSpPr>
        <p:spPr bwMode="auto">
          <a:xfrm>
            <a:off x="2286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7" name="Line 83"/>
          <p:cNvSpPr>
            <a:spLocks noChangeShapeType="1"/>
          </p:cNvSpPr>
          <p:nvPr/>
        </p:nvSpPr>
        <p:spPr bwMode="auto">
          <a:xfrm>
            <a:off x="68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8" name="Line 84"/>
          <p:cNvSpPr>
            <a:spLocks noChangeShapeType="1"/>
          </p:cNvSpPr>
          <p:nvPr/>
        </p:nvSpPr>
        <p:spPr bwMode="auto">
          <a:xfrm>
            <a:off x="1219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9" name="Line 85"/>
          <p:cNvSpPr>
            <a:spLocks noChangeShapeType="1"/>
          </p:cNvSpPr>
          <p:nvPr/>
        </p:nvSpPr>
        <p:spPr bwMode="auto">
          <a:xfrm>
            <a:off x="1752600" y="3810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0" name="Line 87"/>
          <p:cNvSpPr>
            <a:spLocks noChangeShapeType="1"/>
          </p:cNvSpPr>
          <p:nvPr/>
        </p:nvSpPr>
        <p:spPr bwMode="auto">
          <a:xfrm flipH="1">
            <a:off x="160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1" name="Line 88"/>
          <p:cNvSpPr>
            <a:spLocks noChangeShapeType="1"/>
          </p:cNvSpPr>
          <p:nvPr/>
        </p:nvSpPr>
        <p:spPr bwMode="auto">
          <a:xfrm>
            <a:off x="1600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2" name="Rectangle 89"/>
          <p:cNvSpPr>
            <a:spLocks noChangeArrowheads="1"/>
          </p:cNvSpPr>
          <p:nvPr/>
        </p:nvSpPr>
        <p:spPr bwMode="auto">
          <a:xfrm>
            <a:off x="22098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3" name="Rectangle 90"/>
          <p:cNvSpPr>
            <a:spLocks noChangeArrowheads="1"/>
          </p:cNvSpPr>
          <p:nvPr/>
        </p:nvSpPr>
        <p:spPr bwMode="auto">
          <a:xfrm>
            <a:off x="49530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4" name="Rectangle 91"/>
          <p:cNvSpPr>
            <a:spLocks noChangeArrowheads="1"/>
          </p:cNvSpPr>
          <p:nvPr/>
        </p:nvSpPr>
        <p:spPr bwMode="auto">
          <a:xfrm>
            <a:off x="77724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5" name="Rectangle 92"/>
          <p:cNvSpPr>
            <a:spLocks noChangeArrowheads="1"/>
          </p:cNvSpPr>
          <p:nvPr/>
        </p:nvSpPr>
        <p:spPr bwMode="auto">
          <a:xfrm>
            <a:off x="4953000" y="2362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6" name="Rectangle 93"/>
          <p:cNvSpPr>
            <a:spLocks noChangeArrowheads="1"/>
          </p:cNvSpPr>
          <p:nvPr/>
        </p:nvSpPr>
        <p:spPr bwMode="auto">
          <a:xfrm>
            <a:off x="23622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7" name="Rectangle 94"/>
          <p:cNvSpPr>
            <a:spLocks noChangeArrowheads="1"/>
          </p:cNvSpPr>
          <p:nvPr/>
        </p:nvSpPr>
        <p:spPr bwMode="auto">
          <a:xfrm>
            <a:off x="30480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8" name="Rectangle 95"/>
          <p:cNvSpPr>
            <a:spLocks noChangeArrowheads="1"/>
          </p:cNvSpPr>
          <p:nvPr/>
        </p:nvSpPr>
        <p:spPr bwMode="auto">
          <a:xfrm>
            <a:off x="35814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9" name="Rectangle 96"/>
          <p:cNvSpPr>
            <a:spLocks noChangeArrowheads="1"/>
          </p:cNvSpPr>
          <p:nvPr/>
        </p:nvSpPr>
        <p:spPr bwMode="auto">
          <a:xfrm>
            <a:off x="41148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0" name="Rectangle 97"/>
          <p:cNvSpPr>
            <a:spLocks noChangeArrowheads="1"/>
          </p:cNvSpPr>
          <p:nvPr/>
        </p:nvSpPr>
        <p:spPr bwMode="auto">
          <a:xfrm>
            <a:off x="46482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1" name="Rectangle 98"/>
          <p:cNvSpPr>
            <a:spLocks noChangeArrowheads="1"/>
          </p:cNvSpPr>
          <p:nvPr/>
        </p:nvSpPr>
        <p:spPr bwMode="auto">
          <a:xfrm>
            <a:off x="55626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2" name="Rectangle 99"/>
          <p:cNvSpPr>
            <a:spLocks noChangeArrowheads="1"/>
          </p:cNvSpPr>
          <p:nvPr/>
        </p:nvSpPr>
        <p:spPr bwMode="auto">
          <a:xfrm>
            <a:off x="60960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3" name="Rectangle 100"/>
          <p:cNvSpPr>
            <a:spLocks noChangeArrowheads="1"/>
          </p:cNvSpPr>
          <p:nvPr/>
        </p:nvSpPr>
        <p:spPr bwMode="auto">
          <a:xfrm>
            <a:off x="66294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4" name="Line 102"/>
          <p:cNvSpPr>
            <a:spLocks noChangeShapeType="1"/>
          </p:cNvSpPr>
          <p:nvPr/>
        </p:nvSpPr>
        <p:spPr bwMode="auto">
          <a:xfrm>
            <a:off x="2286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5" name="Line 103"/>
          <p:cNvSpPr>
            <a:spLocks noChangeShapeType="1"/>
          </p:cNvSpPr>
          <p:nvPr/>
        </p:nvSpPr>
        <p:spPr bwMode="auto">
          <a:xfrm>
            <a:off x="3048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6" name="Line 104"/>
          <p:cNvSpPr>
            <a:spLocks noChangeShapeType="1"/>
          </p:cNvSpPr>
          <p:nvPr/>
        </p:nvSpPr>
        <p:spPr bwMode="auto">
          <a:xfrm>
            <a:off x="3505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7" name="Line 105"/>
          <p:cNvSpPr>
            <a:spLocks noChangeShapeType="1"/>
          </p:cNvSpPr>
          <p:nvPr/>
        </p:nvSpPr>
        <p:spPr bwMode="auto">
          <a:xfrm>
            <a:off x="449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8" name="Line 106"/>
          <p:cNvSpPr>
            <a:spLocks noChangeShapeType="1"/>
          </p:cNvSpPr>
          <p:nvPr/>
        </p:nvSpPr>
        <p:spPr bwMode="auto">
          <a:xfrm>
            <a:off x="39624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9" name="Line 107"/>
          <p:cNvSpPr>
            <a:spLocks noChangeShapeType="1"/>
          </p:cNvSpPr>
          <p:nvPr/>
        </p:nvSpPr>
        <p:spPr bwMode="auto">
          <a:xfrm>
            <a:off x="5791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0" name="Line 108"/>
          <p:cNvSpPr>
            <a:spLocks noChangeShapeType="1"/>
          </p:cNvSpPr>
          <p:nvPr/>
        </p:nvSpPr>
        <p:spPr bwMode="auto">
          <a:xfrm>
            <a:off x="6248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1" name="Line 109"/>
          <p:cNvSpPr>
            <a:spLocks noChangeShapeType="1"/>
          </p:cNvSpPr>
          <p:nvPr/>
        </p:nvSpPr>
        <p:spPr bwMode="auto">
          <a:xfrm>
            <a:off x="67818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2" name="Text Box 111"/>
          <p:cNvSpPr txBox="1">
            <a:spLocks noChangeArrowheads="1"/>
          </p:cNvSpPr>
          <p:nvPr/>
        </p:nvSpPr>
        <p:spPr bwMode="auto">
          <a:xfrm>
            <a:off x="2362200" y="4419600"/>
            <a:ext cx="438150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3" name="Text Box 112"/>
          <p:cNvSpPr txBox="1">
            <a:spLocks noChangeArrowheads="1"/>
          </p:cNvSpPr>
          <p:nvPr/>
        </p:nvSpPr>
        <p:spPr bwMode="auto">
          <a:xfrm>
            <a:off x="35814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4" name="Text Box 113"/>
          <p:cNvSpPr txBox="1">
            <a:spLocks noChangeArrowheads="1"/>
          </p:cNvSpPr>
          <p:nvPr/>
        </p:nvSpPr>
        <p:spPr bwMode="auto">
          <a:xfrm>
            <a:off x="4114800" y="44958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5" name="Text Box 114"/>
          <p:cNvSpPr txBox="1">
            <a:spLocks noChangeArrowheads="1"/>
          </p:cNvSpPr>
          <p:nvPr/>
        </p:nvSpPr>
        <p:spPr bwMode="auto">
          <a:xfrm>
            <a:off x="3048000" y="4495800"/>
            <a:ext cx="438150" cy="146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6" name="Text Box 115"/>
          <p:cNvSpPr txBox="1">
            <a:spLocks noChangeArrowheads="1"/>
          </p:cNvSpPr>
          <p:nvPr/>
        </p:nvSpPr>
        <p:spPr bwMode="auto">
          <a:xfrm>
            <a:off x="6105525" y="4447309"/>
            <a:ext cx="438150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7" name="Text Box 117"/>
          <p:cNvSpPr txBox="1">
            <a:spLocks noChangeArrowheads="1"/>
          </p:cNvSpPr>
          <p:nvPr/>
        </p:nvSpPr>
        <p:spPr bwMode="auto">
          <a:xfrm>
            <a:off x="66294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81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8" name="Text Box 118"/>
          <p:cNvSpPr txBox="1">
            <a:spLocks noChangeArrowheads="1"/>
          </p:cNvSpPr>
          <p:nvPr/>
        </p:nvSpPr>
        <p:spPr bwMode="auto">
          <a:xfrm>
            <a:off x="4648200" y="4495800"/>
            <a:ext cx="4411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59</a:t>
            </a:r>
          </a:p>
        </p:txBody>
      </p:sp>
      <p:sp>
        <p:nvSpPr>
          <p:cNvPr id="11349" name="Text Box 74"/>
          <p:cNvSpPr txBox="1">
            <a:spLocks noChangeArrowheads="1"/>
          </p:cNvSpPr>
          <p:nvPr/>
        </p:nvSpPr>
        <p:spPr bwMode="auto">
          <a:xfrm>
            <a:off x="55626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678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prstClr val="black"/>
                </a:solidFill>
              </a:rPr>
              <a:t>B-Tree (6)</a:t>
            </a:r>
            <a:endParaRPr lang="en-US" altLang="en-US" sz="4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err="1"/>
              <a:t>Contoh</a:t>
            </a:r>
            <a:r>
              <a:rPr lang="en-US" altLang="en-US"/>
              <a:t>: Insert (55)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895600" y="2362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86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038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5791200" y="3581400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72     78      </a:t>
            </a:r>
          </a:p>
        </p:txBody>
      </p:sp>
      <p:sp>
        <p:nvSpPr>
          <p:cNvPr id="11277" name="Rectangle 25"/>
          <p:cNvSpPr>
            <a:spLocks noChangeArrowheads="1"/>
          </p:cNvSpPr>
          <p:nvPr/>
        </p:nvSpPr>
        <p:spPr bwMode="auto">
          <a:xfrm>
            <a:off x="1524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8" name="Rectangle 26"/>
          <p:cNvSpPr>
            <a:spLocks noChangeArrowheads="1"/>
          </p:cNvSpPr>
          <p:nvPr/>
        </p:nvSpPr>
        <p:spPr bwMode="auto">
          <a:xfrm>
            <a:off x="2971800" y="35052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79" name="Rectangle 27"/>
          <p:cNvSpPr>
            <a:spLocks noChangeArrowheads="1"/>
          </p:cNvSpPr>
          <p:nvPr/>
        </p:nvSpPr>
        <p:spPr bwMode="auto">
          <a:xfrm>
            <a:off x="5715000" y="35052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B3B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280" name="Line 30"/>
          <p:cNvSpPr>
            <a:spLocks noChangeShapeType="1"/>
          </p:cNvSpPr>
          <p:nvPr/>
        </p:nvSpPr>
        <p:spPr bwMode="auto">
          <a:xfrm>
            <a:off x="3048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1" name="Line 31"/>
          <p:cNvSpPr>
            <a:spLocks noChangeShapeType="1"/>
          </p:cNvSpPr>
          <p:nvPr/>
        </p:nvSpPr>
        <p:spPr bwMode="auto">
          <a:xfrm>
            <a:off x="60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2" name="Line 32"/>
          <p:cNvSpPr>
            <a:spLocks noChangeShapeType="1"/>
          </p:cNvSpPr>
          <p:nvPr/>
        </p:nvSpPr>
        <p:spPr bwMode="auto">
          <a:xfrm>
            <a:off x="4419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3" name="Line 33"/>
          <p:cNvSpPr>
            <a:spLocks noChangeShapeType="1"/>
          </p:cNvSpPr>
          <p:nvPr/>
        </p:nvSpPr>
        <p:spPr bwMode="auto">
          <a:xfrm>
            <a:off x="76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4" name="Line 36"/>
          <p:cNvSpPr>
            <a:spLocks noChangeShapeType="1"/>
          </p:cNvSpPr>
          <p:nvPr/>
        </p:nvSpPr>
        <p:spPr bwMode="auto">
          <a:xfrm>
            <a:off x="1143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5" name="Line 37"/>
          <p:cNvSpPr>
            <a:spLocks noChangeShapeType="1"/>
          </p:cNvSpPr>
          <p:nvPr/>
        </p:nvSpPr>
        <p:spPr bwMode="auto">
          <a:xfrm>
            <a:off x="1295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6" name="Line 38"/>
          <p:cNvSpPr>
            <a:spLocks noChangeShapeType="1"/>
          </p:cNvSpPr>
          <p:nvPr/>
        </p:nvSpPr>
        <p:spPr bwMode="auto">
          <a:xfrm>
            <a:off x="1676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7" name="Line 39"/>
          <p:cNvSpPr>
            <a:spLocks noChangeShapeType="1"/>
          </p:cNvSpPr>
          <p:nvPr/>
        </p:nvSpPr>
        <p:spPr bwMode="auto">
          <a:xfrm>
            <a:off x="1828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88" name="Text Box 40"/>
          <p:cNvSpPr txBox="1">
            <a:spLocks noChangeArrowheads="1"/>
          </p:cNvSpPr>
          <p:nvPr/>
        </p:nvSpPr>
        <p:spPr bwMode="auto">
          <a:xfrm>
            <a:off x="228600" y="3581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8      18     26      35</a:t>
            </a:r>
          </a:p>
        </p:txBody>
      </p:sp>
      <p:sp>
        <p:nvSpPr>
          <p:cNvPr id="11289" name="Text Box 41"/>
          <p:cNvSpPr txBox="1">
            <a:spLocks noChangeArrowheads="1"/>
          </p:cNvSpPr>
          <p:nvPr/>
        </p:nvSpPr>
        <p:spPr bwMode="auto">
          <a:xfrm>
            <a:off x="3048000" y="3581400"/>
            <a:ext cx="2041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 48    51    54     57</a:t>
            </a:r>
          </a:p>
        </p:txBody>
      </p:sp>
      <p:sp>
        <p:nvSpPr>
          <p:cNvPr id="11290" name="Text Box 42"/>
          <p:cNvSpPr txBox="1">
            <a:spLocks noChangeArrowheads="1"/>
          </p:cNvSpPr>
          <p:nvPr/>
        </p:nvSpPr>
        <p:spPr bwMode="auto">
          <a:xfrm>
            <a:off x="3048000" y="2438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41    66      </a:t>
            </a:r>
          </a:p>
        </p:txBody>
      </p:sp>
      <p:sp>
        <p:nvSpPr>
          <p:cNvPr id="11291" name="Line 50"/>
          <p:cNvSpPr>
            <a:spLocks noChangeShapeType="1"/>
          </p:cNvSpPr>
          <p:nvPr/>
        </p:nvSpPr>
        <p:spPr bwMode="auto">
          <a:xfrm>
            <a:off x="342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2" name="Line 51"/>
          <p:cNvSpPr>
            <a:spLocks noChangeShapeType="1"/>
          </p:cNvSpPr>
          <p:nvPr/>
        </p:nvSpPr>
        <p:spPr bwMode="auto">
          <a:xfrm>
            <a:off x="358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3" name="Line 52"/>
          <p:cNvSpPr>
            <a:spLocks noChangeShapeType="1"/>
          </p:cNvSpPr>
          <p:nvPr/>
        </p:nvSpPr>
        <p:spPr bwMode="auto">
          <a:xfrm>
            <a:off x="3886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4" name="Line 53"/>
          <p:cNvSpPr>
            <a:spLocks noChangeShapeType="1"/>
          </p:cNvSpPr>
          <p:nvPr/>
        </p:nvSpPr>
        <p:spPr bwMode="auto">
          <a:xfrm>
            <a:off x="4038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5" name="Line 54"/>
          <p:cNvSpPr>
            <a:spLocks noChangeShapeType="1"/>
          </p:cNvSpPr>
          <p:nvPr/>
        </p:nvSpPr>
        <p:spPr bwMode="auto">
          <a:xfrm>
            <a:off x="7239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6" name="Line 55"/>
          <p:cNvSpPr>
            <a:spLocks noChangeShapeType="1"/>
          </p:cNvSpPr>
          <p:nvPr/>
        </p:nvSpPr>
        <p:spPr bwMode="auto">
          <a:xfrm>
            <a:off x="6705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7" name="Line 56"/>
          <p:cNvSpPr>
            <a:spLocks noChangeShapeType="1"/>
          </p:cNvSpPr>
          <p:nvPr/>
        </p:nvSpPr>
        <p:spPr bwMode="auto">
          <a:xfrm>
            <a:off x="6858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8" name="Line 57"/>
          <p:cNvSpPr>
            <a:spLocks noChangeShapeType="1"/>
          </p:cNvSpPr>
          <p:nvPr/>
        </p:nvSpPr>
        <p:spPr bwMode="auto">
          <a:xfrm>
            <a:off x="5867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299" name="Line 58"/>
          <p:cNvSpPr>
            <a:spLocks noChangeShapeType="1"/>
          </p:cNvSpPr>
          <p:nvPr/>
        </p:nvSpPr>
        <p:spPr bwMode="auto">
          <a:xfrm>
            <a:off x="73914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0" name="Line 59"/>
          <p:cNvSpPr>
            <a:spLocks noChangeShapeType="1"/>
          </p:cNvSpPr>
          <p:nvPr/>
        </p:nvSpPr>
        <p:spPr bwMode="auto">
          <a:xfrm>
            <a:off x="6172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1" name="Line 60"/>
          <p:cNvSpPr>
            <a:spLocks noChangeShapeType="1"/>
          </p:cNvSpPr>
          <p:nvPr/>
        </p:nvSpPr>
        <p:spPr bwMode="auto">
          <a:xfrm>
            <a:off x="63246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2" name="Line 61"/>
          <p:cNvSpPr>
            <a:spLocks noChangeShapeType="1"/>
          </p:cNvSpPr>
          <p:nvPr/>
        </p:nvSpPr>
        <p:spPr bwMode="auto">
          <a:xfrm>
            <a:off x="31242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3" name="Line 62"/>
          <p:cNvSpPr>
            <a:spLocks noChangeShapeType="1"/>
          </p:cNvSpPr>
          <p:nvPr/>
        </p:nvSpPr>
        <p:spPr bwMode="auto">
          <a:xfrm>
            <a:off x="4572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4" name="Line 65"/>
          <p:cNvSpPr>
            <a:spLocks noChangeShapeType="1"/>
          </p:cNvSpPr>
          <p:nvPr/>
        </p:nvSpPr>
        <p:spPr bwMode="auto">
          <a:xfrm>
            <a:off x="34290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5" name="Line 67"/>
          <p:cNvSpPr>
            <a:spLocks noChangeShapeType="1"/>
          </p:cNvSpPr>
          <p:nvPr/>
        </p:nvSpPr>
        <p:spPr bwMode="auto">
          <a:xfrm>
            <a:off x="3962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6" name="Line 68"/>
          <p:cNvSpPr>
            <a:spLocks noChangeShapeType="1"/>
          </p:cNvSpPr>
          <p:nvPr/>
        </p:nvSpPr>
        <p:spPr bwMode="auto">
          <a:xfrm>
            <a:off x="3962400" y="3124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7" name="Line 69"/>
          <p:cNvSpPr>
            <a:spLocks noChangeShapeType="1"/>
          </p:cNvSpPr>
          <p:nvPr/>
        </p:nvSpPr>
        <p:spPr bwMode="auto">
          <a:xfrm>
            <a:off x="64770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08" name="Rectangle 70"/>
          <p:cNvSpPr>
            <a:spLocks noChangeArrowheads="1"/>
          </p:cNvSpPr>
          <p:nvPr/>
        </p:nvSpPr>
        <p:spPr bwMode="auto">
          <a:xfrm>
            <a:off x="2286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09" name="Text Box 76"/>
          <p:cNvSpPr txBox="1">
            <a:spLocks noChangeArrowheads="1"/>
          </p:cNvSpPr>
          <p:nvPr/>
        </p:nvSpPr>
        <p:spPr bwMode="auto">
          <a:xfrm>
            <a:off x="266700" y="4495800"/>
            <a:ext cx="304800" cy="915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10" name="Rectangle 77"/>
          <p:cNvSpPr>
            <a:spLocks noChangeArrowheads="1"/>
          </p:cNvSpPr>
          <p:nvPr/>
        </p:nvSpPr>
        <p:spPr bwMode="auto">
          <a:xfrm>
            <a:off x="7620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1" name="Rectangle 78"/>
          <p:cNvSpPr>
            <a:spLocks noChangeArrowheads="1"/>
          </p:cNvSpPr>
          <p:nvPr/>
        </p:nvSpPr>
        <p:spPr bwMode="auto">
          <a:xfrm>
            <a:off x="12954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2" name="Rectangle 80"/>
          <p:cNvSpPr>
            <a:spLocks noChangeArrowheads="1"/>
          </p:cNvSpPr>
          <p:nvPr/>
        </p:nvSpPr>
        <p:spPr bwMode="auto">
          <a:xfrm>
            <a:off x="1828800" y="4419599"/>
            <a:ext cx="441146" cy="17399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13" name="Text Box 72"/>
          <p:cNvSpPr txBox="1">
            <a:spLocks noChangeArrowheads="1"/>
          </p:cNvSpPr>
          <p:nvPr/>
        </p:nvSpPr>
        <p:spPr bwMode="auto">
          <a:xfrm>
            <a:off x="685800" y="4419600"/>
            <a:ext cx="457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314" name="Text Box 73"/>
          <p:cNvSpPr txBox="1">
            <a:spLocks noChangeArrowheads="1"/>
          </p:cNvSpPr>
          <p:nvPr/>
        </p:nvSpPr>
        <p:spPr bwMode="auto">
          <a:xfrm>
            <a:off x="1295400" y="44196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1315" name="Text Box 75"/>
          <p:cNvSpPr txBox="1">
            <a:spLocks noChangeArrowheads="1"/>
          </p:cNvSpPr>
          <p:nvPr/>
        </p:nvSpPr>
        <p:spPr bwMode="auto">
          <a:xfrm>
            <a:off x="1828800" y="4419600"/>
            <a:ext cx="44114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1316" name="Line 82"/>
          <p:cNvSpPr>
            <a:spLocks noChangeShapeType="1"/>
          </p:cNvSpPr>
          <p:nvPr/>
        </p:nvSpPr>
        <p:spPr bwMode="auto">
          <a:xfrm>
            <a:off x="2286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7" name="Line 83"/>
          <p:cNvSpPr>
            <a:spLocks noChangeShapeType="1"/>
          </p:cNvSpPr>
          <p:nvPr/>
        </p:nvSpPr>
        <p:spPr bwMode="auto">
          <a:xfrm>
            <a:off x="68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8" name="Line 84"/>
          <p:cNvSpPr>
            <a:spLocks noChangeShapeType="1"/>
          </p:cNvSpPr>
          <p:nvPr/>
        </p:nvSpPr>
        <p:spPr bwMode="auto">
          <a:xfrm>
            <a:off x="1219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19" name="Line 85"/>
          <p:cNvSpPr>
            <a:spLocks noChangeShapeType="1"/>
          </p:cNvSpPr>
          <p:nvPr/>
        </p:nvSpPr>
        <p:spPr bwMode="auto">
          <a:xfrm>
            <a:off x="1752600" y="3810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0" name="Line 87"/>
          <p:cNvSpPr>
            <a:spLocks noChangeShapeType="1"/>
          </p:cNvSpPr>
          <p:nvPr/>
        </p:nvSpPr>
        <p:spPr bwMode="auto">
          <a:xfrm flipH="1">
            <a:off x="160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1" name="Line 88"/>
          <p:cNvSpPr>
            <a:spLocks noChangeShapeType="1"/>
          </p:cNvSpPr>
          <p:nvPr/>
        </p:nvSpPr>
        <p:spPr bwMode="auto">
          <a:xfrm>
            <a:off x="160020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22" name="Rectangle 89"/>
          <p:cNvSpPr>
            <a:spLocks noChangeArrowheads="1"/>
          </p:cNvSpPr>
          <p:nvPr/>
        </p:nvSpPr>
        <p:spPr bwMode="auto">
          <a:xfrm>
            <a:off x="22098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3" name="Rectangle 90"/>
          <p:cNvSpPr>
            <a:spLocks noChangeArrowheads="1"/>
          </p:cNvSpPr>
          <p:nvPr/>
        </p:nvSpPr>
        <p:spPr bwMode="auto">
          <a:xfrm>
            <a:off x="49530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4" name="Rectangle 91"/>
          <p:cNvSpPr>
            <a:spLocks noChangeArrowheads="1"/>
          </p:cNvSpPr>
          <p:nvPr/>
        </p:nvSpPr>
        <p:spPr bwMode="auto">
          <a:xfrm>
            <a:off x="7772400" y="3505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5" name="Rectangle 92"/>
          <p:cNvSpPr>
            <a:spLocks noChangeArrowheads="1"/>
          </p:cNvSpPr>
          <p:nvPr/>
        </p:nvSpPr>
        <p:spPr bwMode="auto">
          <a:xfrm>
            <a:off x="4953000" y="2362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1326" name="Rectangle 93"/>
          <p:cNvSpPr>
            <a:spLocks noChangeArrowheads="1"/>
          </p:cNvSpPr>
          <p:nvPr/>
        </p:nvSpPr>
        <p:spPr bwMode="auto">
          <a:xfrm>
            <a:off x="2362200" y="4419600"/>
            <a:ext cx="381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7" name="Rectangle 94"/>
          <p:cNvSpPr>
            <a:spLocks noChangeArrowheads="1"/>
          </p:cNvSpPr>
          <p:nvPr/>
        </p:nvSpPr>
        <p:spPr bwMode="auto">
          <a:xfrm>
            <a:off x="3048000" y="4419600"/>
            <a:ext cx="43815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8" name="Rectangle 95"/>
          <p:cNvSpPr>
            <a:spLocks noChangeArrowheads="1"/>
          </p:cNvSpPr>
          <p:nvPr/>
        </p:nvSpPr>
        <p:spPr bwMode="auto">
          <a:xfrm>
            <a:off x="35814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29" name="Rectangle 96"/>
          <p:cNvSpPr>
            <a:spLocks noChangeArrowheads="1"/>
          </p:cNvSpPr>
          <p:nvPr/>
        </p:nvSpPr>
        <p:spPr bwMode="auto">
          <a:xfrm>
            <a:off x="41148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0" name="Rectangle 97"/>
          <p:cNvSpPr>
            <a:spLocks noChangeArrowheads="1"/>
          </p:cNvSpPr>
          <p:nvPr/>
        </p:nvSpPr>
        <p:spPr bwMode="auto">
          <a:xfrm>
            <a:off x="46482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1" name="Rectangle 98"/>
          <p:cNvSpPr>
            <a:spLocks noChangeArrowheads="1"/>
          </p:cNvSpPr>
          <p:nvPr/>
        </p:nvSpPr>
        <p:spPr bwMode="auto">
          <a:xfrm>
            <a:off x="5638800" y="4419600"/>
            <a:ext cx="3810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2" name="Rectangle 99"/>
          <p:cNvSpPr>
            <a:spLocks noChangeArrowheads="1"/>
          </p:cNvSpPr>
          <p:nvPr/>
        </p:nvSpPr>
        <p:spPr bwMode="auto">
          <a:xfrm>
            <a:off x="6172199" y="4419600"/>
            <a:ext cx="465137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3" name="Rectangle 100"/>
          <p:cNvSpPr>
            <a:spLocks noChangeArrowheads="1"/>
          </p:cNvSpPr>
          <p:nvPr/>
        </p:nvSpPr>
        <p:spPr bwMode="auto">
          <a:xfrm>
            <a:off x="6781800" y="4419600"/>
            <a:ext cx="457200" cy="1676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34" name="Line 102"/>
          <p:cNvSpPr>
            <a:spLocks noChangeShapeType="1"/>
          </p:cNvSpPr>
          <p:nvPr/>
        </p:nvSpPr>
        <p:spPr bwMode="auto">
          <a:xfrm>
            <a:off x="2286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5" name="Line 103"/>
          <p:cNvSpPr>
            <a:spLocks noChangeShapeType="1"/>
          </p:cNvSpPr>
          <p:nvPr/>
        </p:nvSpPr>
        <p:spPr bwMode="auto">
          <a:xfrm>
            <a:off x="30480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6" name="Line 104"/>
          <p:cNvSpPr>
            <a:spLocks noChangeShapeType="1"/>
          </p:cNvSpPr>
          <p:nvPr/>
        </p:nvSpPr>
        <p:spPr bwMode="auto">
          <a:xfrm>
            <a:off x="35052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7" name="Line 105"/>
          <p:cNvSpPr>
            <a:spLocks noChangeShapeType="1"/>
          </p:cNvSpPr>
          <p:nvPr/>
        </p:nvSpPr>
        <p:spPr bwMode="auto">
          <a:xfrm>
            <a:off x="44958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8" name="Line 106"/>
          <p:cNvSpPr>
            <a:spLocks noChangeShapeType="1"/>
          </p:cNvSpPr>
          <p:nvPr/>
        </p:nvSpPr>
        <p:spPr bwMode="auto">
          <a:xfrm>
            <a:off x="3962400" y="3733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39" name="Line 107"/>
          <p:cNvSpPr>
            <a:spLocks noChangeShapeType="1"/>
          </p:cNvSpPr>
          <p:nvPr/>
        </p:nvSpPr>
        <p:spPr bwMode="auto">
          <a:xfrm>
            <a:off x="5791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0" name="Line 108"/>
          <p:cNvSpPr>
            <a:spLocks noChangeShapeType="1"/>
          </p:cNvSpPr>
          <p:nvPr/>
        </p:nvSpPr>
        <p:spPr bwMode="auto">
          <a:xfrm>
            <a:off x="6248400" y="3761509"/>
            <a:ext cx="76200" cy="658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1" name="Line 109"/>
          <p:cNvSpPr>
            <a:spLocks noChangeShapeType="1"/>
          </p:cNvSpPr>
          <p:nvPr/>
        </p:nvSpPr>
        <p:spPr bwMode="auto">
          <a:xfrm>
            <a:off x="6781800" y="3733799"/>
            <a:ext cx="228600" cy="713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1342" name="Text Box 111"/>
          <p:cNvSpPr txBox="1">
            <a:spLocks noChangeArrowheads="1"/>
          </p:cNvSpPr>
          <p:nvPr/>
        </p:nvSpPr>
        <p:spPr bwMode="auto">
          <a:xfrm>
            <a:off x="2362200" y="4419600"/>
            <a:ext cx="438150" cy="1739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3" name="Text Box 112"/>
          <p:cNvSpPr txBox="1">
            <a:spLocks noChangeArrowheads="1"/>
          </p:cNvSpPr>
          <p:nvPr/>
        </p:nvSpPr>
        <p:spPr bwMode="auto">
          <a:xfrm>
            <a:off x="358140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4" name="Text Box 113"/>
          <p:cNvSpPr txBox="1">
            <a:spLocks noChangeArrowheads="1"/>
          </p:cNvSpPr>
          <p:nvPr/>
        </p:nvSpPr>
        <p:spPr bwMode="auto">
          <a:xfrm>
            <a:off x="4114800" y="4495800"/>
            <a:ext cx="438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5" name="Text Box 114"/>
          <p:cNvSpPr txBox="1">
            <a:spLocks noChangeArrowheads="1"/>
          </p:cNvSpPr>
          <p:nvPr/>
        </p:nvSpPr>
        <p:spPr bwMode="auto">
          <a:xfrm>
            <a:off x="3048000" y="4495800"/>
            <a:ext cx="438150" cy="1465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6" name="Text Box 115"/>
          <p:cNvSpPr txBox="1">
            <a:spLocks noChangeArrowheads="1"/>
          </p:cNvSpPr>
          <p:nvPr/>
        </p:nvSpPr>
        <p:spPr bwMode="auto">
          <a:xfrm>
            <a:off x="6188254" y="4447309"/>
            <a:ext cx="44114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73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7" name="Text Box 117"/>
          <p:cNvSpPr txBox="1">
            <a:spLocks noChangeArrowheads="1"/>
          </p:cNvSpPr>
          <p:nvPr/>
        </p:nvSpPr>
        <p:spPr bwMode="auto">
          <a:xfrm>
            <a:off x="6800850" y="4495800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81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48" name="Text Box 118"/>
          <p:cNvSpPr txBox="1">
            <a:spLocks noChangeArrowheads="1"/>
          </p:cNvSpPr>
          <p:nvPr/>
        </p:nvSpPr>
        <p:spPr bwMode="auto">
          <a:xfrm>
            <a:off x="4648200" y="4495800"/>
            <a:ext cx="4411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55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56</a:t>
            </a:r>
          </a:p>
        </p:txBody>
      </p:sp>
      <p:sp>
        <p:nvSpPr>
          <p:cNvPr id="11349" name="Text Box 74"/>
          <p:cNvSpPr txBox="1">
            <a:spLocks noChangeArrowheads="1"/>
          </p:cNvSpPr>
          <p:nvPr/>
        </p:nvSpPr>
        <p:spPr bwMode="auto">
          <a:xfrm>
            <a:off x="5657850" y="4554537"/>
            <a:ext cx="438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66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69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70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48" y="4447309"/>
            <a:ext cx="390525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 Box 118"/>
          <p:cNvSpPr txBox="1">
            <a:spLocks noChangeArrowheads="1"/>
          </p:cNvSpPr>
          <p:nvPr/>
        </p:nvSpPr>
        <p:spPr bwMode="auto">
          <a:xfrm>
            <a:off x="5165148" y="4519901"/>
            <a:ext cx="4411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57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59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05" y="3704647"/>
            <a:ext cx="347663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841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prstClr val="black"/>
                </a:solidFill>
              </a:rPr>
              <a:t>B-Tree (7)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 (40)</a:t>
            </a:r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14" y="2895600"/>
            <a:ext cx="9168214" cy="288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67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B-Tree (8)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(2) delete: </a:t>
            </a:r>
            <a:r>
              <a:rPr lang="en-US" altLang="en-US" sz="2800" err="1"/>
              <a:t>ada</a:t>
            </a:r>
            <a:r>
              <a:rPr lang="en-US" altLang="en-US" sz="2800"/>
              <a:t> 3 </a:t>
            </a:r>
            <a:r>
              <a:rPr lang="en-US" altLang="en-US" sz="2800" err="1"/>
              <a:t>kasus</a:t>
            </a:r>
            <a:r>
              <a:rPr lang="en-US" altLang="en-US" sz="2800"/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2800" err="1"/>
              <a:t>Banyaknya</a:t>
            </a:r>
            <a:r>
              <a:rPr lang="en-US" altLang="en-US" sz="2800"/>
              <a:t> data </a:t>
            </a:r>
            <a:r>
              <a:rPr lang="en-US" altLang="en-US" sz="2800" err="1"/>
              <a:t>pada</a:t>
            </a:r>
            <a:r>
              <a:rPr lang="en-US" altLang="en-US" sz="2800"/>
              <a:t> </a:t>
            </a:r>
            <a:r>
              <a:rPr lang="en-US" altLang="en-US" sz="2800" err="1"/>
              <a:t>leafnode</a:t>
            </a:r>
            <a:r>
              <a:rPr lang="en-US" altLang="en-US" sz="2800"/>
              <a:t> &gt; L/2: data </a:t>
            </a:r>
            <a:r>
              <a:rPr lang="en-US" altLang="en-US" sz="2800" err="1"/>
              <a:t>langsung</a:t>
            </a:r>
            <a:r>
              <a:rPr lang="en-US" altLang="en-US" sz="2800"/>
              <a:t> </a:t>
            </a:r>
            <a:r>
              <a:rPr lang="en-US" altLang="en-US" sz="2800" err="1"/>
              <a:t>dihapus</a:t>
            </a:r>
            <a:r>
              <a:rPr lang="en-US" altLang="en-US" sz="280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err="1"/>
              <a:t>contoh</a:t>
            </a:r>
            <a:r>
              <a:rPr lang="en-US" altLang="en-US" sz="2800"/>
              <a:t>: delete(39)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(b)  Data </a:t>
            </a:r>
            <a:r>
              <a:rPr lang="en-US" altLang="en-US" sz="2800" err="1"/>
              <a:t>dihapus</a:t>
            </a:r>
            <a:r>
              <a:rPr lang="en-US" altLang="en-US" sz="2800"/>
              <a:t> </a:t>
            </a:r>
            <a:r>
              <a:rPr lang="en-US" altLang="en-US" sz="2800" err="1"/>
              <a:t>dan</a:t>
            </a:r>
            <a:r>
              <a:rPr lang="en-US" altLang="en-US" sz="2800"/>
              <a:t> </a:t>
            </a:r>
            <a:r>
              <a:rPr lang="en-US" altLang="en-US" sz="2800" err="1"/>
              <a:t>banyaknya</a:t>
            </a:r>
            <a:r>
              <a:rPr lang="en-US" altLang="en-US" sz="2800"/>
              <a:t> data </a:t>
            </a:r>
            <a:r>
              <a:rPr lang="en-US" altLang="en-US" sz="2800" err="1"/>
              <a:t>pada</a:t>
            </a:r>
            <a:r>
              <a:rPr lang="en-US" altLang="en-US" sz="2800"/>
              <a:t> </a:t>
            </a:r>
            <a:r>
              <a:rPr lang="en-US" altLang="en-US" sz="2800" err="1"/>
              <a:t>leafnode</a:t>
            </a:r>
            <a:r>
              <a:rPr lang="en-US" altLang="en-US" sz="2800"/>
              <a:t> &lt; L/2: </a:t>
            </a:r>
            <a:r>
              <a:rPr lang="en-US" altLang="en-US" sz="2800" err="1"/>
              <a:t>gabungkan</a:t>
            </a:r>
            <a:r>
              <a:rPr lang="en-US" altLang="en-US" sz="2800"/>
              <a:t> data </a:t>
            </a:r>
            <a:r>
              <a:rPr lang="en-US" altLang="en-US" sz="2800" err="1"/>
              <a:t>dengan</a:t>
            </a:r>
            <a:r>
              <a:rPr lang="en-US" altLang="en-US" sz="2800"/>
              <a:t> node sibling, </a:t>
            </a:r>
            <a:r>
              <a:rPr lang="en-US" altLang="en-US" sz="2800" err="1"/>
              <a:t>atur</a:t>
            </a:r>
            <a:r>
              <a:rPr lang="en-US" altLang="en-US" sz="2800"/>
              <a:t> </a:t>
            </a:r>
            <a:r>
              <a:rPr lang="en-US" altLang="en-US" sz="2800" err="1"/>
              <a:t>kembali</a:t>
            </a:r>
            <a:r>
              <a:rPr lang="en-US" altLang="en-US" sz="2800"/>
              <a:t> key </a:t>
            </a:r>
            <a:r>
              <a:rPr lang="en-US" altLang="en-US" sz="2800" err="1"/>
              <a:t>pada</a:t>
            </a:r>
            <a:r>
              <a:rPr lang="en-US" altLang="en-US" sz="2800"/>
              <a:t> parent node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 err="1"/>
              <a:t>contoh</a:t>
            </a:r>
            <a:r>
              <a:rPr lang="en-US" altLang="en-US" sz="2800"/>
              <a:t>: delete(2)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(c)	Data </a:t>
            </a:r>
            <a:r>
              <a:rPr lang="en-US" altLang="en-US" sz="2800" err="1"/>
              <a:t>dihapus</a:t>
            </a:r>
            <a:r>
              <a:rPr lang="en-US" altLang="en-US" sz="2800"/>
              <a:t>, </a:t>
            </a:r>
            <a:r>
              <a:rPr lang="en-US" altLang="en-US" sz="2800" err="1"/>
              <a:t>banyaknya</a:t>
            </a:r>
            <a:r>
              <a:rPr lang="en-US" altLang="en-US" sz="2800"/>
              <a:t> data </a:t>
            </a:r>
            <a:r>
              <a:rPr lang="en-US" altLang="en-US" sz="2800" err="1"/>
              <a:t>pada</a:t>
            </a:r>
            <a:r>
              <a:rPr lang="en-US" altLang="en-US" sz="2800"/>
              <a:t> </a:t>
            </a:r>
            <a:r>
              <a:rPr lang="en-US" altLang="en-US" sz="2800" err="1"/>
              <a:t>leafnode</a:t>
            </a:r>
            <a:r>
              <a:rPr lang="en-US" altLang="en-US" sz="2800"/>
              <a:t> &lt; L/2, </a:t>
            </a:r>
            <a:r>
              <a:rPr lang="en-US" altLang="en-US" sz="2800" err="1"/>
              <a:t>banyaknya</a:t>
            </a:r>
            <a:r>
              <a:rPr lang="en-US" altLang="en-US" sz="2800"/>
              <a:t> key </a:t>
            </a:r>
            <a:r>
              <a:rPr lang="en-US" altLang="en-US" sz="2800" err="1"/>
              <a:t>pada</a:t>
            </a:r>
            <a:r>
              <a:rPr lang="en-US" altLang="en-US" sz="2800"/>
              <a:t> parent node &lt; M/2: </a:t>
            </a:r>
            <a:r>
              <a:rPr lang="en-US" altLang="en-US" sz="2800" err="1"/>
              <a:t>gabungkan</a:t>
            </a:r>
            <a:r>
              <a:rPr lang="en-US" altLang="en-US" sz="2800"/>
              <a:t> </a:t>
            </a:r>
            <a:r>
              <a:rPr lang="en-US" altLang="en-US" sz="2800" err="1"/>
              <a:t>dengan</a:t>
            </a:r>
            <a:r>
              <a:rPr lang="en-US" altLang="en-US" sz="2800"/>
              <a:t> node sibling </a:t>
            </a:r>
            <a:r>
              <a:rPr lang="en-US" altLang="en-US" sz="2800" err="1"/>
              <a:t>dari</a:t>
            </a:r>
            <a:r>
              <a:rPr lang="en-US" altLang="en-US" sz="2800"/>
              <a:t> parent, </a:t>
            </a:r>
            <a:r>
              <a:rPr lang="en-US" altLang="en-US" sz="2800" err="1"/>
              <a:t>atur</a:t>
            </a:r>
            <a:r>
              <a:rPr lang="en-US" altLang="en-US" sz="2800"/>
              <a:t> </a:t>
            </a:r>
            <a:r>
              <a:rPr lang="en-US" altLang="en-US" sz="2800" err="1"/>
              <a:t>kembali</a:t>
            </a:r>
            <a:r>
              <a:rPr lang="en-US" altLang="en-US" sz="2800"/>
              <a:t> key </a:t>
            </a:r>
            <a:r>
              <a:rPr lang="en-US" altLang="en-US" sz="2800" err="1"/>
              <a:t>pada</a:t>
            </a:r>
            <a:r>
              <a:rPr lang="en-US" altLang="en-US" sz="2800"/>
              <a:t> parent node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	</a:t>
            </a:r>
            <a:r>
              <a:rPr lang="en-US" altLang="en-US" sz="2800" err="1"/>
              <a:t>contoh</a:t>
            </a:r>
            <a:r>
              <a:rPr lang="en-US" altLang="en-US" sz="2800"/>
              <a:t>: delete(81)</a:t>
            </a:r>
          </a:p>
        </p:txBody>
      </p:sp>
    </p:spTree>
    <p:extLst>
      <p:ext uri="{BB962C8B-B14F-4D97-AF65-F5344CB8AC3E}">
        <p14:creationId xmlns:p14="http://schemas.microsoft.com/office/powerpoint/2010/main" val="3177943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4000"/>
              <a:t>B-Tree (9)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/>
              <a:t>Menentukan M dan L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Diketahui  ukuran disc block = 8192 byte, ukuran key = 32 byte, dan ukuran data = 256 byte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2400"/>
              <a:t>Menentukan M: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Tiap node mempunyai M-1 key ditambah informasi untuk menuju cabang yang lain, masing-masing 4 byte. Dengan demikian tiap node terdiri dari (32 M – 32) byte + 4 M byte atau (36 M – 32) byte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ym typeface="Wingdings" pitchFamily="2" charset="2"/>
              </a:rPr>
              <a:t></a:t>
            </a:r>
            <a:r>
              <a:rPr lang="en-US" altLang="en-US" sz="2400"/>
              <a:t> (36 M – 32 ) byte = 8192 byte.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ym typeface="Wingdings" pitchFamily="2" charset="2"/>
              </a:rPr>
              <a:t> M = 228</a:t>
            </a:r>
            <a:r>
              <a:rPr lang="en-US" altLang="en-US" sz="240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Both" startAt="2"/>
            </a:pPr>
            <a:r>
              <a:rPr lang="en-US" altLang="en-US" sz="2400"/>
              <a:t>Menentukan L: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Tiap data membutuhkan 256 byte maka dalam leaf node dapat disimpan: 8192/256 = 32 data.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Dengan demikian untuk mengakses sebuah record dari 10 juta record yang disimpan dengan  B-tree orde 228, memerlukan log</a:t>
            </a:r>
            <a:r>
              <a:rPr lang="en-US" altLang="en-US" sz="2400" baseline="-25000"/>
              <a:t>M/2</a:t>
            </a:r>
            <a:r>
              <a:rPr lang="en-US" altLang="en-US" sz="2400"/>
              <a:t> N atau 5 kali disk access.  	  </a:t>
            </a:r>
          </a:p>
        </p:txBody>
      </p:sp>
    </p:spTree>
    <p:extLst>
      <p:ext uri="{BB962C8B-B14F-4D97-AF65-F5344CB8AC3E}">
        <p14:creationId xmlns:p14="http://schemas.microsoft.com/office/powerpoint/2010/main" val="3587212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err="1"/>
              <a:t>Trie</a:t>
            </a:r>
            <a:r>
              <a:rPr lang="en-US" alt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3200" err="1"/>
              <a:t>Definisi</a:t>
            </a:r>
            <a:r>
              <a:rPr lang="en-US" altLang="en-US" sz="3200"/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3200"/>
              <a:t>	tree yang </a:t>
            </a:r>
            <a:r>
              <a:rPr lang="en-US" altLang="en-US" sz="3200" err="1"/>
              <a:t>digunakan</a:t>
            </a:r>
            <a:r>
              <a:rPr lang="en-US" altLang="en-US" sz="3200"/>
              <a:t> </a:t>
            </a:r>
            <a:r>
              <a:rPr lang="en-US" altLang="en-US" sz="3200" err="1"/>
              <a:t>khusus</a:t>
            </a:r>
            <a:r>
              <a:rPr lang="en-US" altLang="en-US" sz="3200"/>
              <a:t>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pengambilan</a:t>
            </a:r>
            <a:r>
              <a:rPr lang="en-US" altLang="en-US" sz="3200"/>
              <a:t> </a:t>
            </a:r>
            <a:r>
              <a:rPr lang="en-US" altLang="en-US" sz="3200" err="1"/>
              <a:t>informasi</a:t>
            </a:r>
            <a:r>
              <a:rPr lang="en-US" altLang="en-US" sz="3200"/>
              <a:t> (information retrieval).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3200" err="1"/>
              <a:t>Operasi</a:t>
            </a:r>
            <a:r>
              <a:rPr lang="en-US" altLang="en-US" sz="3200"/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US" altLang="en-US" sz="3200"/>
              <a:t>Insert: </a:t>
            </a:r>
            <a:r>
              <a:rPr lang="en-US" altLang="en-US" sz="3200" err="1"/>
              <a:t>gunakan</a:t>
            </a:r>
            <a:r>
              <a:rPr lang="en-US" altLang="en-US" sz="3200"/>
              <a:t> </a:t>
            </a:r>
            <a:r>
              <a:rPr lang="en-US" altLang="en-US" sz="3200" err="1"/>
              <a:t>huruf</a:t>
            </a:r>
            <a:r>
              <a:rPr lang="en-US" altLang="en-US" sz="3200"/>
              <a:t> </a:t>
            </a:r>
            <a:r>
              <a:rPr lang="en-US" altLang="en-US" sz="3200" err="1"/>
              <a:t>awal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key </a:t>
            </a:r>
            <a:r>
              <a:rPr lang="en-US" altLang="en-US" sz="3200" err="1"/>
              <a:t>untuk</a:t>
            </a:r>
            <a:r>
              <a:rPr lang="en-US" altLang="en-US" sz="3200"/>
              <a:t>   </a:t>
            </a:r>
            <a:r>
              <a:rPr lang="en-US" altLang="en-US" sz="3200" err="1"/>
              <a:t>membangun</a:t>
            </a:r>
            <a:r>
              <a:rPr lang="en-US" altLang="en-US" sz="3200"/>
              <a:t> discrimination net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US" altLang="en-US" sz="3200"/>
              <a:t>Search: </a:t>
            </a:r>
            <a:r>
              <a:rPr lang="en-US" altLang="en-US" sz="3200" err="1"/>
              <a:t>mulai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root, </a:t>
            </a:r>
            <a:r>
              <a:rPr lang="en-US" altLang="en-US" sz="3200" err="1"/>
              <a:t>gunakan</a:t>
            </a:r>
            <a:r>
              <a:rPr lang="en-US" altLang="en-US" sz="3200"/>
              <a:t> </a:t>
            </a:r>
            <a:r>
              <a:rPr lang="en-US" altLang="en-US" sz="3200" err="1"/>
              <a:t>huruf</a:t>
            </a:r>
            <a:r>
              <a:rPr lang="en-US" altLang="en-US" sz="3200"/>
              <a:t> </a:t>
            </a:r>
            <a:r>
              <a:rPr lang="en-US" altLang="en-US" sz="3200" err="1"/>
              <a:t>pertama</a:t>
            </a:r>
            <a:r>
              <a:rPr lang="en-US" altLang="en-US" sz="3200"/>
              <a:t>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mencari</a:t>
            </a:r>
            <a:r>
              <a:rPr lang="en-US" altLang="en-US" sz="3200"/>
              <a:t> </a:t>
            </a:r>
            <a:r>
              <a:rPr lang="en-US" altLang="en-US" sz="3200" err="1"/>
              <a:t>cabang</a:t>
            </a:r>
            <a:r>
              <a:rPr lang="en-US" altLang="en-US" sz="3200"/>
              <a:t> yang </a:t>
            </a:r>
            <a:r>
              <a:rPr lang="en-US" altLang="en-US" sz="3200" err="1"/>
              <a:t>akan</a:t>
            </a:r>
            <a:r>
              <a:rPr lang="en-US" altLang="en-US" sz="3200"/>
              <a:t>  </a:t>
            </a:r>
            <a:r>
              <a:rPr lang="en-US" altLang="en-US" sz="3200" err="1"/>
              <a:t>ditelusuri</a:t>
            </a:r>
            <a:r>
              <a:rPr lang="en-US" altLang="en-US" sz="320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74003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/>
              <a:t>Trie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/>
              <a:t>Contoh trie yang dibangun dari key: ARN, DUS, GCM, GLA, JFK, MEX, ORD, ORY, dan ZRH</a:t>
            </a:r>
            <a:r>
              <a:rPr lang="en-US" altLang="en-US"/>
              <a:t> 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057400" y="24384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20980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895600" y="2286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ARN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133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392" name="Oval 10"/>
          <p:cNvSpPr>
            <a:spLocks noChangeArrowheads="1"/>
          </p:cNvSpPr>
          <p:nvPr/>
        </p:nvSpPr>
        <p:spPr bwMode="auto">
          <a:xfrm>
            <a:off x="2057400" y="30480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2895600" y="2895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DUS</a:t>
            </a:r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4114800" y="3200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GCM</a:t>
            </a:r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4114800" y="3810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GLA</a:t>
            </a:r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2895600" y="4191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JFK</a:t>
            </a: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5029200" y="51054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ORD</a:t>
            </a: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2895600" y="4800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MEX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5029200" y="5715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ORY</a:t>
            </a: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2895600" y="6019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ZRH</a:t>
            </a:r>
          </a:p>
        </p:txBody>
      </p:sp>
      <p:sp>
        <p:nvSpPr>
          <p:cNvPr id="16401" name="Oval 19"/>
          <p:cNvSpPr>
            <a:spLocks noChangeArrowheads="1"/>
          </p:cNvSpPr>
          <p:nvPr/>
        </p:nvSpPr>
        <p:spPr bwMode="auto">
          <a:xfrm>
            <a:off x="2057400" y="36576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2" name="Oval 20"/>
          <p:cNvSpPr>
            <a:spLocks noChangeArrowheads="1"/>
          </p:cNvSpPr>
          <p:nvPr/>
        </p:nvSpPr>
        <p:spPr bwMode="auto">
          <a:xfrm>
            <a:off x="3276600" y="36576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3" name="Oval 21"/>
          <p:cNvSpPr>
            <a:spLocks noChangeArrowheads="1"/>
          </p:cNvSpPr>
          <p:nvPr/>
        </p:nvSpPr>
        <p:spPr bwMode="auto">
          <a:xfrm>
            <a:off x="2057400" y="48768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4" name="Oval 22"/>
          <p:cNvSpPr>
            <a:spLocks noChangeArrowheads="1"/>
          </p:cNvSpPr>
          <p:nvPr/>
        </p:nvSpPr>
        <p:spPr bwMode="auto">
          <a:xfrm>
            <a:off x="2057400" y="42672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5" name="Oval 23"/>
          <p:cNvSpPr>
            <a:spLocks noChangeArrowheads="1"/>
          </p:cNvSpPr>
          <p:nvPr/>
        </p:nvSpPr>
        <p:spPr bwMode="auto">
          <a:xfrm>
            <a:off x="2057400" y="54864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6" name="Oval 24"/>
          <p:cNvSpPr>
            <a:spLocks noChangeArrowheads="1"/>
          </p:cNvSpPr>
          <p:nvPr/>
        </p:nvSpPr>
        <p:spPr bwMode="auto">
          <a:xfrm>
            <a:off x="3276600" y="54864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7" name="Oval 25"/>
          <p:cNvSpPr>
            <a:spLocks noChangeArrowheads="1"/>
          </p:cNvSpPr>
          <p:nvPr/>
        </p:nvSpPr>
        <p:spPr bwMode="auto">
          <a:xfrm>
            <a:off x="4267200" y="54864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8" name="Oval 26"/>
          <p:cNvSpPr>
            <a:spLocks noChangeArrowheads="1"/>
          </p:cNvSpPr>
          <p:nvPr/>
        </p:nvSpPr>
        <p:spPr bwMode="auto">
          <a:xfrm>
            <a:off x="2057400" y="6096000"/>
            <a:ext cx="152400" cy="152400"/>
          </a:xfrm>
          <a:prstGeom prst="ellipse">
            <a:avLst/>
          </a:prstGeom>
          <a:solidFill>
            <a:srgbClr val="EBB3B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d-ID" altLang="id-ID">
              <a:solidFill>
                <a:srgbClr val="000000"/>
              </a:solidFill>
            </a:endParaRPr>
          </a:p>
        </p:txBody>
      </p:sp>
      <p:sp>
        <p:nvSpPr>
          <p:cNvPr id="16409" name="Line 29"/>
          <p:cNvSpPr>
            <a:spLocks noChangeShapeType="1"/>
          </p:cNvSpPr>
          <p:nvPr/>
        </p:nvSpPr>
        <p:spPr bwMode="auto">
          <a:xfrm>
            <a:off x="22098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21336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>
            <a:off x="2133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>
            <a:off x="21336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>
            <a:off x="2133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>
            <a:off x="22098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6" name="Line 36"/>
          <p:cNvSpPr>
            <a:spLocks noChangeShapeType="1"/>
          </p:cNvSpPr>
          <p:nvPr/>
        </p:nvSpPr>
        <p:spPr bwMode="auto">
          <a:xfrm>
            <a:off x="2209800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7" name="Line 37"/>
          <p:cNvSpPr>
            <a:spLocks noChangeShapeType="1"/>
          </p:cNvSpPr>
          <p:nvPr/>
        </p:nvSpPr>
        <p:spPr bwMode="auto">
          <a:xfrm>
            <a:off x="22098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8" name="Line 38"/>
          <p:cNvSpPr>
            <a:spLocks noChangeShapeType="1"/>
          </p:cNvSpPr>
          <p:nvPr/>
        </p:nvSpPr>
        <p:spPr bwMode="auto">
          <a:xfrm>
            <a:off x="22098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19" name="Line 39"/>
          <p:cNvSpPr>
            <a:spLocks noChangeShapeType="1"/>
          </p:cNvSpPr>
          <p:nvPr/>
        </p:nvSpPr>
        <p:spPr bwMode="auto">
          <a:xfrm>
            <a:off x="2209800" y="617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0" name="Line 40"/>
          <p:cNvSpPr>
            <a:spLocks noChangeShapeType="1"/>
          </p:cNvSpPr>
          <p:nvPr/>
        </p:nvSpPr>
        <p:spPr bwMode="auto">
          <a:xfrm>
            <a:off x="34290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1" name="Line 41"/>
          <p:cNvSpPr>
            <a:spLocks noChangeShapeType="1"/>
          </p:cNvSpPr>
          <p:nvPr/>
        </p:nvSpPr>
        <p:spPr bwMode="auto">
          <a:xfrm flipV="1">
            <a:off x="3429000" y="3429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2" name="Line 42"/>
          <p:cNvSpPr>
            <a:spLocks noChangeShapeType="1"/>
          </p:cNvSpPr>
          <p:nvPr/>
        </p:nvSpPr>
        <p:spPr bwMode="auto">
          <a:xfrm>
            <a:off x="3429000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3" name="Line 43"/>
          <p:cNvSpPr>
            <a:spLocks noChangeShapeType="1"/>
          </p:cNvSpPr>
          <p:nvPr/>
        </p:nvSpPr>
        <p:spPr bwMode="auto">
          <a:xfrm flipV="1">
            <a:off x="4419600" y="5334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4" name="Line 44"/>
          <p:cNvSpPr>
            <a:spLocks noChangeShapeType="1"/>
          </p:cNvSpPr>
          <p:nvPr/>
        </p:nvSpPr>
        <p:spPr bwMode="auto">
          <a:xfrm>
            <a:off x="4419600" y="5562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16425" name="Text Box 45"/>
          <p:cNvSpPr txBox="1">
            <a:spLocks noChangeArrowheads="1"/>
          </p:cNvSpPr>
          <p:nvPr/>
        </p:nvSpPr>
        <p:spPr bwMode="auto">
          <a:xfrm>
            <a:off x="2362200" y="2057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426" name="Text Box 46"/>
          <p:cNvSpPr txBox="1">
            <a:spLocks noChangeArrowheads="1"/>
          </p:cNvSpPr>
          <p:nvPr/>
        </p:nvSpPr>
        <p:spPr bwMode="auto">
          <a:xfrm>
            <a:off x="2362200" y="2667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427" name="Text Box 47"/>
          <p:cNvSpPr txBox="1">
            <a:spLocks noChangeArrowheads="1"/>
          </p:cNvSpPr>
          <p:nvPr/>
        </p:nvSpPr>
        <p:spPr bwMode="auto">
          <a:xfrm>
            <a:off x="2362200" y="33528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28" name="Text Box 48"/>
          <p:cNvSpPr txBox="1">
            <a:spLocks noChangeArrowheads="1"/>
          </p:cNvSpPr>
          <p:nvPr/>
        </p:nvSpPr>
        <p:spPr bwMode="auto">
          <a:xfrm>
            <a:off x="3733800" y="31242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429" name="Text Box 49"/>
          <p:cNvSpPr txBox="1">
            <a:spLocks noChangeArrowheads="1"/>
          </p:cNvSpPr>
          <p:nvPr/>
        </p:nvSpPr>
        <p:spPr bwMode="auto">
          <a:xfrm>
            <a:off x="3733800" y="3886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6430" name="Text Box 50"/>
          <p:cNvSpPr txBox="1">
            <a:spLocks noChangeArrowheads="1"/>
          </p:cNvSpPr>
          <p:nvPr/>
        </p:nvSpPr>
        <p:spPr bwMode="auto">
          <a:xfrm>
            <a:off x="2346325" y="3922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6431" name="Text Box 51"/>
          <p:cNvSpPr txBox="1">
            <a:spLocks noChangeArrowheads="1"/>
          </p:cNvSpPr>
          <p:nvPr/>
        </p:nvSpPr>
        <p:spPr bwMode="auto">
          <a:xfrm>
            <a:off x="2362200" y="44958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6432" name="Text Box 52"/>
          <p:cNvSpPr txBox="1">
            <a:spLocks noChangeArrowheads="1"/>
          </p:cNvSpPr>
          <p:nvPr/>
        </p:nvSpPr>
        <p:spPr bwMode="auto">
          <a:xfrm>
            <a:off x="2362200" y="5181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16433" name="Text Box 53"/>
          <p:cNvSpPr txBox="1">
            <a:spLocks noChangeArrowheads="1"/>
          </p:cNvSpPr>
          <p:nvPr/>
        </p:nvSpPr>
        <p:spPr bwMode="auto">
          <a:xfrm>
            <a:off x="3810000" y="51816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6434" name="Text Box 54"/>
          <p:cNvSpPr txBox="1">
            <a:spLocks noChangeArrowheads="1"/>
          </p:cNvSpPr>
          <p:nvPr/>
        </p:nvSpPr>
        <p:spPr bwMode="auto">
          <a:xfrm>
            <a:off x="4632325" y="49895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435" name="Text Box 55"/>
          <p:cNvSpPr txBox="1">
            <a:spLocks noChangeArrowheads="1"/>
          </p:cNvSpPr>
          <p:nvPr/>
        </p:nvSpPr>
        <p:spPr bwMode="auto">
          <a:xfrm>
            <a:off x="4556125" y="57515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6436" name="Text Box 56"/>
          <p:cNvSpPr txBox="1">
            <a:spLocks noChangeArrowheads="1"/>
          </p:cNvSpPr>
          <p:nvPr/>
        </p:nvSpPr>
        <p:spPr bwMode="auto">
          <a:xfrm>
            <a:off x="2362200" y="5715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351018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Latihan Soal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dirty="0" err="1"/>
              <a:t>Diketahui</a:t>
            </a:r>
            <a:r>
              <a:rPr lang="en-US" dirty="0"/>
              <a:t> key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ineeei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/>
              <a:t>42, 22, 58, 12, 51, 15, 30, 71, 8,23, 77, 2, 80, 3, 10, 17, 5, 62, 9, 55, 88</a:t>
            </a:r>
          </a:p>
          <a:p>
            <a:pPr marL="742950" indent="-742950">
              <a:buAutoNum type="alphaLcPeriod"/>
            </a:pPr>
            <a:r>
              <a:rPr lang="en-US" dirty="0"/>
              <a:t>Buatlah 2-3 tree </a:t>
            </a:r>
            <a:r>
              <a:rPr lang="en-US" dirty="0" err="1"/>
              <a:t>untuk</a:t>
            </a:r>
            <a:r>
              <a:rPr lang="en-US" dirty="0"/>
              <a:t> key di </a:t>
            </a:r>
            <a:r>
              <a:rPr lang="en-US" dirty="0" err="1"/>
              <a:t>atas</a:t>
            </a:r>
            <a:r>
              <a:rPr lang="en-US" dirty="0"/>
              <a:t>.</a:t>
            </a:r>
          </a:p>
          <a:p>
            <a:pPr marL="742950" indent="-742950">
              <a:buAutoNum type="alphaLcPeriod"/>
            </a:pPr>
            <a:r>
              <a:rPr lang="en-US" dirty="0"/>
              <a:t>Buatlah B-tree </a:t>
            </a:r>
            <a:r>
              <a:rPr lang="en-US" dirty="0" err="1"/>
              <a:t>orde</a:t>
            </a:r>
            <a:r>
              <a:rPr lang="en-US" dirty="0"/>
              <a:t> 5 dan L = 5 </a:t>
            </a:r>
            <a:r>
              <a:rPr lang="en-US" dirty="0" err="1"/>
              <a:t>untuk</a:t>
            </a:r>
            <a:r>
              <a:rPr lang="en-US" dirty="0"/>
              <a:t> key di </a:t>
            </a:r>
            <a:r>
              <a:rPr lang="en-US" dirty="0" err="1"/>
              <a:t>atas</a:t>
            </a:r>
            <a:endParaRPr lang="en-US" dirty="0"/>
          </a:p>
          <a:p>
            <a:pPr marL="742950" indent="-742950">
              <a:buAutoNum type="alphaLcPeriod"/>
            </a:pPr>
            <a:r>
              <a:rPr lang="en-US" dirty="0"/>
              <a:t>Buatlah Trie </a:t>
            </a:r>
            <a:r>
              <a:rPr lang="en-US" dirty="0" err="1"/>
              <a:t>untuk</a:t>
            </a:r>
            <a:r>
              <a:rPr lang="en-US" dirty="0"/>
              <a:t> key di </a:t>
            </a:r>
            <a:r>
              <a:rPr lang="en-US" dirty="0" err="1"/>
              <a:t>atas.e</a:t>
            </a:r>
          </a:p>
        </p:txBody>
      </p:sp>
    </p:spTree>
    <p:extLst>
      <p:ext uri="{BB962C8B-B14F-4D97-AF65-F5344CB8AC3E}">
        <p14:creationId xmlns:p14="http://schemas.microsoft.com/office/powerpoint/2010/main" val="32815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4540-98EC-4BCA-90C7-7A34ADCD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17" y="0"/>
            <a:ext cx="8229600" cy="1143000"/>
          </a:xfrm>
        </p:spPr>
        <p:txBody>
          <a:bodyPr/>
          <a:lstStyle/>
          <a:p>
            <a:r>
              <a:rPr lang="en-US" sz="4000"/>
              <a:t>Red Black Tree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DF9A-0318-428D-9BC0-236EB0AC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err="1"/>
              <a:t>Operasi</a:t>
            </a:r>
            <a:r>
              <a:rPr lang="en-US" sz="2800"/>
              <a:t> Red Black Tree (RBT):</a:t>
            </a:r>
          </a:p>
          <a:p>
            <a:pPr marL="457200" indent="-457200">
              <a:buAutoNum type="arabicPeriod"/>
            </a:pPr>
            <a:r>
              <a:rPr lang="en-US" sz="2400"/>
              <a:t>Searching: </a:t>
            </a:r>
            <a:r>
              <a:rPr lang="en-US" sz="2400" err="1"/>
              <a:t>mencari</a:t>
            </a:r>
            <a:r>
              <a:rPr lang="en-US" sz="2400"/>
              <a:t> </a:t>
            </a:r>
            <a:r>
              <a:rPr lang="en-US" sz="2400" err="1"/>
              <a:t>suatu</a:t>
            </a:r>
            <a:r>
              <a:rPr lang="en-US" sz="2400"/>
              <a:t> node, </a:t>
            </a:r>
            <a:r>
              <a:rPr lang="en-US" sz="2400" err="1"/>
              <a:t>lihat</a:t>
            </a:r>
            <a:r>
              <a:rPr lang="en-US" sz="2400"/>
              <a:t> BST</a:t>
            </a:r>
          </a:p>
          <a:p>
            <a:pPr marL="457200" indent="-457200">
              <a:buAutoNum type="arabicPeriod"/>
            </a:pPr>
            <a:r>
              <a:rPr lang="en-US" sz="2400"/>
              <a:t>Insertion: </a:t>
            </a:r>
            <a:r>
              <a:rPr lang="en-US" sz="2400" err="1"/>
              <a:t>menyisipkan</a:t>
            </a:r>
            <a:r>
              <a:rPr lang="en-US" sz="2400"/>
              <a:t> node </a:t>
            </a:r>
            <a:r>
              <a:rPr lang="en-US" sz="2400" err="1"/>
              <a:t>baru</a:t>
            </a:r>
            <a:r>
              <a:rPr lang="en-US" sz="2400"/>
              <a:t>, </a:t>
            </a:r>
            <a:r>
              <a:rPr lang="en-US" sz="2400" err="1"/>
              <a:t>sesuai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aturan</a:t>
            </a:r>
            <a:r>
              <a:rPr lang="en-US" sz="2400"/>
              <a:t> </a:t>
            </a:r>
            <a:r>
              <a:rPr lang="en-US" sz="2400" err="1"/>
              <a:t>dari</a:t>
            </a:r>
            <a:r>
              <a:rPr lang="en-US" sz="2400"/>
              <a:t> BST dan </a:t>
            </a:r>
            <a:r>
              <a:rPr lang="en-US" sz="2400" err="1"/>
              <a:t>karakteristik</a:t>
            </a:r>
            <a:r>
              <a:rPr lang="en-US" sz="2400"/>
              <a:t> </a:t>
            </a:r>
            <a:r>
              <a:rPr lang="en-US" sz="2400" err="1"/>
              <a:t>dari</a:t>
            </a:r>
            <a:r>
              <a:rPr lang="en-US" sz="2400"/>
              <a:t> RBT.</a:t>
            </a:r>
            <a:r>
              <a:rPr lang="en-US" sz="1100"/>
              <a:t>  </a:t>
            </a:r>
            <a:r>
              <a:rPr lang="en-US" sz="2400" err="1"/>
              <a:t>Fungsi</a:t>
            </a:r>
            <a:r>
              <a:rPr lang="en-US" sz="2400"/>
              <a:t> insert pada RBT </a:t>
            </a:r>
            <a:r>
              <a:rPr lang="en-US" sz="2400" err="1"/>
              <a:t>terdiri</a:t>
            </a:r>
            <a:r>
              <a:rPr lang="en-US" sz="2400"/>
              <a:t> </a:t>
            </a:r>
            <a:r>
              <a:rPr lang="en-US" sz="2400" err="1"/>
              <a:t>dari</a:t>
            </a:r>
            <a:r>
              <a:rPr lang="en-US" sz="2400"/>
              <a:t> 2 proses </a:t>
            </a:r>
            <a:r>
              <a:rPr lang="en-US" sz="2400" err="1"/>
              <a:t>yaitu</a:t>
            </a:r>
            <a:r>
              <a:rPr lang="en-US" sz="2400"/>
              <a:t> </a:t>
            </a:r>
            <a:r>
              <a:rPr lang="en-US" sz="2400" err="1"/>
              <a:t>recolouring</a:t>
            </a:r>
            <a:r>
              <a:rPr lang="en-US" sz="2400"/>
              <a:t> (</a:t>
            </a:r>
            <a:r>
              <a:rPr lang="en-US" sz="2400" err="1"/>
              <a:t>pergantian</a:t>
            </a:r>
            <a:r>
              <a:rPr lang="en-US" sz="2400"/>
              <a:t> </a:t>
            </a:r>
            <a:r>
              <a:rPr lang="en-US" sz="2400" err="1"/>
              <a:t>warna</a:t>
            </a:r>
            <a:r>
              <a:rPr lang="en-US" sz="2400"/>
              <a:t> </a:t>
            </a:r>
            <a:r>
              <a:rPr lang="en-US" sz="2400" err="1"/>
              <a:t>sesudah</a:t>
            </a:r>
            <a:r>
              <a:rPr lang="en-US" sz="2400"/>
              <a:t> </a:t>
            </a:r>
            <a:r>
              <a:rPr lang="en-US" sz="2400" err="1"/>
              <a:t>lokasi</a:t>
            </a:r>
            <a:r>
              <a:rPr lang="en-US" sz="2400"/>
              <a:t> node </a:t>
            </a:r>
            <a:r>
              <a:rPr lang="en-US" sz="2400" err="1"/>
              <a:t>baru</a:t>
            </a:r>
            <a:r>
              <a:rPr lang="en-US" sz="2400"/>
              <a:t> </a:t>
            </a:r>
            <a:r>
              <a:rPr lang="en-US" sz="2400" err="1"/>
              <a:t>ditemukan</a:t>
            </a:r>
            <a:r>
              <a:rPr lang="en-US" sz="2400"/>
              <a:t>) dan rotation </a:t>
            </a:r>
            <a:r>
              <a:rPr lang="en-US" sz="2400" err="1"/>
              <a:t>seperti</a:t>
            </a:r>
            <a:r>
              <a:rPr lang="en-US" sz="2400"/>
              <a:t> pada AVL Tree.</a:t>
            </a:r>
          </a:p>
          <a:p>
            <a:pPr marL="457200" indent="-457200">
              <a:buAutoNum type="arabicPeriod"/>
            </a:pPr>
            <a:r>
              <a:rPr lang="en-US" sz="2400"/>
              <a:t>Deletion: </a:t>
            </a:r>
            <a:r>
              <a:rPr lang="en-US" sz="2400" err="1"/>
              <a:t>menghapus</a:t>
            </a:r>
            <a:r>
              <a:rPr lang="en-US" sz="2400"/>
              <a:t> node </a:t>
            </a:r>
            <a:r>
              <a:rPr lang="en-US" sz="2400" err="1"/>
              <a:t>dari</a:t>
            </a:r>
            <a:r>
              <a:rPr lang="en-US" sz="2400"/>
              <a:t> RBT. Setelah node </a:t>
            </a:r>
            <a:r>
              <a:rPr lang="en-US" sz="2400" err="1"/>
              <a:t>dihapus</a:t>
            </a:r>
            <a:r>
              <a:rPr lang="en-US" sz="2400"/>
              <a:t>, </a:t>
            </a:r>
            <a:r>
              <a:rPr lang="en-US" sz="2400" err="1"/>
              <a:t>karakteristik</a:t>
            </a:r>
            <a:r>
              <a:rPr lang="en-US" sz="2400"/>
              <a:t> RBT </a:t>
            </a:r>
            <a:r>
              <a:rPr lang="en-US" sz="2400" err="1"/>
              <a:t>harus</a:t>
            </a:r>
            <a:r>
              <a:rPr lang="en-US" sz="2400"/>
              <a:t> </a:t>
            </a:r>
            <a:r>
              <a:rPr lang="en-US" sz="2400" err="1"/>
              <a:t>dipenuhi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melakukan</a:t>
            </a:r>
            <a:r>
              <a:rPr lang="en-US" sz="2400"/>
              <a:t> </a:t>
            </a:r>
            <a:r>
              <a:rPr lang="en-US" sz="2400" err="1"/>
              <a:t>recolouring</a:t>
            </a:r>
            <a:r>
              <a:rPr lang="en-US" sz="2400"/>
              <a:t> dan rotation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3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</a:t>
            </a:r>
            <a:r>
              <a:rPr lang="en-US" err="1"/>
              <a:t>soal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d. </a:t>
            </a:r>
            <a:r>
              <a:rPr lang="en-US" dirty="0" err="1"/>
              <a:t>Buat</a:t>
            </a:r>
            <a:r>
              <a:rPr lang="en-US" dirty="0"/>
              <a:t> Red Black tree </a:t>
            </a:r>
            <a:r>
              <a:rPr lang="en-US" dirty="0" err="1"/>
              <a:t>untuk</a:t>
            </a:r>
            <a:r>
              <a:rPr lang="en-US" dirty="0"/>
              <a:t> node-node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lvl="0" indent="0" defTabSz="561975">
              <a:buNone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	27, 54, 13, 24, 40, 56, 77, 33, 12, 85, 	73, 10, 3, 15, 22 </a:t>
            </a:r>
          </a:p>
          <a:p>
            <a:pPr defTabSz="561975">
              <a:defRPr/>
            </a:pPr>
            <a:r>
              <a:rPr lang="en-US" kern="1200" dirty="0" err="1">
                <a:solidFill>
                  <a:prstClr val="black"/>
                </a:solidFill>
                <a:latin typeface="Calibri"/>
              </a:rPr>
              <a:t>Sebutkan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jenis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rotasi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recolouring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yang </a:t>
            </a:r>
            <a:r>
              <a:rPr lang="en-US" kern="1200" dirty="0" err="1">
                <a:solidFill>
                  <a:prstClr val="black"/>
                </a:solidFill>
                <a:latin typeface="Calibri"/>
              </a:rPr>
              <a:t>dilakukan</a:t>
            </a:r>
            <a:endParaRPr lang="en-US" kern="1200" dirty="0">
              <a:solidFill>
                <a:prstClr val="black"/>
              </a:solidFill>
              <a:latin typeface="Calibri"/>
            </a:endParaRPr>
          </a:p>
          <a:p>
            <a:pPr marL="0" indent="0" defTabSz="561975">
              <a:buNone/>
              <a:defRPr/>
            </a:pPr>
            <a:r>
              <a:rPr lang="en-US" kern="1200">
                <a:solidFill>
                  <a:prstClr val="black"/>
                </a:solidFill>
                <a:latin typeface="Calibri"/>
              </a:rPr>
              <a:t> 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0845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/>
              <a:t>Latihan </a:t>
            </a:r>
            <a:r>
              <a:rPr lang="en-US" err="1"/>
              <a:t>Soal</a:t>
            </a:r>
            <a:r>
              <a:rPr lang="en-US"/>
              <a:t> (3)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2.  </a:t>
            </a:r>
            <a:r>
              <a:rPr lang="en-US" err="1"/>
              <a:t>Diketahui</a:t>
            </a:r>
            <a:r>
              <a:rPr lang="en-US"/>
              <a:t> key </a:t>
            </a:r>
            <a:r>
              <a:rPr lang="en-US" err="1"/>
              <a:t>berikut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24, 41, 28, 53, 85, 57, 13, 31, 74, 27, 72, 50, 48, 5, 19, 97, 59, 16, 90, 75, 18</a:t>
            </a:r>
          </a:p>
          <a:p>
            <a:pPr marL="742950" indent="-742950">
              <a:buAutoNum type="alphaLcPeriod"/>
            </a:pPr>
            <a:r>
              <a:rPr lang="en-US" err="1"/>
              <a:t>Buatlah</a:t>
            </a:r>
            <a:r>
              <a:rPr lang="en-US"/>
              <a:t> 2-3 tree </a:t>
            </a:r>
            <a:r>
              <a:rPr lang="en-US" err="1"/>
              <a:t>untuk</a:t>
            </a:r>
            <a:r>
              <a:rPr lang="en-US"/>
              <a:t> key di </a:t>
            </a:r>
            <a:r>
              <a:rPr lang="en-US" err="1"/>
              <a:t>atas</a:t>
            </a:r>
            <a:r>
              <a:rPr lang="en-US"/>
              <a:t>.</a:t>
            </a:r>
          </a:p>
          <a:p>
            <a:pPr marL="742950" indent="-742950">
              <a:buAutoNum type="alphaLcPeriod"/>
            </a:pPr>
            <a:r>
              <a:rPr lang="en-US" err="1"/>
              <a:t>Buatlah</a:t>
            </a:r>
            <a:r>
              <a:rPr lang="en-US"/>
              <a:t> B-tree </a:t>
            </a:r>
            <a:r>
              <a:rPr lang="en-US" err="1"/>
              <a:t>orde</a:t>
            </a:r>
            <a:r>
              <a:rPr lang="en-US"/>
              <a:t> 5 dan L = 5 </a:t>
            </a:r>
            <a:r>
              <a:rPr lang="en-US" err="1"/>
              <a:t>untuk</a:t>
            </a:r>
            <a:r>
              <a:rPr lang="en-US"/>
              <a:t> key di </a:t>
            </a:r>
            <a:r>
              <a:rPr lang="en-US" err="1"/>
              <a:t>atas</a:t>
            </a:r>
            <a:endParaRPr lang="en-US"/>
          </a:p>
          <a:p>
            <a:pPr marL="742950" indent="-742950">
              <a:buAutoNum type="alphaLcPeriod"/>
            </a:pPr>
            <a:r>
              <a:rPr lang="en-US" err="1"/>
              <a:t>Buatlah</a:t>
            </a:r>
            <a:r>
              <a:rPr lang="en-US"/>
              <a:t> </a:t>
            </a:r>
            <a:r>
              <a:rPr lang="en-US" err="1"/>
              <a:t>Trie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key di </a:t>
            </a:r>
            <a:r>
              <a:rPr lang="en-US" err="1"/>
              <a:t>atas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509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</a:t>
            </a:r>
            <a:r>
              <a:rPr lang="en-US" err="1"/>
              <a:t>soal</a:t>
            </a:r>
            <a:r>
              <a:rPr lang="en-US"/>
              <a:t> (4)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d. </a:t>
            </a:r>
            <a:r>
              <a:rPr lang="en-US" err="1"/>
              <a:t>Buat</a:t>
            </a:r>
            <a:r>
              <a:rPr lang="en-US"/>
              <a:t> AVL tree </a:t>
            </a:r>
            <a:r>
              <a:rPr lang="en-US" err="1"/>
              <a:t>untuk</a:t>
            </a:r>
            <a:r>
              <a:rPr lang="en-US"/>
              <a:t> node-node </a:t>
            </a:r>
            <a:r>
              <a:rPr lang="en-US" err="1"/>
              <a:t>berikut</a:t>
            </a:r>
            <a:r>
              <a:rPr lang="en-US"/>
              <a:t> </a:t>
            </a:r>
            <a:r>
              <a:rPr lang="en-US" err="1"/>
              <a:t>ini</a:t>
            </a:r>
            <a:r>
              <a:rPr lang="en-US"/>
              <a:t>:</a:t>
            </a:r>
          </a:p>
          <a:p>
            <a:pPr marL="0" indent="0">
              <a:buNone/>
              <a:defRPr/>
            </a:pPr>
            <a:r>
              <a:rPr lang="en-US" kern="1200">
                <a:solidFill>
                  <a:prstClr val="black"/>
                </a:solidFill>
                <a:latin typeface="Calibri"/>
              </a:rPr>
              <a:t>	33, 12, 85, 27, 54, 13, 24, 3, 15, 22,</a:t>
            </a:r>
            <a:r>
              <a:rPr lang="en-US">
                <a:solidFill>
                  <a:prstClr val="black"/>
                </a:solidFill>
                <a:latin typeface="Calibri"/>
              </a:rPr>
              <a:t>         </a:t>
            </a:r>
            <a:r>
              <a:rPr lang="en-US" kern="1200">
                <a:solidFill>
                  <a:prstClr val="black"/>
                </a:solidFill>
                <a:latin typeface="Calibri"/>
              </a:rPr>
              <a:t>40, 56, 77, 73, 10, 	</a:t>
            </a:r>
            <a:endParaRPr lang="en-US" kern="1200">
              <a:solidFill>
                <a:prstClr val="black"/>
              </a:solidFill>
              <a:latin typeface="Calibri"/>
              <a:cs typeface="Calibri"/>
            </a:endParaRPr>
          </a:p>
          <a:p>
            <a:pPr defTabSz="561975">
              <a:defRPr/>
            </a:pPr>
            <a:r>
              <a:rPr lang="en-US" kern="1200" err="1">
                <a:solidFill>
                  <a:prstClr val="black"/>
                </a:solidFill>
                <a:latin typeface="Calibri"/>
              </a:rPr>
              <a:t>Sebutkan</a:t>
            </a:r>
            <a:r>
              <a:rPr lang="en-US" kern="120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err="1">
                <a:solidFill>
                  <a:prstClr val="black"/>
                </a:solidFill>
                <a:latin typeface="Calibri"/>
              </a:rPr>
              <a:t>jenis</a:t>
            </a:r>
            <a:r>
              <a:rPr lang="en-US" kern="120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err="1">
                <a:solidFill>
                  <a:prstClr val="black"/>
                </a:solidFill>
                <a:latin typeface="Calibri"/>
              </a:rPr>
              <a:t>rotasi</a:t>
            </a:r>
            <a:r>
              <a:rPr lang="en-US" kern="1200">
                <a:solidFill>
                  <a:prstClr val="black"/>
                </a:solidFill>
                <a:latin typeface="Calibri"/>
              </a:rPr>
              <a:t> dan </a:t>
            </a:r>
            <a:r>
              <a:rPr lang="en-US" kern="1200" err="1">
                <a:solidFill>
                  <a:prstClr val="black"/>
                </a:solidFill>
                <a:latin typeface="Calibri"/>
              </a:rPr>
              <a:t>recolouring</a:t>
            </a:r>
            <a:r>
              <a:rPr lang="en-US" kern="1200">
                <a:solidFill>
                  <a:prstClr val="black"/>
                </a:solidFill>
                <a:latin typeface="Calibri"/>
              </a:rPr>
              <a:t> yang </a:t>
            </a:r>
            <a:r>
              <a:rPr lang="en-US" kern="1200" err="1">
                <a:solidFill>
                  <a:prstClr val="black"/>
                </a:solidFill>
                <a:latin typeface="Calibri"/>
              </a:rPr>
              <a:t>dilakukan</a:t>
            </a:r>
            <a:endParaRPr lang="en-US" kern="1200">
              <a:solidFill>
                <a:prstClr val="black"/>
              </a:solidFill>
              <a:latin typeface="Calibri"/>
            </a:endParaRPr>
          </a:p>
          <a:p>
            <a:pPr marL="0" indent="0" defTabSz="561975">
              <a:buNone/>
              <a:defRPr/>
            </a:pPr>
            <a:r>
              <a:rPr lang="en-US" kern="1200">
                <a:solidFill>
                  <a:prstClr val="black"/>
                </a:solidFill>
                <a:latin typeface="Calibri"/>
              </a:rPr>
              <a:t> 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832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AEF073E-059E-9D2E-423F-5201A7B5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id-ID"/>
              <a:t>PR 9</a:t>
            </a:r>
            <a:endParaRPr lang="id-ID" altLang="id-ID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294A2E6-2D2E-6C3C-0270-AF4ECCAC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370" indent="-420370"/>
            <a:r>
              <a:rPr lang="en-ID" altLang="id-ID" err="1"/>
              <a:t>Kelompok</a:t>
            </a:r>
            <a:r>
              <a:rPr lang="en-ID" altLang="id-ID"/>
              <a:t> </a:t>
            </a:r>
            <a:r>
              <a:rPr lang="en-ID" altLang="id-ID" err="1"/>
              <a:t>ganjil</a:t>
            </a:r>
            <a:r>
              <a:rPr lang="en-ID" altLang="id-ID"/>
              <a:t>: Latihan no 1</a:t>
            </a:r>
            <a:endParaRPr lang="en-US"/>
          </a:p>
          <a:p>
            <a:pPr marL="420370" indent="-420370"/>
            <a:r>
              <a:rPr lang="en-ID" altLang="id-ID" err="1"/>
              <a:t>Kelompok</a:t>
            </a:r>
            <a:r>
              <a:rPr lang="en-ID" altLang="id-ID"/>
              <a:t> </a:t>
            </a:r>
            <a:r>
              <a:rPr lang="en-ID" altLang="id-ID" err="1"/>
              <a:t>genap</a:t>
            </a:r>
            <a:r>
              <a:rPr lang="en-ID" altLang="id-ID"/>
              <a:t>: Latihan no 2</a:t>
            </a:r>
            <a:endParaRPr lang="en-ID" altLang="id-ID"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Praktikum</a:t>
            </a:r>
            <a:r>
              <a:rPr lang="en-US"/>
              <a:t> Java 9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Buatlah</a:t>
            </a:r>
            <a:r>
              <a:rPr lang="en-US"/>
              <a:t> program Java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mengimplementasikan</a:t>
            </a:r>
            <a:r>
              <a:rPr lang="en-US"/>
              <a:t> 2-3 tree</a:t>
            </a:r>
          </a:p>
          <a:p>
            <a:pPr marL="0" indent="0">
              <a:buNone/>
            </a:pPr>
            <a:r>
              <a:rPr lang="en-US"/>
              <a:t>(</a:t>
            </a:r>
            <a:r>
              <a:rPr lang="en-US" err="1"/>
              <a:t>lihat</a:t>
            </a:r>
            <a:r>
              <a:rPr lang="en-US"/>
              <a:t> Carrano chapter 27.13 dan </a:t>
            </a:r>
            <a:r>
              <a:rPr lang="en-US" err="1"/>
              <a:t>seterusnya</a:t>
            </a:r>
            <a:r>
              <a:rPr lang="en-US"/>
              <a:t>)</a:t>
            </a:r>
          </a:p>
          <a:p>
            <a:r>
              <a:rPr lang="en-US" err="1"/>
              <a:t>Tes</a:t>
            </a:r>
            <a:r>
              <a:rPr lang="en-US"/>
              <a:t> program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membuat</a:t>
            </a:r>
            <a:r>
              <a:rPr lang="en-US"/>
              <a:t> 2-3 tree data pada </a:t>
            </a:r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soal</a:t>
            </a:r>
            <a:r>
              <a:rPr lang="en-US"/>
              <a:t> 1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ganjil</a:t>
            </a:r>
            <a:r>
              <a:rPr lang="en-US"/>
              <a:t>) </a:t>
            </a:r>
            <a:r>
              <a:rPr lang="en-US" err="1"/>
              <a:t>atau</a:t>
            </a:r>
            <a:r>
              <a:rPr lang="en-US"/>
              <a:t> 2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genap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994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TERIMA KASIH</a:t>
            </a:r>
            <a:endParaRPr lang="id-ID" sz="4000"/>
          </a:p>
        </p:txBody>
      </p:sp>
    </p:spTree>
    <p:extLst>
      <p:ext uri="{BB962C8B-B14F-4D97-AF65-F5344CB8AC3E}">
        <p14:creationId xmlns:p14="http://schemas.microsoft.com/office/powerpoint/2010/main" val="93219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4540-98EC-4BCA-90C7-7A34ADCD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17" y="0"/>
            <a:ext cx="8229600" cy="1143000"/>
          </a:xfrm>
        </p:spPr>
        <p:txBody>
          <a:bodyPr/>
          <a:lstStyle/>
          <a:p>
            <a:r>
              <a:rPr lang="en-US" sz="4000"/>
              <a:t>Red Black Tree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DF9A-0318-428D-9BC0-236EB0AC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err="1"/>
              <a:t>Algoritma</a:t>
            </a:r>
            <a:r>
              <a:rPr lang="en-US" sz="2800"/>
              <a:t> </a:t>
            </a:r>
            <a:r>
              <a:rPr lang="en-US" sz="2800" err="1"/>
              <a:t>untuk</a:t>
            </a:r>
            <a:r>
              <a:rPr lang="en-US" sz="2800"/>
              <a:t> </a:t>
            </a:r>
            <a:r>
              <a:rPr lang="en-US" sz="2800" err="1"/>
              <a:t>menyisipkan</a:t>
            </a:r>
            <a:r>
              <a:rPr lang="en-US" sz="2800"/>
              <a:t> node </a:t>
            </a:r>
            <a:r>
              <a:rPr lang="en-US" sz="2800" err="1"/>
              <a:t>ke</a:t>
            </a:r>
            <a:r>
              <a:rPr lang="en-US" sz="2800"/>
              <a:t> RBT:</a:t>
            </a:r>
          </a:p>
          <a:p>
            <a:pPr marL="742950" indent="-742950">
              <a:buAutoNum type="arabicPeriod"/>
            </a:pPr>
            <a:r>
              <a:rPr lang="en-US" sz="2400"/>
              <a:t>Node </a:t>
            </a:r>
            <a:r>
              <a:rPr lang="en-US" sz="2400" err="1"/>
              <a:t>baru</a:t>
            </a:r>
            <a:r>
              <a:rPr lang="en-US" sz="2400"/>
              <a:t> (x) </a:t>
            </a:r>
            <a:r>
              <a:rPr lang="en-US" sz="2400" err="1"/>
              <a:t>disisipkan</a:t>
            </a:r>
            <a:r>
              <a:rPr lang="en-US" sz="2400"/>
              <a:t> </a:t>
            </a:r>
            <a:r>
              <a:rPr lang="en-US" sz="2400" err="1"/>
              <a:t>sesuai</a:t>
            </a:r>
            <a:r>
              <a:rPr lang="en-US" sz="2400"/>
              <a:t>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aturan</a:t>
            </a:r>
            <a:r>
              <a:rPr lang="en-US" sz="2400"/>
              <a:t> BST dan </a:t>
            </a:r>
            <a:r>
              <a:rPr lang="en-US" sz="2400" err="1"/>
              <a:t>diberi</a:t>
            </a:r>
            <a:r>
              <a:rPr lang="en-US" sz="2400"/>
              <a:t> </a:t>
            </a:r>
            <a:r>
              <a:rPr lang="en-US" sz="2400" err="1"/>
              <a:t>warna</a:t>
            </a:r>
            <a:r>
              <a:rPr lang="en-US" sz="2400"/>
              <a:t> </a:t>
            </a:r>
            <a:r>
              <a:rPr lang="en-US" sz="2400" err="1"/>
              <a:t>merah</a:t>
            </a:r>
            <a:endParaRPr lang="en-US" sz="2400"/>
          </a:p>
          <a:p>
            <a:pPr marL="742950" indent="-742950">
              <a:buAutoNum type="arabicPeriod"/>
            </a:pPr>
            <a:r>
              <a:rPr lang="en-US" sz="2400"/>
              <a:t>Jika tree </a:t>
            </a:r>
            <a:r>
              <a:rPr lang="en-US" sz="2400" err="1"/>
              <a:t>kosong</a:t>
            </a:r>
            <a:r>
              <a:rPr lang="en-US" sz="2400"/>
              <a:t>, </a:t>
            </a:r>
            <a:r>
              <a:rPr lang="en-US" sz="2400" err="1"/>
              <a:t>maka</a:t>
            </a:r>
            <a:r>
              <a:rPr lang="en-US" sz="2400"/>
              <a:t> node </a:t>
            </a:r>
            <a:r>
              <a:rPr lang="en-US" sz="2400" err="1"/>
              <a:t>baru</a:t>
            </a:r>
            <a:r>
              <a:rPr lang="en-US" sz="2400"/>
              <a:t> </a:t>
            </a:r>
            <a:r>
              <a:rPr lang="en-US" sz="2400" err="1"/>
              <a:t>menjadi</a:t>
            </a:r>
            <a:r>
              <a:rPr lang="en-US" sz="2400"/>
              <a:t> root dan </a:t>
            </a:r>
            <a:r>
              <a:rPr lang="en-US" sz="2400" err="1"/>
              <a:t>warna</a:t>
            </a:r>
            <a:r>
              <a:rPr lang="en-US" sz="2400"/>
              <a:t> </a:t>
            </a:r>
            <a:r>
              <a:rPr lang="en-US" sz="2400" err="1"/>
              <a:t>diubah</a:t>
            </a:r>
            <a:r>
              <a:rPr lang="en-US" sz="2400"/>
              <a:t> </a:t>
            </a:r>
            <a:r>
              <a:rPr lang="en-US" sz="2400" err="1"/>
              <a:t>menjadi</a:t>
            </a:r>
            <a:r>
              <a:rPr lang="en-US" sz="2400"/>
              <a:t> </a:t>
            </a:r>
            <a:r>
              <a:rPr lang="en-US" sz="2400" err="1"/>
              <a:t>hitam</a:t>
            </a:r>
            <a:r>
              <a:rPr lang="en-US" sz="2400"/>
              <a:t>, proses insert </a:t>
            </a:r>
            <a:r>
              <a:rPr lang="en-US" sz="2400" err="1"/>
              <a:t>selesai</a:t>
            </a:r>
            <a:endParaRPr lang="en-US" sz="2400"/>
          </a:p>
          <a:p>
            <a:pPr marL="742950" indent="-742950">
              <a:buAutoNum type="arabicPeriod"/>
            </a:pPr>
            <a:r>
              <a:rPr lang="en-US" sz="2400"/>
              <a:t>Jika tree </a:t>
            </a:r>
            <a:r>
              <a:rPr lang="en-US" sz="2400" err="1"/>
              <a:t>tidak</a:t>
            </a:r>
            <a:r>
              <a:rPr lang="en-US" sz="2400"/>
              <a:t> </a:t>
            </a:r>
            <a:r>
              <a:rPr lang="en-US" sz="2400" err="1"/>
              <a:t>kosong</a:t>
            </a:r>
            <a:r>
              <a:rPr lang="en-US" sz="2400"/>
              <a:t>, </a:t>
            </a:r>
            <a:r>
              <a:rPr lang="en-US" sz="2400" err="1"/>
              <a:t>buat</a:t>
            </a:r>
            <a:r>
              <a:rPr lang="en-US" sz="2400"/>
              <a:t> x </a:t>
            </a:r>
            <a:r>
              <a:rPr lang="en-US" sz="2400" err="1"/>
              <a:t>sebagai</a:t>
            </a:r>
            <a:r>
              <a:rPr lang="en-US" sz="2400"/>
              <a:t> leaf node </a:t>
            </a:r>
            <a:r>
              <a:rPr lang="en-US" sz="2400" err="1"/>
              <a:t>dengan</a:t>
            </a:r>
            <a:r>
              <a:rPr lang="en-US" sz="2400"/>
              <a:t> </a:t>
            </a:r>
            <a:r>
              <a:rPr lang="en-US" sz="2400" err="1"/>
              <a:t>warna</a:t>
            </a:r>
            <a:r>
              <a:rPr lang="en-US" sz="2400"/>
              <a:t> </a:t>
            </a:r>
            <a:r>
              <a:rPr lang="en-US" sz="2400" err="1"/>
              <a:t>merah</a:t>
            </a:r>
            <a:r>
              <a:rPr lang="en-US" sz="2400"/>
              <a:t> </a:t>
            </a:r>
          </a:p>
          <a:p>
            <a:pPr marL="742950" indent="-742950">
              <a:buAutoNum type="arabicPeriod"/>
            </a:pPr>
            <a:r>
              <a:rPr lang="en-US" sz="2400"/>
              <a:t>Jika parent </a:t>
            </a:r>
            <a:r>
              <a:rPr lang="en-US" sz="2400" err="1"/>
              <a:t>bewarna</a:t>
            </a:r>
            <a:r>
              <a:rPr lang="en-US" sz="2400"/>
              <a:t> </a:t>
            </a:r>
            <a:r>
              <a:rPr lang="en-US" sz="2400" err="1"/>
              <a:t>hitam</a:t>
            </a:r>
            <a:r>
              <a:rPr lang="en-US" sz="2400"/>
              <a:t>, proses insert </a:t>
            </a:r>
            <a:r>
              <a:rPr lang="en-US" sz="2400" err="1"/>
              <a:t>selesai</a:t>
            </a:r>
            <a:r>
              <a:rPr lang="en-US" sz="2400"/>
              <a:t>.</a:t>
            </a:r>
          </a:p>
          <a:p>
            <a:pPr marL="742950" indent="-742950">
              <a:buAutoNum type="arabicPeriod"/>
            </a:pPr>
            <a:r>
              <a:rPr lang="en-US" sz="2400" err="1"/>
              <a:t>Lalukan</a:t>
            </a:r>
            <a:r>
              <a:rPr lang="en-US" sz="2400"/>
              <a:t> </a:t>
            </a:r>
            <a:r>
              <a:rPr lang="en-US" sz="2400" err="1"/>
              <a:t>langkah</a:t>
            </a:r>
            <a:r>
              <a:rPr lang="en-US" sz="2400"/>
              <a:t> </a:t>
            </a:r>
            <a:r>
              <a:rPr lang="en-US" sz="2400" err="1"/>
              <a:t>berikut</a:t>
            </a:r>
            <a:r>
              <a:rPr lang="en-US" sz="2400"/>
              <a:t> </a:t>
            </a:r>
            <a:r>
              <a:rPr lang="en-US" sz="2400" err="1"/>
              <a:t>jika</a:t>
            </a:r>
            <a:r>
              <a:rPr lang="en-US" sz="2400"/>
              <a:t> node parent </a:t>
            </a:r>
            <a:r>
              <a:rPr lang="en-US" sz="2400" err="1"/>
              <a:t>bewarna</a:t>
            </a:r>
            <a:r>
              <a:rPr lang="en-US" sz="2400"/>
              <a:t> </a:t>
            </a:r>
            <a:r>
              <a:rPr lang="en-US" sz="2400" err="1"/>
              <a:t>merah</a:t>
            </a:r>
            <a:r>
              <a:rPr lang="en-US" sz="240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/>
              <a:t>Jika node uncle </a:t>
            </a:r>
            <a:r>
              <a:rPr lang="en-US" sz="2400" err="1"/>
              <a:t>bewarna</a:t>
            </a:r>
            <a:r>
              <a:rPr lang="en-US" sz="2400"/>
              <a:t> </a:t>
            </a:r>
            <a:r>
              <a:rPr lang="en-US" sz="2400" err="1"/>
              <a:t>merah</a:t>
            </a:r>
            <a:r>
              <a:rPr lang="en-US" sz="2400"/>
              <a:t>  &amp; grandparent </a:t>
            </a:r>
            <a:r>
              <a:rPr lang="en-US" sz="2400" err="1"/>
              <a:t>bewarna</a:t>
            </a:r>
            <a:r>
              <a:rPr lang="en-US" sz="2400"/>
              <a:t> </a:t>
            </a:r>
            <a:r>
              <a:rPr lang="en-US" sz="2400" err="1"/>
              <a:t>hitam</a:t>
            </a:r>
            <a:r>
              <a:rPr lang="en-US" sz="2400"/>
              <a:t> </a:t>
            </a:r>
            <a:r>
              <a:rPr lang="en-US" sz="2400" err="1"/>
              <a:t>maka</a:t>
            </a:r>
            <a:r>
              <a:rPr lang="en-US" sz="2400"/>
              <a:t>:</a:t>
            </a:r>
          </a:p>
          <a:p>
            <a:pPr marL="0" indent="0">
              <a:buNone/>
            </a:pPr>
            <a:endParaRPr lang="en-US" sz="240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7D9-5354-42ED-B5B6-06C43322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(5)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4E7-D8C6-4290-89A7-F26ECFE9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sz="2800" err="1"/>
              <a:t>Ubah</a:t>
            </a:r>
            <a:r>
              <a:rPr lang="en-US" sz="2800"/>
              <a:t> </a:t>
            </a:r>
            <a:r>
              <a:rPr lang="en-US" sz="2800" err="1"/>
              <a:t>warna</a:t>
            </a:r>
            <a:r>
              <a:rPr lang="en-US" sz="2800"/>
              <a:t> node parent dan uncle </a:t>
            </a:r>
            <a:r>
              <a:rPr lang="en-US" sz="2800" err="1"/>
              <a:t>menjadi</a:t>
            </a:r>
            <a:r>
              <a:rPr lang="en-US" sz="2800"/>
              <a:t> </a:t>
            </a:r>
            <a:r>
              <a:rPr lang="en-US" sz="2800" err="1"/>
              <a:t>hitam</a:t>
            </a:r>
            <a:endParaRPr lang="en-US" sz="2800"/>
          </a:p>
          <a:p>
            <a:pPr marL="571500" indent="-571500">
              <a:buFont typeface="+mj-lt"/>
              <a:buAutoNum type="romanLcPeriod"/>
            </a:pPr>
            <a:r>
              <a:rPr lang="en-US" sz="2800" err="1"/>
              <a:t>Ubah</a:t>
            </a:r>
            <a:r>
              <a:rPr lang="en-US" sz="2800"/>
              <a:t> </a:t>
            </a:r>
            <a:r>
              <a:rPr lang="en-US" sz="2800" err="1"/>
              <a:t>warna</a:t>
            </a:r>
            <a:r>
              <a:rPr lang="en-US" sz="2800"/>
              <a:t> grandparent </a:t>
            </a:r>
            <a:r>
              <a:rPr lang="en-US" sz="2800" err="1"/>
              <a:t>menjadi</a:t>
            </a:r>
            <a:r>
              <a:rPr lang="en-US" sz="2800"/>
              <a:t> </a:t>
            </a:r>
            <a:r>
              <a:rPr lang="en-US" sz="2800" err="1"/>
              <a:t>merah</a:t>
            </a:r>
            <a:endParaRPr lang="en-US" sz="2800"/>
          </a:p>
          <a:p>
            <a:pPr marL="571500" indent="-571500">
              <a:buFont typeface="+mj-lt"/>
              <a:buAutoNum type="romanLcPeriod"/>
            </a:pPr>
            <a:r>
              <a:rPr lang="en-US" sz="2800" err="1"/>
              <a:t>Warna</a:t>
            </a:r>
            <a:r>
              <a:rPr lang="en-US" sz="2800"/>
              <a:t> node </a:t>
            </a:r>
            <a:r>
              <a:rPr lang="en-US" sz="2800" err="1"/>
              <a:t>baru</a:t>
            </a:r>
            <a:r>
              <a:rPr lang="en-US" sz="2800"/>
              <a:t> = </a:t>
            </a:r>
            <a:r>
              <a:rPr lang="en-US" sz="2800" err="1"/>
              <a:t>warna</a:t>
            </a:r>
            <a:r>
              <a:rPr lang="en-US" sz="2800"/>
              <a:t> grandparent</a:t>
            </a:r>
          </a:p>
          <a:p>
            <a:pPr marL="0" indent="0">
              <a:buNone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737E-6BBE-4DD9-8798-86F234AB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6494064" cy="34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7D9-5354-42ED-B5B6-06C43322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220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(6)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4E7-D8C6-4290-89A7-F26ECFE9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en-US" sz="2800"/>
              <a:t>Jika node uncle </a:t>
            </a:r>
            <a:r>
              <a:rPr lang="en-US" sz="2800" err="1"/>
              <a:t>bewarna</a:t>
            </a:r>
            <a:r>
              <a:rPr lang="en-US" sz="2800"/>
              <a:t> </a:t>
            </a:r>
            <a:r>
              <a:rPr lang="en-US" sz="2800" err="1"/>
              <a:t>hitam</a:t>
            </a:r>
            <a:r>
              <a:rPr lang="en-US" sz="2800"/>
              <a:t> </a:t>
            </a:r>
            <a:r>
              <a:rPr lang="en-US" sz="2800" err="1"/>
              <a:t>maka</a:t>
            </a:r>
            <a:r>
              <a:rPr lang="en-US" sz="2800"/>
              <a:t> </a:t>
            </a:r>
            <a:r>
              <a:rPr lang="en-US" sz="2800" err="1"/>
              <a:t>ada</a:t>
            </a:r>
            <a:r>
              <a:rPr lang="en-US" sz="2800"/>
              <a:t> 4 </a:t>
            </a:r>
            <a:r>
              <a:rPr lang="en-US" sz="2800" err="1"/>
              <a:t>kemungkinan</a:t>
            </a:r>
            <a:r>
              <a:rPr lang="en-US" sz="2800"/>
              <a:t> </a:t>
            </a:r>
            <a:r>
              <a:rPr lang="en-US" sz="2800" err="1"/>
              <a:t>konfigurasi</a:t>
            </a:r>
            <a:r>
              <a:rPr lang="en-US" sz="2800"/>
              <a:t> </a:t>
            </a:r>
            <a:r>
              <a:rPr lang="en-US" sz="2800" err="1"/>
              <a:t>untuk</a:t>
            </a:r>
            <a:r>
              <a:rPr lang="en-US" sz="2800"/>
              <a:t> x, parent (p), uncle (u) dan grandparent (g) </a:t>
            </a:r>
            <a:r>
              <a:rPr lang="en-US" sz="2800" err="1"/>
              <a:t>yaitu</a:t>
            </a:r>
            <a:r>
              <a:rPr lang="en-US" sz="2800"/>
              <a:t> </a:t>
            </a:r>
            <a:r>
              <a:rPr lang="en-US" sz="2800" err="1"/>
              <a:t>rotasi</a:t>
            </a:r>
            <a:r>
              <a:rPr lang="en-US" sz="2800"/>
              <a:t> </a:t>
            </a:r>
            <a:r>
              <a:rPr lang="en-US" sz="2800" err="1"/>
              <a:t>seperti</a:t>
            </a:r>
            <a:r>
              <a:rPr lang="en-US" sz="2800"/>
              <a:t> pada AVL tree: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/>
              <a:t>Left rotation: x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kiri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p dan p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kiri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g</a:t>
            </a:r>
          </a:p>
          <a:p>
            <a:pPr marL="0" indent="0">
              <a:buNone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  <a:p>
            <a:pPr marL="571500" indent="-571500">
              <a:buFont typeface="+mj-lt"/>
              <a:buAutoNum type="romanLcPeriod"/>
            </a:pP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B7622-3942-48A5-874D-87DDA968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26568"/>
            <a:ext cx="7161031" cy="28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F7D9-5354-42ED-B5B6-06C43322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Red Black Tree (7)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44E7-D8C6-4290-89A7-F26ECFE9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571500" indent="-571500">
              <a:buFont typeface="+mj-lt"/>
              <a:buAutoNum type="romanLcPeriod" startAt="2"/>
            </a:pPr>
            <a:r>
              <a:rPr lang="en-US" sz="2800"/>
              <a:t>Left right (double right) rotation: x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kanan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p dan p </a:t>
            </a:r>
            <a:r>
              <a:rPr lang="en-US" sz="2800" err="1"/>
              <a:t>adalah</a:t>
            </a:r>
            <a:r>
              <a:rPr lang="en-US" sz="2800"/>
              <a:t> </a:t>
            </a:r>
            <a:r>
              <a:rPr lang="en-US" sz="2800" err="1"/>
              <a:t>anak</a:t>
            </a:r>
            <a:r>
              <a:rPr lang="en-US" sz="2800"/>
              <a:t> </a:t>
            </a:r>
            <a:r>
              <a:rPr lang="en-US" sz="2800" err="1"/>
              <a:t>kiri</a:t>
            </a:r>
            <a:r>
              <a:rPr lang="en-US" sz="2800"/>
              <a:t> </a:t>
            </a:r>
            <a:r>
              <a:rPr lang="en-US" sz="2800" err="1"/>
              <a:t>dari</a:t>
            </a:r>
            <a:r>
              <a:rPr lang="en-US" sz="2800"/>
              <a:t> g</a:t>
            </a:r>
          </a:p>
          <a:p>
            <a:pPr marL="0" indent="0">
              <a:buNone/>
            </a:pPr>
            <a:endParaRPr lang="en-US" sz="2800"/>
          </a:p>
          <a:p>
            <a:pPr marL="571500" indent="-571500">
              <a:buFont typeface="+mj-lt"/>
              <a:buAutoNum type="romanLcPeriod" startAt="2"/>
            </a:pPr>
            <a:endParaRPr lang="en-US" sz="2800"/>
          </a:p>
          <a:p>
            <a:pPr marL="571500" indent="-571500">
              <a:buFont typeface="+mj-lt"/>
              <a:buAutoNum type="romanLcPeriod" startAt="2"/>
            </a:pPr>
            <a:endParaRPr lang="en-US" sz="2800"/>
          </a:p>
          <a:p>
            <a:pPr marL="571500" indent="-571500">
              <a:buFont typeface="+mj-lt"/>
              <a:buAutoNum type="romanLcPeriod" startAt="2"/>
            </a:pPr>
            <a:endParaRPr lang="en-US" sz="2800"/>
          </a:p>
          <a:p>
            <a:pPr marL="571500" indent="-571500">
              <a:buFont typeface="+mj-lt"/>
              <a:buAutoNum type="romanLcPeriod" startAt="2"/>
            </a:pP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629F3-BE5E-4ECC-93C3-FFCEF9D6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67000"/>
            <a:ext cx="6438266" cy="24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67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DF2C63-818E-4A86-82DC-08FF032014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A430A1-B725-429A-AC46-641E2958B4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48B77-9076-4E2D-8313-5A7B4FC5D97E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Default Design</vt:lpstr>
      <vt:lpstr>Theme2</vt:lpstr>
      <vt:lpstr>Struktur Data TK13024</vt:lpstr>
      <vt:lpstr>Objektif</vt:lpstr>
      <vt:lpstr>Red Black Tree</vt:lpstr>
      <vt:lpstr>Red Black Tree (2)</vt:lpstr>
      <vt:lpstr>Red Black Tree (3)</vt:lpstr>
      <vt:lpstr>Red Black Tree (4)</vt:lpstr>
      <vt:lpstr>Red Black Tree (5)</vt:lpstr>
      <vt:lpstr>Red Black Tree (6)</vt:lpstr>
      <vt:lpstr>Red Black Tree (7)</vt:lpstr>
      <vt:lpstr>Red Black Tree (8)</vt:lpstr>
      <vt:lpstr>Red Black Tree (9)</vt:lpstr>
      <vt:lpstr>Red Black Tree (10)</vt:lpstr>
      <vt:lpstr>Red Black Tree (11)</vt:lpstr>
      <vt:lpstr>Red Black Tree (12)</vt:lpstr>
      <vt:lpstr>Red Black Tree (13)</vt:lpstr>
      <vt:lpstr>Red Black Tree (14)</vt:lpstr>
      <vt:lpstr>Red Black Tree (15)</vt:lpstr>
      <vt:lpstr>Red Black Tree (16)</vt:lpstr>
      <vt:lpstr>Red Black Tree (17)</vt:lpstr>
      <vt:lpstr>Red Black Tree (18)</vt:lpstr>
      <vt:lpstr>Red Black Tree (19)</vt:lpstr>
      <vt:lpstr>2-3 Tree</vt:lpstr>
      <vt:lpstr>2-3 Tree (2)</vt:lpstr>
      <vt:lpstr>2-3 Tree (3)</vt:lpstr>
      <vt:lpstr>2-3 Tree (4)</vt:lpstr>
      <vt:lpstr>2-3 Tree (5)</vt:lpstr>
      <vt:lpstr>2-3 Tree (6)</vt:lpstr>
      <vt:lpstr>2-3 Tree (7)</vt:lpstr>
      <vt:lpstr>2-3 Tree (8)</vt:lpstr>
      <vt:lpstr>2-3 Tree (9)</vt:lpstr>
      <vt:lpstr>PowerPoint Presentation</vt:lpstr>
      <vt:lpstr>2-3 Tree (10)</vt:lpstr>
      <vt:lpstr>Delete A:</vt:lpstr>
      <vt:lpstr>Delete L:</vt:lpstr>
      <vt:lpstr>Delete E:</vt:lpstr>
      <vt:lpstr>Delete V:</vt:lpstr>
      <vt:lpstr>2-3 Tree (11)</vt:lpstr>
      <vt:lpstr>B-Tree </vt:lpstr>
      <vt:lpstr>B-Tree (2)</vt:lpstr>
      <vt:lpstr>B-Tree (3)</vt:lpstr>
      <vt:lpstr>B-Tree (4)</vt:lpstr>
      <vt:lpstr>B-Tree (5)</vt:lpstr>
      <vt:lpstr>B-Tree (6)</vt:lpstr>
      <vt:lpstr>B-Tree (7)</vt:lpstr>
      <vt:lpstr>B-Tree (8)</vt:lpstr>
      <vt:lpstr>B-Tree (9)</vt:lpstr>
      <vt:lpstr>Trie </vt:lpstr>
      <vt:lpstr>Trie (2)</vt:lpstr>
      <vt:lpstr>Latihan Soal</vt:lpstr>
      <vt:lpstr>Latihan soal (2)</vt:lpstr>
      <vt:lpstr>Latihan Soal (3)</vt:lpstr>
      <vt:lpstr>Latihan soal (4)</vt:lpstr>
      <vt:lpstr>PR 9</vt:lpstr>
      <vt:lpstr>Praktikum Java 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</dc:title>
  <dc:creator>Pono</dc:creator>
  <cp:revision>6</cp:revision>
  <dcterms:created xsi:type="dcterms:W3CDTF">2021-03-01T14:47:08Z</dcterms:created>
  <dcterms:modified xsi:type="dcterms:W3CDTF">2024-06-04T10:49:41Z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