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96" r:id="rId5"/>
    <p:sldId id="268" r:id="rId6"/>
    <p:sldId id="398" r:id="rId7"/>
    <p:sldId id="406" r:id="rId8"/>
    <p:sldId id="399" r:id="rId9"/>
    <p:sldId id="400" r:id="rId10"/>
    <p:sldId id="401" r:id="rId11"/>
    <p:sldId id="407" r:id="rId12"/>
    <p:sldId id="402" r:id="rId13"/>
    <p:sldId id="408" r:id="rId14"/>
    <p:sldId id="403" r:id="rId15"/>
    <p:sldId id="409" r:id="rId16"/>
    <p:sldId id="404" r:id="rId17"/>
    <p:sldId id="410" r:id="rId18"/>
    <p:sldId id="412" r:id="rId19"/>
    <p:sldId id="411" r:id="rId20"/>
    <p:sldId id="405" r:id="rId21"/>
    <p:sldId id="41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F31733-66F8-4C34-8228-E6B9ED28F8B4}" v="2" dt="2024-02-27T09:07:53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FZAAL GHAIYYAS BUDI NURENDRA" userId="S::muhammad.535230217@stu.untar.ac.id::ecab9a4b-ca03-4abd-8fba-cb6a2565543a" providerId="AD" clId="Web-{F7F31733-66F8-4C34-8228-E6B9ED28F8B4}"/>
    <pc:docChg chg="modSld">
      <pc:chgData name="MUHAMMAD AFZAAL GHAIYYAS BUDI NURENDRA" userId="S::muhammad.535230217@stu.untar.ac.id::ecab9a4b-ca03-4abd-8fba-cb6a2565543a" providerId="AD" clId="Web-{F7F31733-66F8-4C34-8228-E6B9ED28F8B4}" dt="2024-02-27T09:07:53.558" v="1" actId="1076"/>
      <pc:docMkLst>
        <pc:docMk/>
      </pc:docMkLst>
      <pc:sldChg chg="modSp">
        <pc:chgData name="MUHAMMAD AFZAAL GHAIYYAS BUDI NURENDRA" userId="S::muhammad.535230217@stu.untar.ac.id::ecab9a4b-ca03-4abd-8fba-cb6a2565543a" providerId="AD" clId="Web-{F7F31733-66F8-4C34-8228-E6B9ED28F8B4}" dt="2024-02-27T09:07:53.558" v="1" actId="1076"/>
        <pc:sldMkLst>
          <pc:docMk/>
          <pc:sldMk cId="1371863870" sldId="411"/>
        </pc:sldMkLst>
        <pc:picChg chg="mod">
          <ac:chgData name="MUHAMMAD AFZAAL GHAIYYAS BUDI NURENDRA" userId="S::muhammad.535230217@stu.untar.ac.id::ecab9a4b-ca03-4abd-8fba-cb6a2565543a" providerId="AD" clId="Web-{F7F31733-66F8-4C34-8228-E6B9ED28F8B4}" dt="2024-02-27T09:07:53.558" v="1" actId="1076"/>
          <ac:picMkLst>
            <pc:docMk/>
            <pc:sldMk cId="1371863870" sldId="411"/>
            <ac:picMk id="5" creationId="{A19F7495-4CA0-6A16-63C1-5E8D3CFA3E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?section=windows" TargetMode="External"/><Relationship Id="rId2" Type="http://schemas.openxmlformats.org/officeDocument/2006/relationships/hyperlink" Target="https://code.visualstudio.com/docs/java/java-tutori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2655-C6EA-5C85-9B78-8AE5BF513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/>
              <a:t>REKURSIF</a:t>
            </a:r>
            <a:br>
              <a:rPr lang="en-US" b="1"/>
            </a:br>
            <a:r>
              <a:rPr lang="en-US" sz="3200" b="1"/>
              <a:t>PRAKTIKUM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2C4DE-47C6-F36C-7DF1-42BC8FCC5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/>
              <a:t>TK13024 - STRUKTUR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EFB4D-7D96-34FB-1BB5-8BB5D07F9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38B7-AC77-6E70-4C95-6007D9F2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Selection (switch)</a:t>
            </a:r>
            <a:endParaRPr lang="en-ID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6701-C64F-15C5-D0E6-4C6CB7FE0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4528" y="1401762"/>
            <a:ext cx="3319272" cy="4351338"/>
          </a:xfrm>
        </p:spPr>
        <p:txBody>
          <a:bodyPr/>
          <a:lstStyle/>
          <a:p>
            <a:r>
              <a:rPr lang="en-US"/>
              <a:t>Switch </a:t>
            </a:r>
            <a:r>
              <a:rPr lang="en-US" err="1"/>
              <a:t>hanya</a:t>
            </a:r>
            <a:r>
              <a:rPr lang="en-US"/>
              <a:t> </a:t>
            </a:r>
            <a:r>
              <a:rPr lang="en-US" err="1"/>
              <a:t>dapat</a:t>
            </a:r>
            <a:r>
              <a:rPr lang="en-US"/>
              <a:t> </a:t>
            </a:r>
            <a:r>
              <a:rPr lang="en-US" err="1"/>
              <a:t>digunakan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tipe</a:t>
            </a:r>
            <a:r>
              <a:rPr lang="en-US"/>
              <a:t> data</a:t>
            </a:r>
          </a:p>
          <a:p>
            <a:pPr lvl="1"/>
            <a:r>
              <a:rPr lang="en-US"/>
              <a:t>Integer</a:t>
            </a:r>
          </a:p>
          <a:p>
            <a:pPr lvl="1"/>
            <a:r>
              <a:rPr lang="en-US"/>
              <a:t>Character</a:t>
            </a:r>
          </a:p>
          <a:p>
            <a:pPr lvl="1"/>
            <a:r>
              <a:rPr lang="en-US"/>
              <a:t>Boolean 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7F763AE-B99C-1A83-EAA8-485780712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6418"/>
            <a:ext cx="7056371" cy="54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7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E1E3-3620-C634-2FB2-F16AE440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Looping (for)</a:t>
            </a:r>
            <a:endParaRPr lang="en-ID" b="1"/>
          </a:p>
        </p:txBody>
      </p:sp>
      <p:pic>
        <p:nvPicPr>
          <p:cNvPr id="5" name="Picture 4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BA03E676-F37B-3D14-C48E-6C1B446D0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0981"/>
            <a:ext cx="9209763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2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EB8CD9B-7B4C-607B-E194-72ED6CACE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63" y="0"/>
            <a:ext cx="678263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0244E-D9C6-20B3-D033-B6EB35A0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89" y="1267968"/>
            <a:ext cx="5696712" cy="999744"/>
          </a:xfrm>
          <a:solidFill>
            <a:schemeClr val="bg1"/>
          </a:solidFill>
        </p:spPr>
        <p:txBody>
          <a:bodyPr/>
          <a:lstStyle/>
          <a:p>
            <a:r>
              <a:rPr lang="en-US" b="1"/>
              <a:t>for vs while vs do-while</a:t>
            </a:r>
          </a:p>
        </p:txBody>
      </p:sp>
    </p:spTree>
    <p:extLst>
      <p:ext uri="{BB962C8B-B14F-4D97-AF65-F5344CB8AC3E}">
        <p14:creationId xmlns:p14="http://schemas.microsoft.com/office/powerpoint/2010/main" val="45024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4D5F-9F29-DD8A-AC42-83379CB9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Class dan Method di Java</a:t>
            </a:r>
            <a:endParaRPr lang="en-ID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5710-1992-0A34-5C21-4A6355EE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Class </a:t>
            </a:r>
            <a:r>
              <a:rPr lang="en-ID" err="1"/>
              <a:t>adalah</a:t>
            </a:r>
            <a:r>
              <a:rPr lang="en-ID"/>
              <a:t> </a:t>
            </a:r>
            <a:r>
              <a:rPr lang="en-ID" err="1"/>
              <a:t>sebuah</a:t>
            </a:r>
            <a:r>
              <a:rPr lang="en-ID"/>
              <a:t> template </a:t>
            </a:r>
            <a:r>
              <a:rPr lang="en-ID" err="1"/>
              <a:t>dari</a:t>
            </a:r>
            <a:r>
              <a:rPr lang="en-ID"/>
              <a:t> </a:t>
            </a:r>
            <a:r>
              <a:rPr lang="en-ID" err="1"/>
              <a:t>banyak</a:t>
            </a:r>
            <a:r>
              <a:rPr lang="en-ID"/>
              <a:t> </a:t>
            </a:r>
            <a:r>
              <a:rPr lang="en-ID" err="1"/>
              <a:t>obyek</a:t>
            </a:r>
            <a:r>
              <a:rPr lang="en-ID"/>
              <a:t> dan </a:t>
            </a:r>
            <a:r>
              <a:rPr lang="en-ID" err="1"/>
              <a:t>menentukan</a:t>
            </a:r>
            <a:r>
              <a:rPr lang="en-ID"/>
              <a:t>:</a:t>
            </a:r>
          </a:p>
          <a:p>
            <a:pPr lvl="1"/>
            <a:r>
              <a:rPr lang="en-ID"/>
              <a:t>Variables (attributes/fields) for the objects</a:t>
            </a:r>
          </a:p>
          <a:p>
            <a:pPr lvl="1"/>
            <a:r>
              <a:rPr lang="en-ID"/>
              <a:t>Methods (behaviours) for the objects</a:t>
            </a:r>
          </a:p>
          <a:p>
            <a:r>
              <a:rPr lang="en-ID" err="1"/>
              <a:t>Obyek</a:t>
            </a:r>
            <a:r>
              <a:rPr lang="en-ID"/>
              <a:t> </a:t>
            </a:r>
            <a:r>
              <a:rPr lang="en-ID" err="1"/>
              <a:t>adalah</a:t>
            </a:r>
            <a:r>
              <a:rPr lang="en-ID"/>
              <a:t> </a:t>
            </a:r>
            <a:r>
              <a:rPr lang="en-ID" err="1"/>
              <a:t>elemen</a:t>
            </a:r>
            <a:r>
              <a:rPr lang="en-ID"/>
              <a:t> </a:t>
            </a:r>
            <a:r>
              <a:rPr lang="en-ID" err="1"/>
              <a:t>dari</a:t>
            </a:r>
            <a:r>
              <a:rPr lang="en-ID"/>
              <a:t> </a:t>
            </a:r>
            <a:r>
              <a:rPr lang="en-ID" err="1"/>
              <a:t>sebuah</a:t>
            </a:r>
            <a:r>
              <a:rPr lang="en-ID"/>
              <a:t> class</a:t>
            </a:r>
          </a:p>
          <a:p>
            <a:pPr lvl="1"/>
            <a:r>
              <a:rPr lang="en-ID" err="1"/>
              <a:t>Dua</a:t>
            </a:r>
            <a:r>
              <a:rPr lang="en-ID"/>
              <a:t> </a:t>
            </a:r>
            <a:r>
              <a:rPr lang="en-ID" err="1"/>
              <a:t>buah</a:t>
            </a:r>
            <a:r>
              <a:rPr lang="en-ID"/>
              <a:t> </a:t>
            </a:r>
            <a:r>
              <a:rPr lang="en-ID" err="1"/>
              <a:t>obyek</a:t>
            </a:r>
            <a:r>
              <a:rPr lang="en-ID"/>
              <a:t> yang </a:t>
            </a:r>
            <a:r>
              <a:rPr lang="en-ID" err="1"/>
              <a:t>dibuat</a:t>
            </a:r>
            <a:r>
              <a:rPr lang="en-ID"/>
              <a:t> </a:t>
            </a:r>
            <a:r>
              <a:rPr lang="en-ID" err="1"/>
              <a:t>dari</a:t>
            </a:r>
            <a:r>
              <a:rPr lang="en-ID"/>
              <a:t> class </a:t>
            </a:r>
            <a:r>
              <a:rPr lang="en-ID" err="1"/>
              <a:t>dapat</a:t>
            </a:r>
            <a:r>
              <a:rPr lang="en-ID"/>
              <a:t> </a:t>
            </a:r>
            <a:r>
              <a:rPr lang="en-ID" err="1"/>
              <a:t>diberikan</a:t>
            </a:r>
            <a:r>
              <a:rPr lang="en-ID"/>
              <a:t> </a:t>
            </a:r>
            <a:r>
              <a:rPr lang="en-ID" err="1"/>
              <a:t>perbedaan</a:t>
            </a:r>
            <a:r>
              <a:rPr lang="en-ID"/>
              <a:t> </a:t>
            </a:r>
            <a:r>
              <a:rPr lang="en-ID" err="1"/>
              <a:t>dari</a:t>
            </a:r>
            <a:r>
              <a:rPr lang="en-ID"/>
              <a:t> </a:t>
            </a:r>
            <a:r>
              <a:rPr lang="en-ID" err="1"/>
              <a:t>nilai</a:t>
            </a:r>
            <a:r>
              <a:rPr lang="en-ID"/>
              <a:t> </a:t>
            </a:r>
            <a:r>
              <a:rPr lang="en-ID" err="1"/>
              <a:t>variabel</a:t>
            </a:r>
            <a:r>
              <a:rPr lang="en-ID"/>
              <a:t> dan </a:t>
            </a:r>
            <a:r>
              <a:rPr lang="en-ID" err="1"/>
              <a:t>hasil</a:t>
            </a:r>
            <a:r>
              <a:rPr lang="en-ID"/>
              <a:t> output </a:t>
            </a:r>
            <a:r>
              <a:rPr lang="en-ID" err="1"/>
              <a:t>dari</a:t>
            </a:r>
            <a:r>
              <a:rPr lang="en-ID"/>
              <a:t> method</a:t>
            </a:r>
          </a:p>
          <a:p>
            <a:r>
              <a:rPr lang="en-ID"/>
              <a:t>Method </a:t>
            </a:r>
            <a:r>
              <a:rPr lang="en-ID" err="1"/>
              <a:t>adalah</a:t>
            </a:r>
            <a:r>
              <a:rPr lang="en-ID"/>
              <a:t> </a:t>
            </a:r>
            <a:r>
              <a:rPr lang="en-ID" err="1"/>
              <a:t>sebuah</a:t>
            </a:r>
            <a:r>
              <a:rPr lang="en-ID"/>
              <a:t> </a:t>
            </a:r>
            <a:r>
              <a:rPr lang="en-ID" b="1" err="1"/>
              <a:t>fungsi</a:t>
            </a:r>
            <a:r>
              <a:rPr lang="en-ID"/>
              <a:t> </a:t>
            </a:r>
            <a:r>
              <a:rPr lang="en-ID" err="1"/>
              <a:t>dari</a:t>
            </a:r>
            <a:r>
              <a:rPr lang="en-ID"/>
              <a:t> </a:t>
            </a:r>
            <a:r>
              <a:rPr lang="en-ID" err="1"/>
              <a:t>sebuah</a:t>
            </a:r>
            <a:r>
              <a:rPr lang="en-ID"/>
              <a:t> class</a:t>
            </a:r>
          </a:p>
          <a:p>
            <a:pPr lvl="1"/>
            <a:r>
              <a:rPr lang="en-ID" err="1"/>
              <a:t>Sebuah</a:t>
            </a:r>
            <a:r>
              <a:rPr lang="en-ID"/>
              <a:t> class </a:t>
            </a:r>
            <a:r>
              <a:rPr lang="en-ID" err="1"/>
              <a:t>dapat</a:t>
            </a:r>
            <a:r>
              <a:rPr lang="en-ID"/>
              <a:t> </a:t>
            </a:r>
            <a:r>
              <a:rPr lang="en-ID" err="1"/>
              <a:t>memiliki</a:t>
            </a:r>
            <a:r>
              <a:rPr lang="en-ID"/>
              <a:t> </a:t>
            </a:r>
            <a:r>
              <a:rPr lang="en-ID" err="1"/>
              <a:t>lebih</a:t>
            </a:r>
            <a:r>
              <a:rPr lang="en-ID"/>
              <a:t> </a:t>
            </a:r>
            <a:r>
              <a:rPr lang="en-ID" err="1"/>
              <a:t>dari</a:t>
            </a:r>
            <a:r>
              <a:rPr lang="en-ID"/>
              <a:t> </a:t>
            </a:r>
            <a:r>
              <a:rPr lang="en-ID" err="1"/>
              <a:t>satu</a:t>
            </a:r>
            <a:r>
              <a:rPr lang="en-ID"/>
              <a:t> </a:t>
            </a:r>
            <a:r>
              <a:rPr lang="en-ID" err="1"/>
              <a:t>variabel</a:t>
            </a:r>
            <a:r>
              <a:rPr lang="en-ID"/>
              <a:t> dan method</a:t>
            </a:r>
          </a:p>
        </p:txBody>
      </p:sp>
    </p:spTree>
    <p:extLst>
      <p:ext uri="{BB962C8B-B14F-4D97-AF65-F5344CB8AC3E}">
        <p14:creationId xmlns:p14="http://schemas.microsoft.com/office/powerpoint/2010/main" val="298970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556A-425E-AB7E-09C4-7564F708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" y="451104"/>
            <a:ext cx="2478024" cy="3901440"/>
          </a:xfrm>
        </p:spPr>
        <p:txBody>
          <a:bodyPr>
            <a:normAutofit fontScale="90000"/>
          </a:bodyPr>
          <a:lstStyle/>
          <a:p>
            <a:r>
              <a:rPr lang="en-US" b="1" err="1"/>
              <a:t>Contoh</a:t>
            </a:r>
            <a:r>
              <a:rPr lang="en-US" b="1"/>
              <a:t> Static Method </a:t>
            </a:r>
            <a:r>
              <a:rPr lang="en-US" b="1" err="1"/>
              <a:t>untuk</a:t>
            </a:r>
            <a:r>
              <a:rPr lang="en-US" b="1"/>
              <a:t> </a:t>
            </a:r>
            <a:r>
              <a:rPr lang="en-US" b="1" err="1"/>
              <a:t>Faktorial</a:t>
            </a:r>
            <a:r>
              <a:rPr lang="en-US" b="1"/>
              <a:t> </a:t>
            </a:r>
            <a:r>
              <a:rPr lang="en-US" b="1" err="1"/>
              <a:t>versi</a:t>
            </a:r>
            <a:r>
              <a:rPr lang="en-US" b="1"/>
              <a:t> </a:t>
            </a:r>
            <a:r>
              <a:rPr lang="en-US" b="1" err="1"/>
              <a:t>Iteratif</a:t>
            </a:r>
            <a:endParaRPr lang="en-US" b="1"/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4BDE4698-D033-F7D9-FB31-55078A688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4" y="60544"/>
            <a:ext cx="9144000" cy="673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0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6D0E-5F1C-DAA5-B90A-E7E38C7A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Java Input </a:t>
            </a:r>
            <a:r>
              <a:rPr lang="en-US" b="1" err="1"/>
              <a:t>dengan</a:t>
            </a:r>
            <a:r>
              <a:rPr lang="en-US" b="1"/>
              <a:t> Scanner Library</a:t>
            </a:r>
            <a:endParaRPr lang="en-ID" b="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94ECB-EADA-E2B2-B31E-2ECAAF702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250" y="1527804"/>
            <a:ext cx="7464431" cy="4950768"/>
          </a:xfrm>
        </p:spPr>
      </p:pic>
    </p:spTree>
    <p:extLst>
      <p:ext uri="{BB962C8B-B14F-4D97-AF65-F5344CB8AC3E}">
        <p14:creationId xmlns:p14="http://schemas.microsoft.com/office/powerpoint/2010/main" val="368971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B309-3834-B23C-1E11-1F8354F7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76613" cy="1292225"/>
          </a:xfrm>
        </p:spPr>
        <p:txBody>
          <a:bodyPr>
            <a:normAutofit fontScale="90000"/>
          </a:bodyPr>
          <a:lstStyle/>
          <a:p>
            <a:r>
              <a:rPr lang="en-US" b="1" err="1"/>
              <a:t>Faktorial</a:t>
            </a:r>
            <a:r>
              <a:rPr lang="en-US" b="1"/>
              <a:t> </a:t>
            </a:r>
            <a:r>
              <a:rPr lang="en-US" b="1" err="1"/>
              <a:t>versi</a:t>
            </a:r>
            <a:r>
              <a:rPr lang="en-US" b="1"/>
              <a:t> </a:t>
            </a:r>
            <a:r>
              <a:rPr lang="en-US" b="1" err="1"/>
              <a:t>Rekursif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F3C7-4120-30B9-FF04-FA36B3DE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6575" cy="4351338"/>
          </a:xfrm>
        </p:spPr>
        <p:txBody>
          <a:bodyPr/>
          <a:lstStyle/>
          <a:p>
            <a:r>
              <a:rPr lang="en-US" err="1"/>
              <a:t>Tambahkan</a:t>
            </a:r>
            <a:r>
              <a:rPr lang="en-US"/>
              <a:t> static method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versi</a:t>
            </a:r>
            <a:r>
              <a:rPr lang="en-US"/>
              <a:t> iterative dan recursive </a:t>
            </a:r>
            <a:r>
              <a:rPr lang="en-US" err="1"/>
              <a:t>untuk</a:t>
            </a:r>
            <a:r>
              <a:rPr lang="en-US"/>
              <a:t> Fibonacci!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19F7495-4CA0-6A16-63C1-5E8D3CFA3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87" y="0"/>
            <a:ext cx="7669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6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623E-634D-5AC4-1F32-D1E4A50B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Naming Convention di Java</a:t>
            </a:r>
            <a:endParaRPr lang="en-ID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7DBCD-F266-214F-F9B4-E9A8D05A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/>
              <a:t>Class</a:t>
            </a:r>
          </a:p>
          <a:p>
            <a:pPr lvl="1"/>
            <a:r>
              <a:rPr lang="en-ID" err="1"/>
              <a:t>Huruf</a:t>
            </a:r>
            <a:r>
              <a:rPr lang="en-ID"/>
              <a:t> </a:t>
            </a:r>
            <a:r>
              <a:rPr lang="en-ID" err="1"/>
              <a:t>besar</a:t>
            </a:r>
            <a:r>
              <a:rPr lang="en-ID"/>
              <a:t> </a:t>
            </a:r>
            <a:r>
              <a:rPr lang="en-ID" err="1"/>
              <a:t>untuk</a:t>
            </a:r>
            <a:r>
              <a:rPr lang="en-ID"/>
              <a:t> </a:t>
            </a:r>
            <a:r>
              <a:rPr lang="en-ID" err="1"/>
              <a:t>huruf</a:t>
            </a:r>
            <a:r>
              <a:rPr lang="en-ID"/>
              <a:t> </a:t>
            </a:r>
            <a:r>
              <a:rPr lang="en-ID" err="1"/>
              <a:t>pertama</a:t>
            </a:r>
            <a:r>
              <a:rPr lang="en-ID"/>
              <a:t> di </a:t>
            </a:r>
            <a:r>
              <a:rPr lang="en-ID" err="1"/>
              <a:t>setiap</a:t>
            </a:r>
            <a:r>
              <a:rPr lang="en-ID"/>
              <a:t> kata</a:t>
            </a:r>
          </a:p>
          <a:p>
            <a:pPr lvl="1"/>
            <a:r>
              <a:rPr lang="en-ID"/>
              <a:t>HelloWorld</a:t>
            </a:r>
          </a:p>
          <a:p>
            <a:r>
              <a:rPr lang="en-ID"/>
              <a:t>Method</a:t>
            </a:r>
          </a:p>
          <a:p>
            <a:pPr lvl="1"/>
            <a:r>
              <a:rPr lang="en-ID"/>
              <a:t>Camel case, </a:t>
            </a:r>
            <a:r>
              <a:rPr lang="en-ID" err="1"/>
              <a:t>dimulai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</a:t>
            </a:r>
            <a:r>
              <a:rPr lang="en-ID" err="1"/>
              <a:t>huruf</a:t>
            </a:r>
            <a:r>
              <a:rPr lang="en-ID"/>
              <a:t>, kata </a:t>
            </a:r>
            <a:r>
              <a:rPr lang="en-ID" err="1"/>
              <a:t>kerja</a:t>
            </a:r>
            <a:endParaRPr lang="en-ID"/>
          </a:p>
          <a:p>
            <a:pPr lvl="1"/>
            <a:r>
              <a:rPr lang="en-ID" err="1"/>
              <a:t>doInBackground</a:t>
            </a:r>
            <a:r>
              <a:rPr lang="en-ID"/>
              <a:t>()</a:t>
            </a:r>
          </a:p>
          <a:p>
            <a:r>
              <a:rPr lang="en-ID"/>
              <a:t>Variable</a:t>
            </a:r>
          </a:p>
          <a:p>
            <a:pPr lvl="1"/>
            <a:r>
              <a:rPr lang="en-ID"/>
              <a:t>Camel case, </a:t>
            </a:r>
            <a:r>
              <a:rPr lang="en-ID" err="1"/>
              <a:t>dimulai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</a:t>
            </a:r>
            <a:r>
              <a:rPr lang="en-ID" err="1"/>
              <a:t>huruf</a:t>
            </a:r>
            <a:r>
              <a:rPr lang="en-ID"/>
              <a:t>, </a:t>
            </a:r>
            <a:r>
              <a:rPr lang="en-ID" err="1"/>
              <a:t>bermakna</a:t>
            </a:r>
            <a:endParaRPr lang="en-ID"/>
          </a:p>
          <a:p>
            <a:pPr lvl="1"/>
            <a:r>
              <a:rPr lang="en-ID" err="1"/>
              <a:t>boolean</a:t>
            </a:r>
            <a:r>
              <a:rPr lang="en-ID"/>
              <a:t> </a:t>
            </a:r>
            <a:r>
              <a:rPr lang="en-ID" err="1"/>
              <a:t>isAuthenticated</a:t>
            </a:r>
            <a:r>
              <a:rPr lang="en-ID"/>
              <a:t> = false;</a:t>
            </a:r>
          </a:p>
          <a:p>
            <a:r>
              <a:rPr lang="en-ID"/>
              <a:t>Constant</a:t>
            </a:r>
          </a:p>
          <a:p>
            <a:pPr lvl="1"/>
            <a:r>
              <a:rPr lang="en-ID" err="1"/>
              <a:t>Huruf</a:t>
            </a:r>
            <a:r>
              <a:rPr lang="en-ID"/>
              <a:t> </a:t>
            </a:r>
            <a:r>
              <a:rPr lang="en-ID" err="1"/>
              <a:t>besar</a:t>
            </a:r>
            <a:r>
              <a:rPr lang="en-ID"/>
              <a:t> </a:t>
            </a:r>
            <a:r>
              <a:rPr lang="en-ID" err="1"/>
              <a:t>semua</a:t>
            </a:r>
            <a:r>
              <a:rPr lang="en-ID"/>
              <a:t> dan </a:t>
            </a:r>
            <a:r>
              <a:rPr lang="en-ID" err="1"/>
              <a:t>jika</a:t>
            </a:r>
            <a:r>
              <a:rPr lang="en-ID"/>
              <a:t> </a:t>
            </a:r>
            <a:r>
              <a:rPr lang="en-ID" err="1"/>
              <a:t>dua</a:t>
            </a:r>
            <a:r>
              <a:rPr lang="en-ID"/>
              <a:t> kata </a:t>
            </a:r>
            <a:r>
              <a:rPr lang="en-ID" err="1"/>
              <a:t>dipisahkan</a:t>
            </a:r>
            <a:r>
              <a:rPr lang="en-ID"/>
              <a:t> </a:t>
            </a:r>
            <a:r>
              <a:rPr lang="en-ID" err="1"/>
              <a:t>dengan</a:t>
            </a:r>
            <a:r>
              <a:rPr lang="en-ID"/>
              <a:t> ‘_’</a:t>
            </a:r>
          </a:p>
          <a:p>
            <a:pPr lvl="1"/>
            <a:r>
              <a:rPr lang="en-ID"/>
              <a:t>static final float FIXED_RATE = 8.8f;</a:t>
            </a:r>
          </a:p>
        </p:txBody>
      </p:sp>
    </p:spTree>
    <p:extLst>
      <p:ext uri="{BB962C8B-B14F-4D97-AF65-F5344CB8AC3E}">
        <p14:creationId xmlns:p14="http://schemas.microsoft.com/office/powerpoint/2010/main" val="175687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1C08-7001-8247-097B-DB1E7993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Soal</a:t>
            </a:r>
            <a:r>
              <a:rPr lang="en-US" b="1"/>
              <a:t> Latihan</a:t>
            </a:r>
            <a:endParaRPr lang="en-ID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97C6-7B22-6414-6751-58D28BA34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/>
              <a:t>File </a:t>
            </a:r>
            <a:r>
              <a:rPr lang="en-ID" err="1"/>
              <a:t>materi</a:t>
            </a:r>
            <a:r>
              <a:rPr lang="en-ID"/>
              <a:t>: 1b-Rekursif_220.pdf</a:t>
            </a:r>
          </a:p>
          <a:p>
            <a:pPr lvl="1"/>
            <a:r>
              <a:rPr lang="en-ID"/>
              <a:t>Hal/slide: 41 – 46</a:t>
            </a:r>
          </a:p>
          <a:p>
            <a:pPr lvl="1"/>
            <a:r>
              <a:rPr lang="en-ID"/>
              <a:t>No </a:t>
            </a:r>
            <a:r>
              <a:rPr lang="en-ID" err="1"/>
              <a:t>soal</a:t>
            </a:r>
            <a:r>
              <a:rPr lang="en-ID"/>
              <a:t>: </a:t>
            </a:r>
          </a:p>
          <a:p>
            <a:pPr lvl="2"/>
            <a:r>
              <a:rPr lang="en-ID" err="1"/>
              <a:t>Kelompok</a:t>
            </a:r>
            <a:r>
              <a:rPr lang="en-ID"/>
              <a:t> </a:t>
            </a:r>
            <a:r>
              <a:rPr lang="en-ID" err="1"/>
              <a:t>ganjil</a:t>
            </a:r>
            <a:r>
              <a:rPr lang="en-ID"/>
              <a:t>: 1b, 3c </a:t>
            </a:r>
          </a:p>
          <a:p>
            <a:pPr lvl="2"/>
            <a:r>
              <a:rPr lang="en-ID" err="1"/>
              <a:t>Kelompok</a:t>
            </a:r>
            <a:r>
              <a:rPr lang="en-ID"/>
              <a:t> </a:t>
            </a:r>
            <a:r>
              <a:rPr lang="en-ID" err="1"/>
              <a:t>genap</a:t>
            </a:r>
            <a:r>
              <a:rPr lang="en-ID"/>
              <a:t>: 2b, 5b</a:t>
            </a:r>
          </a:p>
          <a:p>
            <a:r>
              <a:rPr lang="en-ID" err="1"/>
              <a:t>Ketentuan</a:t>
            </a:r>
            <a:r>
              <a:rPr lang="en-ID"/>
              <a:t>:</a:t>
            </a:r>
          </a:p>
          <a:p>
            <a:pPr lvl="1"/>
            <a:r>
              <a:rPr lang="en-ID" err="1"/>
              <a:t>Semua</a:t>
            </a:r>
            <a:r>
              <a:rPr lang="en-ID"/>
              <a:t> </a:t>
            </a:r>
            <a:r>
              <a:rPr lang="en-ID" err="1"/>
              <a:t>soal</a:t>
            </a:r>
            <a:r>
              <a:rPr lang="en-ID"/>
              <a:t> </a:t>
            </a:r>
            <a:r>
              <a:rPr lang="en-ID" err="1"/>
              <a:t>berbentuk</a:t>
            </a:r>
            <a:r>
              <a:rPr lang="en-ID"/>
              <a:t> static method </a:t>
            </a:r>
            <a:r>
              <a:rPr lang="en-ID" err="1"/>
              <a:t>dalam</a:t>
            </a:r>
            <a:r>
              <a:rPr lang="en-ID"/>
              <a:t> </a:t>
            </a:r>
            <a:r>
              <a:rPr lang="en-ID" err="1"/>
              <a:t>satu</a:t>
            </a:r>
            <a:r>
              <a:rPr lang="en-ID"/>
              <a:t> public class yang </a:t>
            </a:r>
            <a:r>
              <a:rPr lang="en-ID" err="1"/>
              <a:t>sama</a:t>
            </a:r>
            <a:r>
              <a:rPr lang="en-ID"/>
              <a:t>. </a:t>
            </a:r>
          </a:p>
          <a:p>
            <a:pPr lvl="1"/>
            <a:r>
              <a:rPr lang="en-ID"/>
              <a:t>main method juga </a:t>
            </a:r>
            <a:r>
              <a:rPr lang="en-ID" err="1"/>
              <a:t>disertakan</a:t>
            </a:r>
            <a:r>
              <a:rPr lang="en-ID"/>
              <a:t> </a:t>
            </a:r>
            <a:r>
              <a:rPr lang="en-ID" err="1"/>
              <a:t>dalam</a:t>
            </a:r>
            <a:r>
              <a:rPr lang="en-ID"/>
              <a:t> class </a:t>
            </a:r>
            <a:r>
              <a:rPr lang="en-ID" err="1"/>
              <a:t>tersebut</a:t>
            </a:r>
            <a:r>
              <a:rPr lang="en-ID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36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D949E-5765-FDDE-E46E-EA5B9920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Materi</a:t>
            </a:r>
            <a:r>
              <a:rPr lang="en-US" b="1"/>
              <a:t> </a:t>
            </a:r>
            <a:r>
              <a:rPr lang="en-US" b="1" err="1"/>
              <a:t>Praktikum</a:t>
            </a:r>
            <a:endParaRPr lang="en-US" b="1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C541C18-08E4-F8CC-E4E9-54E5CD2FC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728752"/>
              </p:ext>
            </p:extLst>
          </p:nvPr>
        </p:nvGraphicFramePr>
        <p:xfrm>
          <a:off x="958702" y="1581076"/>
          <a:ext cx="8153400" cy="45751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63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9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effectLst/>
                          <a:latin typeface="Arial"/>
                          <a:ea typeface="Times New Roman"/>
                        </a:rPr>
                        <a:t>Pertemuan 1</a:t>
                      </a:r>
                      <a:endParaRPr lang="id-ID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/>
                          <a:ea typeface="Times New Roman"/>
                        </a:rPr>
                        <a:t>Review Dasar Program Java dan </a:t>
                      </a:r>
                      <a:r>
                        <a:rPr lang="en-US" sz="1600" err="1"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>
                          <a:effectLst/>
                          <a:latin typeface="Arial"/>
                          <a:ea typeface="Times New Roman"/>
                        </a:rPr>
                        <a:t>Rekursif</a:t>
                      </a:r>
                      <a:endParaRPr lang="id-ID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2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dengan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id-ID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Array dan Linked List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3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Stack dan Queue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4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Hash Tables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5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id-ID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Binary 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Search </a:t>
                      </a:r>
                      <a:r>
                        <a:rPr lang="id-ID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Tree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Heap dan Heapsort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7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Huffman Coding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8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UTS (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9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2-3 Tree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10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DFS dan BFS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11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Shortest Path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12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Minimum Spanning Tree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13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Topological Sort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14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15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Membuat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program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untuk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tugas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akhir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600" b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Pertemuan 16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UAS (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tidak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ada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US" sz="160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praktikum</a:t>
                      </a:r>
                      <a:r>
                        <a:rPr lang="en-US" sz="16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/>
                          <a:ea typeface="Times New Roman"/>
                        </a:rPr>
                        <a:t>)</a:t>
                      </a:r>
                      <a:endParaRPr lang="id-ID" sz="160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1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4544-B0F9-01DA-A9D5-9E9E5E77C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66AC4F-A794-08E1-94C0-AE128300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REVIEW PEMROGRAMAN JAVA</a:t>
            </a:r>
            <a:endParaRPr lang="en-ID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47F5C-32EE-FE14-DBD6-88A43E56C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745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3D5064-68FF-2AEF-EE4E-4F0FC26E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Java Programming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8B099-EE75-8009-BD99-BFA24C30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Baca dan </a:t>
            </a:r>
            <a:r>
              <a:rPr lang="en-US" err="1"/>
              <a:t>ikuti</a:t>
            </a:r>
            <a:r>
              <a:rPr lang="en-US"/>
              <a:t> </a:t>
            </a:r>
            <a:r>
              <a:rPr lang="en-US" err="1"/>
              <a:t>instruksinya</a:t>
            </a:r>
            <a:r>
              <a:rPr lang="en-US"/>
              <a:t>:</a:t>
            </a:r>
          </a:p>
          <a:p>
            <a:pPr lvl="1"/>
            <a:r>
              <a:rPr lang="en-US">
                <a:hlinkClick r:id="rId2"/>
              </a:rPr>
              <a:t>https://code.visualstudio.com/docs/java/java-tutorial</a:t>
            </a:r>
            <a:r>
              <a:rPr lang="en-US"/>
              <a:t> </a:t>
            </a:r>
          </a:p>
          <a:p>
            <a:r>
              <a:rPr lang="en-US"/>
              <a:t>IntelliJ IDEA Community Edition (IDE, </a:t>
            </a:r>
            <a:r>
              <a:rPr lang="en-US" err="1"/>
              <a:t>opsional</a:t>
            </a:r>
            <a:r>
              <a:rPr lang="en-US"/>
              <a:t>)</a:t>
            </a:r>
          </a:p>
          <a:p>
            <a:pPr lvl="1"/>
            <a:r>
              <a:rPr lang="en-US">
                <a:hlinkClick r:id="rId3"/>
              </a:rPr>
              <a:t>https://www.jetbrains.com/idea/download/?section=windows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218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568165-3D91-584F-0D06-45084493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Basic Structure of Java Programming</a:t>
            </a:r>
            <a:endParaRPr lang="en-ID" b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2FA7D6-6BCB-05B4-1254-CF79B20FA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68319"/>
              </p:ext>
            </p:extLst>
          </p:nvPr>
        </p:nvGraphicFramePr>
        <p:xfrm>
          <a:off x="956234" y="1690688"/>
          <a:ext cx="1032136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365">
                  <a:extLst>
                    <a:ext uri="{9D8B030D-6E8A-4147-A177-3AD203B41FA5}">
                      <a16:colId xmlns:a16="http://schemas.microsoft.com/office/drawing/2014/main" val="2785136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/*  </a:t>
                      </a:r>
                      <a:endParaRPr lang="en-US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   Introduction to the program using multiple line comments</a:t>
                      </a:r>
                      <a:endParaRPr lang="en-US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   Try Java for the first time</a:t>
                      </a:r>
                      <a:endParaRPr lang="en-US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   @author: Lely Hiryanto</a:t>
                      </a:r>
                      <a:endParaRPr lang="en-US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   @version 1.0</a:t>
                      </a:r>
                      <a:endParaRPr lang="en-US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*/</a:t>
                      </a:r>
                      <a:endParaRPr lang="en-US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HelloWorld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b="0">
                          <a:solidFill>
                            <a:srgbClr val="4EC9B0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b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//this one line comment</a:t>
                      </a:r>
                      <a:endParaRPr lang="en-US" b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b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b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en-US" b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b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println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"Hello... welcome to the world of Java... Enjoy"</a:t>
                      </a:r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b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ID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691228"/>
                  </a:ext>
                </a:extLst>
              </a:tr>
            </a:tbl>
          </a:graphicData>
        </a:graphic>
      </p:graphicFrame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D29EA24E-8AFD-BF71-F628-74CF480B320C}"/>
              </a:ext>
            </a:extLst>
          </p:cNvPr>
          <p:cNvSpPr/>
          <p:nvPr/>
        </p:nvSpPr>
        <p:spPr>
          <a:xfrm>
            <a:off x="3359648" y="3124704"/>
            <a:ext cx="4058293" cy="418672"/>
          </a:xfrm>
          <a:prstGeom prst="wedgeRoundRectCallout">
            <a:avLst>
              <a:gd name="adj1" fmla="val -50344"/>
              <a:gd name="adj2" fmla="val 153297"/>
              <a:gd name="adj3" fmla="val 16667"/>
            </a:avLst>
          </a:prstGeom>
          <a:solidFill>
            <a:srgbClr val="F9FB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class name </a:t>
            </a:r>
            <a:r>
              <a:rPr lang="en-US" err="1">
                <a:solidFill>
                  <a:schemeClr val="tx1"/>
                </a:solidFill>
              </a:rPr>
              <a:t>harus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sama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dengan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nama</a:t>
            </a:r>
            <a:r>
              <a:rPr lang="en-US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B59C3590-2F0A-7C03-105F-BE211FDB1ED2}"/>
              </a:ext>
            </a:extLst>
          </p:cNvPr>
          <p:cNvSpPr/>
          <p:nvPr/>
        </p:nvSpPr>
        <p:spPr>
          <a:xfrm>
            <a:off x="5083994" y="3617788"/>
            <a:ext cx="5590855" cy="574144"/>
          </a:xfrm>
          <a:prstGeom prst="wedgeRoundRectCallout">
            <a:avLst>
              <a:gd name="adj1" fmla="val -65297"/>
              <a:gd name="adj2" fmla="val 62703"/>
              <a:gd name="adj3" fmla="val 16667"/>
            </a:avLst>
          </a:prstGeom>
          <a:solidFill>
            <a:srgbClr val="F9FB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main </a:t>
            </a:r>
            <a:r>
              <a:rPr lang="en-US">
                <a:solidFill>
                  <a:schemeClr val="tx1"/>
                </a:solidFill>
              </a:rPr>
              <a:t>method, </a:t>
            </a:r>
            <a:r>
              <a:rPr lang="en-US" err="1">
                <a:solidFill>
                  <a:schemeClr val="tx1"/>
                </a:solidFill>
              </a:rPr>
              <a:t>dijalankan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pertama</a:t>
            </a:r>
            <a:r>
              <a:rPr lang="en-US">
                <a:solidFill>
                  <a:schemeClr val="tx1"/>
                </a:solidFill>
              </a:rPr>
              <a:t> kali </a:t>
            </a:r>
            <a:r>
              <a:rPr lang="en-US" err="1">
                <a:solidFill>
                  <a:schemeClr val="tx1"/>
                </a:solidFill>
              </a:rPr>
              <a:t>ketika</a:t>
            </a:r>
            <a:r>
              <a:rPr lang="en-US">
                <a:solidFill>
                  <a:schemeClr val="tx1"/>
                </a:solidFill>
              </a:rPr>
              <a:t> program run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A37FAAD-7F3B-8AC5-A631-FDA8EAEA265E}"/>
              </a:ext>
            </a:extLst>
          </p:cNvPr>
          <p:cNvSpPr/>
          <p:nvPr/>
        </p:nvSpPr>
        <p:spPr>
          <a:xfrm>
            <a:off x="1868183" y="5306126"/>
            <a:ext cx="5837435" cy="418672"/>
          </a:xfrm>
          <a:prstGeom prst="wedgeRoundRectCallout">
            <a:avLst>
              <a:gd name="adj1" fmla="val -23019"/>
              <a:gd name="adj2" fmla="val -114187"/>
              <a:gd name="adj3" fmla="val 16667"/>
            </a:avLst>
          </a:prstGeom>
          <a:solidFill>
            <a:srgbClr val="F9FB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built-in method </a:t>
            </a:r>
            <a:r>
              <a:rPr lang="en-US" err="1">
                <a:solidFill>
                  <a:schemeClr val="tx1"/>
                </a:solidFill>
              </a:rPr>
              <a:t>untuk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menampilkan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teks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ke</a:t>
            </a:r>
            <a:r>
              <a:rPr lang="en-US">
                <a:solidFill>
                  <a:schemeClr val="tx1"/>
                </a:solidFill>
              </a:rPr>
              <a:t> layer monitor</a:t>
            </a:r>
          </a:p>
        </p:txBody>
      </p:sp>
    </p:spTree>
    <p:extLst>
      <p:ext uri="{BB962C8B-B14F-4D97-AF65-F5344CB8AC3E}">
        <p14:creationId xmlns:p14="http://schemas.microsoft.com/office/powerpoint/2010/main" val="304319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9A2EF8-91A0-B963-569E-DB96FAE5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b="1"/>
              <a:t>Primitive Data Type di Java</a:t>
            </a:r>
            <a:endParaRPr lang="en-ID" sz="5200" b="1"/>
          </a:p>
        </p:txBody>
      </p:sp>
      <p:pic>
        <p:nvPicPr>
          <p:cNvPr id="3" name="Picture 2" descr="A table with text on it&#10;&#10;Description automatically generated">
            <a:extLst>
              <a:ext uri="{FF2B5EF4-FFF2-40B4-BE49-F238E27FC236}">
                <a16:creationId xmlns:a16="http://schemas.microsoft.com/office/drawing/2014/main" id="{42313233-D356-8F57-D76E-346874FEB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6008"/>
            <a:ext cx="10512547" cy="3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5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A285B83-83AF-4F15-E0F0-A898B5E80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03" y="224536"/>
            <a:ext cx="9636551" cy="6359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A62CDD-682C-A5D8-5366-35A76C55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72" y="1463040"/>
            <a:ext cx="2587752" cy="3408299"/>
          </a:xfrm>
          <a:solidFill>
            <a:schemeClr val="bg1"/>
          </a:solidFill>
        </p:spPr>
        <p:txBody>
          <a:bodyPr/>
          <a:lstStyle/>
          <a:p>
            <a:r>
              <a:rPr lang="en-US" b="1"/>
              <a:t>Variables dan Output</a:t>
            </a: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156959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CB51C-AA8B-04F9-A0A9-46A26FA6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ID" sz="5200" b="1"/>
              <a:t>Relational and Logical Operators</a:t>
            </a:r>
            <a:endParaRPr lang="en-US" sz="5200" b="1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56F30837-38D3-D71F-4F27-3638AF815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8897"/>
            <a:ext cx="10512547" cy="38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5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A315-A5DC-B1F6-4FDD-44D5FF4C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/>
              <a:t>Selection (if-else, if-else if)</a:t>
            </a:r>
            <a:endParaRPr lang="en-ID" b="1"/>
          </a:p>
        </p:txBody>
      </p:sp>
      <p:pic>
        <p:nvPicPr>
          <p:cNvPr id="6" name="Picture 5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770156E7-18BC-4250-7E31-043482DEB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2878"/>
            <a:ext cx="11012424" cy="58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3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4" ma:contentTypeDescription="Create a new document." ma:contentTypeScope="" ma:versionID="a262aa5729eaeaf224a73fbda406ae33">
  <xsd:schema xmlns:xsd="http://www.w3.org/2001/XMLSchema" xmlns:xs="http://www.w3.org/2001/XMLSchema" xmlns:p="http://schemas.microsoft.com/office/2006/metadata/properties" xmlns:ns2="71a9f402-747b-4da2-8978-9907da1490f0" targetNamespace="http://schemas.microsoft.com/office/2006/metadata/properties" ma:root="true" ma:fieldsID="b3c56a7663914cf517ca5228ceb69b9a" ns2:_="">
    <xsd:import namespace="71a9f402-747b-4da2-8978-9907da1490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43CBB6-47C0-437D-A563-9CDAF122DC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34C79F-ECD8-4E94-B0CA-145E2C9A3948}">
  <ds:schemaRefs>
    <ds:schemaRef ds:uri="71a9f402-747b-4da2-8978-9907da149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DDC7767-5A0A-453E-BAF6-64B8C6C5BF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REKURSIF PRAKTIKUM</vt:lpstr>
      <vt:lpstr>Materi Praktikum</vt:lpstr>
      <vt:lpstr>REVIEW PEMROGRAMAN JAVA</vt:lpstr>
      <vt:lpstr>Java Programming Environment</vt:lpstr>
      <vt:lpstr>Basic Structure of Java Programming</vt:lpstr>
      <vt:lpstr>Primitive Data Type di Java</vt:lpstr>
      <vt:lpstr>Variables dan Output</vt:lpstr>
      <vt:lpstr>Relational and Logical Operators</vt:lpstr>
      <vt:lpstr>Selection (if-else, if-else if)</vt:lpstr>
      <vt:lpstr>Selection (switch)</vt:lpstr>
      <vt:lpstr>Looping (for)</vt:lpstr>
      <vt:lpstr>for vs while vs do-while</vt:lpstr>
      <vt:lpstr>Class dan Method di Java</vt:lpstr>
      <vt:lpstr>Contoh Static Method untuk Faktorial versi Iteratif</vt:lpstr>
      <vt:lpstr>Java Input dengan Scanner Library</vt:lpstr>
      <vt:lpstr>Faktorial versi Rekursif</vt:lpstr>
      <vt:lpstr>Naming Convention di Java</vt:lpstr>
      <vt:lpstr>Soal 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revision>1</cp:revision>
  <dcterms:created xsi:type="dcterms:W3CDTF">2020-06-08T01:30:48Z</dcterms:created>
  <dcterms:modified xsi:type="dcterms:W3CDTF">2024-02-27T09:08:10Z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