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96" r:id="rId5"/>
    <p:sldId id="268" r:id="rId6"/>
    <p:sldId id="401" r:id="rId7"/>
    <p:sldId id="400" r:id="rId8"/>
    <p:sldId id="402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6" r:id="rId18"/>
    <p:sldId id="417" r:id="rId19"/>
    <p:sldId id="418" r:id="rId20"/>
    <p:sldId id="419" r:id="rId21"/>
    <p:sldId id="414" r:id="rId22"/>
    <p:sldId id="403" r:id="rId23"/>
    <p:sldId id="415" r:id="rId24"/>
    <p:sldId id="4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DF420-8730-4435-AA19-845F4D48493F}" v="1" dt="2024-03-24T12:12:52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6197"/>
  </p:normalViewPr>
  <p:slideViewPr>
    <p:cSldViewPr snapToGrid="0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ly Hiryanto" userId="31c9da5f-65ec-4889-a893-0d60be092de9" providerId="ADAL" clId="{BE6D7C4F-C1C0-294B-B363-17BD9204CB0E}"/>
    <pc:docChg chg="modSld">
      <pc:chgData name="Lely Hiryanto" userId="31c9da5f-65ec-4889-a893-0d60be092de9" providerId="ADAL" clId="{BE6D7C4F-C1C0-294B-B363-17BD9204CB0E}" dt="2024-03-09T12:24:04.371" v="41" actId="14100"/>
      <pc:docMkLst>
        <pc:docMk/>
      </pc:docMkLst>
      <pc:sldChg chg="addSp modSp mod">
        <pc:chgData name="Lely Hiryanto" userId="31c9da5f-65ec-4889-a893-0d60be092de9" providerId="ADAL" clId="{BE6D7C4F-C1C0-294B-B363-17BD9204CB0E}" dt="2024-03-09T12:24:04.371" v="41" actId="14100"/>
        <pc:sldMkLst>
          <pc:docMk/>
          <pc:sldMk cId="2330837383" sldId="412"/>
        </pc:sldMkLst>
        <pc:spChg chg="mod">
          <ac:chgData name="Lely Hiryanto" userId="31c9da5f-65ec-4889-a893-0d60be092de9" providerId="ADAL" clId="{BE6D7C4F-C1C0-294B-B363-17BD9204CB0E}" dt="2024-03-09T12:23:17.184" v="13" actId="1076"/>
          <ac:spMkLst>
            <pc:docMk/>
            <pc:sldMk cId="2330837383" sldId="412"/>
            <ac:spMk id="5" creationId="{741557ED-A46D-D7DB-D966-94E9AB92277D}"/>
          </ac:spMkLst>
        </pc:spChg>
        <pc:spChg chg="add mod">
          <ac:chgData name="Lely Hiryanto" userId="31c9da5f-65ec-4889-a893-0d60be092de9" providerId="ADAL" clId="{BE6D7C4F-C1C0-294B-B363-17BD9204CB0E}" dt="2024-03-09T12:24:04.371" v="41" actId="14100"/>
          <ac:spMkLst>
            <pc:docMk/>
            <pc:sldMk cId="2330837383" sldId="412"/>
            <ac:spMk id="6" creationId="{F127AA64-6BC0-34E5-8161-0046B7AAA21B}"/>
          </ac:spMkLst>
        </pc:spChg>
      </pc:sldChg>
      <pc:sldChg chg="modSp mod">
        <pc:chgData name="Lely Hiryanto" userId="31c9da5f-65ec-4889-a893-0d60be092de9" providerId="ADAL" clId="{BE6D7C4F-C1C0-294B-B363-17BD9204CB0E}" dt="2024-03-09T12:22:35.556" v="12" actId="20577"/>
        <pc:sldMkLst>
          <pc:docMk/>
          <pc:sldMk cId="2066361594" sldId="420"/>
        </pc:sldMkLst>
        <pc:spChg chg="mod">
          <ac:chgData name="Lely Hiryanto" userId="31c9da5f-65ec-4889-a893-0d60be092de9" providerId="ADAL" clId="{BE6D7C4F-C1C0-294B-B363-17BD9204CB0E}" dt="2024-03-09T12:22:35.556" v="12" actId="20577"/>
          <ac:spMkLst>
            <pc:docMk/>
            <pc:sldMk cId="2066361594" sldId="420"/>
            <ac:spMk id="3" creationId="{FC7F97C6-7B22-6414-6751-58D28BA34ACB}"/>
          </ac:spMkLst>
        </pc:spChg>
      </pc:sldChg>
    </pc:docChg>
  </pc:docChgLst>
  <pc:docChgLst>
    <pc:chgData name="ERYCA DHAMMA SHANTY" userId="S::eryca.535230071@stu.untar.ac.id::958f4f7a-b3f2-4d26-a4b7-6784fec577ee" providerId="AD" clId="Web-{92ADF420-8730-4435-AA19-845F4D48493F}"/>
    <pc:docChg chg="delSld">
      <pc:chgData name="ERYCA DHAMMA SHANTY" userId="S::eryca.535230071@stu.untar.ac.id::958f4f7a-b3f2-4d26-a4b7-6784fec577ee" providerId="AD" clId="Web-{92ADF420-8730-4435-AA19-845F4D48493F}" dt="2024-03-24T12:12:52.932" v="0"/>
      <pc:docMkLst>
        <pc:docMk/>
      </pc:docMkLst>
      <pc:sldChg chg="del">
        <pc:chgData name="ERYCA DHAMMA SHANTY" userId="S::eryca.535230071@stu.untar.ac.id::958f4f7a-b3f2-4d26-a4b7-6784fec577ee" providerId="AD" clId="Web-{92ADF420-8730-4435-AA19-845F4D48493F}" dt="2024-03-24T12:12:52.932" v="0"/>
        <pc:sldMkLst>
          <pc:docMk/>
          <pc:sldMk cId="2330837383" sldId="41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2655-C6EA-5C85-9B78-8AE5BF513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QUEUE &amp; STACK</a:t>
            </a:r>
            <a:br>
              <a:rPr lang="en-US" b="1" dirty="0"/>
            </a:br>
            <a:r>
              <a:rPr lang="en-US" sz="3200" b="1" dirty="0"/>
              <a:t>PRAKTIKUM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2C4DE-47C6-F36C-7DF1-42BC8FCC5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TK13024 - STRUKTUR DATA</a:t>
            </a:r>
          </a:p>
          <a:p>
            <a:r>
              <a:rPr lang="en-US" dirty="0"/>
              <a:t>ASISTEN: ANGEL</a:t>
            </a:r>
          </a:p>
        </p:txBody>
      </p:sp>
    </p:spTree>
    <p:extLst>
      <p:ext uri="{BB962C8B-B14F-4D97-AF65-F5344CB8AC3E}">
        <p14:creationId xmlns:p14="http://schemas.microsoft.com/office/powerpoint/2010/main" val="33010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8BF0E-9B06-BD37-BF0A-7D09BE1D4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609D-578E-0609-7158-FFE5DA5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718" y="365125"/>
            <a:ext cx="4424081" cy="166089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Generic </a:t>
            </a:r>
            <a:r>
              <a:rPr lang="en-US" b="1" dirty="0" err="1"/>
              <a:t>SingleList.Java</a:t>
            </a:r>
            <a:br>
              <a:rPr lang="en-US" b="1" dirty="0"/>
            </a:br>
            <a:r>
              <a:rPr lang="en-US" b="1" dirty="0"/>
              <a:t>(6)</a:t>
            </a:r>
            <a:endParaRPr lang="en-ID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481B14-8477-DDBE-0F2E-69B8EC40E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60268"/>
              </p:ext>
            </p:extLst>
          </p:nvPr>
        </p:nvGraphicFramePr>
        <p:xfrm>
          <a:off x="0" y="0"/>
          <a:ext cx="6624917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917">
                  <a:extLst>
                    <a:ext uri="{9D8B030D-6E8A-4147-A177-3AD203B41FA5}">
                      <a16:colId xmlns:a16="http://schemas.microsoft.com/office/drawing/2014/main" val="576701213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java.util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.*;</a:t>
                      </a:r>
                    </a:p>
                    <a:p>
                      <a:b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{...}</a:t>
                      </a:r>
                    </a:p>
                    <a:p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tail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//constructor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head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tail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akhir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(queue)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pushQ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awal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(stack)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Cetak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bagian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informasi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untuk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semua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cetakList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dan return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queue dan stack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pop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dan return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datanya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//true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jika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ditemukan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lalu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di-remove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US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{...}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mengecek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apakah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kosong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atau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tidak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171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C5889B-B375-7BF3-ABC5-21BCF8D37A63}"/>
              </a:ext>
            </a:extLst>
          </p:cNvPr>
          <p:cNvSpPr txBox="1"/>
          <p:nvPr/>
        </p:nvSpPr>
        <p:spPr>
          <a:xfrm>
            <a:off x="5253317" y="2397675"/>
            <a:ext cx="6100482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(head ==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n =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n = head;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head =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(head ==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tail =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  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77913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86E5C-A588-088C-4737-55F3A296C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D685-B793-EBAC-B52A-25D29DA7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718" y="365125"/>
            <a:ext cx="4424081" cy="166089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Generic </a:t>
            </a:r>
            <a:r>
              <a:rPr lang="en-US" b="1" dirty="0" err="1"/>
              <a:t>SingleList.Java</a:t>
            </a:r>
            <a:br>
              <a:rPr lang="en-US" b="1" dirty="0"/>
            </a:br>
            <a:r>
              <a:rPr lang="en-US" b="1" dirty="0"/>
              <a:t>(7)</a:t>
            </a:r>
            <a:endParaRPr lang="en-ID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7A80DC-4DD0-58AD-6463-2D0AB329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3981"/>
              </p:ext>
            </p:extLst>
          </p:nvPr>
        </p:nvGraphicFramePr>
        <p:xfrm>
          <a:off x="0" y="0"/>
          <a:ext cx="6624917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917">
                  <a:extLst>
                    <a:ext uri="{9D8B030D-6E8A-4147-A177-3AD203B41FA5}">
                      <a16:colId xmlns:a16="http://schemas.microsoft.com/office/drawing/2014/main" val="576701213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java.util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.*;</a:t>
                      </a:r>
                    </a:p>
                    <a:p>
                      <a:b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{...}</a:t>
                      </a:r>
                    </a:p>
                    <a:p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tail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//constructor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head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tail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akhir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(queue)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pushQ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awal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(stack)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Cetak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bagian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informasi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untuk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semua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cetakList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dan return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queue dan stack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pop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dan return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datanya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//true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jika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ditemukan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lalu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di-remove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US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{...}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mengecek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apakah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kosong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atau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tidak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17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89E1A0-8C70-D17F-0F5E-0B6615719DF5}"/>
              </a:ext>
            </a:extLst>
          </p:cNvPr>
          <p:cNvSpPr txBox="1"/>
          <p:nvPr/>
        </p:nvSpPr>
        <p:spPr>
          <a:xfrm>
            <a:off x="5192806" y="3725759"/>
            <a:ext cx="496420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56535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7A3EA-FA61-DD45-0E31-2F7120EF9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BC8D87-2483-EC40-4811-103F0A4E3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25849"/>
              </p:ext>
            </p:extLst>
          </p:nvPr>
        </p:nvGraphicFramePr>
        <p:xfrm>
          <a:off x="0" y="0"/>
          <a:ext cx="6624917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917">
                  <a:extLst>
                    <a:ext uri="{9D8B030D-6E8A-4147-A177-3AD203B41FA5}">
                      <a16:colId xmlns:a16="http://schemas.microsoft.com/office/drawing/2014/main" val="576701213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java.util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.*;</a:t>
                      </a:r>
                    </a:p>
                    <a:p>
                      <a:b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{...}</a:t>
                      </a:r>
                    </a:p>
                    <a:p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tail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//constructor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head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tail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akhir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(queue)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pushQ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awal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(stack)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Cetak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bagian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informasi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untuk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semua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cetakList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dan return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queue dan stack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pop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dan return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datanya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//true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jika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ditemukan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lalu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di-remove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US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{...}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mengecek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apakah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kosong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atau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tidak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171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2CD24E-212C-66C8-3BF4-842CAFBD3498}"/>
              </a:ext>
            </a:extLst>
          </p:cNvPr>
          <p:cNvSpPr txBox="1"/>
          <p:nvPr/>
        </p:nvSpPr>
        <p:spPr>
          <a:xfrm>
            <a:off x="3606053" y="58845"/>
            <a:ext cx="8415618" cy="67403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en-ID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deleted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!deleted) 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node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ditemukan</a:t>
            </a:r>
            <a:endParaRPr lang="en-ID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(data)) 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deleted = </a:t>
            </a:r>
            <a:r>
              <a:rPr lang="en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/update link node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sebelum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dihapus</a:t>
            </a:r>
            <a:endParaRPr lang="en-ID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//node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pertama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diremove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update head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kedua</a:t>
            </a:r>
            <a:endParaRPr lang="en-ID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head) head =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jika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hanya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satu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node</a:t>
            </a:r>
            <a:endParaRPr lang="en-ID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(head == </a:t>
            </a:r>
            <a:r>
              <a:rPr lang="en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tail = </a:t>
            </a:r>
            <a:r>
              <a:rPr lang="en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jika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belum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ditemukan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node yang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akan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diremove</a:t>
            </a:r>
            <a:endParaRPr lang="en-ID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simpan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pointer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saat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dan update</a:t>
            </a:r>
            <a:endParaRPr lang="en-ID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//pointer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ID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berikutnya</a:t>
            </a:r>
            <a:endParaRPr lang="en-ID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deleted;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0A631-522D-EC13-9FCD-F19EEC75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718" y="365125"/>
            <a:ext cx="4424081" cy="166089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Generic </a:t>
            </a:r>
            <a:r>
              <a:rPr lang="en-US" b="1" dirty="0" err="1">
                <a:solidFill>
                  <a:schemeClr val="bg1"/>
                </a:solidFill>
              </a:rPr>
              <a:t>SingleList.Java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(8)</a:t>
            </a:r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2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D18-10FC-010D-8F6B-9EE7879B6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5532-9128-2A9F-85DC-647061CA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718" y="365125"/>
            <a:ext cx="4424081" cy="166089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Generic </a:t>
            </a:r>
            <a:r>
              <a:rPr lang="en-US" b="1" dirty="0" err="1"/>
              <a:t>SingleList.Java</a:t>
            </a:r>
            <a:br>
              <a:rPr lang="en-US" b="1" dirty="0"/>
            </a:br>
            <a:r>
              <a:rPr lang="en-US" b="1" dirty="0"/>
              <a:t>(9)</a:t>
            </a:r>
            <a:endParaRPr lang="en-ID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AF3B26-0BB3-27D9-E6ED-A59724C13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02070"/>
              </p:ext>
            </p:extLst>
          </p:nvPr>
        </p:nvGraphicFramePr>
        <p:xfrm>
          <a:off x="0" y="0"/>
          <a:ext cx="6624917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917">
                  <a:extLst>
                    <a:ext uri="{9D8B030D-6E8A-4147-A177-3AD203B41FA5}">
                      <a16:colId xmlns:a16="http://schemas.microsoft.com/office/drawing/2014/main" val="576701213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java.util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.*;</a:t>
                      </a:r>
                    </a:p>
                    <a:p>
                      <a:b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{...}</a:t>
                      </a:r>
                    </a:p>
                    <a:p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tail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//constructor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head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tail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akhir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(queue)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pushQ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awal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(stack)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Cetak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bagian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informasi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untuk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semua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cetakList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dan return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queue dan stack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pop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dan return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datanya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//true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jika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ditemukan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lalu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di-remove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US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{...}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mengecek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apakah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kosong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atau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tidak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171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230453-A7EA-3B41-F205-874E9183E488}"/>
              </a:ext>
            </a:extLst>
          </p:cNvPr>
          <p:cNvSpPr txBox="1"/>
          <p:nvPr/>
        </p:nvSpPr>
        <p:spPr>
          <a:xfrm>
            <a:off x="5013512" y="3711859"/>
            <a:ext cx="6100482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(head ==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05885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8BB13-1256-396A-2AD9-AF6F5E16E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D33F-F092-1064-8DC4-466473B8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 di Java (1)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2C41-0853-540A-5615-D98609CF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di Java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class-class yang </a:t>
            </a:r>
            <a:r>
              <a:rPr lang="en-US" dirty="0" err="1"/>
              <a:t>berhubungan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folder di </a:t>
            </a:r>
            <a:r>
              <a:rPr lang="en-US" dirty="0" err="1"/>
              <a:t>direktori</a:t>
            </a:r>
            <a:r>
              <a:rPr lang="en-US" dirty="0"/>
              <a:t> file)</a:t>
            </a:r>
          </a:p>
          <a:p>
            <a:r>
              <a:rPr lang="en-ID" dirty="0"/>
              <a:t>Dua </a:t>
            </a:r>
            <a:r>
              <a:rPr lang="en-ID" dirty="0" err="1"/>
              <a:t>jenis</a:t>
            </a:r>
            <a:r>
              <a:rPr lang="en-ID" dirty="0"/>
              <a:t> Package</a:t>
            </a:r>
          </a:p>
          <a:p>
            <a:pPr lvl="1"/>
            <a:r>
              <a:rPr lang="en-ID" dirty="0"/>
              <a:t>Built-in packages </a:t>
            </a:r>
            <a:r>
              <a:rPr lang="en-ID" dirty="0" err="1"/>
              <a:t>dari</a:t>
            </a:r>
            <a:r>
              <a:rPr lang="en-ID" dirty="0"/>
              <a:t> Java API </a:t>
            </a:r>
            <a:r>
              <a:rPr lang="en-ID" dirty="0" err="1"/>
              <a:t>sendiri</a:t>
            </a:r>
            <a:endParaRPr lang="en-ID" dirty="0"/>
          </a:p>
          <a:p>
            <a:pPr lvl="2"/>
            <a:r>
              <a:rPr lang="en-ID" dirty="0" err="1"/>
              <a:t>Contoh</a:t>
            </a:r>
            <a:r>
              <a:rPr lang="en-ID" dirty="0"/>
              <a:t>: import </a:t>
            </a:r>
            <a:r>
              <a:rPr lang="en-ID" dirty="0" err="1"/>
              <a:t>java.util</a:t>
            </a:r>
            <a:r>
              <a:rPr lang="en-ID" dirty="0"/>
              <a:t>.*;</a:t>
            </a:r>
          </a:p>
          <a:p>
            <a:pPr lvl="1"/>
            <a:r>
              <a:rPr lang="en-ID" dirty="0"/>
              <a:t>User-defined packages yang </a:t>
            </a:r>
            <a:r>
              <a:rPr lang="en-ID" dirty="0" err="1"/>
              <a:t>dibuat</a:t>
            </a:r>
            <a:r>
              <a:rPr lang="en-ID" dirty="0"/>
              <a:t> oleh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programmer</a:t>
            </a:r>
          </a:p>
        </p:txBody>
      </p:sp>
    </p:spTree>
    <p:extLst>
      <p:ext uri="{BB962C8B-B14F-4D97-AF65-F5344CB8AC3E}">
        <p14:creationId xmlns:p14="http://schemas.microsoft.com/office/powerpoint/2010/main" val="305498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66F90-05FB-241C-CC6F-C82C7ACE0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C934-1027-BAA2-0E5B-D8DB46AA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 di Java (2)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4BC7-48E1-50CA-08B1-FBCE6442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469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/>
              <a:t>Membuat</a:t>
            </a:r>
            <a:r>
              <a:rPr lang="en-ID" dirty="0"/>
              <a:t> user-defined packages:</a:t>
            </a:r>
          </a:p>
          <a:p>
            <a:pPr lvl="1"/>
            <a:r>
              <a:rPr lang="en-ID" dirty="0"/>
              <a:t>Java </a:t>
            </a:r>
            <a:r>
              <a:rPr lang="en-ID" dirty="0" err="1"/>
              <a:t>menggunakan</a:t>
            </a:r>
            <a:r>
              <a:rPr lang="en-ID" dirty="0"/>
              <a:t> file system directory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packages.</a:t>
            </a:r>
          </a:p>
          <a:p>
            <a:pPr lvl="1"/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praktikum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diasumsikan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folder </a:t>
            </a:r>
            <a:r>
              <a:rPr lang="en-ID" dirty="0" err="1"/>
              <a:t>PraktikumDS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program </a:t>
            </a:r>
            <a:r>
              <a:rPr lang="en-ID" dirty="0" err="1"/>
              <a:t>praktikum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C:</a:t>
            </a: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|_</a:t>
            </a:r>
            <a:r>
              <a:rPr lang="en-ID" dirty="0" err="1">
                <a:sym typeface="Symbol" panose="05050102010706020507" pitchFamily="18" charset="2"/>
              </a:rPr>
              <a:t>PraktikumDS</a:t>
            </a:r>
            <a:endParaRPr lang="en-ID" dirty="0">
              <a:sym typeface="Symbol" panose="05050102010706020507" pitchFamily="18" charset="2"/>
            </a:endParaRP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     |_Prak1.java</a:t>
            </a: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     |_Prak2.java</a:t>
            </a: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     |_Prak3.java</a:t>
            </a:r>
          </a:p>
          <a:p>
            <a:pPr lvl="1"/>
            <a:r>
              <a:rPr lang="en-ID" dirty="0" err="1">
                <a:sym typeface="Symbol" panose="05050102010706020507" pitchFamily="18" charset="2"/>
              </a:rPr>
              <a:t>Misalkan</a:t>
            </a:r>
            <a:r>
              <a:rPr lang="en-ID" dirty="0">
                <a:sym typeface="Symbol" panose="05050102010706020507" pitchFamily="18" charset="2"/>
              </a:rPr>
              <a:t> SingleList.java </a:t>
            </a:r>
            <a:r>
              <a:rPr lang="en-ID" dirty="0" err="1">
                <a:sym typeface="Symbol" panose="05050102010706020507" pitchFamily="18" charset="2"/>
              </a:rPr>
              <a:t>disimpan</a:t>
            </a:r>
            <a:r>
              <a:rPr lang="en-ID" dirty="0">
                <a:sym typeface="Symbol" panose="05050102010706020507" pitchFamily="18" charset="2"/>
              </a:rPr>
              <a:t> di folder </a:t>
            </a:r>
            <a:r>
              <a:rPr lang="en-ID" dirty="0" err="1">
                <a:sym typeface="Symbol" panose="05050102010706020507" pitchFamily="18" charset="2"/>
              </a:rPr>
              <a:t>PraktikumDS</a:t>
            </a:r>
            <a:r>
              <a:rPr lang="en-ID" dirty="0"/>
              <a:t>:</a:t>
            </a: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C:</a:t>
            </a: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|_</a:t>
            </a:r>
            <a:r>
              <a:rPr lang="en-ID" dirty="0" err="1">
                <a:sym typeface="Symbol" panose="05050102010706020507" pitchFamily="18" charset="2"/>
              </a:rPr>
              <a:t>PraktikumDS</a:t>
            </a:r>
            <a:endParaRPr lang="en-ID" dirty="0">
              <a:sym typeface="Symbol" panose="05050102010706020507" pitchFamily="18" charset="2"/>
            </a:endParaRP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     |_Prak1.java</a:t>
            </a: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     |_Prak2.java</a:t>
            </a: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     |_Prak3.java</a:t>
            </a: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     |_SingleList.java</a:t>
            </a:r>
          </a:p>
        </p:txBody>
      </p:sp>
    </p:spTree>
    <p:extLst>
      <p:ext uri="{BB962C8B-B14F-4D97-AF65-F5344CB8AC3E}">
        <p14:creationId xmlns:p14="http://schemas.microsoft.com/office/powerpoint/2010/main" val="160571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740EE-FB5A-2FA6-41C7-4B418F93D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5F23-614A-E855-AF92-A29CD17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828"/>
          </a:xfrm>
        </p:spPr>
        <p:txBody>
          <a:bodyPr/>
          <a:lstStyle/>
          <a:p>
            <a:r>
              <a:rPr lang="en-US" b="1" dirty="0"/>
              <a:t>Package di Java (3)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4907-B65F-3F48-4EBB-0A0277A7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54"/>
            <a:ext cx="10515600" cy="5020234"/>
          </a:xfrm>
        </p:spPr>
        <p:txBody>
          <a:bodyPr>
            <a:normAutofit/>
          </a:bodyPr>
          <a:lstStyle/>
          <a:p>
            <a:pPr lvl="1"/>
            <a:r>
              <a:rPr lang="en-ID" dirty="0" err="1">
                <a:sym typeface="Symbol" panose="05050102010706020507" pitchFamily="18" charset="2"/>
              </a:rPr>
              <a:t>Tambahkan</a:t>
            </a:r>
            <a:r>
              <a:rPr lang="en-ID" dirty="0">
                <a:sym typeface="Symbol" panose="05050102010706020507" pitchFamily="18" charset="2"/>
              </a:rPr>
              <a:t> </a:t>
            </a:r>
            <a:r>
              <a:rPr lang="en-ID" b="1" dirty="0">
                <a:sym typeface="Symbol" panose="05050102010706020507" pitchFamily="18" charset="2"/>
              </a:rPr>
              <a:t>package </a:t>
            </a:r>
            <a:r>
              <a:rPr lang="en-ID" b="1" dirty="0" err="1">
                <a:sym typeface="Symbol" panose="05050102010706020507" pitchFamily="18" charset="2"/>
              </a:rPr>
              <a:t>mylinkedlist</a:t>
            </a:r>
            <a:r>
              <a:rPr lang="en-ID" b="1" dirty="0">
                <a:sym typeface="Symbol" panose="05050102010706020507" pitchFamily="18" charset="2"/>
              </a:rPr>
              <a:t> </a:t>
            </a:r>
            <a:r>
              <a:rPr lang="en-ID" dirty="0" err="1">
                <a:sym typeface="Symbol" panose="05050102010706020507" pitchFamily="18" charset="2"/>
              </a:rPr>
              <a:t>ke</a:t>
            </a:r>
            <a:r>
              <a:rPr lang="en-ID" dirty="0">
                <a:sym typeface="Symbol" panose="05050102010706020507" pitchFamily="18" charset="2"/>
              </a:rPr>
              <a:t> SingleList.java (</a:t>
            </a:r>
            <a:r>
              <a:rPr lang="en-ID" dirty="0" err="1">
                <a:sym typeface="Symbol" panose="05050102010706020507" pitchFamily="18" charset="2"/>
              </a:rPr>
              <a:t>nama</a:t>
            </a:r>
            <a:r>
              <a:rPr lang="en-ID" dirty="0">
                <a:sym typeface="Symbol" panose="05050102010706020507" pitchFamily="18" charset="2"/>
              </a:rPr>
              <a:t> package </a:t>
            </a:r>
            <a:r>
              <a:rPr lang="en-ID" dirty="0" err="1">
                <a:sym typeface="Symbol" panose="05050102010706020507" pitchFamily="18" charset="2"/>
              </a:rPr>
              <a:t>harus</a:t>
            </a:r>
            <a:r>
              <a:rPr lang="en-ID" dirty="0">
                <a:sym typeface="Symbol" panose="05050102010706020507" pitchFamily="18" charset="2"/>
              </a:rPr>
              <a:t> </a:t>
            </a:r>
            <a:r>
              <a:rPr lang="en-ID" dirty="0" err="1">
                <a:sym typeface="Symbol" panose="05050102010706020507" pitchFamily="18" charset="2"/>
              </a:rPr>
              <a:t>huruf</a:t>
            </a:r>
            <a:r>
              <a:rPr lang="en-ID" dirty="0">
                <a:sym typeface="Symbol" panose="05050102010706020507" pitchFamily="18" charset="2"/>
              </a:rPr>
              <a:t> </a:t>
            </a:r>
            <a:r>
              <a:rPr lang="en-ID" dirty="0" err="1">
                <a:sym typeface="Symbol" panose="05050102010706020507" pitchFamily="18" charset="2"/>
              </a:rPr>
              <a:t>kecil</a:t>
            </a:r>
            <a:r>
              <a:rPr lang="en-ID" dirty="0">
                <a:sym typeface="Symbol" panose="05050102010706020507" pitchFamily="18" charset="2"/>
              </a:rPr>
              <a:t> </a:t>
            </a:r>
            <a:r>
              <a:rPr lang="en-ID" dirty="0" err="1">
                <a:sym typeface="Symbol" panose="05050102010706020507" pitchFamily="18" charset="2"/>
              </a:rPr>
              <a:t>semua</a:t>
            </a:r>
            <a:r>
              <a:rPr lang="en-ID" dirty="0">
                <a:sym typeface="Symbol" panose="05050102010706020507" pitchFamily="18" charset="2"/>
              </a:rPr>
              <a:t>):</a:t>
            </a:r>
          </a:p>
          <a:p>
            <a:pPr marL="457200" lvl="1" indent="0">
              <a:buNone/>
            </a:pPr>
            <a:endParaRPr lang="en-ID" dirty="0">
              <a:sym typeface="Symbol" panose="05050102010706020507" pitchFamily="18" charset="2"/>
            </a:endParaRP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List.java (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5E472-0A0F-08E7-D8FB-F43895D37E8A}"/>
              </a:ext>
            </a:extLst>
          </p:cNvPr>
          <p:cNvSpPr txBox="1"/>
          <p:nvPr/>
        </p:nvSpPr>
        <p:spPr>
          <a:xfrm>
            <a:off x="1676400" y="2226105"/>
            <a:ext cx="609600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mylinkedlist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//constructor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data = value;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next =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SingleList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{...}</a:t>
            </a:r>
          </a:p>
        </p:txBody>
      </p:sp>
    </p:spTree>
    <p:extLst>
      <p:ext uri="{BB962C8B-B14F-4D97-AF65-F5344CB8AC3E}">
        <p14:creationId xmlns:p14="http://schemas.microsoft.com/office/powerpoint/2010/main" val="175863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54BBB-68B6-F7E9-2958-A31AA72A4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BB36-7A58-C4E8-06A1-F09A6A60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 di Java (4)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9276-1EF6-6456-D9B1-690F19D09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469"/>
          </a:xfrm>
        </p:spPr>
        <p:txBody>
          <a:bodyPr>
            <a:normAutofit/>
          </a:bodyPr>
          <a:lstStyle/>
          <a:p>
            <a:pPr lvl="1"/>
            <a:r>
              <a:rPr lang="en-ID" dirty="0"/>
              <a:t>Compile: </a:t>
            </a:r>
            <a:r>
              <a:rPr lang="en-ID" dirty="0" err="1"/>
              <a:t>javac</a:t>
            </a:r>
            <a:r>
              <a:rPr lang="en-ID" dirty="0"/>
              <a:t> –d . SingleList.java</a:t>
            </a:r>
          </a:p>
          <a:p>
            <a:pPr lvl="1"/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terbuat</a:t>
            </a:r>
            <a:r>
              <a:rPr lang="en-ID" dirty="0"/>
              <a:t> </a:t>
            </a:r>
            <a:r>
              <a:rPr lang="en-ID" dirty="0" err="1"/>
              <a:t>direktori</a:t>
            </a:r>
            <a:r>
              <a:rPr lang="en-ID" dirty="0"/>
              <a:t> </a:t>
            </a:r>
            <a:r>
              <a:rPr lang="en-ID" dirty="0" err="1"/>
              <a:t>mylinkedlist</a:t>
            </a:r>
            <a:r>
              <a:rPr lang="en-ID" dirty="0"/>
              <a:t>:</a:t>
            </a: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C:</a:t>
            </a: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|_</a:t>
            </a:r>
            <a:r>
              <a:rPr lang="en-ID" dirty="0" err="1">
                <a:sym typeface="Symbol" panose="05050102010706020507" pitchFamily="18" charset="2"/>
              </a:rPr>
              <a:t>PraktikumDS</a:t>
            </a:r>
            <a:endParaRPr lang="en-ID" dirty="0">
              <a:sym typeface="Symbol" panose="05050102010706020507" pitchFamily="18" charset="2"/>
            </a:endParaRP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     |_Prak1.java</a:t>
            </a: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     |_Prak2.java</a:t>
            </a: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     |_Prak3.java</a:t>
            </a: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     |_SingleList.java</a:t>
            </a: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     |_</a:t>
            </a:r>
            <a:r>
              <a:rPr lang="en-ID" dirty="0" err="1">
                <a:sym typeface="Symbol" panose="05050102010706020507" pitchFamily="18" charset="2"/>
              </a:rPr>
              <a:t>mylinkedlist</a:t>
            </a:r>
            <a:endParaRPr lang="en-ID" dirty="0">
              <a:sym typeface="Symbol" panose="05050102010706020507" pitchFamily="18" charset="2"/>
            </a:endParaRP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          |_</a:t>
            </a:r>
            <a:r>
              <a:rPr lang="en-ID" dirty="0" err="1">
                <a:sym typeface="Symbol" panose="05050102010706020507" pitchFamily="18" charset="2"/>
              </a:rPr>
              <a:t>Node.class</a:t>
            </a:r>
            <a:endParaRPr lang="en-ID" dirty="0">
              <a:sym typeface="Symbol" panose="05050102010706020507" pitchFamily="18" charset="2"/>
            </a:endParaRPr>
          </a:p>
          <a:p>
            <a:pPr marL="914400" lvl="2" indent="0">
              <a:buNone/>
            </a:pPr>
            <a:r>
              <a:rPr lang="en-ID" dirty="0">
                <a:sym typeface="Symbol" panose="05050102010706020507" pitchFamily="18" charset="2"/>
              </a:rPr>
              <a:t>            |_</a:t>
            </a:r>
            <a:r>
              <a:rPr lang="en-ID" dirty="0" err="1">
                <a:sym typeface="Symbol" panose="05050102010706020507" pitchFamily="18" charset="2"/>
              </a:rPr>
              <a:t>SingleList.class</a:t>
            </a:r>
            <a:endParaRPr lang="en-ID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5531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1C7C7-FC92-5696-3546-C44BB50FF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FB8D-8774-7BE2-45FB-18EC0B76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SingleList.Java</a:t>
            </a:r>
            <a:r>
              <a:rPr lang="en-US" b="1" dirty="0"/>
              <a:t> (2)</a:t>
            </a:r>
            <a:endParaRPr lang="en-ID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E3423-F3A7-EC49-FF97-5E4F8363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1479177"/>
            <a:ext cx="10981766" cy="44019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 object </a:t>
            </a:r>
            <a:r>
              <a:rPr lang="en-US" dirty="0" err="1"/>
              <a:t>SingleList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node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EFB02-B0D4-5C44-7337-F599B3E6864F}"/>
              </a:ext>
            </a:extLst>
          </p:cNvPr>
          <p:cNvSpPr txBox="1"/>
          <p:nvPr/>
        </p:nvSpPr>
        <p:spPr>
          <a:xfrm>
            <a:off x="1537447" y="1993029"/>
            <a:ext cx="947121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mylinkedlist.SingleList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D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MainProgram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	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//buat object 'List2'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class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SingleList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data character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SingleList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SingleList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!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out =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(out);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212420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4BC3A-F00A-160B-653F-114E75B93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843B-E544-D6DA-D02B-6364C2B2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SingleList.Java</a:t>
            </a:r>
            <a:r>
              <a:rPr lang="en-US" b="1" dirty="0"/>
              <a:t> (3a)</a:t>
            </a:r>
            <a:endParaRPr lang="en-ID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53B86-A989-00CF-A184-85F62985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428"/>
            <a:ext cx="10304929" cy="4524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 class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MyData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node.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B6367-BE9C-E4E6-D3C6-D3F8683E5F46}"/>
              </a:ext>
            </a:extLst>
          </p:cNvPr>
          <p:cNvSpPr txBox="1"/>
          <p:nvPr/>
        </p:nvSpPr>
        <p:spPr>
          <a:xfrm>
            <a:off x="1048871" y="1960099"/>
            <a:ext cx="8695764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mylinkedlist.SingleList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theid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id 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theid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name 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Override //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class String</a:t>
            </a:r>
          </a:p>
          <a:p>
            <a:r>
              <a:rPr lang="en-ID" dirty="0">
                <a:solidFill>
                  <a:srgbClr val="4EC9B0"/>
                </a:solidFill>
                <a:latin typeface="Consolas" panose="020B0609020204030204" pitchFamily="49" charset="0"/>
              </a:rPr>
              <a:t>    //</a:t>
            </a:r>
            <a:r>
              <a:rPr lang="en-ID" dirty="0" err="1">
                <a:solidFill>
                  <a:srgbClr val="4EC9B0"/>
                </a:solidFill>
                <a:latin typeface="Consolas" panose="020B0609020204030204" pitchFamily="49" charset="0"/>
              </a:rPr>
              <a:t>dibutuhkan</a:t>
            </a:r>
            <a:r>
              <a:rPr lang="en-ID" dirty="0">
                <a:solidFill>
                  <a:srgbClr val="4EC9B0"/>
                </a:solidFill>
                <a:latin typeface="Consolas" panose="020B0609020204030204" pitchFamily="49" charset="0"/>
              </a:rPr>
              <a:t> agar </a:t>
            </a:r>
            <a:r>
              <a:rPr lang="en-ID" dirty="0" err="1">
                <a:solidFill>
                  <a:srgbClr val="4EC9B0"/>
                </a:solidFill>
                <a:latin typeface="Consolas" panose="020B0609020204030204" pitchFamily="49" charset="0"/>
              </a:rPr>
              <a:t>dapat</a:t>
            </a:r>
            <a:r>
              <a:rPr lang="en-ID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4EC9B0"/>
                </a:solidFill>
                <a:latin typeface="Consolas" panose="020B0609020204030204" pitchFamily="49" charset="0"/>
              </a:rPr>
              <a:t>mengkonversi</a:t>
            </a:r>
            <a:r>
              <a:rPr lang="en-ID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4EC9B0"/>
                </a:solidFill>
                <a:latin typeface="Consolas" panose="020B0609020204030204" pitchFamily="49" charset="0"/>
              </a:rPr>
              <a:t>nilai</a:t>
            </a:r>
            <a:r>
              <a:rPr lang="en-ID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4EC9B0"/>
                </a:solidFill>
                <a:latin typeface="Consolas" panose="020B0609020204030204" pitchFamily="49" charset="0"/>
              </a:rPr>
              <a:t>dari</a:t>
            </a:r>
            <a:r>
              <a:rPr lang="en-ID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dirty="0">
                <a:solidFill>
                  <a:srgbClr val="4EC9B0"/>
                </a:solidFill>
                <a:latin typeface="Consolas" panose="020B0609020204030204" pitchFamily="49" charset="0"/>
              </a:rPr>
              <a:t>    //</a:t>
            </a:r>
            <a:r>
              <a:rPr lang="en-ID" dirty="0" err="1">
                <a:solidFill>
                  <a:srgbClr val="4EC9B0"/>
                </a:solidFill>
                <a:latin typeface="Consolas" panose="020B0609020204030204" pitchFamily="49" charset="0"/>
              </a:rPr>
              <a:t>variabel</a:t>
            </a:r>
            <a:r>
              <a:rPr lang="en-ID" dirty="0">
                <a:solidFill>
                  <a:srgbClr val="4EC9B0"/>
                </a:solidFill>
                <a:latin typeface="Consolas" panose="020B0609020204030204" pitchFamily="49" charset="0"/>
              </a:rPr>
              <a:t> id dan name </a:t>
            </a:r>
            <a:r>
              <a:rPr lang="en-ID" dirty="0" err="1">
                <a:solidFill>
                  <a:srgbClr val="4EC9B0"/>
                </a:solidFill>
                <a:latin typeface="Consolas" panose="020B0609020204030204" pitchFamily="49" charset="0"/>
              </a:rPr>
              <a:t>ke</a:t>
            </a:r>
            <a:r>
              <a:rPr lang="en-ID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4EC9B0"/>
                </a:solidFill>
                <a:latin typeface="Consolas" panose="020B0609020204030204" pitchFamily="49" charset="0"/>
              </a:rPr>
              <a:t>tipe</a:t>
            </a:r>
            <a:r>
              <a:rPr lang="en-ID" dirty="0">
                <a:solidFill>
                  <a:srgbClr val="4EC9B0"/>
                </a:solidFill>
                <a:latin typeface="Consolas" panose="020B0609020204030204" pitchFamily="49" charset="0"/>
              </a:rPr>
              <a:t> string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(id) +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name +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38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D949E-5765-FDDE-E46E-EA5B9920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Praktikum</a:t>
            </a:r>
            <a:endParaRPr lang="en-US" b="1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7F9DD8-0CE6-9721-6560-DA801E398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285698"/>
              </p:ext>
            </p:extLst>
          </p:nvPr>
        </p:nvGraphicFramePr>
        <p:xfrm>
          <a:off x="958702" y="1581076"/>
          <a:ext cx="8153400" cy="45751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63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9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Review Dasar Program Java dan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Rekursif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2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dengan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Array dan Linked List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Pertemuan 3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Stack dan Queue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4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Hash Tables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5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Binary 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Search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Tree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Heap dan Heapsort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7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Huffman Coding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8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UTS (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9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2-3 Tree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10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DFS dan BFS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11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Shortest Path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12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Minimum Spanning Tree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13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Topological Sort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14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15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UAS (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1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3441B-7AA2-8438-78B7-124090A40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7821-FCDE-A255-530F-73AD5ECE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SingleList.Java</a:t>
            </a:r>
            <a:r>
              <a:rPr lang="en-US" b="1" dirty="0"/>
              <a:t> (3b)</a:t>
            </a:r>
            <a:endParaRPr lang="en-ID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78606-8BCD-3756-C8B2-82682E6DD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1633813"/>
            <a:ext cx="10981766" cy="42473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 object </a:t>
            </a:r>
            <a:r>
              <a:rPr lang="en-US" dirty="0" err="1"/>
              <a:t>SingleList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object </a:t>
            </a:r>
            <a:r>
              <a:rPr lang="en-US" dirty="0" err="1"/>
              <a:t>MyData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359E9-0DA7-A1CB-B2F5-5471CBB5AEFF}"/>
              </a:ext>
            </a:extLst>
          </p:cNvPr>
          <p:cNvSpPr txBox="1"/>
          <p:nvPr/>
        </p:nvSpPr>
        <p:spPr>
          <a:xfrm>
            <a:off x="1582271" y="2181284"/>
            <a:ext cx="8511988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MainProgram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//buat object 'List3'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class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SingleList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//object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class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SingleList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SingleList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"Lely"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"Hiryanto"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data3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Balok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(data1);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(data2);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(data3);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cetakList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(data2))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Berhasil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cetakList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     </a:t>
            </a:r>
          </a:p>
        </p:txBody>
      </p:sp>
    </p:spTree>
    <p:extLst>
      <p:ext uri="{BB962C8B-B14F-4D97-AF65-F5344CB8AC3E}">
        <p14:creationId xmlns:p14="http://schemas.microsoft.com/office/powerpoint/2010/main" val="3919570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1C08-7001-8247-097B-DB1E7993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6474"/>
          </a:xfrm>
        </p:spPr>
        <p:txBody>
          <a:bodyPr>
            <a:normAutofit/>
          </a:bodyPr>
          <a:lstStyle/>
          <a:p>
            <a:r>
              <a:rPr lang="en-US" b="1" dirty="0" err="1"/>
              <a:t>Soal</a:t>
            </a:r>
            <a:r>
              <a:rPr lang="en-US" b="1" dirty="0"/>
              <a:t> Latihan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97C6-7B22-6414-6751-58D28BA3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dirty="0"/>
              <a:t>File </a:t>
            </a:r>
            <a:r>
              <a:rPr lang="en-ID" dirty="0" err="1"/>
              <a:t>materi</a:t>
            </a:r>
            <a:r>
              <a:rPr lang="en-ID" dirty="0"/>
              <a:t>: 3a-Stack220.pdf</a:t>
            </a:r>
          </a:p>
          <a:p>
            <a:pPr lvl="1"/>
            <a:r>
              <a:rPr lang="en-ID" dirty="0"/>
              <a:t>Hal/slide: 24</a:t>
            </a:r>
          </a:p>
          <a:p>
            <a:pPr lvl="1"/>
            <a:r>
              <a:rPr lang="en-ID" dirty="0"/>
              <a:t>No </a:t>
            </a:r>
            <a:r>
              <a:rPr lang="en-ID" dirty="0" err="1"/>
              <a:t>soal</a:t>
            </a:r>
            <a:r>
              <a:rPr lang="en-ID" dirty="0"/>
              <a:t>: </a:t>
            </a:r>
          </a:p>
          <a:p>
            <a:pPr lvl="2"/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ganjil</a:t>
            </a:r>
            <a:r>
              <a:rPr lang="en-ID" dirty="0"/>
              <a:t>: 1 </a:t>
            </a:r>
          </a:p>
          <a:p>
            <a:pPr lvl="2"/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genap</a:t>
            </a:r>
            <a:r>
              <a:rPr lang="en-ID" dirty="0"/>
              <a:t>: 2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File </a:t>
            </a:r>
            <a:r>
              <a:rPr lang="en-ID" dirty="0" err="1"/>
              <a:t>materi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Hal/slide: 17 dan 19</a:t>
            </a:r>
          </a:p>
          <a:p>
            <a:pPr lvl="1"/>
            <a:r>
              <a:rPr lang="en-ID" dirty="0"/>
              <a:t>No </a:t>
            </a:r>
            <a:r>
              <a:rPr lang="en-ID" dirty="0" err="1"/>
              <a:t>soal</a:t>
            </a:r>
            <a:r>
              <a:rPr lang="en-ID" dirty="0"/>
              <a:t>: 1</a:t>
            </a:r>
          </a:p>
          <a:p>
            <a:pPr marL="0" indent="0">
              <a:buNone/>
            </a:pPr>
            <a:r>
              <a:rPr lang="en-ID" dirty="0" err="1"/>
              <a:t>Ketentuan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Buat </a:t>
            </a:r>
            <a:r>
              <a:rPr lang="en-ID" dirty="0" err="1"/>
              <a:t>satu</a:t>
            </a:r>
            <a:r>
              <a:rPr lang="en-ID" dirty="0"/>
              <a:t> class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b="1" dirty="0"/>
              <a:t>public class </a:t>
            </a:r>
            <a:r>
              <a:rPr lang="en-ID" b="1" dirty="0" err="1"/>
              <a:t>StackQueue</a:t>
            </a:r>
            <a:r>
              <a:rPr lang="en-ID" b="1" dirty="0"/>
              <a:t> {…}</a:t>
            </a:r>
          </a:p>
          <a:p>
            <a:pPr lvl="1"/>
            <a:r>
              <a:rPr lang="en-ID" dirty="0" err="1"/>
              <a:t>Gunakan</a:t>
            </a:r>
            <a:r>
              <a:rPr lang="en-ID" dirty="0"/>
              <a:t> generic </a:t>
            </a:r>
            <a:r>
              <a:rPr lang="en-ID" dirty="0" err="1"/>
              <a:t>SingleList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meng-import package </a:t>
            </a:r>
            <a:r>
              <a:rPr lang="en-ID" dirty="0" err="1"/>
              <a:t>mylinkedlist</a:t>
            </a:r>
            <a:r>
              <a:rPr lang="en-ID" dirty="0"/>
              <a:t>:</a:t>
            </a:r>
          </a:p>
          <a:p>
            <a:pPr lvl="1"/>
            <a:endParaRPr lang="en-ID" dirty="0"/>
          </a:p>
          <a:p>
            <a:pPr marL="457200" lvl="1" indent="0">
              <a:buNone/>
            </a:pPr>
            <a:r>
              <a:rPr lang="en-ID" dirty="0"/>
              <a:t>		import </a:t>
            </a:r>
            <a:r>
              <a:rPr lang="en-ID" dirty="0" err="1"/>
              <a:t>mylinkedlist.SingleList</a:t>
            </a:r>
            <a:endParaRPr lang="en-ID" dirty="0"/>
          </a:p>
          <a:p>
            <a:pPr marL="457200" lvl="1" indent="0">
              <a:buNone/>
            </a:pPr>
            <a:r>
              <a:rPr lang="en-ID" dirty="0"/>
              <a:t>		public class </a:t>
            </a:r>
            <a:r>
              <a:rPr lang="en-ID" dirty="0" err="1"/>
              <a:t>StackQueue</a:t>
            </a:r>
            <a:r>
              <a:rPr lang="en-ID" dirty="0"/>
              <a:t> {…}</a:t>
            </a:r>
          </a:p>
          <a:p>
            <a:pPr marL="457200" lvl="1" indent="0">
              <a:buNone/>
            </a:pPr>
            <a:endParaRPr lang="en-ID" dirty="0"/>
          </a:p>
          <a:p>
            <a:pPr lvl="1"/>
            <a:r>
              <a:rPr lang="en-ID" dirty="0" err="1"/>
              <a:t>Jawaban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static method di class </a:t>
            </a:r>
            <a:r>
              <a:rPr lang="en-ID" b="1" dirty="0" err="1"/>
              <a:t>StackQueue</a:t>
            </a:r>
            <a:r>
              <a:rPr lang="en-ID" b="1" dirty="0"/>
              <a:t> </a:t>
            </a:r>
            <a:endParaRPr lang="en-ID" dirty="0"/>
          </a:p>
          <a:p>
            <a:pPr lvl="1"/>
            <a:r>
              <a:rPr lang="en-ID" dirty="0"/>
              <a:t>main method </a:t>
            </a:r>
            <a:r>
              <a:rPr lang="en-ID" dirty="0" err="1"/>
              <a:t>disertakan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class </a:t>
            </a:r>
            <a:r>
              <a:rPr lang="en-ID" b="1" dirty="0" err="1"/>
              <a:t>StackQueue</a:t>
            </a:r>
            <a:r>
              <a:rPr lang="en-ID" b="1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636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C8867-1292-57F6-11F5-194755668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9B7E-CF44-601F-40CF-A418C7AC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 di Java (1)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813E-6CB3-14AC-B08A-C94EFB5D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Generics di Java </a:t>
            </a:r>
            <a:r>
              <a:rPr lang="en-US" dirty="0" err="1"/>
              <a:t>disebut</a:t>
            </a:r>
            <a:r>
              <a:rPr lang="en-US" dirty="0"/>
              <a:t> juga </a:t>
            </a:r>
            <a:r>
              <a:rPr lang="en-US" dirty="0" err="1"/>
              <a:t>tipe</a:t>
            </a:r>
            <a:r>
              <a:rPr lang="en-US" dirty="0"/>
              <a:t> yang </a:t>
            </a:r>
            <a:r>
              <a:rPr lang="en-US" dirty="0" err="1"/>
              <a:t>diparameterkan</a:t>
            </a:r>
            <a:r>
              <a:rPr lang="en-US" dirty="0"/>
              <a:t>.</a:t>
            </a:r>
          </a:p>
          <a:p>
            <a:r>
              <a:rPr lang="en-US" dirty="0" err="1"/>
              <a:t>Manfaat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code reuse: write once, use for many</a:t>
            </a:r>
          </a:p>
          <a:p>
            <a:pPr lvl="1"/>
            <a:r>
              <a:rPr lang="en-US" dirty="0"/>
              <a:t>Type safety: any error </a:t>
            </a:r>
            <a:r>
              <a:rPr lang="en-US" dirty="0" err="1"/>
              <a:t>dideteksi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compile time,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sedang</a:t>
            </a:r>
            <a:r>
              <a:rPr lang="en-US" dirty="0"/>
              <a:t> run</a:t>
            </a:r>
          </a:p>
          <a:p>
            <a:r>
              <a:rPr lang="en-ID" dirty="0" err="1"/>
              <a:t>Notasi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generic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(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notasi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)</a:t>
            </a:r>
          </a:p>
          <a:p>
            <a:pPr lvl="1"/>
            <a:r>
              <a:rPr lang="en-ID" dirty="0"/>
              <a:t>T : Data Type</a:t>
            </a:r>
          </a:p>
          <a:p>
            <a:pPr lvl="1"/>
            <a:r>
              <a:rPr lang="en-ID" dirty="0"/>
              <a:t>E : Element</a:t>
            </a:r>
          </a:p>
          <a:p>
            <a:pPr lvl="1"/>
            <a:r>
              <a:rPr lang="en-ID" dirty="0"/>
              <a:t>K : Key</a:t>
            </a:r>
          </a:p>
          <a:p>
            <a:pPr lvl="1"/>
            <a:r>
              <a:rPr lang="en-ID" dirty="0"/>
              <a:t>N : Number</a:t>
            </a:r>
          </a:p>
          <a:p>
            <a:pPr lvl="1"/>
            <a:r>
              <a:rPr lang="en-ID" dirty="0"/>
              <a:t>V : Value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444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E6B2-1AEF-A573-202E-06121C7F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 di Java (2)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FD24-6126-8CF2-973B-45CF7CB0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/>
              <a:t>Generic class</a:t>
            </a:r>
          </a:p>
          <a:p>
            <a:pPr marL="457200" lvl="1" indent="0">
              <a:buNone/>
            </a:pPr>
            <a:r>
              <a:rPr lang="en-ID" dirty="0"/>
              <a:t>class </a:t>
            </a:r>
            <a:r>
              <a:rPr lang="en-ID" i="1" dirty="0" err="1"/>
              <a:t>namaclass</a:t>
            </a:r>
            <a:r>
              <a:rPr lang="en-ID" dirty="0"/>
              <a:t> &lt;T&gt; {...}</a:t>
            </a:r>
          </a:p>
          <a:p>
            <a:r>
              <a:rPr lang="en-ID" dirty="0"/>
              <a:t>Generic method</a:t>
            </a:r>
          </a:p>
          <a:p>
            <a:pPr marL="0" indent="0">
              <a:buNone/>
            </a:pPr>
            <a:endParaRPr lang="en-ID" sz="1300" dirty="0"/>
          </a:p>
          <a:p>
            <a:pPr marL="457200" lvl="1" indent="0">
              <a:buNone/>
            </a:pPr>
            <a:r>
              <a:rPr lang="en-ID" dirty="0"/>
              <a:t>class </a:t>
            </a:r>
            <a:r>
              <a:rPr lang="en-ID" i="1" dirty="0" err="1"/>
              <a:t>namaclass</a:t>
            </a:r>
            <a:r>
              <a:rPr lang="en-ID" i="1" dirty="0"/>
              <a:t> </a:t>
            </a:r>
            <a:r>
              <a:rPr lang="en-ID" dirty="0"/>
              <a:t>{</a:t>
            </a:r>
          </a:p>
          <a:p>
            <a:pPr marL="457200" lvl="1" indent="0">
              <a:buNone/>
            </a:pPr>
            <a:r>
              <a:rPr lang="en-ID" dirty="0"/>
              <a:t>	...</a:t>
            </a:r>
          </a:p>
          <a:p>
            <a:pPr marL="457200" lvl="1" indent="0">
              <a:buNone/>
            </a:pPr>
            <a:r>
              <a:rPr lang="en-ID" dirty="0"/>
              <a:t>	&lt;T&gt; void </a:t>
            </a:r>
            <a:r>
              <a:rPr lang="en-ID" i="1" dirty="0" err="1"/>
              <a:t>namamethod</a:t>
            </a:r>
            <a:r>
              <a:rPr lang="en-ID" i="1" dirty="0"/>
              <a:t> </a:t>
            </a:r>
            <a:r>
              <a:rPr lang="en-ID" dirty="0"/>
              <a:t>(T param) {...}</a:t>
            </a:r>
          </a:p>
          <a:p>
            <a:pPr marL="457200" lvl="1" indent="0">
              <a:buNone/>
            </a:pPr>
            <a:r>
              <a:rPr lang="en-ID" dirty="0"/>
              <a:t>}</a:t>
            </a:r>
          </a:p>
          <a:p>
            <a:pPr marL="457200" lvl="1" indent="0">
              <a:buNone/>
            </a:pPr>
            <a:endParaRPr lang="en-ID" dirty="0"/>
          </a:p>
          <a:p>
            <a:pPr marL="457200" lvl="1" indent="0">
              <a:buNone/>
            </a:pPr>
            <a:r>
              <a:rPr lang="en-ID" b="1" u="sng" dirty="0" err="1"/>
              <a:t>atau</a:t>
            </a:r>
            <a:endParaRPr lang="en-ID" b="1" u="sng" dirty="0"/>
          </a:p>
          <a:p>
            <a:pPr marL="457200" lvl="1" indent="0">
              <a:buNone/>
            </a:pPr>
            <a:endParaRPr lang="en-ID" b="1" u="sng" dirty="0"/>
          </a:p>
          <a:p>
            <a:pPr marL="457200" lvl="1" indent="0">
              <a:buNone/>
            </a:pPr>
            <a:r>
              <a:rPr lang="en-ID" dirty="0"/>
              <a:t>class </a:t>
            </a:r>
            <a:r>
              <a:rPr lang="en-ID" i="1" dirty="0" err="1"/>
              <a:t>namaclass</a:t>
            </a:r>
            <a:r>
              <a:rPr lang="en-ID" i="1" dirty="0"/>
              <a:t> </a:t>
            </a:r>
            <a:r>
              <a:rPr lang="en-ID" dirty="0"/>
              <a:t>&lt;T&gt;{</a:t>
            </a:r>
          </a:p>
          <a:p>
            <a:pPr marL="457200" lvl="1" indent="0">
              <a:buNone/>
            </a:pPr>
            <a:r>
              <a:rPr lang="en-ID" dirty="0"/>
              <a:t>	...</a:t>
            </a:r>
          </a:p>
          <a:p>
            <a:pPr marL="457200" lvl="1" indent="0">
              <a:buNone/>
            </a:pPr>
            <a:r>
              <a:rPr lang="en-ID" dirty="0"/>
              <a:t>	void </a:t>
            </a:r>
            <a:r>
              <a:rPr lang="en-ID" i="1" dirty="0" err="1"/>
              <a:t>namamethod</a:t>
            </a:r>
            <a:r>
              <a:rPr lang="en-ID" i="1" dirty="0"/>
              <a:t> </a:t>
            </a:r>
            <a:r>
              <a:rPr lang="en-ID" dirty="0"/>
              <a:t>(T param) {...}</a:t>
            </a:r>
          </a:p>
          <a:p>
            <a:pPr marL="457200" lvl="1" indent="0">
              <a:buNone/>
            </a:pPr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141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EE7D-A290-37BC-3C93-88190DFC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634" y="365125"/>
            <a:ext cx="4657165" cy="155176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Generic </a:t>
            </a:r>
            <a:r>
              <a:rPr lang="en-US" b="1" dirty="0" err="1"/>
              <a:t>SingleList.Java</a:t>
            </a:r>
            <a:br>
              <a:rPr lang="en-US" b="1" dirty="0"/>
            </a:br>
            <a:r>
              <a:rPr lang="en-US" b="1" dirty="0"/>
              <a:t>(1)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0595-37A3-6003-CABE-82ED74139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0" y="2259106"/>
            <a:ext cx="4343400" cy="3594848"/>
          </a:xfrm>
        </p:spPr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node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589379-A566-3EF6-9FA3-F3180C13D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95583"/>
              </p:ext>
            </p:extLst>
          </p:nvPr>
        </p:nvGraphicFramePr>
        <p:xfrm>
          <a:off x="0" y="0"/>
          <a:ext cx="6624917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917">
                  <a:extLst>
                    <a:ext uri="{9D8B030D-6E8A-4147-A177-3AD203B41FA5}">
                      <a16:colId xmlns:a16="http://schemas.microsoft.com/office/drawing/2014/main" val="576701213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java.util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.*;</a:t>
                      </a:r>
                    </a:p>
                    <a:p>
                      <a:b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{...}</a:t>
                      </a:r>
                    </a:p>
                    <a:p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tail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//constructor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head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tail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akhir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(queue)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pushQ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awal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(stack)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Cetak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bagian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informasi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untuk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semua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cetakList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dan return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queue dan stack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pop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dan return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datanya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//true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jika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ditemukan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lalu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di-remove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US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{...}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mengecek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apakah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kosong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atau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tidak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1715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637C26-62D8-1041-6FC2-6B522AB2D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90067"/>
              </p:ext>
            </p:extLst>
          </p:nvPr>
        </p:nvGraphicFramePr>
        <p:xfrm>
          <a:off x="7832259" y="3560183"/>
          <a:ext cx="26564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547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937899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“text”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7B5653-ACFF-EB60-78F1-6259132A1DF6}"/>
              </a:ext>
            </a:extLst>
          </p:cNvPr>
          <p:cNvSpPr txBox="1"/>
          <p:nvPr/>
        </p:nvSpPr>
        <p:spPr>
          <a:xfrm>
            <a:off x="8378263" y="3219476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INFO</a:t>
            </a:r>
            <a:endParaRPr lang="en-ID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D5B3E-1685-7604-BEB3-EB348461A418}"/>
              </a:ext>
            </a:extLst>
          </p:cNvPr>
          <p:cNvSpPr txBox="1"/>
          <p:nvPr/>
        </p:nvSpPr>
        <p:spPr>
          <a:xfrm>
            <a:off x="9736378" y="32194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NEXT</a:t>
            </a:r>
            <a:endParaRPr lang="en-ID" b="1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19E54A2-18D5-B8FF-35FB-17DBEA1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72967"/>
              </p:ext>
            </p:extLst>
          </p:nvPr>
        </p:nvGraphicFramePr>
        <p:xfrm>
          <a:off x="7832259" y="4045991"/>
          <a:ext cx="26564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547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937899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98BE4976-C76B-F61E-C377-ECA976115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92506"/>
              </p:ext>
            </p:extLst>
          </p:nvPr>
        </p:nvGraphicFramePr>
        <p:xfrm>
          <a:off x="7832259" y="4530437"/>
          <a:ext cx="26564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547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937899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399A2E87-6F38-8411-547B-2166710BC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6278"/>
              </p:ext>
            </p:extLst>
          </p:nvPr>
        </p:nvGraphicFramePr>
        <p:xfrm>
          <a:off x="7832259" y="5014883"/>
          <a:ext cx="26564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547">
                  <a:extLst>
                    <a:ext uri="{9D8B030D-6E8A-4147-A177-3AD203B41FA5}">
                      <a16:colId xmlns:a16="http://schemas.microsoft.com/office/drawing/2014/main" val="145497637"/>
                    </a:ext>
                  </a:extLst>
                </a:gridCol>
                <a:gridCol w="937899">
                  <a:extLst>
                    <a:ext uri="{9D8B030D-6E8A-4147-A177-3AD203B41FA5}">
                      <a16:colId xmlns:a16="http://schemas.microsoft.com/office/drawing/2014/main" val="423812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of a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0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B7110-4879-C0FE-47DF-106B5996C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C733-1528-7AC0-894D-67CEE9FC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718" y="365125"/>
            <a:ext cx="4424081" cy="166089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Generic </a:t>
            </a:r>
            <a:r>
              <a:rPr lang="en-US" b="1" dirty="0" err="1"/>
              <a:t>SingleList.Java</a:t>
            </a:r>
            <a:br>
              <a:rPr lang="en-US" b="1" dirty="0"/>
            </a:br>
            <a:r>
              <a:rPr lang="en-US" b="1" dirty="0"/>
              <a:t>(2)</a:t>
            </a:r>
            <a:endParaRPr lang="en-ID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01E34B-4395-9044-9D8E-5AEDDFD60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75527"/>
              </p:ext>
            </p:extLst>
          </p:nvPr>
        </p:nvGraphicFramePr>
        <p:xfrm>
          <a:off x="0" y="0"/>
          <a:ext cx="6624917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917">
                  <a:extLst>
                    <a:ext uri="{9D8B030D-6E8A-4147-A177-3AD203B41FA5}">
                      <a16:colId xmlns:a16="http://schemas.microsoft.com/office/drawing/2014/main" val="576701213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java.util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.*;</a:t>
                      </a:r>
                    </a:p>
                    <a:p>
                      <a:b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{...}</a:t>
                      </a:r>
                    </a:p>
                    <a:p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tail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//constructor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head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tail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akhir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(queue)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pushQ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awal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(stack)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Cetak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bagian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informasi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untuk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semua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cetakList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dan return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queue dan stack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pop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dan return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datanya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//true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jika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ditemukan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lalu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di-remove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US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{...}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mengecek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apakah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kosong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atau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tidak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171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5D708C7-5B0A-5B8E-BB0D-BFFC969B2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78854"/>
              </p:ext>
            </p:extLst>
          </p:nvPr>
        </p:nvGraphicFramePr>
        <p:xfrm>
          <a:off x="5263775" y="2137820"/>
          <a:ext cx="609002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0024">
                  <a:extLst>
                    <a:ext uri="{9D8B030D-6E8A-4147-A177-3AD203B41FA5}">
                      <a16:colId xmlns:a16="http://schemas.microsoft.com/office/drawing/2014/main" val="16480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</a:t>
                      </a:r>
                    </a:p>
                    <a:p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/*</a:t>
                      </a:r>
                      <a:endParaRPr lang="en-ID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    * [data | next]   </a:t>
                      </a:r>
                      <a:endParaRPr lang="en-ID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    * data = </a:t>
                      </a:r>
                      <a:r>
                        <a:rPr lang="en-ID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teks</a:t>
                      </a:r>
                      <a:r>
                        <a:rPr lang="en-ID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D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bilangan</a:t>
                      </a:r>
                      <a:r>
                        <a:rPr lang="en-ID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, object of a class</a:t>
                      </a:r>
                      <a:endParaRPr lang="en-ID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    * next = </a:t>
                      </a:r>
                      <a:r>
                        <a:rPr lang="en-ID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alamat</a:t>
                      </a:r>
                      <a:r>
                        <a:rPr lang="en-ID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(pointer) </a:t>
                      </a:r>
                      <a:r>
                        <a:rPr lang="en-ID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ke</a:t>
                      </a:r>
                      <a:r>
                        <a:rPr lang="en-ID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</a:t>
                      </a:r>
                      <a:r>
                        <a:rPr lang="en-ID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lainnya</a:t>
                      </a:r>
                      <a:endParaRPr lang="en-ID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    */</a:t>
                      </a:r>
                      <a:endParaRPr lang="en-ID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next</a:t>
                      </a:r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//constructor</a:t>
                      </a:r>
                      <a:endParaRPr lang="en-ID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data = value;</a:t>
                      </a:r>
                    </a:p>
                    <a:p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next = </a:t>
                      </a:r>
                      <a:r>
                        <a:rPr lang="en-ID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ID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212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89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9E313-1A24-6147-9353-E83D9061C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0227-6E34-B0F4-24BE-2A44E8EB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718" y="365125"/>
            <a:ext cx="4424081" cy="166089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Generic </a:t>
            </a:r>
            <a:r>
              <a:rPr lang="en-US" b="1" dirty="0" err="1"/>
              <a:t>SingleList.Java</a:t>
            </a:r>
            <a:br>
              <a:rPr lang="en-US" b="1" dirty="0"/>
            </a:br>
            <a:r>
              <a:rPr lang="en-US" b="1" dirty="0"/>
              <a:t>(3)</a:t>
            </a:r>
            <a:endParaRPr lang="en-ID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005612-9308-46EB-58EF-B77F51820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84481"/>
              </p:ext>
            </p:extLst>
          </p:nvPr>
        </p:nvGraphicFramePr>
        <p:xfrm>
          <a:off x="0" y="0"/>
          <a:ext cx="6624917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917">
                  <a:extLst>
                    <a:ext uri="{9D8B030D-6E8A-4147-A177-3AD203B41FA5}">
                      <a16:colId xmlns:a16="http://schemas.microsoft.com/office/drawing/2014/main" val="576701213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java.util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.*;</a:t>
                      </a:r>
                    </a:p>
                    <a:p>
                      <a:b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{...}</a:t>
                      </a:r>
                    </a:p>
                    <a:p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tail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//constructor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head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tail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akhir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(queue)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pushQ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awal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(stack)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Cetak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bagian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informasi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untuk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semua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cetakList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dan return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queue dan stack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pop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dan return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datanya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//true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jika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ditemukan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lalu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di-remove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US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{...}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mengecek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apakah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kosong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atau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tidak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17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E21387-05EB-78B7-0082-768ACD12A29A}"/>
              </a:ext>
            </a:extLst>
          </p:cNvPr>
          <p:cNvSpPr txBox="1"/>
          <p:nvPr/>
        </p:nvSpPr>
        <p:spPr>
          <a:xfrm>
            <a:off x="5253317" y="2246466"/>
            <a:ext cx="6100482" cy="39703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//buat node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baru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&gt;(value);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//list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kosong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(head ==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head 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tail 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//List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kosong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tail 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6645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74154-D187-DE69-494B-7B328718F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DB2B-1C7C-1A18-8467-9990C608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718" y="365125"/>
            <a:ext cx="4424081" cy="166089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Generic </a:t>
            </a:r>
            <a:r>
              <a:rPr lang="en-US" b="1" dirty="0" err="1"/>
              <a:t>SingleList.Java</a:t>
            </a:r>
            <a:br>
              <a:rPr lang="en-US" b="1" dirty="0"/>
            </a:br>
            <a:r>
              <a:rPr lang="en-US" b="1" dirty="0"/>
              <a:t>(4)</a:t>
            </a:r>
            <a:endParaRPr lang="en-ID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CA0D7F-395D-FDB1-3D0E-D384C4CA4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24872"/>
              </p:ext>
            </p:extLst>
          </p:nvPr>
        </p:nvGraphicFramePr>
        <p:xfrm>
          <a:off x="0" y="0"/>
          <a:ext cx="6624917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917">
                  <a:extLst>
                    <a:ext uri="{9D8B030D-6E8A-4147-A177-3AD203B41FA5}">
                      <a16:colId xmlns:a16="http://schemas.microsoft.com/office/drawing/2014/main" val="576701213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java.util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.*;</a:t>
                      </a:r>
                    </a:p>
                    <a:p>
                      <a:b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{...}</a:t>
                      </a:r>
                    </a:p>
                    <a:p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tail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//constructor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head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tail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akhir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(queue)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pushQ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awal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(stack)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Cetak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bagian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informasi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untuk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semua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cetakList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dan return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queue dan stack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pop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dan return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datanya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//true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jika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ditemukan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lalu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di-remove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US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{...}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mengecek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apakah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kosong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atau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tidak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171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76CFC6-D439-096B-4850-177D2DBEDCE1}"/>
              </a:ext>
            </a:extLst>
          </p:cNvPr>
          <p:cNvSpPr txBox="1"/>
          <p:nvPr/>
        </p:nvSpPr>
        <p:spPr>
          <a:xfrm>
            <a:off x="5253317" y="2185244"/>
            <a:ext cx="6100482" cy="39703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//buat node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baru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&gt;(value);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//List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kosong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(head ==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head 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tail 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//List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kosong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head 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95474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D7587-50E2-D8C6-6FCF-6FF4B3569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D40D-41E6-B697-69D6-571BECDA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718" y="365125"/>
            <a:ext cx="4424081" cy="166089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Generic </a:t>
            </a:r>
            <a:r>
              <a:rPr lang="en-US" b="1" dirty="0" err="1"/>
              <a:t>SingleList.Java</a:t>
            </a:r>
            <a:br>
              <a:rPr lang="en-US" b="1" dirty="0"/>
            </a:br>
            <a:r>
              <a:rPr lang="en-US" b="1" dirty="0"/>
              <a:t>(5)</a:t>
            </a:r>
            <a:endParaRPr lang="en-ID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C7E4E2-B6B7-7AEA-5EB5-23E31E32F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83537"/>
              </p:ext>
            </p:extLst>
          </p:nvPr>
        </p:nvGraphicFramePr>
        <p:xfrm>
          <a:off x="0" y="0"/>
          <a:ext cx="6624917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917">
                  <a:extLst>
                    <a:ext uri="{9D8B030D-6E8A-4147-A177-3AD203B41FA5}">
                      <a16:colId xmlns:a16="http://schemas.microsoft.com/office/drawing/2014/main" val="576701213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java.util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.*;</a:t>
                      </a:r>
                    </a:p>
                    <a:p>
                      <a:b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fr-FR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FR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fr-FR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{...}</a:t>
                      </a:r>
                    </a:p>
                    <a:p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tail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b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//constructor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SingleList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head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tail =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akhir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(queue)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pushQ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baru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awal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(stack)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pushS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Cetak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bagian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informasi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untuk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semua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cetakList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dan return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di queue dan stack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pop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//pop node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pertama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dan return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datanya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//true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jika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ditemukan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lalu</a:t>
                      </a:r>
                      <a:r>
                        <a:rPr lang="en-US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node di-remove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US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5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5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{...}</a:t>
                      </a:r>
                      <a:endParaRPr lang="en-US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mengecek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apakah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list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kosong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atau</a:t>
                      </a:r>
                      <a:r>
                        <a:rPr lang="en-ID" sz="165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tidak</a:t>
                      </a:r>
                      <a:endParaRPr lang="en-ID" sz="165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D" sz="165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5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ID" sz="165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{...}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17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0CB42E-1E43-75EE-9E30-791C23CC2DAE}"/>
              </a:ext>
            </a:extLst>
          </p:cNvPr>
          <p:cNvSpPr txBox="1"/>
          <p:nvPr/>
        </p:nvSpPr>
        <p:spPr>
          <a:xfrm>
            <a:off x="3565709" y="2426488"/>
            <a:ext cx="7788090" cy="36933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cetakList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	   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kosong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 "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	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		</a:t>
            </a:r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"]"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90154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143e0e2-e764-4b4a-8177-0bbfe168bd5a">
      <UserInfo>
        <DisplayName>ANGELICA WIJAYA</DisplayName>
        <AccountId>77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94D6FF-0E72-4B55-82A7-16C85B0981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D0C1C2-91EC-4B73-AB0B-085DBA25C1DA}">
  <ds:schemaRefs>
    <ds:schemaRef ds:uri="http://schemas.microsoft.com/office/2006/metadata/properties"/>
    <ds:schemaRef ds:uri="http://schemas.microsoft.com/office/infopath/2007/PartnerControls"/>
    <ds:schemaRef ds:uri="1143e0e2-e764-4b4a-8177-0bbfe168bd5a"/>
  </ds:schemaRefs>
</ds:datastoreItem>
</file>

<file path=customXml/itemProps3.xml><?xml version="1.0" encoding="utf-8"?>
<ds:datastoreItem xmlns:ds="http://schemas.openxmlformats.org/officeDocument/2006/customXml" ds:itemID="{D59EDAE3-483E-406E-8BF3-97202E6D86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9f402-747b-4da2-8978-9907da1490f0"/>
    <ds:schemaRef ds:uri="1143e0e2-e764-4b4a-8177-0bbfe168bd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3404</Words>
  <Application>Microsoft Office PowerPoint</Application>
  <PresentationFormat>Widescreen</PresentationFormat>
  <Paragraphs>539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QUEUE &amp; STACK PRAKTIKUM</vt:lpstr>
      <vt:lpstr>Materi Praktikum</vt:lpstr>
      <vt:lpstr>Generics di Java (1)</vt:lpstr>
      <vt:lpstr>Generics di Java (2)</vt:lpstr>
      <vt:lpstr>Generic SingleList.Java (1)</vt:lpstr>
      <vt:lpstr>Generic SingleList.Java (2)</vt:lpstr>
      <vt:lpstr>Generic SingleList.Java (3)</vt:lpstr>
      <vt:lpstr>Generic SingleList.Java (4)</vt:lpstr>
      <vt:lpstr>Generic SingleList.Java (5)</vt:lpstr>
      <vt:lpstr>Generic SingleList.Java (6)</vt:lpstr>
      <vt:lpstr>Generic SingleList.Java (7)</vt:lpstr>
      <vt:lpstr>Generic SingleList.Java (8)</vt:lpstr>
      <vt:lpstr>Generic SingleList.Java (9)</vt:lpstr>
      <vt:lpstr>Package di Java (1)</vt:lpstr>
      <vt:lpstr>Package di Java (2)</vt:lpstr>
      <vt:lpstr>Package di Java (3)</vt:lpstr>
      <vt:lpstr>Package di Java (4)</vt:lpstr>
      <vt:lpstr>Contoh Penggunaan SingleList.Java (2)</vt:lpstr>
      <vt:lpstr>Contoh Penggunaan SingleList.Java (3a)</vt:lpstr>
      <vt:lpstr>Contoh Penggunaan SingleList.Java (3b)</vt:lpstr>
      <vt:lpstr>Soal 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Lely Hiryanto</cp:lastModifiedBy>
  <cp:revision>133</cp:revision>
  <dcterms:created xsi:type="dcterms:W3CDTF">2020-06-08T01:30:48Z</dcterms:created>
  <dcterms:modified xsi:type="dcterms:W3CDTF">2024-03-24T12:12:52Z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