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8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8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90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99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93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72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46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2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75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04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4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41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3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36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87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478753-1EBE-4B1C-9905-B4803868789F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C115EB-C1AE-4AAF-A8C0-19CF0DA4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336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1CB60-D49C-43A1-BAB7-2E94C0541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110"/>
            <a:ext cx="12192000" cy="955964"/>
          </a:xfrm>
        </p:spPr>
        <p:txBody>
          <a:bodyPr>
            <a:normAutofit/>
          </a:bodyPr>
          <a:lstStyle/>
          <a:p>
            <a:r>
              <a:rPr lang="pt-BR" sz="4200" dirty="0"/>
              <a:t>Dimensionamento de Engrenagens e Eixo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702410-D942-4A63-B9ED-D15ECBA6F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93393"/>
            <a:ext cx="7564582" cy="4496569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Adriano Rangel</a:t>
            </a:r>
          </a:p>
          <a:p>
            <a:r>
              <a:rPr lang="pt-BR" dirty="0">
                <a:solidFill>
                  <a:schemeClr val="tx1"/>
                </a:solidFill>
              </a:rPr>
              <a:t>Eduardo</a:t>
            </a:r>
          </a:p>
          <a:p>
            <a:r>
              <a:rPr lang="pt-BR" dirty="0">
                <a:solidFill>
                  <a:schemeClr val="tx1"/>
                </a:solidFill>
              </a:rPr>
              <a:t>João</a:t>
            </a:r>
          </a:p>
          <a:p>
            <a:r>
              <a:rPr lang="pt-BR" dirty="0">
                <a:solidFill>
                  <a:schemeClr val="tx1"/>
                </a:solidFill>
              </a:rPr>
              <a:t>Leonardo de Jesus Rodrigues</a:t>
            </a:r>
          </a:p>
          <a:p>
            <a:r>
              <a:rPr lang="pt-BR" dirty="0">
                <a:solidFill>
                  <a:schemeClr val="tx1"/>
                </a:solidFill>
              </a:rPr>
              <a:t>Lucas Domingues Ferreira</a:t>
            </a:r>
          </a:p>
          <a:p>
            <a:r>
              <a:rPr lang="pt-BR" dirty="0">
                <a:solidFill>
                  <a:schemeClr val="tx1"/>
                </a:solidFill>
              </a:rPr>
              <a:t>Milton Neto</a:t>
            </a:r>
          </a:p>
          <a:p>
            <a:r>
              <a:rPr lang="pt-BR" dirty="0">
                <a:solidFill>
                  <a:schemeClr val="tx1"/>
                </a:solidFill>
              </a:rPr>
              <a:t>Rodolfo Martins</a:t>
            </a:r>
          </a:p>
          <a:p>
            <a:r>
              <a:rPr lang="pt-BR" dirty="0">
                <a:solidFill>
                  <a:schemeClr val="tx1"/>
                </a:solidFill>
              </a:rPr>
              <a:t>Vinicius Monteiro Marques de Souza</a:t>
            </a:r>
          </a:p>
          <a:p>
            <a:r>
              <a:rPr lang="pt-BR" dirty="0">
                <a:solidFill>
                  <a:schemeClr val="tx1"/>
                </a:solidFill>
              </a:rPr>
              <a:t>Vitor </a:t>
            </a:r>
            <a:r>
              <a:rPr lang="pt-BR" dirty="0" err="1">
                <a:solidFill>
                  <a:schemeClr val="tx1"/>
                </a:solidFill>
              </a:rPr>
              <a:t>Sartore</a:t>
            </a:r>
            <a:r>
              <a:rPr lang="pt-BR" dirty="0">
                <a:solidFill>
                  <a:schemeClr val="tx1"/>
                </a:solidFill>
              </a:rPr>
              <a:t> Moreira</a:t>
            </a:r>
          </a:p>
          <a:p>
            <a:r>
              <a:rPr lang="pt-BR" dirty="0">
                <a:solidFill>
                  <a:schemeClr val="tx1"/>
                </a:solidFill>
              </a:rPr>
              <a:t>Viviana Teixeira Vasconcelos</a:t>
            </a:r>
          </a:p>
        </p:txBody>
      </p:sp>
    </p:spTree>
    <p:extLst>
      <p:ext uri="{BB962C8B-B14F-4D97-AF65-F5344CB8AC3E}">
        <p14:creationId xmlns:p14="http://schemas.microsoft.com/office/powerpoint/2010/main" val="286733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0AFCD-F7A0-4EF9-B4EA-E964247B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49" y="65800"/>
            <a:ext cx="8534400" cy="1507067"/>
          </a:xfrm>
        </p:spPr>
        <p:txBody>
          <a:bodyPr/>
          <a:lstStyle/>
          <a:p>
            <a:r>
              <a:rPr lang="pt-BR" dirty="0"/>
              <a:t>Fator de Forma (q)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6757296-3577-4D39-ABEA-76B4061DB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254331"/>
              </p:ext>
            </p:extLst>
          </p:nvPr>
        </p:nvGraphicFramePr>
        <p:xfrm>
          <a:off x="1828800" y="1566316"/>
          <a:ext cx="8534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81375139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078043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8846543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459406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939561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406971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0177123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6755335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pt-BR" dirty="0"/>
                        <a:t>ENGRENAMENTO EXTERNO</a:t>
                      </a:r>
                    </a:p>
                  </a:txBody>
                  <a:tcPr marL="74212" marR="74212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2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 de dentes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 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46958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Fator ‘q’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3,3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3,0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2,9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596940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6750691-E4C0-44FE-A143-E177D20BF092}"/>
                  </a:ext>
                </a:extLst>
              </p:cNvPr>
              <p:cNvSpPr txBox="1"/>
              <p:nvPr/>
            </p:nvSpPr>
            <p:spPr>
              <a:xfrm>
                <a:off x="838200" y="3269674"/>
                <a:ext cx="10515600" cy="37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Pinhão = 20 dentes</a:t>
                </a:r>
              </a:p>
              <a:p>
                <a:r>
                  <a:rPr lang="pt-BR" sz="2400" dirty="0"/>
                  <a:t>Necessário Interpolação entre 18 e 21</a:t>
                </a:r>
              </a:p>
              <a:p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𝑖𝑛𝑐𝑟𝑒𝑚𝑒𝑛𝑡𝑜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3,5−3,3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=0,0667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sz="2400" dirty="0"/>
                  <a:t>Percebe-se que quanto maior o número de dentes, menor é o fator, por isso iremos diminuir o incremento em cada posição.</a:t>
                </a:r>
              </a:p>
              <a:p>
                <a:r>
                  <a:rPr lang="pt-BR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=3,50−0.0667→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=3,43</m:t>
                      </m:r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=3,43−0.0667→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=3,37</m:t>
                      </m:r>
                    </m:oMath>
                  </m:oMathPara>
                </a14:m>
                <a:endParaRPr lang="pt-BR" sz="2400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6750691-E4C0-44FE-A143-E177D20BF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69674"/>
                <a:ext cx="10515600" cy="3761094"/>
              </a:xfrm>
              <a:prstGeom prst="rect">
                <a:avLst/>
              </a:prstGeom>
              <a:blipFill>
                <a:blip r:embed="rId2"/>
                <a:stretch>
                  <a:fillRect l="-928" t="-12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8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0D51A-ACE8-4DE5-A143-4761D731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58" y="206278"/>
            <a:ext cx="8534400" cy="1507067"/>
          </a:xfrm>
        </p:spPr>
        <p:txBody>
          <a:bodyPr/>
          <a:lstStyle/>
          <a:p>
            <a:r>
              <a:rPr lang="pt-BR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D7CE11-0A69-4E1B-AEA1-47BFAC088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757" y="2126673"/>
                <a:ext cx="9526587" cy="3997036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solidFill>
                      <a:schemeClr val="tx1"/>
                    </a:solidFill>
                  </a:rPr>
                  <a:t>Torque no pinhão (</a:t>
                </a:r>
                <a:r>
                  <a:rPr lang="pt-BR" sz="2400" dirty="0" err="1">
                    <a:solidFill>
                      <a:schemeClr val="tx1"/>
                    </a:solidFill>
                  </a:rPr>
                  <a:t>M</a:t>
                </a:r>
                <a:r>
                  <a:rPr lang="pt-BR" sz="2400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pt-BR" sz="2400" dirty="0">
                    <a:solidFill>
                      <a:schemeClr val="tx1"/>
                    </a:solidFill>
                  </a:rPr>
                  <a:t>):</a:t>
                </a:r>
              </a:p>
              <a:p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30.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30.10000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1750</m:t>
                          </m:r>
                        </m:den>
                      </m:f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=54,56741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=54567,41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𝑁𝑚𝑚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chemeClr val="tx1"/>
                  </a:solidFill>
                </a:endParaRPr>
              </a:p>
              <a:p>
                <a:r>
                  <a:rPr lang="pt-BR" sz="2400" dirty="0">
                    <a:solidFill>
                      <a:schemeClr val="tx1"/>
                    </a:solidFill>
                  </a:rPr>
                  <a:t>Fator de durabilidade (W): </a:t>
                </a:r>
              </a:p>
              <a:p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g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60.</m:t>
                              </m:r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g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60.1750.10000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=3,19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endParaRPr lang="pt-BR" sz="2400" dirty="0"/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9D7CE11-0A69-4E1B-AEA1-47BFAC088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757" y="2126673"/>
                <a:ext cx="9526587" cy="3997036"/>
              </a:xfrm>
              <a:blipFill>
                <a:blip r:embed="rId2"/>
                <a:stretch>
                  <a:fillRect l="-512" t="-24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35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E6330-B86F-4198-BF25-D70E480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pt-BR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58390-C3DE-47FE-8627-D683481A3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946564"/>
                <a:ext cx="9332624" cy="4204854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solidFill>
                      <a:schemeClr val="tx1"/>
                    </a:solidFill>
                  </a:rPr>
                  <a:t>Cálculo da Pressão (</a:t>
                </a:r>
                <a:r>
                  <a:rPr lang="pt-BR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pt-BR" sz="2400" baseline="-25000" dirty="0" err="1">
                    <a:solidFill>
                      <a:schemeClr val="tx1"/>
                    </a:solidFill>
                  </a:rPr>
                  <a:t>adm</a:t>
                </a:r>
                <a:r>
                  <a:rPr lang="pt-BR" sz="2400" dirty="0">
                    <a:solidFill>
                      <a:schemeClr val="tx1"/>
                    </a:solidFill>
                  </a:rPr>
                  <a:t>): </a:t>
                </a:r>
              </a:p>
              <a:p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𝑎𝑑𝑚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0,487.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𝑑𝑢𝑟𝑒𝑧𝑎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𝑎𝑑𝑚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0,487.6000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3,19</m:t>
                          </m:r>
                        </m:den>
                      </m:f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𝑎𝑑𝑚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=916,53</m:t>
                      </m:r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r>
                  <a:rPr lang="pt-BR" sz="2400" dirty="0">
                    <a:solidFill>
                      <a:schemeClr val="tx1"/>
                    </a:solidFill>
                  </a:rPr>
                  <a:t>Cálculo do volume mínimo: </a:t>
                </a:r>
              </a:p>
              <a:p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5,72.10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5.</m:t>
                        </m:r>
                      </m:sup>
                    </m:sSup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𝑀𝑡</m:t>
                        </m:r>
                      </m:num>
                      <m:den>
                        <m:sSubSup>
                          <m:sSubSup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𝑎𝑑𝑚</m:t>
                            </m:r>
                          </m:sub>
                          <m:sup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±1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±0,14</m:t>
                        </m:r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 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5,72.10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5.</m:t>
                          </m:r>
                        </m:sup>
                      </m:sSup>
                      <m:f>
                        <m:f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54567,41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916,53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2+0,14</m:t>
                          </m:r>
                        </m:den>
                      </m:f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.1,125→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=65110,28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endParaRPr lang="pt-BR" sz="2400" dirty="0">
                  <a:solidFill>
                    <a:schemeClr val="tx1"/>
                  </a:solidFill>
                </a:endParaRPr>
              </a:p>
              <a:p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58390-C3DE-47FE-8627-D683481A3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946564"/>
                <a:ext cx="9332624" cy="4204854"/>
              </a:xfrm>
              <a:blipFill>
                <a:blip r:embed="rId2"/>
                <a:stretch>
                  <a:fillRect l="-523" t="-26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17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C88A-36EE-484B-9491-BF3E1F15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8534400" cy="928255"/>
          </a:xfrm>
        </p:spPr>
        <p:txBody>
          <a:bodyPr/>
          <a:lstStyle/>
          <a:p>
            <a:r>
              <a:rPr lang="pt-BR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CB8FC0-4579-4419-AF95-D7D470F99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1537854"/>
                <a:ext cx="9706697" cy="4821382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solidFill>
                      <a:schemeClr val="tx1"/>
                    </a:solidFill>
                  </a:rPr>
                  <a:t> Módulo de Engrenagem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=65110,28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(I)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=0,5→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=0,5.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(II)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 </a:t>
                </a:r>
              </a:p>
              <a:p>
                <a:r>
                  <a:rPr lang="pt-BR" sz="2400" dirty="0">
                    <a:solidFill>
                      <a:schemeClr val="tx1"/>
                    </a:solidFill>
                  </a:rPr>
                  <a:t>Substituindo (II) em (I) tem-se: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0,5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=65110,28→</m:t>
                    </m:r>
                    <m:sSubSup>
                      <m:sSubSup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65110,28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0,5</m:t>
                        </m:r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=50,69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50,69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=2,53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pt-BR" sz="2400" b="1" dirty="0">
                    <a:solidFill>
                      <a:schemeClr val="tx1"/>
                    </a:solidFill>
                  </a:rPr>
                  <a:t>De acordo com a DIN 780: </a:t>
                </a:r>
                <a:r>
                  <a:rPr lang="pt-BR" sz="2400" b="1" dirty="0" err="1">
                    <a:solidFill>
                      <a:schemeClr val="tx1"/>
                    </a:solidFill>
                  </a:rPr>
                  <a:t>m</a:t>
                </a:r>
                <a:r>
                  <a:rPr lang="pt-BR" sz="2400" b="1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pt-BR" sz="2400" b="1" dirty="0">
                    <a:solidFill>
                      <a:schemeClr val="tx1"/>
                    </a:solidFill>
                  </a:rPr>
                  <a:t> = 2,50 mm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chemeClr val="tx1"/>
                  </a:solidFill>
                </a:endParaRPr>
              </a:p>
              <a:p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CB8FC0-4579-4419-AF95-D7D470F99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1537854"/>
                <a:ext cx="9706697" cy="4821382"/>
              </a:xfrm>
              <a:blipFill>
                <a:blip r:embed="rId2"/>
                <a:stretch>
                  <a:fillRect l="-942" t="-1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01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00C32-5676-4514-9F88-C91BBA7A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pt-BR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61D3BD-8402-4555-B09E-07A3F5C6D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184564"/>
                <a:ext cx="9942225" cy="4856018"/>
              </a:xfrm>
            </p:spPr>
            <p:txBody>
              <a:bodyPr>
                <a:normAutofit/>
              </a:bodyPr>
              <a:lstStyle/>
              <a:p>
                <a:r>
                  <a:rPr lang="pt-BR" sz="2400" dirty="0">
                    <a:solidFill>
                      <a:schemeClr val="tx1"/>
                    </a:solidFill>
                  </a:rPr>
                  <a:t>Recálculo do diâmetro primitivo do pinhão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 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=2,50.20→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chemeClr val="tx1"/>
                  </a:solidFill>
                </a:endParaRPr>
              </a:p>
              <a:p>
                <a:r>
                  <a:rPr lang="pt-BR" sz="2400" dirty="0">
                    <a:solidFill>
                      <a:schemeClr val="tx1"/>
                    </a:solidFill>
                  </a:rPr>
                  <a:t>Largura do pinhão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 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=65110,28→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65110,28</m:t>
                        </m:r>
                      </m:num>
                      <m:den>
                        <m:sSubSup>
                          <m:sSubSup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65110,28</m:t>
                        </m:r>
                      </m:num>
                      <m:den>
                        <m:sSup>
                          <m:sSup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sup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=26,04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761D3BD-8402-4555-B09E-07A3F5C6D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184564"/>
                <a:ext cx="9942225" cy="4856018"/>
              </a:xfrm>
              <a:blipFill>
                <a:blip r:embed="rId2"/>
                <a:stretch>
                  <a:fillRect l="-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00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3E8C-93CC-43D1-9608-94CA3688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pt-BR" dirty="0"/>
              <a:t>Força no pé do dente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AED53B-C853-4FF4-A1D0-956171620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976" y="1350818"/>
                <a:ext cx="10094624" cy="4745182"/>
              </a:xfrm>
            </p:spPr>
            <p:txBody>
              <a:bodyPr>
                <a:normAutofit/>
              </a:bodyPr>
              <a:lstStyle/>
              <a:p>
                <a:r>
                  <a:rPr lang="pt-BR" sz="2400" dirty="0">
                    <a:solidFill>
                      <a:schemeClr val="tx1"/>
                    </a:solidFill>
                  </a:rPr>
                  <a:t>Força Tangencial: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2.54567,41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=2182,70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 </a:t>
                </a:r>
              </a:p>
              <a:p>
                <a:r>
                  <a:rPr lang="pt-BR" sz="2400" dirty="0">
                    <a:solidFill>
                      <a:schemeClr val="tx1"/>
                    </a:solidFill>
                  </a:rPr>
                  <a:t>Tensão máxima </a:t>
                </a:r>
                <a:r>
                  <a:rPr lang="pt-BR" sz="2400" i="1" dirty="0">
                    <a:solidFill>
                      <a:schemeClr val="tx1"/>
                    </a:solidFill>
                  </a:rPr>
                  <a:t>(lembrando que </a:t>
                </a:r>
                <a:r>
                  <a:rPr lang="pt-BR" sz="2400" i="1" dirty="0" err="1">
                    <a:solidFill>
                      <a:schemeClr val="tx1"/>
                    </a:solidFill>
                  </a:rPr>
                  <a:t>F</a:t>
                </a:r>
                <a:r>
                  <a:rPr lang="pt-BR" sz="2400" i="1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pt-BR" sz="2400" i="1" dirty="0">
                    <a:solidFill>
                      <a:schemeClr val="tx1"/>
                    </a:solidFill>
                  </a:rPr>
                  <a:t> = 2182,70; q</a:t>
                </a:r>
                <a:r>
                  <a:rPr lang="pt-BR" sz="2400" i="1" baseline="-25000" dirty="0">
                    <a:solidFill>
                      <a:schemeClr val="tx1"/>
                    </a:solidFill>
                  </a:rPr>
                  <a:t>20</a:t>
                </a:r>
                <a:r>
                  <a:rPr lang="pt-BR" sz="2400" i="1" dirty="0">
                    <a:solidFill>
                      <a:schemeClr val="tx1"/>
                    </a:solidFill>
                  </a:rPr>
                  <a:t> = 3,37; φ = 1,25; b</a:t>
                </a:r>
                <a:r>
                  <a:rPr lang="pt-BR" sz="24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pt-BR" sz="2400" i="1" dirty="0">
                    <a:solidFill>
                      <a:schemeClr val="tx1"/>
                    </a:solidFill>
                  </a:rPr>
                  <a:t> = 26,04; e </a:t>
                </a:r>
                <a:r>
                  <a:rPr lang="pt-BR" sz="2400" i="1" dirty="0" err="1">
                    <a:solidFill>
                      <a:schemeClr val="tx1"/>
                    </a:solidFill>
                  </a:rPr>
                  <a:t>m</a:t>
                </a:r>
                <a:r>
                  <a:rPr lang="pt-BR" sz="2400" i="1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pt-BR" sz="2400" i="1" dirty="0">
                    <a:solidFill>
                      <a:schemeClr val="tx1"/>
                    </a:solidFill>
                  </a:rPr>
                  <a:t> = 2,50):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⩾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𝑎𝑑𝑚</m:t>
                        </m:r>
                      </m:sub>
                    </m:sSub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 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2182,70.3,37.1,25</m:t>
                        </m:r>
                      </m:num>
                      <m:den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26,04.2,5</m:t>
                        </m:r>
                      </m:den>
                    </m:f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=141,24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AED53B-C853-4FF4-A1D0-956171620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976" y="1350818"/>
                <a:ext cx="10094624" cy="4745182"/>
              </a:xfrm>
              <a:blipFill>
                <a:blip r:embed="rId2"/>
                <a:stretch>
                  <a:fillRect l="-483" t="-4370" r="-11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10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48709-719E-4ECE-913E-948612B4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08" y="0"/>
            <a:ext cx="8534400" cy="1507067"/>
          </a:xfrm>
        </p:spPr>
        <p:txBody>
          <a:bodyPr/>
          <a:lstStyle/>
          <a:p>
            <a:r>
              <a:rPr lang="pt-BR" dirty="0"/>
              <a:t>Análise de Dimensionamento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B8609D0-B8BA-4BBF-9DF1-E053B5231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046940"/>
              </p:ext>
            </p:extLst>
          </p:nvPr>
        </p:nvGraphicFramePr>
        <p:xfrm>
          <a:off x="1021772" y="1326861"/>
          <a:ext cx="101484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228">
                  <a:extLst>
                    <a:ext uri="{9D8B030D-6E8A-4147-A177-3AD203B41FA5}">
                      <a16:colId xmlns:a16="http://schemas.microsoft.com/office/drawing/2014/main" val="3150260543"/>
                    </a:ext>
                  </a:extLst>
                </a:gridCol>
                <a:gridCol w="5074228">
                  <a:extLst>
                    <a:ext uri="{9D8B030D-6E8A-4147-A177-3AD203B41FA5}">
                      <a16:colId xmlns:a16="http://schemas.microsoft.com/office/drawing/2014/main" val="3504160206"/>
                    </a:ext>
                  </a:extLst>
                </a:gridCol>
              </a:tblGrid>
              <a:tr h="331441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TENSÕES IDEAIS PARA OS MATERIAIS NO  DIMENSIONAMENTO DE ENGRENAGENS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89482"/>
                  </a:ext>
                </a:extLst>
              </a:tr>
              <a:tr h="331441">
                <a:tc>
                  <a:txBody>
                    <a:bodyPr/>
                    <a:lstStyle/>
                    <a:p>
                      <a:r>
                        <a:rPr lang="pt-BR" b="1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MPa (N∕mm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²)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5513"/>
                  </a:ext>
                </a:extLst>
              </a:tr>
              <a:tr h="331441">
                <a:tc>
                  <a:txBody>
                    <a:bodyPr/>
                    <a:lstStyle/>
                    <a:p>
                      <a:r>
                        <a:rPr lang="pt-BR" dirty="0" err="1"/>
                        <a:t>FoFo</a:t>
                      </a:r>
                      <a:r>
                        <a:rPr lang="pt-BR" dirty="0"/>
                        <a:t> cinzento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28647"/>
                  </a:ext>
                </a:extLst>
              </a:tr>
              <a:tr h="331441">
                <a:tc>
                  <a:txBody>
                    <a:bodyPr/>
                    <a:lstStyle/>
                    <a:p>
                      <a:r>
                        <a:rPr lang="pt-BR" dirty="0" err="1"/>
                        <a:t>FoFo</a:t>
                      </a:r>
                      <a:r>
                        <a:rPr lang="pt-BR" dirty="0"/>
                        <a:t> nodular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7433"/>
                  </a:ext>
                </a:extLst>
              </a:tr>
              <a:tr h="331441">
                <a:tc>
                  <a:txBody>
                    <a:bodyPr/>
                    <a:lstStyle/>
                    <a:p>
                      <a:r>
                        <a:rPr lang="pt-BR" dirty="0"/>
                        <a:t>Aço fundido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81030"/>
                  </a:ext>
                </a:extLst>
              </a:tr>
              <a:tr h="331441">
                <a:tc>
                  <a:txBody>
                    <a:bodyPr/>
                    <a:lstStyle/>
                    <a:p>
                      <a:r>
                        <a:rPr lang="pt-BR" dirty="0"/>
                        <a:t>SAE 1010∕1020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72107"/>
                  </a:ext>
                </a:extLst>
              </a:tr>
              <a:tr h="331441">
                <a:tc>
                  <a:txBody>
                    <a:bodyPr/>
                    <a:lstStyle/>
                    <a:p>
                      <a:r>
                        <a:rPr lang="pt-BR" dirty="0"/>
                        <a:t>SAE 1040∕1050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92470"/>
                  </a:ext>
                </a:extLst>
              </a:tr>
              <a:tr h="331441">
                <a:tc>
                  <a:txBody>
                    <a:bodyPr/>
                    <a:lstStyle/>
                    <a:p>
                      <a:r>
                        <a:rPr lang="pt-BR" dirty="0"/>
                        <a:t>SAE 4320∕4340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013707"/>
                  </a:ext>
                </a:extLst>
              </a:tr>
              <a:tr h="331441">
                <a:tc>
                  <a:txBody>
                    <a:bodyPr/>
                    <a:lstStyle/>
                    <a:p>
                      <a:r>
                        <a:rPr lang="pt-BR" dirty="0"/>
                        <a:t>SAE 8620∕8640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37495"/>
                  </a:ext>
                </a:extLst>
              </a:tr>
              <a:tr h="331441">
                <a:tc>
                  <a:txBody>
                    <a:bodyPr/>
                    <a:lstStyle/>
                    <a:p>
                      <a:r>
                        <a:rPr lang="pt-BR" dirty="0"/>
                        <a:t>Mat. Sintético - Resinas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1305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A543495-3264-432C-BA90-83C6B8C0E18D}"/>
              </a:ext>
            </a:extLst>
          </p:cNvPr>
          <p:cNvSpPr txBox="1"/>
          <p:nvPr/>
        </p:nvSpPr>
        <p:spPr>
          <a:xfrm>
            <a:off x="1149927" y="5223164"/>
            <a:ext cx="100203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Tensão Atuante Estimada </a:t>
            </a:r>
            <a:r>
              <a:rPr lang="pt-BR" u="sng" dirty="0"/>
              <a:t>141,2 MPa </a:t>
            </a:r>
            <a:r>
              <a:rPr lang="pt-BR" dirty="0"/>
              <a:t>é </a:t>
            </a:r>
            <a:r>
              <a:rPr lang="pt-BR" b="1" dirty="0"/>
              <a:t>menor</a:t>
            </a:r>
            <a:r>
              <a:rPr lang="pt-BR" dirty="0"/>
              <a:t> que a Tensão ideal para o SAE 4320.</a:t>
            </a:r>
          </a:p>
          <a:p>
            <a:r>
              <a:rPr lang="pt-BR" sz="2400" b="1" dirty="0"/>
              <a:t>Logo, conclui-se que as engrenagens atenderão aos requisitos do sistema.</a:t>
            </a:r>
          </a:p>
        </p:txBody>
      </p:sp>
    </p:spTree>
    <p:extLst>
      <p:ext uri="{BB962C8B-B14F-4D97-AF65-F5344CB8AC3E}">
        <p14:creationId xmlns:p14="http://schemas.microsoft.com/office/powerpoint/2010/main" val="334398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003D-B31A-4AB9-AD4D-F614A6F9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7E2F1-2909-40CD-A41C-BDA347D9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8617"/>
            <a:ext cx="7919461" cy="2361431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Melconian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Sarkis</a:t>
            </a:r>
            <a:r>
              <a:rPr lang="pt-BR" dirty="0">
                <a:solidFill>
                  <a:schemeClr val="tx1"/>
                </a:solidFill>
              </a:rPr>
              <a:t>. Elementos de Máquinas. 9 Ed. Revisada</a:t>
            </a:r>
          </a:p>
        </p:txBody>
      </p:sp>
    </p:spTree>
    <p:extLst>
      <p:ext uri="{BB962C8B-B14F-4D97-AF65-F5344CB8AC3E}">
        <p14:creationId xmlns:p14="http://schemas.microsoft.com/office/powerpoint/2010/main" val="34443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9A4DB-BB12-474E-9BA8-403F1716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Caixa de Redução de Velocidade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B55AA1-72C8-45C6-A52F-F3F44F20D6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9" r="29339"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AC549-29CD-47EA-AF76-507C6425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42664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7DDD-8E37-4A18-B25E-FBACDB47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0"/>
            <a:ext cx="11132128" cy="1143000"/>
          </a:xfrm>
        </p:spPr>
        <p:txBody>
          <a:bodyPr/>
          <a:lstStyle/>
          <a:p>
            <a:r>
              <a:rPr lang="pt-BR" dirty="0"/>
              <a:t>Caixa de Redução de Velocidade - Aplicação</a:t>
            </a:r>
          </a:p>
        </p:txBody>
      </p:sp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551DEE91-FF16-4C58-ADCC-0D83DDB8A4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97" y="1968885"/>
            <a:ext cx="5924406" cy="3110312"/>
          </a:xfrm>
          <a:prstGeom prst="snip2DiagRect">
            <a:avLst>
              <a:gd name="adj1" fmla="val 10815"/>
              <a:gd name="adj2" fmla="val 0"/>
            </a:avLst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CA080A1-8270-4AC6-AB00-1B04DC50B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0" b="91400" l="9400" r="90000">
                        <a14:backgroundMark x1="3800" y1="20200" x2="3800" y2="20200"/>
                        <a14:backgroundMark x1="3200" y1="13200" x2="3200" y2="13200"/>
                        <a14:backgroundMark x1="5000" y1="44000" x2="5000" y2="44000"/>
                        <a14:backgroundMark x1="4600" y1="68800" x2="3800" y2="2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038" y="1853064"/>
            <a:ext cx="3558886" cy="355888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04897E4-8FF0-4652-8A35-535209191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500" l="10000" r="90000">
                        <a14:backgroundMark x1="2500" y1="19500" x2="2500" y2="19500"/>
                        <a14:backgroundMark x1="3000" y1="46500" x2="3000" y2="46500"/>
                        <a14:backgroundMark x1="4000" y1="65500" x2="4000" y2="65500"/>
                        <a14:backgroundMark x1="94000" y1="14000" x2="94000" y2="14000"/>
                        <a14:backgroundMark x1="95000" y1="34000" x2="95000" y2="34000"/>
                        <a14:backgroundMark x1="95500" y1="61000" x2="95500" y2="61000"/>
                        <a14:backgroundMark x1="94500" y1="73000" x2="93000" y2="1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921" y="2015871"/>
            <a:ext cx="3558885" cy="355888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969B77-625C-4F00-9E3C-AEBF3F8BCADB}"/>
              </a:ext>
            </a:extLst>
          </p:cNvPr>
          <p:cNvSpPr txBox="1"/>
          <p:nvPr/>
        </p:nvSpPr>
        <p:spPr>
          <a:xfrm>
            <a:off x="3241964" y="5237018"/>
            <a:ext cx="5569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Refinaria</a:t>
            </a:r>
            <a:r>
              <a:rPr lang="pt-BR" dirty="0"/>
              <a:t> de Petróleo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5213A34-99E5-4A7F-B021-7017A8A78B63}"/>
              </a:ext>
            </a:extLst>
          </p:cNvPr>
          <p:cNvSpPr txBox="1"/>
          <p:nvPr/>
        </p:nvSpPr>
        <p:spPr>
          <a:xfrm>
            <a:off x="290944" y="5660099"/>
            <a:ext cx="315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Içamento de cargas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E306E52-6DA3-45F2-9362-4BB2937F14EC}"/>
              </a:ext>
            </a:extLst>
          </p:cNvPr>
          <p:cNvSpPr txBox="1"/>
          <p:nvPr/>
        </p:nvSpPr>
        <p:spPr>
          <a:xfrm>
            <a:off x="9324109" y="5411950"/>
            <a:ext cx="2452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Motor</a:t>
            </a:r>
            <a:r>
              <a:rPr lang="pt-BR" dirty="0"/>
              <a:t> para portões</a:t>
            </a:r>
          </a:p>
        </p:txBody>
      </p:sp>
    </p:spTree>
    <p:extLst>
      <p:ext uri="{BB962C8B-B14F-4D97-AF65-F5344CB8AC3E}">
        <p14:creationId xmlns:p14="http://schemas.microsoft.com/office/powerpoint/2010/main" val="185937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E869F-D5B7-4269-B9B6-DB0A7FDA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2" y="-152400"/>
            <a:ext cx="7566171" cy="1143000"/>
          </a:xfrm>
        </p:spPr>
        <p:txBody>
          <a:bodyPr>
            <a:normAutofit/>
          </a:bodyPr>
          <a:lstStyle/>
          <a:p>
            <a:r>
              <a:rPr lang="pt-BR" sz="3200" dirty="0"/>
              <a:t>Caixa de Redução - Projeto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EEDD5465-70A3-4085-B781-625E12298F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0" b="6200"/>
          <a:stretch>
            <a:fillRect/>
          </a:stretch>
        </p:blipFill>
        <p:spPr>
          <a:xfrm>
            <a:off x="1114282" y="1344036"/>
            <a:ext cx="8916410" cy="4475162"/>
          </a:xfrm>
        </p:spPr>
      </p:pic>
    </p:spTree>
    <p:extLst>
      <p:ext uri="{BB962C8B-B14F-4D97-AF65-F5344CB8AC3E}">
        <p14:creationId xmlns:p14="http://schemas.microsoft.com/office/powerpoint/2010/main" val="241508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0CB33-38AB-4BBB-8523-10CF081B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0" y="231679"/>
            <a:ext cx="10233170" cy="1507067"/>
          </a:xfrm>
        </p:spPr>
        <p:txBody>
          <a:bodyPr/>
          <a:lstStyle/>
          <a:p>
            <a:r>
              <a:rPr lang="pt-BR" dirty="0"/>
              <a:t>Cálculo – Relação de </a:t>
            </a:r>
            <a:r>
              <a:rPr lang="pt-BR" dirty="0" err="1"/>
              <a:t>Trasmissão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1BA8F8-8100-4A31-A3BC-B31CF3788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230" y="1621366"/>
                <a:ext cx="8534400" cy="36152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pt-BR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1750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292</m:t>
                        </m:r>
                      </m:den>
                    </m:f>
                    <m:r>
                      <a:rPr lang="pt-B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pt-BR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pt-BR" sz="2800" dirty="0">
                    <a:solidFill>
                      <a:schemeClr val="tx1"/>
                    </a:solidFill>
                  </a:rPr>
                  <a:t>Sistema composto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pt-B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pt-BR" sz="2800" dirty="0">
                    <a:solidFill>
                      <a:schemeClr val="tx1"/>
                    </a:solidFill>
                  </a:rPr>
                  <a:t>Adotou-se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1BA8F8-8100-4A31-A3BC-B31CF378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230" y="1621366"/>
                <a:ext cx="8534400" cy="3615267"/>
              </a:xfrm>
              <a:blipFill>
                <a:blip r:embed="rId2"/>
                <a:stretch>
                  <a:fillRect l="-1429" t="-5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5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A3936-FF10-40E2-BFE2-FF49F724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39" y="114299"/>
            <a:ext cx="8534400" cy="1507067"/>
          </a:xfrm>
        </p:spPr>
        <p:txBody>
          <a:bodyPr>
            <a:normAutofit/>
          </a:bodyPr>
          <a:lstStyle/>
          <a:p>
            <a:r>
              <a:rPr lang="pt-BR" sz="4000" dirty="0"/>
              <a:t>Cálculo – Número de dentes da Engrenagem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077D33-2DA7-4FE1-8533-D0E8D1FEE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01475"/>
                <a:ext cx="8534400" cy="36152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3200" dirty="0">
                    <a:solidFill>
                      <a:schemeClr val="tx1"/>
                    </a:solidFill>
                  </a:rPr>
                  <a:t>    </a:t>
                </a:r>
              </a:p>
              <a:p>
                <a:r>
                  <a:rPr lang="pt-BR" sz="32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pt-BR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 ∗2</m:t>
                    </m:r>
                  </m:oMath>
                </a14:m>
                <a:endParaRPr lang="pt-BR" sz="32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=40 </m:t>
                    </m:r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𝑑𝑒𝑛𝑡𝑒𝑠</m:t>
                    </m:r>
                  </m:oMath>
                </a14:m>
                <a:endParaRPr lang="pt-BR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077D33-2DA7-4FE1-8533-D0E8D1FEE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01475"/>
                <a:ext cx="8534400" cy="3615267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46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6F836-419C-4066-8293-7CC759E0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0" y="130388"/>
            <a:ext cx="8534400" cy="1507067"/>
          </a:xfrm>
        </p:spPr>
        <p:txBody>
          <a:bodyPr/>
          <a:lstStyle/>
          <a:p>
            <a:r>
              <a:rPr lang="pt-BR" dirty="0"/>
              <a:t>Fator de Serviço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11915-EEF0-47F8-A85A-33C519CE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110952" cy="3615267"/>
          </a:xfr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Para uma bomba de refinaria de petróleo operando 24h</a:t>
            </a:r>
          </a:p>
          <a:p>
            <a:r>
              <a:rPr lang="pt-BR" sz="2400" dirty="0">
                <a:solidFill>
                  <a:schemeClr val="tx1"/>
                </a:solidFill>
              </a:rPr>
              <a:t>Tabela AGMA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20AE29-3DAB-4EE7-A978-D756BED2F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92715"/>
              </p:ext>
            </p:extLst>
          </p:nvPr>
        </p:nvGraphicFramePr>
        <p:xfrm>
          <a:off x="730394" y="3524673"/>
          <a:ext cx="8442036" cy="2663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012">
                  <a:extLst>
                    <a:ext uri="{9D8B030D-6E8A-4147-A177-3AD203B41FA5}">
                      <a16:colId xmlns:a16="http://schemas.microsoft.com/office/drawing/2014/main" val="3458497225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3748457145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1810267524"/>
                    </a:ext>
                  </a:extLst>
                </a:gridCol>
              </a:tblGrid>
              <a:tr h="505883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Tabela de Fatores de Serviço – AGMA </a:t>
                      </a: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(φ)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46865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Aplicações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10h de 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24h de serviço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89025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Refinaria de Petróleo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13111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Bombas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>
                          <a:solidFill>
                            <a:srgbClr val="FF0000"/>
                          </a:solidFill>
                        </a:rPr>
                        <a:t>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40575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Equipamentos em 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6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8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22008-776F-43BE-91FA-8AEABC59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03" y="13758"/>
            <a:ext cx="9637424" cy="1507067"/>
          </a:xfrm>
        </p:spPr>
        <p:txBody>
          <a:bodyPr/>
          <a:lstStyle/>
          <a:p>
            <a:r>
              <a:rPr lang="pt-BR" dirty="0"/>
              <a:t>Escolha do Material da Engrenagem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7D26704-B01E-4354-A952-A92887F90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58671"/>
              </p:ext>
            </p:extLst>
          </p:nvPr>
        </p:nvGraphicFramePr>
        <p:xfrm>
          <a:off x="3290455" y="1328709"/>
          <a:ext cx="5257800" cy="515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892134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55994408"/>
                    </a:ext>
                  </a:extLst>
                </a:gridCol>
              </a:tblGrid>
              <a:tr h="400557">
                <a:tc gridSpan="2">
                  <a:txBody>
                    <a:bodyPr/>
                    <a:lstStyle/>
                    <a:p>
                      <a:r>
                        <a:rPr lang="pt-BR" dirty="0"/>
                        <a:t>TABELA DE DUREZA BRINNEL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12216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r>
                        <a:rPr lang="pt-BR" b="1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HBRINNEL ( </a:t>
                      </a:r>
                      <a:r>
                        <a:rPr lang="pt-BR" b="1" dirty="0" err="1"/>
                        <a:t>n∕mm</a:t>
                      </a:r>
                      <a:r>
                        <a:rPr lang="pt-BR" b="1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77081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r>
                        <a:rPr lang="pt-BR" dirty="0"/>
                        <a:t>Aço fundido tipo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1700 -2500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9445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r>
                        <a:rPr lang="pt-BR" dirty="0"/>
                        <a:t>Aço fundido tipo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1250 – 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76564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r>
                        <a:rPr lang="pt-BR" dirty="0"/>
                        <a:t>Aço SAE 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1400 – 1750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90821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Aço SAE 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1800 – 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87666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Aço SAE 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2200 – 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78180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Aço SAE 3145∕3150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1900 – 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00425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Aço SAE 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2000 - 4200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47668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Aço SAE 4340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2600 – 6000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17907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Aço SAE 8620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1700 – 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24039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Aço SAE 8640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2000 – 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76167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Aço fundido cinzento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1200 – 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78065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Aço fundido nodular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1100 - 1400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1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F4061-30AE-4DB5-AE5F-DF9958AE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Relação de Largura de Engrenagem e Diâmetro Primitivo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7BA461-7E68-402D-97B1-81F150332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8" y="869156"/>
            <a:ext cx="5048250" cy="324802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BBB57DC-FD51-4332-A482-89A943862CAC}"/>
              </a:ext>
            </a:extLst>
          </p:cNvPr>
          <p:cNvSpPr txBox="1"/>
          <p:nvPr/>
        </p:nvSpPr>
        <p:spPr>
          <a:xfrm>
            <a:off x="983673" y="2673926"/>
            <a:ext cx="395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Adotado valor de 0,5 </a:t>
            </a:r>
          </a:p>
        </p:txBody>
      </p:sp>
    </p:spTree>
    <p:extLst>
      <p:ext uri="{BB962C8B-B14F-4D97-AF65-F5344CB8AC3E}">
        <p14:creationId xmlns:p14="http://schemas.microsoft.com/office/powerpoint/2010/main" val="207979124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199</TotalTime>
  <Words>491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Cambria Math</vt:lpstr>
      <vt:lpstr>Century Gothic</vt:lpstr>
      <vt:lpstr>Wingdings 3</vt:lpstr>
      <vt:lpstr>Fatia</vt:lpstr>
      <vt:lpstr>Dimensionamento de Engrenagens e Eixo</vt:lpstr>
      <vt:lpstr>Caixa de Redução de Velocidade</vt:lpstr>
      <vt:lpstr>Caixa de Redução de Velocidade - Aplicação</vt:lpstr>
      <vt:lpstr>Caixa de Redução - Projeto</vt:lpstr>
      <vt:lpstr>Cálculo – Relação de Trasmissão</vt:lpstr>
      <vt:lpstr>Cálculo – Número de dentes da Engrenagem 2</vt:lpstr>
      <vt:lpstr>Fator de Serviço</vt:lpstr>
      <vt:lpstr>Escolha do Material da Engrenagem</vt:lpstr>
      <vt:lpstr>Relação de Largura de Engrenagem e Diâmetro Primitivo</vt:lpstr>
      <vt:lpstr>Fator de Forma (q)</vt:lpstr>
      <vt:lpstr>Dimensionamento</vt:lpstr>
      <vt:lpstr>Dimensionamento</vt:lpstr>
      <vt:lpstr>Dimensionamento</vt:lpstr>
      <vt:lpstr>Dimensionamento</vt:lpstr>
      <vt:lpstr>Força no pé do dente</vt:lpstr>
      <vt:lpstr>Análise de Dimensionamento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Dimensionamento de Engrenagens e Eixo</dc:title>
  <dc:creator>Lethicia Rodrigues</dc:creator>
  <cp:lastModifiedBy>Lethicia Rodrigues</cp:lastModifiedBy>
  <cp:revision>24</cp:revision>
  <dcterms:created xsi:type="dcterms:W3CDTF">2018-11-28T22:15:11Z</dcterms:created>
  <dcterms:modified xsi:type="dcterms:W3CDTF">2018-11-29T01:35:50Z</dcterms:modified>
</cp:coreProperties>
</file>