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7B968-3613-4605-AAC2-64125082D71E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CD775-91DF-4817-84F6-782B71830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76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CD775-91DF-4817-84F6-782B718304B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88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20EB-94CE-41CA-9BE9-4E55217656EA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0053-A6E7-468C-B4BA-162DA1D9460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20EB-94CE-41CA-9BE9-4E55217656EA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0053-A6E7-468C-B4BA-162DA1D9460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20EB-94CE-41CA-9BE9-4E55217656EA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0053-A6E7-468C-B4BA-162DA1D9460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20EB-94CE-41CA-9BE9-4E55217656EA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0053-A6E7-468C-B4BA-162DA1D9460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20EB-94CE-41CA-9BE9-4E55217656EA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0053-A6E7-468C-B4BA-162DA1D9460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20EB-94CE-41CA-9BE9-4E55217656EA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0053-A6E7-468C-B4BA-162DA1D9460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20EB-94CE-41CA-9BE9-4E55217656EA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0053-A6E7-468C-B4BA-162DA1D9460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20EB-94CE-41CA-9BE9-4E55217656EA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0053-A6E7-468C-B4BA-162DA1D9460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20EB-94CE-41CA-9BE9-4E55217656EA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0053-A6E7-468C-B4BA-162DA1D9460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20EB-94CE-41CA-9BE9-4E55217656EA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0053-A6E7-468C-B4BA-162DA1D9460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20EB-94CE-41CA-9BE9-4E55217656EA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EC0053-A6E7-468C-B4BA-162DA1D9460F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2EC0053-A6E7-468C-B4BA-162DA1D9460F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24020EB-94CE-41CA-9BE9-4E55217656EA}" type="datetimeFigureOut">
              <a:rPr lang="pt-BR" smtClean="0"/>
              <a:t>25/11/2018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1091952"/>
          </a:xfrm>
        </p:spPr>
        <p:txBody>
          <a:bodyPr/>
          <a:lstStyle/>
          <a:p>
            <a:pPr algn="ctr"/>
            <a:r>
              <a:rPr lang="pt-BR" sz="4800" dirty="0" smtClean="0">
                <a:solidFill>
                  <a:schemeClr val="tx1"/>
                </a:solidFill>
              </a:rPr>
              <a:t>Universidade Estácio de Sá</a:t>
            </a:r>
            <a:endParaRPr lang="pt-BR" sz="4800" dirty="0">
              <a:solidFill>
                <a:schemeClr val="tx1"/>
              </a:solidFill>
            </a:endParaRPr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899592" y="3501008"/>
            <a:ext cx="6461760" cy="1066800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Dimensionamento de engrenagens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>
          <a:xfrm>
            <a:off x="2483768" y="5589240"/>
            <a:ext cx="3248000" cy="988219"/>
          </a:xfrm>
        </p:spPr>
        <p:txBody>
          <a:bodyPr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Prof. Pascoal </a:t>
            </a:r>
            <a:r>
              <a:rPr lang="pt-BR" sz="1600" dirty="0" err="1" smtClean="0">
                <a:solidFill>
                  <a:schemeClr val="tx1"/>
                </a:solidFill>
              </a:rPr>
              <a:t>Villardo</a:t>
            </a:r>
            <a:endParaRPr lang="pt-BR" sz="1600" dirty="0">
              <a:solidFill>
                <a:schemeClr val="tx1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88640"/>
            <a:ext cx="23812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4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Fator de serviço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dirty="0" smtClean="0"/>
              <a:t>Como nossa caixa de redução será aplicada em uma bomba de uma refinaria de petróleo, que estará em operação durante 24 horas, deseja-se que o equipamento  tenha vida útil de pelo menos  10.000 horas. Esses dados </a:t>
            </a:r>
            <a:r>
              <a:rPr lang="pt-BR" dirty="0"/>
              <a:t>são importantes para definir qual será o fator de serviço a ser usado nos cálculos. Segundo a tabela contida na pagina 103 do livro do </a:t>
            </a:r>
            <a:r>
              <a:rPr lang="pt-BR" dirty="0" err="1"/>
              <a:t>Sarkis</a:t>
            </a:r>
            <a:r>
              <a:rPr lang="pt-BR" dirty="0"/>
              <a:t> podemos encontrar o fator </a:t>
            </a:r>
            <a:r>
              <a:rPr lang="pt-BR" dirty="0" smtClean="0"/>
              <a:t>de serviço </a:t>
            </a:r>
            <a:r>
              <a:rPr lang="pt-BR" dirty="0"/>
              <a:t>para o equipamento a ser empregado o sistema (figura abaixo). Portanto o fator de serviço (φ) = </a:t>
            </a:r>
            <a:r>
              <a:rPr lang="pt-BR" dirty="0" smtClean="0"/>
              <a:t>1,25.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114300" indent="0">
              <a:buNone/>
            </a:pPr>
            <a:r>
              <a:rPr lang="pt-BR" dirty="0"/>
              <a:t>A primeira coluna diz respeito onde será aplicado, a segunda coluna é o fator de serviço para equipamentos que trabalharão por 10 horas e a última coluna diz respeito ao fator de serviço para equipamentos que trabalharão por 24 horas.</a:t>
            </a:r>
          </a:p>
          <a:p>
            <a:endParaRPr lang="pt-BR" dirty="0"/>
          </a:p>
        </p:txBody>
      </p:sp>
      <p:pic>
        <p:nvPicPr>
          <p:cNvPr id="4" name="Image2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12734" y="3939627"/>
            <a:ext cx="6147498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15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Dureza </a:t>
            </a:r>
            <a:r>
              <a:rPr lang="pt-BR" dirty="0" err="1" smtClean="0">
                <a:solidFill>
                  <a:schemeClr val="tx1"/>
                </a:solidFill>
              </a:rPr>
              <a:t>Brinell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/>
              <a:t>Como o equipamento irá trabalhar por 24 horas, será adotada um engrenagem feita com aço SAE 4340 que tem um resistência </a:t>
            </a:r>
            <a:r>
              <a:rPr lang="pt-BR" dirty="0" err="1"/>
              <a:t>Brinell</a:t>
            </a:r>
            <a:r>
              <a:rPr lang="pt-BR" dirty="0"/>
              <a:t> de 6000 MPa.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4432"/>
            <a:ext cx="6192688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53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Relação entre largura e largura e diâmetro primitivo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20000" cy="5069160"/>
              </a:xfrm>
            </p:spPr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:r>
                  <a:rPr lang="pt-BR" sz="2000" dirty="0"/>
                  <a:t>Por trata-se de uma engrenagem </a:t>
                </a:r>
                <a:r>
                  <a:rPr lang="pt-BR" sz="2000" dirty="0" smtClean="0"/>
                  <a:t>bi apoiada </a:t>
                </a:r>
                <a:r>
                  <a:rPr lang="pt-BR" sz="2000" dirty="0"/>
                  <a:t>será adotado o valor de </a:t>
                </a:r>
                <a:r>
                  <a:rPr lang="pt-BR" sz="2000" dirty="0" smtClean="0"/>
                  <a:t>0,50 </a:t>
                </a:r>
                <a:r>
                  <a:rPr lang="pt-BR" sz="2000" dirty="0"/>
                  <a:t>que é bem menor do que 1,2 para a relação entre largura da engrenagem e o diâmetro primitivo (b/d</a:t>
                </a:r>
                <a:r>
                  <a:rPr lang="pt-BR" sz="2000" baseline="-25000" dirty="0"/>
                  <a:t>0</a:t>
                </a:r>
                <a:r>
                  <a:rPr lang="pt-BR" sz="2000" dirty="0"/>
                  <a:t>)</a:t>
                </a:r>
              </a:p>
              <a:p>
                <a:pPr marL="114300" indent="0">
                  <a:buNone/>
                </a:pPr>
                <a:endParaRPr lang="pt-BR" dirty="0" smtClean="0"/>
              </a:p>
              <a:p>
                <a:pPr marL="114300" indent="0">
                  <a:buNone/>
                </a:pPr>
                <a:endParaRPr lang="pt-BR" dirty="0"/>
              </a:p>
              <a:p>
                <a:pPr marL="114300" indent="0">
                  <a:buNone/>
                </a:pPr>
                <a:endParaRPr lang="pt-BR" dirty="0" smtClean="0"/>
              </a:p>
              <a:p>
                <a:pPr marL="114300" indent="0">
                  <a:buNone/>
                </a:pPr>
                <a:endParaRPr lang="pt-BR" dirty="0"/>
              </a:p>
              <a:p>
                <a:pPr marL="114300" indent="0">
                  <a:buNone/>
                </a:pPr>
                <a:endParaRPr lang="pt-BR" dirty="0" smtClean="0"/>
              </a:p>
              <a:p>
                <a:endParaRPr lang="pt-BR" dirty="0"/>
              </a:p>
              <a:p>
                <a:pPr marL="114300" indent="0">
                  <a:buNone/>
                </a:pPr>
                <a:r>
                  <a:rPr lang="pt-BR" dirty="0" smtClean="0"/>
                  <a:t>Foi </a:t>
                </a:r>
                <a:r>
                  <a:rPr lang="pt-BR" dirty="0"/>
                  <a:t>fornecido que o pinhão (Z</a:t>
                </a:r>
                <a:r>
                  <a:rPr lang="pt-BR" baseline="-25000" dirty="0"/>
                  <a:t>1</a:t>
                </a:r>
                <a:r>
                  <a:rPr lang="pt-BR" dirty="0"/>
                  <a:t>) tem 20 dentes, aplicando a relação de transmissão acha-se o números de dentes da coroa (Z</a:t>
                </a:r>
                <a:r>
                  <a:rPr lang="pt-BR" baseline="-25000" dirty="0"/>
                  <a:t>2</a:t>
                </a:r>
                <a:r>
                  <a:rPr lang="pt-BR" dirty="0"/>
                  <a:t>)</a:t>
                </a:r>
              </a:p>
              <a:p>
                <a:pPr marL="114300" indent="0">
                  <a:buNone/>
                </a:pPr>
                <a:r>
                  <a:rPr lang="pt-BR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/>
                        </m:ctrlPr>
                      </m:sSubPr>
                      <m:e>
                        <m:r>
                          <a:rPr lang="pt-BR" i="1"/>
                          <m:t>𝑖</m:t>
                        </m:r>
                      </m:e>
                      <m:sub>
                        <m:r>
                          <a:rPr lang="pt-BR" i="1"/>
                          <m:t>𝐴</m:t>
                        </m:r>
                      </m:sub>
                    </m:sSub>
                    <m:r>
                      <a:rPr lang="pt-BR" i="1"/>
                      <m:t>=</m:t>
                    </m:r>
                    <m:f>
                      <m:fPr>
                        <m:ctrlPr>
                          <a:rPr lang="pt-BR" i="1"/>
                        </m:ctrlPr>
                      </m:fPr>
                      <m:num>
                        <m:sSub>
                          <m:sSubPr>
                            <m:ctrlPr>
                              <a:rPr lang="pt-BR" i="1"/>
                            </m:ctrlPr>
                          </m:sSubPr>
                          <m:e>
                            <m:r>
                              <a:rPr lang="pt-BR" i="1"/>
                              <m:t>𝑍</m:t>
                            </m:r>
                          </m:e>
                          <m:sub>
                            <m:r>
                              <a:rPr lang="pt-BR" i="1"/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i="1"/>
                            </m:ctrlPr>
                          </m:sSubPr>
                          <m:e>
                            <m:r>
                              <a:rPr lang="pt-BR" i="1"/>
                              <m:t>𝑍</m:t>
                            </m:r>
                          </m:e>
                          <m:sub>
                            <m:r>
                              <a:rPr lang="pt-BR" i="1"/>
                              <m:t>1</m:t>
                            </m:r>
                          </m:sub>
                        </m:sSub>
                      </m:den>
                    </m:f>
                    <m:r>
                      <a:rPr lang="pt-BR" i="1"/>
                      <m:t>→</m:t>
                    </m:r>
                    <m:sSub>
                      <m:sSubPr>
                        <m:ctrlPr>
                          <a:rPr lang="pt-BR" i="1"/>
                        </m:ctrlPr>
                      </m:sSubPr>
                      <m:e>
                        <m:r>
                          <a:rPr lang="pt-BR" i="1"/>
                          <m:t>𝑍</m:t>
                        </m:r>
                      </m:e>
                      <m:sub>
                        <m:r>
                          <a:rPr lang="pt-BR" i="1"/>
                          <m:t>2</m:t>
                        </m:r>
                      </m:sub>
                    </m:sSub>
                    <m:r>
                      <a:rPr lang="pt-BR" i="1"/>
                      <m:t>=</m:t>
                    </m:r>
                    <m:sSub>
                      <m:sSubPr>
                        <m:ctrlPr>
                          <a:rPr lang="pt-BR" i="1"/>
                        </m:ctrlPr>
                      </m:sSubPr>
                      <m:e>
                        <m:r>
                          <a:rPr lang="pt-BR" i="1"/>
                          <m:t>𝑍</m:t>
                        </m:r>
                      </m:e>
                      <m:sub>
                        <m:r>
                          <a:rPr lang="pt-BR" i="1"/>
                          <m:t>1</m:t>
                        </m:r>
                      </m:sub>
                    </m:sSub>
                    <m:r>
                      <a:rPr lang="pt-BR" i="1"/>
                      <m:t>∗</m:t>
                    </m:r>
                    <m:sSub>
                      <m:sSubPr>
                        <m:ctrlPr>
                          <a:rPr lang="pt-BR" i="1"/>
                        </m:ctrlPr>
                      </m:sSubPr>
                      <m:e>
                        <m:r>
                          <a:rPr lang="pt-BR" i="1"/>
                          <m:t>𝑖</m:t>
                        </m:r>
                      </m:e>
                      <m:sub>
                        <m:r>
                          <a:rPr lang="pt-BR" i="1"/>
                          <m:t>𝐴</m:t>
                        </m:r>
                      </m:sub>
                    </m:sSub>
                    <m:r>
                      <a:rPr lang="pt-BR" i="1"/>
                      <m:t>→</m:t>
                    </m:r>
                    <m:sSub>
                      <m:sSubPr>
                        <m:ctrlPr>
                          <a:rPr lang="pt-BR" i="1"/>
                        </m:ctrlPr>
                      </m:sSubPr>
                      <m:e>
                        <m:r>
                          <a:rPr lang="pt-BR" i="1"/>
                          <m:t>𝑍</m:t>
                        </m:r>
                      </m:e>
                      <m:sub>
                        <m:r>
                          <a:rPr lang="pt-BR" i="1"/>
                          <m:t>2</m:t>
                        </m:r>
                      </m:sub>
                    </m:sSub>
                    <m:r>
                      <a:rPr lang="pt-BR" i="1"/>
                      <m:t>=20∗2→</m:t>
                    </m:r>
                    <m:sSub>
                      <m:sSubPr>
                        <m:ctrlPr>
                          <a:rPr lang="pt-BR" i="1"/>
                        </m:ctrlPr>
                      </m:sSubPr>
                      <m:e>
                        <m:r>
                          <a:rPr lang="pt-BR" i="1"/>
                          <m:t>𝑍</m:t>
                        </m:r>
                      </m:e>
                      <m:sub>
                        <m:r>
                          <a:rPr lang="pt-BR" i="1"/>
                          <m:t>2</m:t>
                        </m:r>
                      </m:sub>
                    </m:sSub>
                    <m:r>
                      <a:rPr lang="pt-BR" i="1"/>
                      <m:t>=40</m:t>
                    </m:r>
                  </m:oMath>
                </a14:m>
                <a:endParaRPr lang="pt-BR" dirty="0"/>
              </a:p>
              <a:p>
                <a:pPr marL="11430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20000" cy="5069160"/>
              </a:xfrm>
              <a:blipFill rotWithShape="1">
                <a:blip r:embed="rId2"/>
                <a:stretch>
                  <a:fillRect t="-12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3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11560" y="2636912"/>
            <a:ext cx="6480720" cy="19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13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Fator de forma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pt-BR" dirty="0"/>
              <a:t>Para encontrar o fator de forma, utiliza-se a tabela </a:t>
            </a:r>
            <a:r>
              <a:rPr lang="pt-BR" dirty="0" smtClean="0"/>
              <a:t>abaixo: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/>
          </a:p>
        </p:txBody>
      </p:sp>
      <p:pic>
        <p:nvPicPr>
          <p:cNvPr id="4" name="Image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83568" y="2060848"/>
            <a:ext cx="6912768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72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Fator de forma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114300" indent="0">
                  <a:buNone/>
                </a:pPr>
                <a:r>
                  <a:rPr lang="pt-BR" dirty="0"/>
                  <a:t>O pinhão tem 20 dentes, e esse número não se encontra na tabela, para isso é preciso fazer interpolação pegando-se os valores entre 18 dentes e 21 dentes.</a:t>
                </a:r>
              </a:p>
              <a:p>
                <a:pPr marL="114300" indent="0">
                  <a:buNone/>
                </a:pPr>
                <a:r>
                  <a:rPr lang="pt-BR" dirty="0"/>
                  <a:t> </a:t>
                </a:r>
              </a:p>
              <a:p>
                <a:pPr marL="11430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𝑖𝑛𝑐𝑟𝑒𝑚𝑒𝑛𝑡𝑜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3,5−3,3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=0,0667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114300" indent="0">
                  <a:buNone/>
                </a:pPr>
                <a:r>
                  <a:rPr lang="pt-BR" dirty="0"/>
                  <a:t> </a:t>
                </a:r>
              </a:p>
              <a:p>
                <a:pPr marL="114300" indent="0">
                  <a:buNone/>
                </a:pPr>
                <a:r>
                  <a:rPr lang="pt-BR" dirty="0"/>
                  <a:t>Verifica-se que quanto maior o número de dentes, menor é o fator, por isso iremos diminuir o incremento em cada posição.</a:t>
                </a:r>
              </a:p>
              <a:p>
                <a:pPr marL="114300" indent="0">
                  <a:buNone/>
                </a:pPr>
                <a:r>
                  <a:rPr lang="pt-BR" dirty="0"/>
                  <a:t> 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19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=3,50−0.0667→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19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=3,43</m:t>
                      </m:r>
                    </m:oMath>
                  </m:oMathPara>
                </a14:m>
                <a:endParaRPr lang="pt-BR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20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=3,43−0.0667→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20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=3,37</m:t>
                      </m:r>
                    </m:oMath>
                  </m:oMathPara>
                </a14:m>
                <a:endParaRPr lang="pt-BR" dirty="0"/>
              </a:p>
              <a:p>
                <a:pPr marL="114300" indent="0">
                  <a:buNone/>
                </a:pPr>
                <a:endParaRPr lang="pt-BR" dirty="0" smtClean="0"/>
              </a:p>
              <a:p>
                <a:pPr marL="114300" indent="0">
                  <a:buNone/>
                </a:pPr>
                <a:r>
                  <a:rPr lang="pt-BR" dirty="0" smtClean="0"/>
                  <a:t>Portanto </a:t>
                </a:r>
                <a:r>
                  <a:rPr lang="pt-BR" dirty="0"/>
                  <a:t>será usado como fator de forma (q) = 3,37</a:t>
                </a:r>
              </a:p>
              <a:p>
                <a:pPr marL="114300" indent="0">
                  <a:buNone/>
                </a:pPr>
                <a:r>
                  <a:rPr lang="pt-BR" dirty="0"/>
                  <a:t> </a:t>
                </a:r>
                <a:r>
                  <a:rPr lang="pt-BR" dirty="0" smtClean="0"/>
                  <a:t>Adotaremos </a:t>
                </a:r>
                <a:r>
                  <a:rPr lang="pt-BR" dirty="0"/>
                  <a:t>também o ângulo pressão α = 20º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71" r="-14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222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Dimensionamento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pt-BR" dirty="0" smtClean="0">
                    <a:solidFill>
                      <a:schemeClr val="tx1"/>
                    </a:solidFill>
                  </a:rPr>
                  <a:t>Torque no pinhão (</a:t>
                </a:r>
                <a:r>
                  <a:rPr lang="pt-BR" dirty="0" err="1">
                    <a:solidFill>
                      <a:schemeClr val="tx1"/>
                    </a:solidFill>
                  </a:rPr>
                  <a:t>M</a:t>
                </a:r>
                <a:r>
                  <a:rPr lang="pt-BR" baseline="-25000" dirty="0" err="1">
                    <a:solidFill>
                      <a:schemeClr val="tx1"/>
                    </a:solidFill>
                  </a:rPr>
                  <a:t>t</a:t>
                </a:r>
                <a:r>
                  <a:rPr lang="pt-BR" dirty="0">
                    <a:solidFill>
                      <a:schemeClr val="tx1"/>
                    </a:solidFill>
                  </a:rPr>
                  <a:t>):</a:t>
                </a:r>
              </a:p>
              <a:p>
                <a:pPr marL="114300" indent="0">
                  <a:buNone/>
                </a:pPr>
                <a:r>
                  <a:rPr lang="pt-BR" dirty="0">
                    <a:solidFill>
                      <a:schemeClr val="tx1"/>
                    </a:solidFill>
                  </a:rPr>
                  <a:t> 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𝑀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𝑡</m:t>
                          </m:r>
                        </m:sub>
                      </m:sSub>
                      <m:r>
                        <a:rPr lang="pt-BR" i="1">
                          <a:solidFill>
                            <a:schemeClr val="tx1"/>
                          </a:solidFill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1"/>
                              </a:solidFill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30.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𝑃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𝜋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.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𝑛</m:t>
                          </m:r>
                        </m:den>
                      </m:f>
                      <m:r>
                        <a:rPr lang="pt-BR" i="1">
                          <a:solidFill>
                            <a:schemeClr val="tx1"/>
                          </a:solidFill>
                        </a:rPr>
                        <m:t>→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𝑀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𝑡</m:t>
                          </m:r>
                        </m:sub>
                      </m:sSub>
                      <m:r>
                        <a:rPr lang="pt-BR" i="1">
                          <a:solidFill>
                            <a:schemeClr val="tx1"/>
                          </a:solidFill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1"/>
                              </a:solidFill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30.10000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𝜋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1750</m:t>
                          </m:r>
                        </m:den>
                      </m:f>
                      <m:r>
                        <a:rPr lang="pt-BR" i="1">
                          <a:solidFill>
                            <a:schemeClr val="tx1"/>
                          </a:solidFill>
                        </a:rPr>
                        <m:t>→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𝑀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𝑡</m:t>
                          </m:r>
                        </m:sub>
                      </m:sSub>
                      <m:r>
                        <a:rPr lang="pt-BR" i="1">
                          <a:solidFill>
                            <a:schemeClr val="tx1"/>
                          </a:solidFill>
                        </a:rPr>
                        <m:t>=54,56741</m:t>
                      </m:r>
                      <m:r>
                        <a:rPr lang="pt-BR" i="1">
                          <a:solidFill>
                            <a:schemeClr val="tx1"/>
                          </a:solidFill>
                        </a:rPr>
                        <m:t>𝑁𝑚</m:t>
                      </m:r>
                      <m:r>
                        <a:rPr lang="pt-BR" i="1">
                          <a:solidFill>
                            <a:schemeClr val="tx1"/>
                          </a:solidFill>
                        </a:rPr>
                        <m:t>→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𝑀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𝑡</m:t>
                          </m:r>
                        </m:sub>
                      </m:sSub>
                      <m:r>
                        <a:rPr lang="pt-BR" i="1">
                          <a:solidFill>
                            <a:schemeClr val="tx1"/>
                          </a:solidFill>
                        </a:rPr>
                        <m:t>=54567,41</m:t>
                      </m:r>
                      <m:r>
                        <a:rPr lang="pt-BR" i="1">
                          <a:solidFill>
                            <a:schemeClr val="tx1"/>
                          </a:solidFill>
                        </a:rPr>
                        <m:t>𝑁𝑚𝑚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pPr marL="114300" indent="0">
                  <a:buNone/>
                </a:pPr>
                <a:r>
                  <a:rPr lang="pt-BR" dirty="0">
                    <a:solidFill>
                      <a:schemeClr val="tx1"/>
                    </a:solidFill>
                  </a:rPr>
                  <a:t> </a:t>
                </a:r>
              </a:p>
              <a:p>
                <a:endParaRPr lang="pt-BR" dirty="0" smtClean="0">
                  <a:solidFill>
                    <a:schemeClr val="tx1"/>
                  </a:solidFill>
                </a:endParaRP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 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 </a:t>
                </a:r>
                <a:r>
                  <a:rPr lang="pt-BR" dirty="0">
                    <a:solidFill>
                      <a:schemeClr val="tx1"/>
                    </a:solidFill>
                  </a:rPr>
                  <a:t>Fator de durabilidade (W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):</a:t>
                </a:r>
                <a:endParaRPr lang="pt-BR" dirty="0">
                  <a:solidFill>
                    <a:schemeClr val="tx1"/>
                  </a:solidFill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chemeClr val="tx1"/>
                          </a:solidFill>
                        </a:rPr>
                        <m:t>𝑊</m:t>
                      </m:r>
                      <m:r>
                        <a:rPr lang="pt-BR" i="1">
                          <a:solidFill>
                            <a:schemeClr val="tx1"/>
                          </a:solidFill>
                        </a:rPr>
                        <m:t>=</m:t>
                      </m:r>
                      <m:rad>
                        <m:radPr>
                          <m:ctrlPr>
                            <a:rPr lang="pt-BR" i="1">
                              <a:solidFill>
                                <a:schemeClr val="tx1"/>
                              </a:solidFill>
                            </a:rPr>
                          </m:ctrlPr>
                        </m:radPr>
                        <m:deg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6</m:t>
                          </m:r>
                        </m:deg>
                        <m:e>
                          <m:f>
                            <m:f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</a:rPr>
                                <m:t>60.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</a:rPr>
                                <m:t>𝑛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</a:rPr>
                                <m:t>.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</a:rPr>
                                <m:t>h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pt-BR" i="1">
                          <a:solidFill>
                            <a:schemeClr val="tx1"/>
                          </a:solidFill>
                        </a:rPr>
                        <m:t>→</m:t>
                      </m:r>
                      <m:r>
                        <a:rPr lang="pt-BR" i="1">
                          <a:solidFill>
                            <a:schemeClr val="tx1"/>
                          </a:solidFill>
                        </a:rPr>
                        <m:t>𝑊</m:t>
                      </m:r>
                      <m:r>
                        <a:rPr lang="pt-BR" i="1">
                          <a:solidFill>
                            <a:schemeClr val="tx1"/>
                          </a:solidFill>
                        </a:rPr>
                        <m:t>=</m:t>
                      </m:r>
                      <m:rad>
                        <m:radPr>
                          <m:ctrlPr>
                            <a:rPr lang="pt-BR" i="1">
                              <a:solidFill>
                                <a:schemeClr val="tx1"/>
                              </a:solidFill>
                            </a:rPr>
                          </m:ctrlPr>
                        </m:radPr>
                        <m:deg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6</m:t>
                          </m:r>
                        </m:deg>
                        <m:e>
                          <m:f>
                            <m:f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</a:rPr>
                                <m:t>60.1750.10000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pt-BR" i="1">
                          <a:solidFill>
                            <a:schemeClr val="tx1"/>
                          </a:solidFill>
                        </a:rPr>
                        <m:t>→</m:t>
                      </m:r>
                      <m:r>
                        <a:rPr lang="pt-BR" i="1">
                          <a:solidFill>
                            <a:schemeClr val="tx1"/>
                          </a:solidFill>
                        </a:rPr>
                        <m:t>𝑊</m:t>
                      </m:r>
                      <m:r>
                        <a:rPr lang="pt-BR" i="1">
                          <a:solidFill>
                            <a:schemeClr val="tx1"/>
                          </a:solidFill>
                        </a:rPr>
                        <m:t>=3,19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endParaRPr lang="pt-BR" dirty="0" smtClean="0">
                  <a:solidFill>
                    <a:schemeClr val="tx1"/>
                  </a:solidFill>
                </a:endParaRP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 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Cálculo </a:t>
                </a:r>
                <a:r>
                  <a:rPr lang="pt-BR" dirty="0">
                    <a:solidFill>
                      <a:schemeClr val="tx1"/>
                    </a:solidFill>
                  </a:rPr>
                  <a:t>da Pressão (</a:t>
                </a:r>
                <a:r>
                  <a:rPr lang="pt-BR" dirty="0" err="1">
                    <a:solidFill>
                      <a:schemeClr val="tx1"/>
                    </a:solidFill>
                  </a:rPr>
                  <a:t>P</a:t>
                </a:r>
                <a:r>
                  <a:rPr lang="pt-BR" baseline="-25000" dirty="0" err="1">
                    <a:solidFill>
                      <a:schemeClr val="tx1"/>
                    </a:solidFill>
                  </a:rPr>
                  <a:t>adm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):</a:t>
                </a:r>
              </a:p>
              <a:p>
                <a:endParaRPr lang="pt-BR" dirty="0">
                  <a:solidFill>
                    <a:schemeClr val="tx1"/>
                  </a:solidFill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𝑃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𝑎𝑑𝑚</m:t>
                          </m:r>
                        </m:sub>
                      </m:sSub>
                      <m:r>
                        <a:rPr lang="pt-BR" i="1">
                          <a:solidFill>
                            <a:schemeClr val="tx1"/>
                          </a:solidFill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1"/>
                              </a:solidFill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0,487.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𝑑𝑢𝑟𝑒𝑧𝑎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𝑊</m:t>
                          </m:r>
                        </m:den>
                      </m:f>
                      <m:r>
                        <a:rPr lang="pt-BR" i="1">
                          <a:solidFill>
                            <a:schemeClr val="tx1"/>
                          </a:solidFill>
                        </a:rPr>
                        <m:t>→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𝑃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𝑎𝑑𝑚</m:t>
                          </m:r>
                        </m:sub>
                      </m:sSub>
                      <m:r>
                        <a:rPr lang="pt-BR" i="1">
                          <a:solidFill>
                            <a:schemeClr val="tx1"/>
                          </a:solidFill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1"/>
                              </a:solidFill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0,487.6000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3,19</m:t>
                          </m:r>
                        </m:den>
                      </m:f>
                      <m:r>
                        <a:rPr lang="pt-BR" i="1">
                          <a:solidFill>
                            <a:schemeClr val="tx1"/>
                          </a:solidFill>
                        </a:rPr>
                        <m:t>→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𝑃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𝑎𝑑𝑚</m:t>
                          </m:r>
                        </m:sub>
                      </m:sSub>
                      <m:r>
                        <a:rPr lang="pt-BR" i="1">
                          <a:solidFill>
                            <a:schemeClr val="tx1"/>
                          </a:solidFill>
                        </a:rPr>
                        <m:t>=916,53</m:t>
                      </m:r>
                      <m:r>
                        <a:rPr lang="pt-BR" i="1">
                          <a:solidFill>
                            <a:schemeClr val="tx1"/>
                          </a:solidFill>
                        </a:rPr>
                        <m:t>𝑀𝑃𝑎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pPr marL="114300" indent="0">
                  <a:buNone/>
                </a:pPr>
                <a:r>
                  <a:rPr lang="pt-BR" dirty="0">
                    <a:solidFill>
                      <a:schemeClr val="tx1"/>
                    </a:solidFill>
                  </a:rPr>
                  <a:t> </a:t>
                </a:r>
                <a:endParaRPr lang="pt-BR" dirty="0" smtClean="0">
                  <a:solidFill>
                    <a:schemeClr val="tx1"/>
                  </a:solidFill>
                </a:endParaRPr>
              </a:p>
              <a:p>
                <a:r>
                  <a:rPr lang="pt-BR" dirty="0" smtClean="0">
                    <a:solidFill>
                      <a:schemeClr val="tx1"/>
                    </a:solidFill>
                  </a:rPr>
                  <a:t>Cálculo </a:t>
                </a:r>
                <a:r>
                  <a:rPr lang="pt-BR" dirty="0">
                    <a:solidFill>
                      <a:schemeClr val="tx1"/>
                    </a:solidFill>
                  </a:rPr>
                  <a:t>do volume mínimo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:</a:t>
                </a:r>
                <a:endParaRPr lang="pt-BR" dirty="0">
                  <a:solidFill>
                    <a:schemeClr val="tx1"/>
                  </a:solidFill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𝑏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i="1">
                              <a:solidFill>
                                <a:schemeClr val="tx1"/>
                              </a:solidFill>
                            </a:rPr>
                          </m:ctrlPr>
                        </m:sSubSup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𝑑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𝑜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2</m:t>
                          </m:r>
                        </m:sup>
                      </m:sSubSup>
                      <m:r>
                        <a:rPr lang="pt-BR" i="1">
                          <a:solidFill>
                            <a:schemeClr val="tx1"/>
                          </a:solidFill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solidFill>
                                <a:schemeClr val="tx1"/>
                              </a:solidFill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5,72.10</m:t>
                          </m:r>
                        </m:e>
                        <m:sup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5.</m:t>
                          </m:r>
                        </m:sup>
                      </m:sSup>
                      <m:f>
                        <m:fPr>
                          <m:ctrlPr>
                            <a:rPr lang="pt-BR" i="1">
                              <a:solidFill>
                                <a:schemeClr val="tx1"/>
                              </a:solidFill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𝑀𝑡</m:t>
                          </m:r>
                        </m:num>
                        <m:den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</a:rPr>
                                <m:t>𝑎𝑑𝑚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1"/>
                          </a:solidFill>
                        </a:rPr>
                        <m:t>.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1"/>
                              </a:solidFill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±1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±0,14</m:t>
                          </m:r>
                        </m:den>
                      </m:f>
                      <m:r>
                        <a:rPr lang="pt-BR" i="1">
                          <a:solidFill>
                            <a:schemeClr val="tx1"/>
                          </a:solidFill>
                        </a:rPr>
                        <m:t>.</m:t>
                      </m:r>
                      <m:r>
                        <a:rPr lang="pt-BR" i="1">
                          <a:solidFill>
                            <a:schemeClr val="tx1"/>
                          </a:solidFill>
                        </a:rPr>
                        <m:t>𝜑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pPr marL="114300" indent="0">
                  <a:buNone/>
                </a:pPr>
                <a:r>
                  <a:rPr lang="pt-BR" dirty="0">
                    <a:solidFill>
                      <a:schemeClr val="tx1"/>
                    </a:solidFill>
                  </a:rPr>
                  <a:t> 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𝑏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i="1">
                              <a:solidFill>
                                <a:schemeClr val="tx1"/>
                              </a:solidFill>
                            </a:rPr>
                          </m:ctrlPr>
                        </m:sSubSup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𝑑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𝑜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2</m:t>
                          </m:r>
                        </m:sup>
                      </m:sSubSup>
                      <m:r>
                        <a:rPr lang="pt-BR" i="1">
                          <a:solidFill>
                            <a:schemeClr val="tx1"/>
                          </a:solidFill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solidFill>
                                <a:schemeClr val="tx1"/>
                              </a:solidFill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5,72.10</m:t>
                          </m:r>
                        </m:e>
                        <m:sup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5.</m:t>
                          </m:r>
                        </m:sup>
                      </m:sSup>
                      <m:f>
                        <m:fPr>
                          <m:ctrlPr>
                            <a:rPr lang="pt-BR" i="1">
                              <a:solidFill>
                                <a:schemeClr val="tx1"/>
                              </a:solidFill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54567,41</m:t>
                          </m:r>
                        </m:num>
                        <m:den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</a:rPr>
                                <m:t>916,53</m:t>
                              </m:r>
                            </m:e>
                            <m:sup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i="1">
                          <a:solidFill>
                            <a:schemeClr val="tx1"/>
                          </a:solidFill>
                        </a:rPr>
                        <m:t>.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1"/>
                              </a:solidFill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2+1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2+0,14</m:t>
                          </m:r>
                        </m:den>
                      </m:f>
                      <m:r>
                        <a:rPr lang="pt-BR" i="1">
                          <a:solidFill>
                            <a:schemeClr val="tx1"/>
                          </a:solidFill>
                        </a:rPr>
                        <m:t>.1,125→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𝑏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i="1">
                              <a:solidFill>
                                <a:schemeClr val="tx1"/>
                              </a:solidFill>
                            </a:rPr>
                          </m:ctrlPr>
                        </m:sSubSup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𝑑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𝑜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2</m:t>
                          </m:r>
                        </m:sup>
                      </m:sSubSup>
                      <m:r>
                        <a:rPr lang="pt-BR" i="1">
                          <a:solidFill>
                            <a:schemeClr val="tx1"/>
                          </a:solidFill>
                        </a:rPr>
                        <m:t>=65110,28</m:t>
                      </m:r>
                      <m:sSup>
                        <m:sSupPr>
                          <m:ctrlPr>
                            <a:rPr lang="pt-BR" i="1">
                              <a:solidFill>
                                <a:schemeClr val="tx1"/>
                              </a:solidFill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𝑚𝑚</m:t>
                          </m:r>
                        </m:e>
                        <m:sup>
                          <m:r>
                            <a:rPr lang="pt-BR" i="1">
                              <a:solidFill>
                                <a:schemeClr val="tx1"/>
                              </a:solidFill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 marL="114300" indent="0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985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Dimensionamento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 </a:t>
                </a:r>
                <a:r>
                  <a:rPr lang="pt-BR" dirty="0"/>
                  <a:t>Módulo do </a:t>
                </a:r>
                <a:r>
                  <a:rPr lang="pt-BR" dirty="0"/>
                  <a:t>engrenamento</a:t>
                </a:r>
                <a:r>
                  <a:rPr lang="pt-BR" dirty="0" smtClean="0"/>
                  <a:t>:</a:t>
                </a:r>
                <a:r>
                  <a:rPr lang="pt-BR" dirty="0"/>
                  <a:t> </a:t>
                </a:r>
                <a:endParaRPr lang="pt-BR" dirty="0"/>
              </a:p>
              <a:p>
                <a:pPr marL="41148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/>
                        </m:ctrlPr>
                      </m:sSubPr>
                      <m:e>
                        <m:r>
                          <a:rPr lang="pt-BR" i="1"/>
                          <m:t>𝑏</m:t>
                        </m:r>
                      </m:e>
                      <m:sub>
                        <m:r>
                          <a:rPr lang="pt-BR" i="1"/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i="1"/>
                        </m:ctrlPr>
                      </m:sSubSupPr>
                      <m:e>
                        <m:r>
                          <a:rPr lang="pt-BR" i="1"/>
                          <m:t>𝑑</m:t>
                        </m:r>
                      </m:e>
                      <m:sub>
                        <m:r>
                          <a:rPr lang="pt-BR" i="1"/>
                          <m:t>𝑜</m:t>
                        </m:r>
                        <m:r>
                          <a:rPr lang="pt-BR" i="1"/>
                          <m:t>1</m:t>
                        </m:r>
                      </m:sub>
                      <m:sup>
                        <m:r>
                          <a:rPr lang="pt-BR" i="1"/>
                          <m:t>2</m:t>
                        </m:r>
                      </m:sup>
                    </m:sSubSup>
                    <m:r>
                      <a:rPr lang="pt-BR" i="1"/>
                      <m:t>=65110,28</m:t>
                    </m:r>
                  </m:oMath>
                </a14:m>
                <a:r>
                  <a:rPr lang="pt-BR" dirty="0"/>
                  <a:t>(I)</a:t>
                </a:r>
                <a:endParaRPr lang="pt-BR" dirty="0"/>
              </a:p>
              <a:p>
                <a:pPr marL="41148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/>
                        </m:ctrlPr>
                      </m:fPr>
                      <m:num>
                        <m:sSub>
                          <m:sSubPr>
                            <m:ctrlPr>
                              <a:rPr lang="pt-BR" i="1"/>
                            </m:ctrlPr>
                          </m:sSubPr>
                          <m:e>
                            <m:r>
                              <a:rPr lang="pt-BR" i="1"/>
                              <m:t>𝑏</m:t>
                            </m:r>
                          </m:e>
                          <m:sub>
                            <m:r>
                              <a:rPr lang="pt-BR" i="1"/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i="1"/>
                            </m:ctrlPr>
                          </m:sSubPr>
                          <m:e>
                            <m:r>
                              <a:rPr lang="pt-BR" i="1"/>
                              <m:t>𝑑</m:t>
                            </m:r>
                          </m:e>
                          <m:sub>
                            <m:r>
                              <a:rPr lang="pt-BR" i="1"/>
                              <m:t>𝑜</m:t>
                            </m:r>
                            <m:r>
                              <a:rPr lang="pt-BR" i="1"/>
                              <m:t>1</m:t>
                            </m:r>
                          </m:sub>
                        </m:sSub>
                      </m:den>
                    </m:f>
                    <m:r>
                      <a:rPr lang="pt-BR" i="1"/>
                      <m:t>=0,5→</m:t>
                    </m:r>
                    <m:sSub>
                      <m:sSubPr>
                        <m:ctrlPr>
                          <a:rPr lang="pt-BR" i="1"/>
                        </m:ctrlPr>
                      </m:sSubPr>
                      <m:e>
                        <m:r>
                          <a:rPr lang="pt-BR" i="1"/>
                          <m:t>𝑏</m:t>
                        </m:r>
                      </m:e>
                      <m:sub>
                        <m:r>
                          <a:rPr lang="pt-BR" i="1"/>
                          <m:t>1</m:t>
                        </m:r>
                      </m:sub>
                    </m:sSub>
                    <m:r>
                      <a:rPr lang="pt-BR" i="1"/>
                      <m:t>=0,5.</m:t>
                    </m:r>
                    <m:sSub>
                      <m:sSubPr>
                        <m:ctrlPr>
                          <a:rPr lang="pt-BR" i="1"/>
                        </m:ctrlPr>
                      </m:sSubPr>
                      <m:e>
                        <m:r>
                          <a:rPr lang="pt-BR" i="1"/>
                          <m:t>𝑑</m:t>
                        </m:r>
                      </m:e>
                      <m:sub>
                        <m:r>
                          <a:rPr lang="pt-BR" i="1"/>
                          <m:t>𝑜</m:t>
                        </m:r>
                        <m:r>
                          <a:rPr lang="pt-BR" i="1"/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(II)</a:t>
                </a:r>
              </a:p>
              <a:p>
                <a:pPr marL="114300" indent="0">
                  <a:buNone/>
                </a:pPr>
                <a:r>
                  <a:rPr lang="pt-BR" dirty="0" smtClean="0"/>
                  <a:t>Substituindo </a:t>
                </a:r>
                <a:r>
                  <a:rPr lang="pt-BR" dirty="0"/>
                  <a:t>(II) em (I) tem-se:</a:t>
                </a:r>
                <a:endParaRPr lang="pt-BR" dirty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pt-BR" i="1"/>
                      <m:t>0,5</m:t>
                    </m:r>
                    <m:sSub>
                      <m:sSubPr>
                        <m:ctrlPr>
                          <a:rPr lang="pt-BR" i="1"/>
                        </m:ctrlPr>
                      </m:sSubPr>
                      <m:e>
                        <m:r>
                          <a:rPr lang="pt-BR" i="1"/>
                          <m:t>𝑑</m:t>
                        </m:r>
                      </m:e>
                      <m:sub>
                        <m:r>
                          <a:rPr lang="pt-BR" i="1"/>
                          <m:t>𝑜</m:t>
                        </m:r>
                        <m:r>
                          <a:rPr lang="pt-BR" i="1"/>
                          <m:t>1</m:t>
                        </m:r>
                      </m:sub>
                    </m:sSub>
                    <m:r>
                      <a:rPr lang="pt-BR" i="1"/>
                      <m:t>.</m:t>
                    </m:r>
                    <m:sSubSup>
                      <m:sSubSupPr>
                        <m:ctrlPr>
                          <a:rPr lang="pt-BR" i="1"/>
                        </m:ctrlPr>
                      </m:sSubSupPr>
                      <m:e>
                        <m:r>
                          <a:rPr lang="pt-BR" i="1"/>
                          <m:t>𝑑</m:t>
                        </m:r>
                      </m:e>
                      <m:sub>
                        <m:r>
                          <a:rPr lang="pt-BR" i="1"/>
                          <m:t>𝑜</m:t>
                        </m:r>
                        <m:r>
                          <a:rPr lang="pt-BR" i="1"/>
                          <m:t>1</m:t>
                        </m:r>
                      </m:sub>
                      <m:sup>
                        <m:r>
                          <a:rPr lang="pt-BR" i="1"/>
                          <m:t>2</m:t>
                        </m:r>
                      </m:sup>
                    </m:sSubSup>
                    <m:r>
                      <a:rPr lang="pt-BR" i="1"/>
                      <m:t>=65110,28→</m:t>
                    </m:r>
                    <m:sSubSup>
                      <m:sSubSupPr>
                        <m:ctrlPr>
                          <a:rPr lang="pt-BR" i="1"/>
                        </m:ctrlPr>
                      </m:sSubSupPr>
                      <m:e>
                        <m:r>
                          <a:rPr lang="pt-BR" i="1"/>
                          <m:t>𝑑</m:t>
                        </m:r>
                      </m:e>
                      <m:sub>
                        <m:r>
                          <a:rPr lang="pt-BR" i="1"/>
                          <m:t>𝑜</m:t>
                        </m:r>
                        <m:r>
                          <a:rPr lang="pt-BR" i="1"/>
                          <m:t>1</m:t>
                        </m:r>
                      </m:sub>
                      <m:sup>
                        <m:r>
                          <a:rPr lang="pt-BR" i="1"/>
                          <m:t>3</m:t>
                        </m:r>
                      </m:sup>
                    </m:sSubSup>
                    <m:r>
                      <a:rPr lang="pt-BR" i="1"/>
                      <m:t>=</m:t>
                    </m:r>
                    <m:f>
                      <m:fPr>
                        <m:ctrlPr>
                          <a:rPr lang="pt-BR" i="1"/>
                        </m:ctrlPr>
                      </m:fPr>
                      <m:num>
                        <m:r>
                          <a:rPr lang="pt-BR" i="1"/>
                          <m:t>65110,28</m:t>
                        </m:r>
                      </m:num>
                      <m:den>
                        <m:r>
                          <a:rPr lang="pt-BR" i="1"/>
                          <m:t>0,5</m:t>
                        </m:r>
                      </m:den>
                    </m:f>
                    <m:r>
                      <a:rPr lang="pt-BR" i="1"/>
                      <m:t>→</m:t>
                    </m:r>
                    <m:sSub>
                      <m:sSubPr>
                        <m:ctrlPr>
                          <a:rPr lang="pt-BR" i="1"/>
                        </m:ctrlPr>
                      </m:sSubPr>
                      <m:e>
                        <m:r>
                          <a:rPr lang="pt-BR" i="1"/>
                          <m:t>𝑑</m:t>
                        </m:r>
                      </m:e>
                      <m:sub>
                        <m:r>
                          <a:rPr lang="pt-BR" i="1"/>
                          <m:t>𝑜</m:t>
                        </m:r>
                        <m:r>
                          <a:rPr lang="pt-BR" i="1"/>
                          <m:t>1</m:t>
                        </m:r>
                      </m:sub>
                    </m:sSub>
                    <m:r>
                      <a:rPr lang="pt-BR" i="1"/>
                      <m:t>=50,69</m:t>
                    </m:r>
                    <m:r>
                      <a:rPr lang="pt-BR" i="1"/>
                      <m:t>𝑚𝑚</m:t>
                    </m:r>
                  </m:oMath>
                </a14:m>
                <a:r>
                  <a:rPr lang="pt-BR" dirty="0" smtClean="0"/>
                  <a:t>		</a:t>
                </a:r>
                <a14:m>
                  <m:oMath xmlns:m="http://schemas.openxmlformats.org/officeDocument/2006/math">
                    <m:r>
                      <a:rPr lang="pt-BR" i="1"/>
                      <m:t>𝑚</m:t>
                    </m:r>
                    <m:r>
                      <a:rPr lang="pt-BR" i="1"/>
                      <m:t>=</m:t>
                    </m:r>
                    <m:f>
                      <m:fPr>
                        <m:ctrlPr>
                          <a:rPr lang="pt-BR" i="1"/>
                        </m:ctrlPr>
                      </m:fPr>
                      <m:num>
                        <m:sSub>
                          <m:sSubPr>
                            <m:ctrlPr>
                              <a:rPr lang="pt-BR" i="1"/>
                            </m:ctrlPr>
                          </m:sSubPr>
                          <m:e>
                            <m:r>
                              <a:rPr lang="pt-BR" i="1"/>
                              <m:t>𝑑</m:t>
                            </m:r>
                          </m:e>
                          <m:sub>
                            <m:r>
                              <a:rPr lang="pt-BR" i="1"/>
                              <m:t>𝑜</m:t>
                            </m:r>
                            <m:r>
                              <a:rPr lang="pt-BR" i="1"/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i="1"/>
                            </m:ctrlPr>
                          </m:sSubPr>
                          <m:e>
                            <m:r>
                              <a:rPr lang="pt-BR" i="1"/>
                              <m:t>𝑍</m:t>
                            </m:r>
                          </m:e>
                          <m:sub>
                            <m:r>
                              <a:rPr lang="pt-BR" i="1"/>
                              <m:t>1</m:t>
                            </m:r>
                          </m:sub>
                        </m:sSub>
                      </m:den>
                    </m:f>
                    <m:r>
                      <a:rPr lang="pt-BR" i="1"/>
                      <m:t>→</m:t>
                    </m:r>
                    <m:r>
                      <a:rPr lang="pt-BR" i="1"/>
                      <m:t>𝑚</m:t>
                    </m:r>
                    <m:r>
                      <a:rPr lang="pt-BR" i="1"/>
                      <m:t>=</m:t>
                    </m:r>
                    <m:f>
                      <m:fPr>
                        <m:ctrlPr>
                          <a:rPr lang="pt-BR" i="1"/>
                        </m:ctrlPr>
                      </m:fPr>
                      <m:num>
                        <m:r>
                          <a:rPr lang="pt-BR" i="1"/>
                          <m:t>50,69</m:t>
                        </m:r>
                      </m:num>
                      <m:den>
                        <m:r>
                          <a:rPr lang="pt-BR" i="1"/>
                          <m:t>20</m:t>
                        </m:r>
                      </m:den>
                    </m:f>
                    <m:r>
                      <a:rPr lang="pt-BR" i="1"/>
                      <m:t>→</m:t>
                    </m:r>
                    <m:r>
                      <a:rPr lang="pt-BR" i="1"/>
                      <m:t>𝑚</m:t>
                    </m:r>
                    <m:r>
                      <a:rPr lang="pt-BR" i="1"/>
                      <m:t>=2,53</m:t>
                    </m:r>
                    <m:r>
                      <a:rPr lang="pt-BR" i="1"/>
                      <m:t>𝑚𝑚</m:t>
                    </m:r>
                  </m:oMath>
                </a14:m>
                <a:endParaRPr lang="pt-BR" dirty="0" smtClean="0"/>
              </a:p>
              <a:p>
                <a:r>
                  <a:rPr lang="pt-BR" dirty="0"/>
                  <a:t>Por meio da DIN 780 fixa-se o módulo da engrenagem </a:t>
                </a:r>
                <a:r>
                  <a:rPr lang="pt-BR" dirty="0" smtClean="0"/>
                  <a:t>em:</a:t>
                </a:r>
              </a:p>
              <a:p>
                <a:pPr marL="411480" lvl="1" indent="0">
                  <a:buNone/>
                </a:pPr>
                <a:r>
                  <a:rPr lang="pt-BR" dirty="0" err="1" smtClean="0"/>
                  <a:t>m</a:t>
                </a:r>
                <a:r>
                  <a:rPr lang="pt-BR" baseline="-25000" dirty="0" err="1" smtClean="0"/>
                  <a:t>n</a:t>
                </a:r>
                <a:r>
                  <a:rPr lang="pt-BR" dirty="0" smtClean="0"/>
                  <a:t> </a:t>
                </a:r>
                <a:r>
                  <a:rPr lang="pt-BR" dirty="0"/>
                  <a:t>= 2,50 mm</a:t>
                </a:r>
              </a:p>
              <a:p>
                <a:pPr marL="114300" indent="0">
                  <a:buNone/>
                </a:pPr>
                <a:endParaRPr lang="pt-BR" dirty="0"/>
              </a:p>
              <a:p>
                <a:pPr marL="11430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2286000" y="80014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83154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Dimensionamento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Recálculo </a:t>
                </a:r>
                <a:r>
                  <a:rPr lang="pt-BR" dirty="0"/>
                  <a:t>do diâmetro primitivo do </a:t>
                </a:r>
                <a:r>
                  <a:rPr lang="pt-BR" dirty="0" smtClean="0"/>
                  <a:t>pinhão</a:t>
                </a:r>
                <a:r>
                  <a:rPr lang="pt-BR" dirty="0"/>
                  <a:t> </a:t>
                </a:r>
                <a:endParaRPr lang="pt-BR" dirty="0" smtClean="0"/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/>
                          </m:ctrlPr>
                        </m:sSubPr>
                        <m:e>
                          <m:r>
                            <a:rPr lang="pt-BR" i="1"/>
                            <m:t>𝑑</m:t>
                          </m:r>
                        </m:e>
                        <m:sub>
                          <m:r>
                            <a:rPr lang="pt-BR" i="1"/>
                            <m:t>𝑜</m:t>
                          </m:r>
                          <m:r>
                            <a:rPr lang="pt-BR" i="1"/>
                            <m:t>1</m:t>
                          </m:r>
                          <m:r>
                            <a:rPr lang="pt-BR" i="1"/>
                            <m:t>𝑛</m:t>
                          </m:r>
                        </m:sub>
                      </m:sSub>
                      <m:r>
                        <a:rPr lang="pt-BR" i="1"/>
                        <m:t>=</m:t>
                      </m:r>
                      <m:sSub>
                        <m:sSubPr>
                          <m:ctrlPr>
                            <a:rPr lang="pt-BR" i="1"/>
                          </m:ctrlPr>
                        </m:sSubPr>
                        <m:e>
                          <m:r>
                            <a:rPr lang="pt-BR" i="1"/>
                            <m:t>𝑚</m:t>
                          </m:r>
                        </m:e>
                        <m:sub>
                          <m:r>
                            <a:rPr lang="pt-BR" i="1"/>
                            <m:t>𝑛</m:t>
                          </m:r>
                        </m:sub>
                      </m:sSub>
                      <m:r>
                        <a:rPr lang="pt-BR" i="1"/>
                        <m:t>.</m:t>
                      </m:r>
                      <m:sSub>
                        <m:sSubPr>
                          <m:ctrlPr>
                            <a:rPr lang="pt-BR" i="1"/>
                          </m:ctrlPr>
                        </m:sSubPr>
                        <m:e>
                          <m:r>
                            <a:rPr lang="pt-BR" i="1"/>
                            <m:t>𝑍</m:t>
                          </m:r>
                        </m:e>
                        <m:sub>
                          <m:r>
                            <a:rPr lang="pt-BR" i="1"/>
                            <m:t>1</m:t>
                          </m:r>
                        </m:sub>
                      </m:sSub>
                      <m:r>
                        <a:rPr lang="pt-BR" i="1"/>
                        <m:t>→</m:t>
                      </m:r>
                      <m:sSub>
                        <m:sSubPr>
                          <m:ctrlPr>
                            <a:rPr lang="pt-BR" i="1"/>
                          </m:ctrlPr>
                        </m:sSubPr>
                        <m:e>
                          <m:r>
                            <a:rPr lang="pt-BR" i="1"/>
                            <m:t>𝑑</m:t>
                          </m:r>
                        </m:e>
                        <m:sub>
                          <m:r>
                            <a:rPr lang="pt-BR" i="1"/>
                            <m:t>𝑜</m:t>
                          </m:r>
                          <m:r>
                            <a:rPr lang="pt-BR" i="1"/>
                            <m:t>1</m:t>
                          </m:r>
                          <m:r>
                            <a:rPr lang="pt-BR" i="1"/>
                            <m:t>𝑛</m:t>
                          </m:r>
                        </m:sub>
                      </m:sSub>
                      <m:r>
                        <a:rPr lang="pt-BR" i="1"/>
                        <m:t>=2,50.20→</m:t>
                      </m:r>
                      <m:sSub>
                        <m:sSubPr>
                          <m:ctrlPr>
                            <a:rPr lang="pt-BR" i="1"/>
                          </m:ctrlPr>
                        </m:sSubPr>
                        <m:e>
                          <m:r>
                            <a:rPr lang="pt-BR" i="1"/>
                            <m:t>𝑑</m:t>
                          </m:r>
                        </m:e>
                        <m:sub>
                          <m:r>
                            <a:rPr lang="pt-BR" i="1"/>
                            <m:t>𝑜</m:t>
                          </m:r>
                          <m:r>
                            <a:rPr lang="pt-BR" i="1"/>
                            <m:t>1</m:t>
                          </m:r>
                          <m:r>
                            <a:rPr lang="pt-BR" i="1"/>
                            <m:t>𝑛</m:t>
                          </m:r>
                        </m:sub>
                      </m:sSub>
                      <m:r>
                        <a:rPr lang="pt-BR" i="1"/>
                        <m:t>=50</m:t>
                      </m:r>
                      <m:r>
                        <a:rPr lang="pt-BR" i="1"/>
                        <m:t>𝑚𝑚</m:t>
                      </m:r>
                    </m:oMath>
                  </m:oMathPara>
                </a14:m>
                <a:endParaRPr lang="pt-BR" dirty="0"/>
              </a:p>
              <a:p>
                <a:pPr marL="114300" indent="0">
                  <a:buNone/>
                </a:pPr>
                <a:r>
                  <a:rPr lang="pt-BR" dirty="0"/>
                  <a:t> </a:t>
                </a:r>
              </a:p>
              <a:p>
                <a:r>
                  <a:rPr lang="pt-BR" dirty="0" smtClean="0"/>
                  <a:t>Largura </a:t>
                </a:r>
                <a:r>
                  <a:rPr lang="pt-BR" dirty="0"/>
                  <a:t>do </a:t>
                </a:r>
                <a:r>
                  <a:rPr lang="pt-BR" dirty="0" smtClean="0"/>
                  <a:t>pinhão</a:t>
                </a:r>
                <a:r>
                  <a:rPr lang="pt-BR" dirty="0"/>
                  <a:t> </a:t>
                </a:r>
                <a:endParaRPr lang="pt-BR" dirty="0" smtClean="0"/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/>
                          </m:ctrlPr>
                        </m:sSubPr>
                        <m:e>
                          <m:r>
                            <a:rPr lang="pt-BR" sz="1600" i="1"/>
                            <m:t>𝑏</m:t>
                          </m:r>
                        </m:e>
                        <m:sub>
                          <m:r>
                            <a:rPr lang="pt-BR" sz="1600" i="1"/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600" i="1"/>
                          </m:ctrlPr>
                        </m:sSubSupPr>
                        <m:e>
                          <m:r>
                            <a:rPr lang="pt-BR" sz="1600" i="1"/>
                            <m:t>𝑑</m:t>
                          </m:r>
                        </m:e>
                        <m:sub>
                          <m:r>
                            <a:rPr lang="pt-BR" sz="1600" i="1"/>
                            <m:t>𝑜</m:t>
                          </m:r>
                          <m:r>
                            <a:rPr lang="pt-BR" sz="1600" i="1"/>
                            <m:t>1</m:t>
                          </m:r>
                        </m:sub>
                        <m:sup>
                          <m:r>
                            <a:rPr lang="pt-BR" sz="1600" i="1"/>
                            <m:t>2</m:t>
                          </m:r>
                        </m:sup>
                      </m:sSubSup>
                      <m:r>
                        <a:rPr lang="pt-BR" sz="1600" i="1"/>
                        <m:t>=65110,28→</m:t>
                      </m:r>
                      <m:sSub>
                        <m:sSubPr>
                          <m:ctrlPr>
                            <a:rPr lang="pt-BR" sz="1600" i="1"/>
                          </m:ctrlPr>
                        </m:sSubPr>
                        <m:e>
                          <m:r>
                            <a:rPr lang="pt-BR" sz="1600" i="1"/>
                            <m:t>𝑏</m:t>
                          </m:r>
                        </m:e>
                        <m:sub>
                          <m:r>
                            <a:rPr lang="pt-BR" sz="1600" i="1"/>
                            <m:t>1</m:t>
                          </m:r>
                        </m:sub>
                      </m:sSub>
                      <m:r>
                        <a:rPr lang="pt-BR" sz="1600" i="1"/>
                        <m:t>=</m:t>
                      </m:r>
                      <m:f>
                        <m:fPr>
                          <m:ctrlPr>
                            <a:rPr lang="pt-BR" sz="1600" i="1"/>
                          </m:ctrlPr>
                        </m:fPr>
                        <m:num>
                          <m:r>
                            <a:rPr lang="pt-BR" sz="1600" i="1"/>
                            <m:t>65110,28</m:t>
                          </m:r>
                        </m:num>
                        <m:den>
                          <m:sSubSup>
                            <m:sSubSupPr>
                              <m:ctrlPr>
                                <a:rPr lang="pt-BR" sz="1600" i="1"/>
                              </m:ctrlPr>
                            </m:sSubSupPr>
                            <m:e>
                              <m:r>
                                <a:rPr lang="pt-BR" sz="1600" i="1"/>
                                <m:t>𝑑</m:t>
                              </m:r>
                            </m:e>
                            <m:sub>
                              <m:r>
                                <a:rPr lang="pt-BR" sz="1600" i="1"/>
                                <m:t>𝑜</m:t>
                              </m:r>
                              <m:r>
                                <a:rPr lang="pt-BR" sz="1600" i="1"/>
                                <m:t>1</m:t>
                              </m:r>
                            </m:sub>
                            <m:sup>
                              <m:r>
                                <a:rPr lang="pt-BR" sz="1600" i="1"/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pt-BR" sz="1600" i="1"/>
                        <m:t>→</m:t>
                      </m:r>
                      <m:sSub>
                        <m:sSubPr>
                          <m:ctrlPr>
                            <a:rPr lang="pt-BR" sz="1600" i="1"/>
                          </m:ctrlPr>
                        </m:sSubPr>
                        <m:e>
                          <m:r>
                            <a:rPr lang="pt-BR" sz="1600" i="1"/>
                            <m:t>𝑏</m:t>
                          </m:r>
                        </m:e>
                        <m:sub>
                          <m:r>
                            <a:rPr lang="pt-BR" sz="1600" i="1"/>
                            <m:t>1</m:t>
                          </m:r>
                        </m:sub>
                      </m:sSub>
                      <m:r>
                        <a:rPr lang="pt-BR" sz="1600" i="1"/>
                        <m:t>=</m:t>
                      </m:r>
                      <m:f>
                        <m:fPr>
                          <m:ctrlPr>
                            <a:rPr lang="pt-BR" sz="1600" i="1"/>
                          </m:ctrlPr>
                        </m:fPr>
                        <m:num>
                          <m:r>
                            <a:rPr lang="pt-BR" sz="1600" i="1"/>
                            <m:t>65110,28</m:t>
                          </m:r>
                        </m:num>
                        <m:den>
                          <m:sSup>
                            <m:sSupPr>
                              <m:ctrlPr>
                                <a:rPr lang="pt-BR" sz="1600" i="1"/>
                              </m:ctrlPr>
                            </m:sSupPr>
                            <m:e>
                              <m:r>
                                <a:rPr lang="pt-BR" sz="1600" i="1"/>
                                <m:t>50</m:t>
                              </m:r>
                            </m:e>
                            <m:sup>
                              <m:r>
                                <a:rPr lang="pt-BR" sz="1600" i="1"/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1600" i="1"/>
                        <m:t>→</m:t>
                      </m:r>
                      <m:sSub>
                        <m:sSubPr>
                          <m:ctrlPr>
                            <a:rPr lang="pt-BR" sz="1600" i="1"/>
                          </m:ctrlPr>
                        </m:sSubPr>
                        <m:e>
                          <m:r>
                            <a:rPr lang="pt-BR" sz="1600" i="1"/>
                            <m:t>𝑏</m:t>
                          </m:r>
                        </m:e>
                        <m:sub>
                          <m:r>
                            <a:rPr lang="pt-BR" sz="1600" i="1"/>
                            <m:t>1</m:t>
                          </m:r>
                        </m:sub>
                      </m:sSub>
                      <m:r>
                        <a:rPr lang="pt-BR" sz="1600" i="1"/>
                        <m:t>=26,04</m:t>
                      </m:r>
                      <m:r>
                        <a:rPr lang="pt-BR" sz="1600" i="1"/>
                        <m:t>𝑚𝑚</m:t>
                      </m:r>
                    </m:oMath>
                  </m:oMathPara>
                </a14:m>
                <a:endParaRPr lang="pt-BR" sz="16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70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Dimensionamento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pt-BR" dirty="0"/>
                  <a:t> </a:t>
                </a:r>
                <a:r>
                  <a:rPr lang="pt-BR" dirty="0" smtClean="0"/>
                  <a:t>Verificando se </a:t>
                </a:r>
                <a:r>
                  <a:rPr lang="pt-BR" dirty="0"/>
                  <a:t>a engrenagem irá aguentar a força exercida no pé do dente</a:t>
                </a:r>
                <a:r>
                  <a:rPr lang="pt-BR" dirty="0"/>
                  <a:t>:</a:t>
                </a:r>
                <a:endParaRPr lang="pt-BR" dirty="0"/>
              </a:p>
              <a:p>
                <a:pPr marL="114300" indent="0">
                  <a:buNone/>
                </a:pPr>
                <a:r>
                  <a:rPr lang="pt-BR" dirty="0"/>
                  <a:t>Força Tangencial: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</a:rPr>
                            <m:t>2.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𝑜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pt-BR" i="1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</a:rPr>
                            <m:t>2.54567,41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</a:rPr>
                            <m:t>50</m:t>
                          </m:r>
                        </m:den>
                      </m:f>
                      <m:r>
                        <a:rPr lang="pt-BR" i="1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=2182,70</m:t>
                      </m:r>
                      <m:r>
                        <a:rPr lang="pt-BR" i="1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pt-BR" dirty="0" smtClean="0"/>
              </a:p>
              <a:p>
                <a:pPr marL="114300" indent="0">
                  <a:buNone/>
                </a:pPr>
                <a:endParaRPr lang="pt-BR" dirty="0"/>
              </a:p>
              <a:p>
                <a:r>
                  <a:rPr lang="pt-BR" dirty="0"/>
                  <a:t>Tensão máxima (lembrando que </a:t>
                </a:r>
                <a:r>
                  <a:rPr lang="pt-BR" dirty="0" err="1"/>
                  <a:t>F</a:t>
                </a:r>
                <a:r>
                  <a:rPr lang="pt-BR" baseline="-25000" dirty="0" err="1"/>
                  <a:t>t</a:t>
                </a:r>
                <a:r>
                  <a:rPr lang="pt-BR" dirty="0"/>
                  <a:t> = 2182,70; q</a:t>
                </a:r>
                <a:r>
                  <a:rPr lang="pt-BR" baseline="-25000" dirty="0"/>
                  <a:t>20</a:t>
                </a:r>
                <a:r>
                  <a:rPr lang="pt-BR" dirty="0"/>
                  <a:t> = 3,37; φ = 1,25; b</a:t>
                </a:r>
                <a:r>
                  <a:rPr lang="pt-BR" baseline="-25000" dirty="0"/>
                  <a:t>1</a:t>
                </a:r>
                <a:r>
                  <a:rPr lang="pt-BR" dirty="0"/>
                  <a:t> = 26,04; e </a:t>
                </a:r>
                <a:r>
                  <a:rPr lang="pt-BR" dirty="0" err="1"/>
                  <a:t>m</a:t>
                </a:r>
                <a:r>
                  <a:rPr lang="pt-BR" baseline="-25000" dirty="0" err="1"/>
                  <a:t>n</a:t>
                </a:r>
                <a:r>
                  <a:rPr lang="pt-BR" dirty="0"/>
                  <a:t> = 2,50):</a:t>
                </a:r>
              </a:p>
              <a:p>
                <a:pPr marL="114300" indent="0">
                  <a:buNone/>
                </a:pPr>
                <a:endParaRPr lang="pt-BR" i="1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/>
                          </m:ctrlPr>
                        </m:sSubPr>
                        <m:e>
                          <m:r>
                            <a:rPr lang="pt-BR" i="1"/>
                            <m:t>𝜎</m:t>
                          </m:r>
                        </m:e>
                        <m:sub>
                          <m:r>
                            <a:rPr lang="pt-BR" i="1"/>
                            <m:t>𝑀𝐴𝑋</m:t>
                          </m:r>
                        </m:sub>
                      </m:sSub>
                      <m:r>
                        <a:rPr lang="pt-BR" i="1"/>
                        <m:t>=</m:t>
                      </m:r>
                      <m:f>
                        <m:fPr>
                          <m:ctrlPr>
                            <a:rPr lang="pt-BR" i="1"/>
                          </m:ctrlPr>
                        </m:fPr>
                        <m:num>
                          <m:sSub>
                            <m:sSubPr>
                              <m:ctrlPr>
                                <a:rPr lang="pt-BR" i="1"/>
                              </m:ctrlPr>
                            </m:sSubPr>
                            <m:e>
                              <m:r>
                                <a:rPr lang="pt-BR" i="1"/>
                                <m:t>𝐹</m:t>
                              </m:r>
                            </m:e>
                            <m:sub>
                              <m:r>
                                <a:rPr lang="pt-BR" i="1"/>
                                <m:t>𝑡</m:t>
                              </m:r>
                            </m:sub>
                          </m:sSub>
                          <m:r>
                            <a:rPr lang="pt-BR" i="1"/>
                            <m:t>.</m:t>
                          </m:r>
                          <m:r>
                            <a:rPr lang="pt-BR" i="1"/>
                            <m:t>𝑞</m:t>
                          </m:r>
                          <m:r>
                            <a:rPr lang="pt-BR" i="1"/>
                            <m:t>.</m:t>
                          </m:r>
                          <m:r>
                            <a:rPr lang="pt-BR" i="1"/>
                            <m:t>𝜑</m:t>
                          </m:r>
                        </m:num>
                        <m:den>
                          <m:sSub>
                            <m:sSubPr>
                              <m:ctrlPr>
                                <a:rPr lang="pt-BR" i="1"/>
                              </m:ctrlPr>
                            </m:sSubPr>
                            <m:e>
                              <m:r>
                                <a:rPr lang="pt-BR" i="1"/>
                                <m:t>𝑏</m:t>
                              </m:r>
                            </m:e>
                            <m:sub>
                              <m:r>
                                <a:rPr lang="pt-BR" i="1"/>
                                <m:t>1</m:t>
                              </m:r>
                            </m:sub>
                          </m:sSub>
                          <m:r>
                            <a:rPr lang="pt-BR" i="1"/>
                            <m:t>.</m:t>
                          </m:r>
                          <m:sSub>
                            <m:sSubPr>
                              <m:ctrlPr>
                                <a:rPr lang="pt-BR" i="1"/>
                              </m:ctrlPr>
                            </m:sSubPr>
                            <m:e>
                              <m:r>
                                <a:rPr lang="pt-BR" i="1"/>
                                <m:t>𝑚</m:t>
                              </m:r>
                            </m:e>
                            <m:sub>
                              <m:r>
                                <a:rPr lang="pt-BR" i="1"/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pt-BR" i="1"/>
                        <m:t>⩾</m:t>
                      </m:r>
                      <m:sSub>
                        <m:sSubPr>
                          <m:ctrlPr>
                            <a:rPr lang="pt-BR" i="1"/>
                          </m:ctrlPr>
                        </m:sSubPr>
                        <m:e>
                          <m:r>
                            <a:rPr lang="pt-BR" i="1"/>
                            <m:t>𝜎</m:t>
                          </m:r>
                        </m:e>
                        <m:sub>
                          <m:r>
                            <a:rPr lang="pt-BR" i="1"/>
                            <m:t>𝑎𝑑𝑚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114300" indent="0">
                  <a:buNone/>
                </a:pPr>
                <a:endParaRPr lang="pt-BR" i="1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/>
                          </m:ctrlPr>
                        </m:sSubPr>
                        <m:e>
                          <m:r>
                            <a:rPr lang="pt-BR" i="1"/>
                            <m:t>𝜎</m:t>
                          </m:r>
                        </m:e>
                        <m:sub>
                          <m:r>
                            <a:rPr lang="pt-BR" i="1"/>
                            <m:t>𝑀𝐴𝑋</m:t>
                          </m:r>
                        </m:sub>
                      </m:sSub>
                      <m:r>
                        <a:rPr lang="pt-BR" i="1"/>
                        <m:t>=</m:t>
                      </m:r>
                      <m:f>
                        <m:fPr>
                          <m:ctrlPr>
                            <a:rPr lang="pt-BR" i="1"/>
                          </m:ctrlPr>
                        </m:fPr>
                        <m:num>
                          <m:r>
                            <a:rPr lang="pt-BR" i="1"/>
                            <m:t>2182,70.3,37.1,25</m:t>
                          </m:r>
                        </m:num>
                        <m:den>
                          <m:r>
                            <a:rPr lang="pt-BR" i="1"/>
                            <m:t>26,04.2,5</m:t>
                          </m:r>
                        </m:den>
                      </m:f>
                      <m:r>
                        <a:rPr lang="pt-BR" i="1"/>
                        <m:t>→</m:t>
                      </m:r>
                      <m:sSub>
                        <m:sSubPr>
                          <m:ctrlPr>
                            <a:rPr lang="pt-BR" i="1"/>
                          </m:ctrlPr>
                        </m:sSubPr>
                        <m:e>
                          <m:r>
                            <a:rPr lang="pt-BR" i="1"/>
                            <m:t>𝜎</m:t>
                          </m:r>
                        </m:e>
                        <m:sub>
                          <m:r>
                            <a:rPr lang="pt-BR" i="1"/>
                            <m:t>𝑀𝐴𝑋</m:t>
                          </m:r>
                        </m:sub>
                      </m:sSub>
                      <m:r>
                        <a:rPr lang="pt-BR" i="1"/>
                        <m:t>=141,24</m:t>
                      </m:r>
                      <m:r>
                        <a:rPr lang="pt-BR" i="1"/>
                        <m:t>𝑀𝑃𝑎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35" r="-1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442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Análise do resultado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Analisando se </a:t>
            </a:r>
            <a:r>
              <a:rPr lang="pt-BR" dirty="0"/>
              <a:t>o dimensionamento atende </a:t>
            </a:r>
            <a:r>
              <a:rPr lang="pt-BR" dirty="0" smtClean="0"/>
              <a:t>a especificação. Conforme </a:t>
            </a:r>
            <a:r>
              <a:rPr lang="pt-BR" dirty="0"/>
              <a:t>tabela abaixo de Tensões ideais, o aço escolhido (SAE 4340) suporta até 170 MPa. Como a engrenagem projetada irá suportar uma tensão de até 141,24 MPa, ela atende às especificações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r>
              <a:rPr lang="pt-BR" dirty="0" smtClean="0"/>
              <a:t>Conclui-se </a:t>
            </a:r>
            <a:r>
              <a:rPr lang="pt-BR" dirty="0"/>
              <a:t>que as engrenagens com as especificações abaixo atenderá os requisitos do sistema.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996953"/>
            <a:ext cx="6624737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63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Introdução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pt-BR" sz="3200" dirty="0" smtClean="0"/>
              <a:t>Engrenagens </a:t>
            </a:r>
            <a:r>
              <a:rPr lang="pt-BR" sz="3200" dirty="0"/>
              <a:t>são elementos de transmissão de potência muito </a:t>
            </a:r>
            <a:r>
              <a:rPr lang="pt-BR" sz="3200" dirty="0" smtClean="0"/>
              <a:t>utilizados, </a:t>
            </a:r>
            <a:r>
              <a:rPr lang="pt-BR" sz="3200" dirty="0"/>
              <a:t>combinando alta eficiência, alto tempo de serviço com pouca necessidade de manutenção, custo de produção razoável e capacidade de torque relativamente alta em um tamanho </a:t>
            </a:r>
            <a:r>
              <a:rPr lang="pt-BR" sz="3200" dirty="0" smtClean="0"/>
              <a:t>compacto. Devido </a:t>
            </a:r>
            <a:r>
              <a:rPr lang="pt-BR" sz="3200" dirty="0"/>
              <a:t>à variedade de tipos de engrenagens, pode-se transmitir movimento entre eixos paralelos, não-paralelos e </a:t>
            </a:r>
            <a:r>
              <a:rPr lang="pt-BR" sz="3200" dirty="0" err="1"/>
              <a:t>interceptantes</a:t>
            </a:r>
            <a:r>
              <a:rPr lang="pt-BR" sz="3200" dirty="0"/>
              <a:t>.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52485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 smtClean="0">
                <a:solidFill>
                  <a:schemeClr val="tx1"/>
                </a:solidFill>
              </a:rPr>
              <a:t>Principais tipos de engrenagens</a:t>
            </a:r>
            <a:endParaRPr lang="pt-BR" sz="4000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ClrTx/>
              <a:buNone/>
            </a:pPr>
            <a:r>
              <a:rPr lang="pt-BR" sz="3200" dirty="0" smtClean="0"/>
              <a:t>Dentre os Tipos de engrenagens, podemos citar 4 como os mais utilizados, sendo esses:</a:t>
            </a:r>
          </a:p>
          <a:p>
            <a:pPr>
              <a:buClrTx/>
            </a:pPr>
            <a:r>
              <a:rPr lang="pt-BR" sz="3200" dirty="0" smtClean="0"/>
              <a:t>Engrenagens cilíndricas de dente reto</a:t>
            </a:r>
          </a:p>
          <a:p>
            <a:pPr>
              <a:buClrTx/>
            </a:pPr>
            <a:r>
              <a:rPr lang="pt-BR" sz="3200" dirty="0" smtClean="0"/>
              <a:t>Engrenagens helicoidais</a:t>
            </a:r>
          </a:p>
          <a:p>
            <a:pPr>
              <a:buClrTx/>
            </a:pPr>
            <a:r>
              <a:rPr lang="pt-BR" sz="3200" dirty="0" smtClean="0"/>
              <a:t>Engrenagens cônicas</a:t>
            </a:r>
          </a:p>
          <a:p>
            <a:pPr>
              <a:buClrTx/>
            </a:pPr>
            <a:r>
              <a:rPr lang="pt-BR" sz="3200" dirty="0" smtClean="0"/>
              <a:t>Cremalheiras</a:t>
            </a:r>
          </a:p>
        </p:txBody>
      </p:sp>
    </p:spTree>
    <p:extLst>
      <p:ext uri="{BB962C8B-B14F-4D97-AF65-F5344CB8AC3E}">
        <p14:creationId xmlns:p14="http://schemas.microsoft.com/office/powerpoint/2010/main" val="326939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Engrenagens cilíndricas de dentes retos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>
              <a:buClrTx/>
            </a:pPr>
            <a:r>
              <a:rPr lang="pt-BR" sz="2400" dirty="0" smtClean="0"/>
              <a:t>De todos os tipos de engrenagens, a cilíndrica de dentes retos é  mais simples. Possuem dentes paralelos ao eixo de rotação e são utilizadas para transferir movimento rotativo de um eixo à outro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789040"/>
            <a:ext cx="6066295" cy="253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8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Engrenagens helicoidais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pt-BR" dirty="0" smtClean="0"/>
              <a:t>A engrenagem helicoidal costuma ser utilizada para fazer a transmissão de maneira fixa em rotações altas. Isso ocorre, porque o trabalho deste modelo de engrenagem, não é tão barulhento, devido ao engajamento gradual dos dente durante o engranzamento. Estas engrenagens transmitem também entre eixos reversos(não paralelos).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861048"/>
            <a:ext cx="4536504" cy="253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3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Engrenagens cônicas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pt-BR" sz="2400" dirty="0" smtClean="0"/>
              <a:t>Engrenagens cônicas são aquelas que possuem dentes formados em superfície cônica e são utilizadas, principalmente, para transmitir movimento entre eixos que se interceptam.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284984"/>
            <a:ext cx="489654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Cremalheiras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pt-BR" sz="2400" dirty="0" smtClean="0"/>
              <a:t>É uma barra provida de dentes, destinada a engrenar uma roda dentada. Com esse sistema, pode-se transformar movimento de rotação em movimento retilíneo e vice-versa.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418447"/>
            <a:ext cx="5256584" cy="318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3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Problema Proposto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Image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59632" y="3284984"/>
            <a:ext cx="6131024" cy="329981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176148" y="1700808"/>
            <a:ext cx="5976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Dimensionar e projetar o eixo de entrada e a engrenagem A de uma caixa de redução que será aplicada em uma </a:t>
            </a:r>
            <a:r>
              <a:rPr lang="pt-BR" sz="2000" dirty="0"/>
              <a:t>bomba </a:t>
            </a:r>
            <a:r>
              <a:rPr lang="pt-BR" sz="2000" dirty="0" smtClean="0"/>
              <a:t>de </a:t>
            </a:r>
            <a:r>
              <a:rPr lang="pt-BR" sz="2000" dirty="0"/>
              <a:t>refinaria de petróleo que estará em operação durante 24 </a:t>
            </a:r>
            <a:r>
              <a:rPr lang="pt-BR" sz="2000" dirty="0" smtClean="0"/>
              <a:t>horas.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0653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Relação de transmissão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114300" indent="0">
                  <a:buNone/>
                </a:pPr>
                <a:r>
                  <a:rPr lang="pt-BR" dirty="0" smtClean="0"/>
                  <a:t>Tomamos como primeiro passo, encontrar a relação de transmissão , cuja fórmula genérica é:</a:t>
                </a:r>
              </a:p>
              <a:p>
                <a14:m>
                  <m:oMath xmlns:m="http://schemas.openxmlformats.org/officeDocument/2006/math">
                    <m:r>
                      <a:rPr lang="pt-BR" i="1"/>
                      <m:t>𝑖</m:t>
                    </m:r>
                    <m:r>
                      <a:rPr lang="pt-BR" i="1"/>
                      <m:t>=</m:t>
                    </m:r>
                    <m:f>
                      <m:fPr>
                        <m:ctrlPr>
                          <a:rPr lang="pt-BR" i="1"/>
                        </m:ctrlPr>
                      </m:fPr>
                      <m:num>
                        <m:sSub>
                          <m:sSubPr>
                            <m:ctrlPr>
                              <a:rPr lang="pt-BR" i="1"/>
                            </m:ctrlPr>
                          </m:sSubPr>
                          <m:e>
                            <m:r>
                              <a:rPr lang="pt-BR" i="1"/>
                              <m:t>𝑤</m:t>
                            </m:r>
                          </m:e>
                          <m:sub>
                            <m:r>
                              <a:rPr lang="pt-BR" i="1"/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i="1"/>
                            </m:ctrlPr>
                          </m:sSubPr>
                          <m:e>
                            <m:r>
                              <a:rPr lang="pt-BR" i="1"/>
                              <m:t>𝑤</m:t>
                            </m:r>
                          </m:e>
                          <m:sub>
                            <m:r>
                              <a:rPr lang="pt-BR" i="1"/>
                              <m:t>2</m:t>
                            </m:r>
                          </m:sub>
                        </m:sSub>
                      </m:den>
                    </m:f>
                    <m:r>
                      <a:rPr lang="pt-BR" i="1"/>
                      <m:t>=</m:t>
                    </m:r>
                    <m:f>
                      <m:fPr>
                        <m:ctrlPr>
                          <a:rPr lang="pt-BR" i="1"/>
                        </m:ctrlPr>
                      </m:fPr>
                      <m:num>
                        <m:sSub>
                          <m:sSubPr>
                            <m:ctrlPr>
                              <a:rPr lang="pt-BR" i="1"/>
                            </m:ctrlPr>
                          </m:sSubPr>
                          <m:e>
                            <m:r>
                              <a:rPr lang="pt-BR" i="1"/>
                              <m:t>𝑍</m:t>
                            </m:r>
                          </m:e>
                          <m:sub>
                            <m:r>
                              <a:rPr lang="pt-BR" i="1"/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i="1"/>
                            </m:ctrlPr>
                          </m:sSubPr>
                          <m:e>
                            <m:r>
                              <a:rPr lang="pt-BR" i="1"/>
                              <m:t>𝑍</m:t>
                            </m:r>
                          </m:e>
                          <m:sub>
                            <m:r>
                              <a:rPr lang="pt-BR" i="1"/>
                              <m:t>1</m:t>
                            </m:r>
                          </m:sub>
                        </m:sSub>
                      </m:den>
                    </m:f>
                    <m:r>
                      <a:rPr lang="pt-BR" i="1"/>
                      <m:t>=</m:t>
                    </m:r>
                    <m:f>
                      <m:fPr>
                        <m:ctrlPr>
                          <a:rPr lang="pt-BR" i="1"/>
                        </m:ctrlPr>
                      </m:fPr>
                      <m:num>
                        <m:sSub>
                          <m:sSubPr>
                            <m:ctrlPr>
                              <a:rPr lang="pt-BR" i="1"/>
                            </m:ctrlPr>
                          </m:sSubPr>
                          <m:e>
                            <m:r>
                              <a:rPr lang="pt-BR" i="1"/>
                              <m:t>𝑛</m:t>
                            </m:r>
                          </m:e>
                          <m:sub>
                            <m:r>
                              <a:rPr lang="pt-BR" i="1"/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i="1"/>
                            </m:ctrlPr>
                          </m:sSubPr>
                          <m:e>
                            <m:r>
                              <a:rPr lang="pt-BR" i="1"/>
                              <m:t>𝑛</m:t>
                            </m:r>
                          </m:e>
                          <m:sub>
                            <m:r>
                              <a:rPr lang="pt-BR" i="1"/>
                              <m:t>2</m:t>
                            </m:r>
                          </m:sub>
                        </m:sSub>
                      </m:den>
                    </m:f>
                    <m:r>
                      <a:rPr lang="pt-BR" i="1"/>
                      <m:t>=</m:t>
                    </m:r>
                    <m:f>
                      <m:fPr>
                        <m:ctrlPr>
                          <a:rPr lang="pt-BR" i="1"/>
                        </m:ctrlPr>
                      </m:fPr>
                      <m:num>
                        <m:sSub>
                          <m:sSubPr>
                            <m:ctrlPr>
                              <a:rPr lang="pt-BR" i="1"/>
                            </m:ctrlPr>
                          </m:sSubPr>
                          <m:e>
                            <m:r>
                              <a:rPr lang="pt-BR" i="1"/>
                              <m:t>𝑅</m:t>
                            </m:r>
                          </m:e>
                          <m:sub>
                            <m:r>
                              <a:rPr lang="pt-BR" i="1"/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i="1"/>
                            </m:ctrlPr>
                          </m:sSubPr>
                          <m:e>
                            <m:r>
                              <a:rPr lang="pt-BR" i="1"/>
                              <m:t>𝑅</m:t>
                            </m:r>
                          </m:e>
                          <m:sub>
                            <m:r>
                              <a:rPr lang="pt-BR" i="1"/>
                              <m:t>1</m:t>
                            </m:r>
                          </m:sub>
                        </m:sSub>
                      </m:den>
                    </m:f>
                    <m:r>
                      <a:rPr lang="pt-BR" i="1"/>
                      <m:t>=</m:t>
                    </m:r>
                    <m:f>
                      <m:fPr>
                        <m:ctrlPr>
                          <a:rPr lang="pt-BR" i="1"/>
                        </m:ctrlPr>
                      </m:fPr>
                      <m:num>
                        <m:sSub>
                          <m:sSubPr>
                            <m:ctrlPr>
                              <a:rPr lang="pt-BR" i="1"/>
                            </m:ctrlPr>
                          </m:sSubPr>
                          <m:e>
                            <m:r>
                              <a:rPr lang="pt-BR" i="1"/>
                              <m:t>𝐷</m:t>
                            </m:r>
                          </m:e>
                          <m:sub>
                            <m:r>
                              <a:rPr lang="pt-BR" i="1"/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i="1"/>
                            </m:ctrlPr>
                          </m:sSubPr>
                          <m:e>
                            <m:r>
                              <a:rPr lang="pt-BR" i="1"/>
                              <m:t>𝐷</m:t>
                            </m:r>
                          </m:e>
                          <m:sub>
                            <m:r>
                              <a:rPr lang="pt-BR" i="1"/>
                              <m:t>1</m:t>
                            </m:r>
                          </m:sub>
                        </m:sSub>
                      </m:den>
                    </m:f>
                    <m:r>
                      <a:rPr lang="pt-BR" i="1"/>
                      <m:t>=</m:t>
                    </m:r>
                    <m:f>
                      <m:fPr>
                        <m:ctrlPr>
                          <a:rPr lang="pt-BR" i="1"/>
                        </m:ctrlPr>
                      </m:fPr>
                      <m:num>
                        <m:sSub>
                          <m:sSubPr>
                            <m:ctrlPr>
                              <a:rPr lang="pt-BR" i="1"/>
                            </m:ctrlPr>
                          </m:sSubPr>
                          <m:e>
                            <m:r>
                              <a:rPr lang="pt-BR" i="1"/>
                              <m:t>𝑇</m:t>
                            </m:r>
                          </m:e>
                          <m:sub>
                            <m:r>
                              <a:rPr lang="pt-BR" i="1"/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i="1"/>
                            </m:ctrlPr>
                          </m:sSubPr>
                          <m:e>
                            <m:r>
                              <a:rPr lang="pt-BR" i="1"/>
                              <m:t>𝑇</m:t>
                            </m:r>
                          </m:e>
                          <m:sub>
                            <m:r>
                              <a:rPr lang="pt-BR" i="1"/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pt-BR" dirty="0"/>
              </a:p>
              <a:p>
                <a:endParaRPr lang="pt-BR" dirty="0" smtClean="0"/>
              </a:p>
              <a:p>
                <a:pPr marL="114300" indent="0">
                  <a:buNone/>
                </a:pPr>
                <a:r>
                  <a:rPr lang="pt-BR" dirty="0" smtClean="0"/>
                  <a:t>Por se tratar de um </a:t>
                </a:r>
                <a:r>
                  <a:rPr lang="pt-BR" dirty="0"/>
                  <a:t>sistema que tem um trem de engrenagens composto </a:t>
                </a:r>
                <a:r>
                  <a:rPr lang="pt-BR" dirty="0" smtClean="0"/>
                  <a:t>o </a:t>
                </a:r>
                <a:r>
                  <a:rPr lang="pt-BR" dirty="0"/>
                  <a:t>qual </a:t>
                </a:r>
                <a:r>
                  <a:rPr lang="pt-BR" dirty="0" smtClean="0"/>
                  <a:t>são fornecidos os </a:t>
                </a:r>
                <a:r>
                  <a:rPr lang="pt-BR" dirty="0"/>
                  <a:t>valores de </a:t>
                </a:r>
                <a:r>
                  <a:rPr lang="pt-BR" dirty="0" smtClean="0"/>
                  <a:t>rotação inicial de 1750 </a:t>
                </a:r>
                <a:r>
                  <a:rPr lang="pt-BR" dirty="0"/>
                  <a:t>rpm e rotação final </a:t>
                </a:r>
                <a:r>
                  <a:rPr lang="pt-BR" dirty="0"/>
                  <a:t> </a:t>
                </a:r>
                <a:r>
                  <a:rPr lang="pt-BR" dirty="0" smtClean="0"/>
                  <a:t>de 292 rpm, encontramos a seguinte relação de transmissão:</a:t>
                </a:r>
              </a:p>
              <a:p>
                <a14:m>
                  <m:oMath xmlns:m="http://schemas.openxmlformats.org/officeDocument/2006/math">
                    <m:r>
                      <a:rPr lang="pt-BR" i="1"/>
                      <m:t>𝑖</m:t>
                    </m:r>
                    <m:r>
                      <a:rPr lang="pt-BR" i="1"/>
                      <m:t>=</m:t>
                    </m:r>
                    <m:f>
                      <m:fPr>
                        <m:ctrlPr>
                          <a:rPr lang="pt-BR" i="1"/>
                        </m:ctrlPr>
                      </m:fPr>
                      <m:num>
                        <m:sSub>
                          <m:sSubPr>
                            <m:ctrlPr>
                              <a:rPr lang="pt-BR" i="1"/>
                            </m:ctrlPr>
                          </m:sSubPr>
                          <m:e>
                            <m:r>
                              <a:rPr lang="pt-BR" i="1"/>
                              <m:t>𝑛</m:t>
                            </m:r>
                          </m:e>
                          <m:sub>
                            <m:r>
                              <a:rPr lang="pt-BR" i="1"/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i="1"/>
                            </m:ctrlPr>
                          </m:sSubPr>
                          <m:e>
                            <m:r>
                              <a:rPr lang="pt-BR" i="1"/>
                              <m:t>𝑛</m:t>
                            </m:r>
                          </m:e>
                          <m:sub>
                            <m:r>
                              <a:rPr lang="pt-BR" i="1"/>
                              <m:t>2</m:t>
                            </m:r>
                          </m:sub>
                        </m:sSub>
                      </m:den>
                    </m:f>
                    <m:r>
                      <a:rPr lang="pt-BR" i="1"/>
                      <m:t>→</m:t>
                    </m:r>
                    <m:r>
                      <a:rPr lang="pt-BR" i="1"/>
                      <m:t>𝑖</m:t>
                    </m:r>
                    <m:r>
                      <a:rPr lang="pt-BR" i="1"/>
                      <m:t>=</m:t>
                    </m:r>
                    <m:f>
                      <m:fPr>
                        <m:ctrlPr>
                          <a:rPr lang="pt-BR" i="1"/>
                        </m:ctrlPr>
                      </m:fPr>
                      <m:num>
                        <m:r>
                          <a:rPr lang="pt-BR" i="1"/>
                          <m:t>1750</m:t>
                        </m:r>
                      </m:num>
                      <m:den>
                        <m:r>
                          <a:rPr lang="pt-BR" i="1"/>
                          <m:t>292</m:t>
                        </m:r>
                      </m:den>
                    </m:f>
                    <m:r>
                      <a:rPr lang="pt-BR" i="1"/>
                      <m:t>→</m:t>
                    </m:r>
                    <m:r>
                      <a:rPr lang="pt-BR" i="1"/>
                      <m:t>𝑖</m:t>
                    </m:r>
                    <m:r>
                      <a:rPr lang="pt-BR" i="1"/>
                      <m:t>≈6</m:t>
                    </m:r>
                  </m:oMath>
                </a14:m>
                <a:endParaRPr lang="pt-BR" dirty="0"/>
              </a:p>
              <a:p>
                <a:pPr marL="114300" indent="0">
                  <a:buNone/>
                </a:pPr>
                <a:r>
                  <a:rPr lang="pt-BR" dirty="0" smtClean="0"/>
                  <a:t>a </a:t>
                </a:r>
                <a:r>
                  <a:rPr lang="pt-BR" dirty="0"/>
                  <a:t>relação de transmissão de todo o sistema é a multiplicação entre a relação de transmissão do primeiro conjunto com a relação de transmissão do segundo conjunto, </a:t>
                </a:r>
                <a:r>
                  <a:rPr lang="pt-BR" dirty="0" smtClean="0"/>
                  <a:t>logo:</a:t>
                </a:r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/>
                        </m:ctrlPr>
                      </m:sSubPr>
                      <m:e>
                        <m:r>
                          <a:rPr lang="pt-BR" i="1"/>
                          <m:t>𝑖</m:t>
                        </m:r>
                      </m:e>
                      <m:sub>
                        <m:r>
                          <a:rPr lang="pt-BR" i="1"/>
                          <m:t>𝑡𝑜𝑡𝑎𝑙</m:t>
                        </m:r>
                      </m:sub>
                    </m:sSub>
                    <m:r>
                      <a:rPr lang="pt-BR" i="1"/>
                      <m:t>=</m:t>
                    </m:r>
                    <m:sSub>
                      <m:sSubPr>
                        <m:ctrlPr>
                          <a:rPr lang="pt-BR" i="1"/>
                        </m:ctrlPr>
                      </m:sSubPr>
                      <m:e>
                        <m:r>
                          <a:rPr lang="pt-BR" i="1"/>
                          <m:t>𝑖</m:t>
                        </m:r>
                      </m:e>
                      <m:sub>
                        <m:r>
                          <a:rPr lang="pt-BR" i="1"/>
                          <m:t>𝐴</m:t>
                        </m:r>
                      </m:sub>
                    </m:sSub>
                    <m:r>
                      <a:rPr lang="pt-BR" i="1"/>
                      <m:t>∗</m:t>
                    </m:r>
                    <m:sSub>
                      <m:sSubPr>
                        <m:ctrlPr>
                          <a:rPr lang="pt-BR" i="1"/>
                        </m:ctrlPr>
                      </m:sSubPr>
                      <m:e>
                        <m:r>
                          <a:rPr lang="pt-BR" i="1"/>
                          <m:t>𝑖</m:t>
                        </m:r>
                      </m:e>
                      <m:sub>
                        <m:r>
                          <a:rPr lang="pt-BR" i="1"/>
                          <m:t>𝐵</m:t>
                        </m:r>
                      </m:sub>
                    </m:sSub>
                  </m:oMath>
                </a14:m>
                <a:r>
                  <a:rPr lang="pt-BR" dirty="0"/>
                  <a:t> </a:t>
                </a:r>
              </a:p>
              <a:p>
                <a:r>
                  <a:rPr lang="pt-BR" dirty="0"/>
                  <a:t>Por essa razão será adotado  </a:t>
                </a:r>
                <a:r>
                  <a:rPr lang="pt-BR" dirty="0" err="1"/>
                  <a:t>i</a:t>
                </a:r>
                <a:r>
                  <a:rPr lang="pt-BR" baseline="-25000" dirty="0" err="1"/>
                  <a:t>A</a:t>
                </a:r>
                <a:r>
                  <a:rPr lang="pt-BR" dirty="0"/>
                  <a:t> = 2 e </a:t>
                </a:r>
                <a:r>
                  <a:rPr lang="pt-BR" dirty="0" err="1"/>
                  <a:t>i</a:t>
                </a:r>
                <a:r>
                  <a:rPr lang="pt-BR" baseline="-25000" dirty="0" err="1"/>
                  <a:t>B</a:t>
                </a:r>
                <a:r>
                  <a:rPr lang="pt-BR" dirty="0"/>
                  <a:t> = 3.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7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814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184</TotalTime>
  <Words>957</Words>
  <Application>Microsoft Office PowerPoint</Application>
  <PresentationFormat>Apresentação na tela (4:3)</PresentationFormat>
  <Paragraphs>132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Adjacência</vt:lpstr>
      <vt:lpstr>Universidade Estácio de Sá</vt:lpstr>
      <vt:lpstr>Introdução</vt:lpstr>
      <vt:lpstr>Principais tipos de engrenagens</vt:lpstr>
      <vt:lpstr>Engrenagens cilíndricas de dentes retos</vt:lpstr>
      <vt:lpstr>Engrenagens helicoidais</vt:lpstr>
      <vt:lpstr>Engrenagens cônicas</vt:lpstr>
      <vt:lpstr>Cremalheiras</vt:lpstr>
      <vt:lpstr>Problema Proposto</vt:lpstr>
      <vt:lpstr>Relação de transmissão</vt:lpstr>
      <vt:lpstr>Fator de serviço</vt:lpstr>
      <vt:lpstr>Dureza Brinell</vt:lpstr>
      <vt:lpstr>Relação entre largura e largura e diâmetro primitivo</vt:lpstr>
      <vt:lpstr>Fator de forma</vt:lpstr>
      <vt:lpstr>Fator de forma</vt:lpstr>
      <vt:lpstr>Dimensionamento</vt:lpstr>
      <vt:lpstr>Dimensionamento</vt:lpstr>
      <vt:lpstr>Dimensionamento</vt:lpstr>
      <vt:lpstr>Dimensionamento</vt:lpstr>
      <vt:lpstr>Análise do resultado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Nadia - Milton</dc:creator>
  <cp:lastModifiedBy>Nadia - Milton</cp:lastModifiedBy>
  <cp:revision>22</cp:revision>
  <dcterms:created xsi:type="dcterms:W3CDTF">2018-11-24T19:39:00Z</dcterms:created>
  <dcterms:modified xsi:type="dcterms:W3CDTF">2018-11-25T16:13:09Z</dcterms:modified>
</cp:coreProperties>
</file>