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4" r:id="rId5"/>
    <p:sldId id="282" r:id="rId6"/>
    <p:sldId id="283" r:id="rId7"/>
    <p:sldId id="284" r:id="rId8"/>
    <p:sldId id="286" r:id="rId9"/>
    <p:sldId id="287" r:id="rId10"/>
    <p:sldId id="271" r:id="rId11"/>
    <p:sldId id="272" r:id="rId12"/>
    <p:sldId id="273"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Montserrat 1" panose="020B0604020202020204" charset="0"/>
      <p:regular r:id="rId18"/>
    </p:embeddedFont>
    <p:embeddedFont>
      <p:font typeface="Montserrat 1 Ultra-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54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svg"/><Relationship Id="rId7" Type="http://schemas.openxmlformats.org/officeDocument/2006/relationships/image" Target="../media/image11.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6418"/>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579040-BD3D-3B00-99E5-76039330FABA}"/>
              </a:ext>
            </a:extLst>
          </p:cNvPr>
          <p:cNvPicPr>
            <a:picLocks noChangeAspect="1"/>
          </p:cNvPicPr>
          <p:nvPr/>
        </p:nvPicPr>
        <p:blipFill>
          <a:blip r:embed="rId2"/>
          <a:stretch>
            <a:fillRect/>
          </a:stretch>
        </p:blipFill>
        <p:spPr>
          <a:xfrm>
            <a:off x="289691" y="1875030"/>
            <a:ext cx="5560034" cy="6858594"/>
          </a:xfrm>
          <a:prstGeom prst="rect">
            <a:avLst/>
          </a:prstGeom>
        </p:spPr>
      </p:pic>
      <p:sp>
        <p:nvSpPr>
          <p:cNvPr id="2" name="Freeform 2"/>
          <p:cNvSpPr/>
          <p:nvPr/>
        </p:nvSpPr>
        <p:spPr>
          <a:xfrm>
            <a:off x="7894348" y="2630939"/>
            <a:ext cx="2499303" cy="1034087"/>
          </a:xfrm>
          <a:custGeom>
            <a:avLst/>
            <a:gdLst/>
            <a:ahLst/>
            <a:cxnLst/>
            <a:rect l="l" t="t" r="r" b="b"/>
            <a:pathLst>
              <a:path w="2499303" h="1034087">
                <a:moveTo>
                  <a:pt x="0" y="0"/>
                </a:moveTo>
                <a:lnTo>
                  <a:pt x="2499304" y="0"/>
                </a:lnTo>
                <a:lnTo>
                  <a:pt x="2499304" y="1034086"/>
                </a:lnTo>
                <a:lnTo>
                  <a:pt x="0" y="10340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028700" y="-310771"/>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739347" y="873362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3951502" y="5391150"/>
            <a:ext cx="10384995" cy="1000274"/>
          </a:xfrm>
          <a:prstGeom prst="rect">
            <a:avLst/>
          </a:prstGeom>
        </p:spPr>
        <p:txBody>
          <a:bodyPr lIns="0" tIns="0" rIns="0" bIns="0" rtlCol="0" anchor="t">
            <a:spAutoFit/>
          </a:bodyPr>
          <a:lstStyle/>
          <a:p>
            <a:pPr algn="ctr">
              <a:lnSpc>
                <a:spcPts val="3919"/>
              </a:lnSpc>
            </a:pPr>
            <a:r>
              <a:rPr lang="en-US" sz="3600" b="1" dirty="0">
                <a:solidFill>
                  <a:srgbClr val="FF0000"/>
                </a:solidFill>
                <a:latin typeface="Montserrat 1"/>
              </a:rPr>
              <a:t>Federal Aviation Administration Wildlife Strikes dataset for the year 2015</a:t>
            </a:r>
          </a:p>
        </p:txBody>
      </p:sp>
      <p:sp>
        <p:nvSpPr>
          <p:cNvPr id="6" name="TextBox 6"/>
          <p:cNvSpPr txBox="1"/>
          <p:nvPr/>
        </p:nvSpPr>
        <p:spPr>
          <a:xfrm>
            <a:off x="5120292" y="3808470"/>
            <a:ext cx="8047416" cy="1335030"/>
          </a:xfrm>
          <a:prstGeom prst="rect">
            <a:avLst/>
          </a:prstGeom>
        </p:spPr>
        <p:txBody>
          <a:bodyPr lIns="0" tIns="0" rIns="0" bIns="0" rtlCol="0" anchor="t">
            <a:spAutoFit/>
          </a:bodyPr>
          <a:lstStyle/>
          <a:p>
            <a:pPr algn="ctr">
              <a:lnSpc>
                <a:spcPts val="10940"/>
              </a:lnSpc>
            </a:pPr>
            <a:r>
              <a:rPr lang="en-US" sz="7814" dirty="0">
                <a:solidFill>
                  <a:srgbClr val="FF0000"/>
                </a:solidFill>
                <a:latin typeface="Montserrat 1 Ultra-Bold"/>
              </a:rPr>
              <a:t>TABLEAU</a:t>
            </a:r>
          </a:p>
        </p:txBody>
      </p:sp>
      <p:sp>
        <p:nvSpPr>
          <p:cNvPr id="7" name="Freeform 7"/>
          <p:cNvSpPr/>
          <p:nvPr/>
        </p:nvSpPr>
        <p:spPr>
          <a:xfrm rot="2395173">
            <a:off x="-720488" y="7819593"/>
            <a:ext cx="3498377" cy="2877415"/>
          </a:xfrm>
          <a:custGeom>
            <a:avLst/>
            <a:gdLst/>
            <a:ahLst/>
            <a:cxnLst/>
            <a:rect l="l" t="t" r="r" b="b"/>
            <a:pathLst>
              <a:path w="3498377" h="2877415">
                <a:moveTo>
                  <a:pt x="0" y="0"/>
                </a:moveTo>
                <a:lnTo>
                  <a:pt x="3498376" y="0"/>
                </a:lnTo>
                <a:lnTo>
                  <a:pt x="3498376" y="2877414"/>
                </a:lnTo>
                <a:lnTo>
                  <a:pt x="0" y="28774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rot="-8592069">
            <a:off x="15314359" y="-352990"/>
            <a:ext cx="3366126" cy="2768639"/>
          </a:xfrm>
          <a:custGeom>
            <a:avLst/>
            <a:gdLst/>
            <a:ahLst/>
            <a:cxnLst/>
            <a:rect l="l" t="t" r="r" b="b"/>
            <a:pathLst>
              <a:path w="3366126" h="2768639">
                <a:moveTo>
                  <a:pt x="0" y="0"/>
                </a:moveTo>
                <a:lnTo>
                  <a:pt x="3366126" y="0"/>
                </a:lnTo>
                <a:lnTo>
                  <a:pt x="3366126" y="2768639"/>
                </a:lnTo>
                <a:lnTo>
                  <a:pt x="0" y="276863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24246" y="2632875"/>
            <a:ext cx="7135054" cy="4947276"/>
            <a:chOff x="0" y="0"/>
            <a:chExt cx="9513405" cy="6596367"/>
          </a:xfrm>
        </p:grpSpPr>
        <p:grpSp>
          <p:nvGrpSpPr>
            <p:cNvPr id="3" name="Group 3"/>
            <p:cNvGrpSpPr>
              <a:grpSpLocks noChangeAspect="1"/>
            </p:cNvGrpSpPr>
            <p:nvPr/>
          </p:nvGrpSpPr>
          <p:grpSpPr>
            <a:xfrm>
              <a:off x="0" y="0"/>
              <a:ext cx="9513405" cy="6596367"/>
              <a:chOff x="0" y="0"/>
              <a:chExt cx="6604000" cy="4579056"/>
            </a:xfrm>
          </p:grpSpPr>
          <p:sp>
            <p:nvSpPr>
              <p:cNvPr id="4" name="Freeform 4"/>
              <p:cNvSpPr/>
              <p:nvPr/>
            </p:nvSpPr>
            <p:spPr>
              <a:xfrm>
                <a:off x="38100" y="0"/>
                <a:ext cx="6527800" cy="4584700"/>
              </a:xfrm>
              <a:custGeom>
                <a:avLst/>
                <a:gdLst/>
                <a:ahLst/>
                <a:cxnLst/>
                <a:rect l="l" t="t" r="r" b="b"/>
                <a:pathLst>
                  <a:path w="6527800" h="4584700">
                    <a:moveTo>
                      <a:pt x="381000" y="215900"/>
                    </a:moveTo>
                    <a:cubicBezTo>
                      <a:pt x="381000" y="88900"/>
                      <a:pt x="482600" y="0"/>
                      <a:pt x="596900" y="0"/>
                    </a:cubicBezTo>
                    <a:cubicBezTo>
                      <a:pt x="711200" y="0"/>
                      <a:pt x="812800" y="88900"/>
                      <a:pt x="812800" y="215900"/>
                    </a:cubicBezTo>
                    <a:lnTo>
                      <a:pt x="812800" y="279400"/>
                    </a:lnTo>
                    <a:cubicBezTo>
                      <a:pt x="812800" y="393700"/>
                      <a:pt x="711200" y="495300"/>
                      <a:pt x="596900" y="495300"/>
                    </a:cubicBezTo>
                    <a:cubicBezTo>
                      <a:pt x="482600" y="495300"/>
                      <a:pt x="381000" y="393700"/>
                      <a:pt x="381000" y="279400"/>
                    </a:cubicBezTo>
                    <a:lnTo>
                      <a:pt x="381000" y="215900"/>
                    </a:lnTo>
                    <a:moveTo>
                      <a:pt x="596900" y="1346200"/>
                    </a:moveTo>
                    <a:lnTo>
                      <a:pt x="533400" y="2133600"/>
                    </a:lnTo>
                    <a:cubicBezTo>
                      <a:pt x="533400" y="2197100"/>
                      <a:pt x="469900" y="2260600"/>
                      <a:pt x="393700" y="2260600"/>
                    </a:cubicBezTo>
                    <a:lnTo>
                      <a:pt x="355600" y="2260600"/>
                    </a:lnTo>
                    <a:cubicBezTo>
                      <a:pt x="330200" y="2260600"/>
                      <a:pt x="317500" y="2247900"/>
                      <a:pt x="317500" y="2222500"/>
                    </a:cubicBezTo>
                    <a:lnTo>
                      <a:pt x="317500" y="901700"/>
                    </a:lnTo>
                    <a:lnTo>
                      <a:pt x="228600" y="1295400"/>
                    </a:lnTo>
                    <a:cubicBezTo>
                      <a:pt x="215900" y="1358900"/>
                      <a:pt x="165100" y="1409700"/>
                      <a:pt x="88900" y="1409700"/>
                    </a:cubicBezTo>
                    <a:lnTo>
                      <a:pt x="38100" y="1409700"/>
                    </a:lnTo>
                    <a:cubicBezTo>
                      <a:pt x="25400" y="1409700"/>
                      <a:pt x="25400" y="1409700"/>
                      <a:pt x="12700" y="1397000"/>
                    </a:cubicBezTo>
                    <a:cubicBezTo>
                      <a:pt x="12700" y="1384300"/>
                      <a:pt x="0" y="1384300"/>
                      <a:pt x="0" y="1371600"/>
                    </a:cubicBezTo>
                    <a:lnTo>
                      <a:pt x="127000" y="774700"/>
                    </a:lnTo>
                    <a:cubicBezTo>
                      <a:pt x="152400" y="647700"/>
                      <a:pt x="266700" y="558800"/>
                      <a:pt x="381000" y="558800"/>
                    </a:cubicBezTo>
                    <a:lnTo>
                      <a:pt x="812800" y="558800"/>
                    </a:lnTo>
                    <a:cubicBezTo>
                      <a:pt x="927100" y="558800"/>
                      <a:pt x="1041400" y="647700"/>
                      <a:pt x="1066800" y="774700"/>
                    </a:cubicBezTo>
                    <a:lnTo>
                      <a:pt x="1193800" y="1371600"/>
                    </a:lnTo>
                    <a:cubicBezTo>
                      <a:pt x="1193800" y="1384300"/>
                      <a:pt x="1181100" y="1384300"/>
                      <a:pt x="1181100" y="1397000"/>
                    </a:cubicBezTo>
                    <a:cubicBezTo>
                      <a:pt x="1168400" y="1409700"/>
                      <a:pt x="1168400" y="1409700"/>
                      <a:pt x="1155700" y="1409700"/>
                    </a:cubicBezTo>
                    <a:lnTo>
                      <a:pt x="1104900" y="1409700"/>
                    </a:lnTo>
                    <a:cubicBezTo>
                      <a:pt x="1028700" y="1409700"/>
                      <a:pt x="977900" y="1358900"/>
                      <a:pt x="965200" y="1295400"/>
                    </a:cubicBezTo>
                    <a:lnTo>
                      <a:pt x="876300" y="901700"/>
                    </a:lnTo>
                    <a:lnTo>
                      <a:pt x="876300" y="2222500"/>
                    </a:lnTo>
                    <a:cubicBezTo>
                      <a:pt x="876300" y="2247900"/>
                      <a:pt x="863600" y="2260600"/>
                      <a:pt x="838200" y="2260600"/>
                    </a:cubicBezTo>
                    <a:lnTo>
                      <a:pt x="800100" y="2260600"/>
                    </a:lnTo>
                    <a:cubicBezTo>
                      <a:pt x="723900" y="2260600"/>
                      <a:pt x="660400" y="2197100"/>
                      <a:pt x="660400" y="2133600"/>
                    </a:cubicBezTo>
                    <a:lnTo>
                      <a:pt x="596900" y="1346200"/>
                    </a:lnTo>
                    <a:moveTo>
                      <a:pt x="1714500" y="215900"/>
                    </a:moveTo>
                    <a:cubicBezTo>
                      <a:pt x="1714500" y="88900"/>
                      <a:pt x="1816100" y="0"/>
                      <a:pt x="1930400" y="0"/>
                    </a:cubicBezTo>
                    <a:cubicBezTo>
                      <a:pt x="2044700" y="0"/>
                      <a:pt x="2146300" y="88900"/>
                      <a:pt x="2146300" y="215900"/>
                    </a:cubicBezTo>
                    <a:lnTo>
                      <a:pt x="2146300" y="279400"/>
                    </a:lnTo>
                    <a:cubicBezTo>
                      <a:pt x="2146300" y="393700"/>
                      <a:pt x="2044700" y="495300"/>
                      <a:pt x="1930400" y="495300"/>
                    </a:cubicBezTo>
                    <a:cubicBezTo>
                      <a:pt x="1816100" y="495300"/>
                      <a:pt x="1714500" y="393700"/>
                      <a:pt x="1714500" y="279400"/>
                    </a:cubicBezTo>
                    <a:lnTo>
                      <a:pt x="1714500" y="215900"/>
                    </a:lnTo>
                    <a:moveTo>
                      <a:pt x="1930400" y="1346200"/>
                    </a:moveTo>
                    <a:lnTo>
                      <a:pt x="1866900" y="2133600"/>
                    </a:lnTo>
                    <a:cubicBezTo>
                      <a:pt x="1866900" y="2197100"/>
                      <a:pt x="1803400" y="2260600"/>
                      <a:pt x="1727200" y="2260600"/>
                    </a:cubicBezTo>
                    <a:lnTo>
                      <a:pt x="1689100" y="2260600"/>
                    </a:lnTo>
                    <a:cubicBezTo>
                      <a:pt x="1663700" y="2260600"/>
                      <a:pt x="1651000" y="2247900"/>
                      <a:pt x="1651000" y="2222500"/>
                    </a:cubicBezTo>
                    <a:lnTo>
                      <a:pt x="1651000" y="901700"/>
                    </a:lnTo>
                    <a:lnTo>
                      <a:pt x="1562100" y="1295400"/>
                    </a:lnTo>
                    <a:cubicBezTo>
                      <a:pt x="1549400" y="1358900"/>
                      <a:pt x="1498600" y="1409700"/>
                      <a:pt x="1422400" y="1409700"/>
                    </a:cubicBezTo>
                    <a:lnTo>
                      <a:pt x="1371600" y="1409700"/>
                    </a:lnTo>
                    <a:cubicBezTo>
                      <a:pt x="1358900" y="1409700"/>
                      <a:pt x="1358900" y="1409700"/>
                      <a:pt x="1346200" y="1397000"/>
                    </a:cubicBezTo>
                    <a:cubicBezTo>
                      <a:pt x="1346200" y="1384300"/>
                      <a:pt x="1333500" y="1384300"/>
                      <a:pt x="1333500" y="1371600"/>
                    </a:cubicBezTo>
                    <a:lnTo>
                      <a:pt x="1460500" y="774700"/>
                    </a:lnTo>
                    <a:cubicBezTo>
                      <a:pt x="1485900" y="647700"/>
                      <a:pt x="1600200" y="558800"/>
                      <a:pt x="1714500" y="558800"/>
                    </a:cubicBezTo>
                    <a:lnTo>
                      <a:pt x="2146300" y="558800"/>
                    </a:lnTo>
                    <a:cubicBezTo>
                      <a:pt x="2260600" y="558800"/>
                      <a:pt x="2374900" y="647700"/>
                      <a:pt x="2400300" y="774700"/>
                    </a:cubicBezTo>
                    <a:lnTo>
                      <a:pt x="2527300" y="1371600"/>
                    </a:lnTo>
                    <a:cubicBezTo>
                      <a:pt x="2527300" y="1384300"/>
                      <a:pt x="2514600" y="1384300"/>
                      <a:pt x="2514600" y="1397000"/>
                    </a:cubicBezTo>
                    <a:cubicBezTo>
                      <a:pt x="2501900" y="1409700"/>
                      <a:pt x="2501900" y="1409700"/>
                      <a:pt x="2489200" y="1409700"/>
                    </a:cubicBezTo>
                    <a:lnTo>
                      <a:pt x="2438400" y="1409700"/>
                    </a:lnTo>
                    <a:cubicBezTo>
                      <a:pt x="2362200" y="1409700"/>
                      <a:pt x="2311400" y="1358900"/>
                      <a:pt x="2298700" y="1295400"/>
                    </a:cubicBezTo>
                    <a:lnTo>
                      <a:pt x="2209800" y="901700"/>
                    </a:lnTo>
                    <a:lnTo>
                      <a:pt x="2209800" y="2222500"/>
                    </a:lnTo>
                    <a:cubicBezTo>
                      <a:pt x="2209800" y="2247900"/>
                      <a:pt x="2197100" y="2260600"/>
                      <a:pt x="2171700" y="2260600"/>
                    </a:cubicBezTo>
                    <a:lnTo>
                      <a:pt x="2133600" y="2260600"/>
                    </a:lnTo>
                    <a:cubicBezTo>
                      <a:pt x="2057400" y="2260600"/>
                      <a:pt x="1993900" y="2197100"/>
                      <a:pt x="1993900" y="2133600"/>
                    </a:cubicBezTo>
                    <a:lnTo>
                      <a:pt x="1930400" y="1346200"/>
                    </a:lnTo>
                    <a:moveTo>
                      <a:pt x="3048000" y="215900"/>
                    </a:moveTo>
                    <a:cubicBezTo>
                      <a:pt x="3048000" y="88900"/>
                      <a:pt x="3149600" y="0"/>
                      <a:pt x="3263900" y="0"/>
                    </a:cubicBezTo>
                    <a:cubicBezTo>
                      <a:pt x="3378200" y="0"/>
                      <a:pt x="3479800" y="88900"/>
                      <a:pt x="3479800" y="215900"/>
                    </a:cubicBezTo>
                    <a:lnTo>
                      <a:pt x="3479800" y="279400"/>
                    </a:lnTo>
                    <a:cubicBezTo>
                      <a:pt x="3479800" y="393700"/>
                      <a:pt x="3378200" y="495300"/>
                      <a:pt x="3263900" y="495300"/>
                    </a:cubicBezTo>
                    <a:cubicBezTo>
                      <a:pt x="3149600" y="495300"/>
                      <a:pt x="3048000" y="393700"/>
                      <a:pt x="3048000" y="279400"/>
                    </a:cubicBezTo>
                    <a:lnTo>
                      <a:pt x="3048000" y="215900"/>
                    </a:lnTo>
                    <a:moveTo>
                      <a:pt x="3263900" y="1346200"/>
                    </a:moveTo>
                    <a:lnTo>
                      <a:pt x="3200400" y="2133600"/>
                    </a:lnTo>
                    <a:cubicBezTo>
                      <a:pt x="3200400" y="2197100"/>
                      <a:pt x="3136900" y="2260600"/>
                      <a:pt x="3060700" y="2260600"/>
                    </a:cubicBezTo>
                    <a:lnTo>
                      <a:pt x="3022600" y="2260600"/>
                    </a:lnTo>
                    <a:cubicBezTo>
                      <a:pt x="2997200" y="2260600"/>
                      <a:pt x="2984500" y="2247900"/>
                      <a:pt x="2984500" y="2222500"/>
                    </a:cubicBezTo>
                    <a:lnTo>
                      <a:pt x="2984500" y="901700"/>
                    </a:lnTo>
                    <a:lnTo>
                      <a:pt x="2895600" y="1295400"/>
                    </a:lnTo>
                    <a:cubicBezTo>
                      <a:pt x="2882900" y="1358900"/>
                      <a:pt x="2832100" y="1409700"/>
                      <a:pt x="2755900" y="1409700"/>
                    </a:cubicBezTo>
                    <a:lnTo>
                      <a:pt x="2705100" y="1409700"/>
                    </a:lnTo>
                    <a:cubicBezTo>
                      <a:pt x="2692400" y="1409700"/>
                      <a:pt x="2692400" y="1409700"/>
                      <a:pt x="2679700" y="1397000"/>
                    </a:cubicBezTo>
                    <a:cubicBezTo>
                      <a:pt x="2679700" y="1384300"/>
                      <a:pt x="2667000" y="1384300"/>
                      <a:pt x="2667000" y="1371600"/>
                    </a:cubicBezTo>
                    <a:lnTo>
                      <a:pt x="2794000" y="774700"/>
                    </a:lnTo>
                    <a:cubicBezTo>
                      <a:pt x="2819400" y="647700"/>
                      <a:pt x="2933700" y="558800"/>
                      <a:pt x="3048000" y="558800"/>
                    </a:cubicBezTo>
                    <a:lnTo>
                      <a:pt x="3479800" y="558800"/>
                    </a:lnTo>
                    <a:cubicBezTo>
                      <a:pt x="3594100" y="558800"/>
                      <a:pt x="3708400" y="647700"/>
                      <a:pt x="3733800" y="774700"/>
                    </a:cubicBezTo>
                    <a:lnTo>
                      <a:pt x="3860800" y="1371600"/>
                    </a:lnTo>
                    <a:cubicBezTo>
                      <a:pt x="3860800" y="1384300"/>
                      <a:pt x="3848100" y="1384300"/>
                      <a:pt x="3848100" y="1397000"/>
                    </a:cubicBezTo>
                    <a:cubicBezTo>
                      <a:pt x="3835400" y="1409700"/>
                      <a:pt x="3835400" y="1409700"/>
                      <a:pt x="3822700" y="1409700"/>
                    </a:cubicBezTo>
                    <a:lnTo>
                      <a:pt x="3771900" y="1409700"/>
                    </a:lnTo>
                    <a:cubicBezTo>
                      <a:pt x="3695700" y="1409700"/>
                      <a:pt x="3644900" y="1358900"/>
                      <a:pt x="3632200" y="1295400"/>
                    </a:cubicBezTo>
                    <a:lnTo>
                      <a:pt x="3543300" y="901700"/>
                    </a:lnTo>
                    <a:lnTo>
                      <a:pt x="3543300" y="2222500"/>
                    </a:lnTo>
                    <a:cubicBezTo>
                      <a:pt x="3543300" y="2247900"/>
                      <a:pt x="3530600" y="2260600"/>
                      <a:pt x="3505200" y="2260600"/>
                    </a:cubicBezTo>
                    <a:lnTo>
                      <a:pt x="3467100" y="2260600"/>
                    </a:lnTo>
                    <a:cubicBezTo>
                      <a:pt x="3390900" y="2260600"/>
                      <a:pt x="3327400" y="2197100"/>
                      <a:pt x="3327400" y="2133600"/>
                    </a:cubicBezTo>
                    <a:lnTo>
                      <a:pt x="3263900" y="1346200"/>
                    </a:lnTo>
                    <a:moveTo>
                      <a:pt x="4381500" y="215900"/>
                    </a:moveTo>
                    <a:cubicBezTo>
                      <a:pt x="4381500" y="88900"/>
                      <a:pt x="4483100" y="0"/>
                      <a:pt x="4597400" y="0"/>
                    </a:cubicBezTo>
                    <a:cubicBezTo>
                      <a:pt x="4711700" y="0"/>
                      <a:pt x="4813300" y="88900"/>
                      <a:pt x="4813300" y="215900"/>
                    </a:cubicBezTo>
                    <a:lnTo>
                      <a:pt x="4813300" y="279400"/>
                    </a:lnTo>
                    <a:cubicBezTo>
                      <a:pt x="4813300" y="393700"/>
                      <a:pt x="4711700" y="495300"/>
                      <a:pt x="4597400" y="495300"/>
                    </a:cubicBezTo>
                    <a:cubicBezTo>
                      <a:pt x="4483100" y="495300"/>
                      <a:pt x="4381500" y="393700"/>
                      <a:pt x="4381500" y="279400"/>
                    </a:cubicBezTo>
                    <a:lnTo>
                      <a:pt x="4381500" y="215900"/>
                    </a:lnTo>
                    <a:moveTo>
                      <a:pt x="4597400" y="1346200"/>
                    </a:moveTo>
                    <a:lnTo>
                      <a:pt x="4533900" y="2133600"/>
                    </a:lnTo>
                    <a:cubicBezTo>
                      <a:pt x="4533900" y="2197100"/>
                      <a:pt x="4470400" y="2260600"/>
                      <a:pt x="4394200" y="2260600"/>
                    </a:cubicBezTo>
                    <a:lnTo>
                      <a:pt x="4356100" y="2260600"/>
                    </a:lnTo>
                    <a:cubicBezTo>
                      <a:pt x="4330700" y="2260600"/>
                      <a:pt x="4318000" y="2247900"/>
                      <a:pt x="4318000" y="2222500"/>
                    </a:cubicBezTo>
                    <a:lnTo>
                      <a:pt x="4318000" y="901700"/>
                    </a:lnTo>
                    <a:lnTo>
                      <a:pt x="4229100" y="1295400"/>
                    </a:lnTo>
                    <a:cubicBezTo>
                      <a:pt x="4216400" y="1358900"/>
                      <a:pt x="4165600" y="1409700"/>
                      <a:pt x="4089400" y="1409700"/>
                    </a:cubicBezTo>
                    <a:lnTo>
                      <a:pt x="4038600" y="1409700"/>
                    </a:lnTo>
                    <a:cubicBezTo>
                      <a:pt x="4025900" y="1409700"/>
                      <a:pt x="4025900" y="1409700"/>
                      <a:pt x="4013200" y="1397000"/>
                    </a:cubicBezTo>
                    <a:cubicBezTo>
                      <a:pt x="4013200" y="1384300"/>
                      <a:pt x="4000500" y="1384300"/>
                      <a:pt x="4000500" y="1371600"/>
                    </a:cubicBezTo>
                    <a:lnTo>
                      <a:pt x="4127500" y="774700"/>
                    </a:lnTo>
                    <a:cubicBezTo>
                      <a:pt x="4152900" y="647700"/>
                      <a:pt x="4267200" y="558800"/>
                      <a:pt x="4381500" y="558800"/>
                    </a:cubicBezTo>
                    <a:lnTo>
                      <a:pt x="4813300" y="558800"/>
                    </a:lnTo>
                    <a:cubicBezTo>
                      <a:pt x="4927600" y="558800"/>
                      <a:pt x="5041900" y="647700"/>
                      <a:pt x="5067300" y="774700"/>
                    </a:cubicBezTo>
                    <a:lnTo>
                      <a:pt x="5194300" y="1371600"/>
                    </a:lnTo>
                    <a:cubicBezTo>
                      <a:pt x="5194300" y="1384300"/>
                      <a:pt x="5181600" y="1384300"/>
                      <a:pt x="5181600" y="1397000"/>
                    </a:cubicBezTo>
                    <a:cubicBezTo>
                      <a:pt x="5168900" y="1409700"/>
                      <a:pt x="5168900" y="1409700"/>
                      <a:pt x="5156200" y="1409700"/>
                    </a:cubicBezTo>
                    <a:lnTo>
                      <a:pt x="5105400" y="1409700"/>
                    </a:lnTo>
                    <a:cubicBezTo>
                      <a:pt x="5029200" y="1409700"/>
                      <a:pt x="4978400" y="1358900"/>
                      <a:pt x="4965700" y="1295400"/>
                    </a:cubicBezTo>
                    <a:lnTo>
                      <a:pt x="4876800" y="901700"/>
                    </a:lnTo>
                    <a:lnTo>
                      <a:pt x="4876800" y="2222500"/>
                    </a:lnTo>
                    <a:cubicBezTo>
                      <a:pt x="4876800" y="2247900"/>
                      <a:pt x="4864100" y="2260600"/>
                      <a:pt x="4838700" y="2260600"/>
                    </a:cubicBezTo>
                    <a:lnTo>
                      <a:pt x="4800600" y="2260600"/>
                    </a:lnTo>
                    <a:cubicBezTo>
                      <a:pt x="4724400" y="2260600"/>
                      <a:pt x="4660900" y="2197100"/>
                      <a:pt x="4660900" y="2133600"/>
                    </a:cubicBezTo>
                    <a:lnTo>
                      <a:pt x="4597400" y="1346200"/>
                    </a:lnTo>
                    <a:moveTo>
                      <a:pt x="5715000" y="215900"/>
                    </a:moveTo>
                    <a:cubicBezTo>
                      <a:pt x="5715000" y="88900"/>
                      <a:pt x="5816600" y="0"/>
                      <a:pt x="5930900" y="0"/>
                    </a:cubicBezTo>
                    <a:cubicBezTo>
                      <a:pt x="6045200" y="0"/>
                      <a:pt x="6146800" y="88900"/>
                      <a:pt x="6146800" y="215900"/>
                    </a:cubicBezTo>
                    <a:lnTo>
                      <a:pt x="6146800" y="279400"/>
                    </a:lnTo>
                    <a:cubicBezTo>
                      <a:pt x="6146800" y="393700"/>
                      <a:pt x="6045200" y="495300"/>
                      <a:pt x="5930900" y="495300"/>
                    </a:cubicBezTo>
                    <a:cubicBezTo>
                      <a:pt x="5816600" y="495300"/>
                      <a:pt x="5715000" y="393700"/>
                      <a:pt x="5715000" y="279400"/>
                    </a:cubicBezTo>
                    <a:lnTo>
                      <a:pt x="5715000" y="215900"/>
                    </a:lnTo>
                    <a:moveTo>
                      <a:pt x="5930900" y="1346200"/>
                    </a:moveTo>
                    <a:lnTo>
                      <a:pt x="5867400" y="2133600"/>
                    </a:lnTo>
                    <a:cubicBezTo>
                      <a:pt x="5867400" y="2197100"/>
                      <a:pt x="5803900" y="2260600"/>
                      <a:pt x="5727700" y="2260600"/>
                    </a:cubicBezTo>
                    <a:lnTo>
                      <a:pt x="5689600" y="2260600"/>
                    </a:lnTo>
                    <a:cubicBezTo>
                      <a:pt x="5664200" y="2260600"/>
                      <a:pt x="5651500" y="2247900"/>
                      <a:pt x="5651500" y="2222500"/>
                    </a:cubicBezTo>
                    <a:lnTo>
                      <a:pt x="5651500" y="901700"/>
                    </a:lnTo>
                    <a:lnTo>
                      <a:pt x="5562600" y="1295400"/>
                    </a:lnTo>
                    <a:cubicBezTo>
                      <a:pt x="5549900" y="1358900"/>
                      <a:pt x="5499100" y="1409700"/>
                      <a:pt x="5422900" y="1409700"/>
                    </a:cubicBezTo>
                    <a:lnTo>
                      <a:pt x="5372100" y="1409700"/>
                    </a:lnTo>
                    <a:cubicBezTo>
                      <a:pt x="5359400" y="1409700"/>
                      <a:pt x="5359400" y="1409700"/>
                      <a:pt x="5346700" y="1397000"/>
                    </a:cubicBezTo>
                    <a:cubicBezTo>
                      <a:pt x="5346700" y="1384300"/>
                      <a:pt x="5334000" y="1384300"/>
                      <a:pt x="5334000" y="1371600"/>
                    </a:cubicBezTo>
                    <a:lnTo>
                      <a:pt x="5461000" y="774700"/>
                    </a:lnTo>
                    <a:cubicBezTo>
                      <a:pt x="5486400" y="647700"/>
                      <a:pt x="5600700" y="558800"/>
                      <a:pt x="5715000" y="558800"/>
                    </a:cubicBezTo>
                    <a:lnTo>
                      <a:pt x="6146800" y="558800"/>
                    </a:lnTo>
                    <a:cubicBezTo>
                      <a:pt x="6261100" y="558800"/>
                      <a:pt x="6375400" y="647700"/>
                      <a:pt x="6400800" y="774700"/>
                    </a:cubicBezTo>
                    <a:lnTo>
                      <a:pt x="6527800" y="1371600"/>
                    </a:lnTo>
                    <a:cubicBezTo>
                      <a:pt x="6527800" y="1384300"/>
                      <a:pt x="6515100" y="1384300"/>
                      <a:pt x="6515100" y="1397000"/>
                    </a:cubicBezTo>
                    <a:cubicBezTo>
                      <a:pt x="6502400" y="1409700"/>
                      <a:pt x="6502400" y="1409700"/>
                      <a:pt x="6489700" y="1409700"/>
                    </a:cubicBezTo>
                    <a:lnTo>
                      <a:pt x="6438900" y="1409700"/>
                    </a:lnTo>
                    <a:cubicBezTo>
                      <a:pt x="6362700" y="1409700"/>
                      <a:pt x="6311900" y="1358900"/>
                      <a:pt x="6299200" y="1295400"/>
                    </a:cubicBezTo>
                    <a:lnTo>
                      <a:pt x="6210300" y="901700"/>
                    </a:lnTo>
                    <a:lnTo>
                      <a:pt x="6210300" y="2222500"/>
                    </a:lnTo>
                    <a:cubicBezTo>
                      <a:pt x="6210300" y="2247900"/>
                      <a:pt x="6197600" y="2260600"/>
                      <a:pt x="6172200" y="2260600"/>
                    </a:cubicBezTo>
                    <a:lnTo>
                      <a:pt x="6134100" y="2260600"/>
                    </a:lnTo>
                    <a:cubicBezTo>
                      <a:pt x="6057900" y="2260600"/>
                      <a:pt x="5994400" y="2197100"/>
                      <a:pt x="5994400" y="2133600"/>
                    </a:cubicBezTo>
                    <a:lnTo>
                      <a:pt x="5930900" y="1346200"/>
                    </a:lnTo>
                    <a:moveTo>
                      <a:pt x="381000" y="2540000"/>
                    </a:moveTo>
                    <a:cubicBezTo>
                      <a:pt x="381000" y="2413000"/>
                      <a:pt x="482600" y="2324100"/>
                      <a:pt x="596900" y="2324100"/>
                    </a:cubicBezTo>
                    <a:cubicBezTo>
                      <a:pt x="711200" y="2324100"/>
                      <a:pt x="812800" y="2413000"/>
                      <a:pt x="812800" y="2540000"/>
                    </a:cubicBezTo>
                    <a:lnTo>
                      <a:pt x="812800" y="2603500"/>
                    </a:lnTo>
                    <a:cubicBezTo>
                      <a:pt x="812800" y="2717800"/>
                      <a:pt x="711200" y="2819400"/>
                      <a:pt x="596900" y="2819400"/>
                    </a:cubicBezTo>
                    <a:cubicBezTo>
                      <a:pt x="482600" y="2819400"/>
                      <a:pt x="381000" y="2717800"/>
                      <a:pt x="381000" y="2603500"/>
                    </a:cubicBezTo>
                    <a:lnTo>
                      <a:pt x="381000" y="2540000"/>
                    </a:lnTo>
                    <a:moveTo>
                      <a:pt x="596900" y="3670300"/>
                    </a:moveTo>
                    <a:lnTo>
                      <a:pt x="533400" y="4457700"/>
                    </a:lnTo>
                    <a:cubicBezTo>
                      <a:pt x="533400" y="4521200"/>
                      <a:pt x="469900" y="4584700"/>
                      <a:pt x="393700" y="4584700"/>
                    </a:cubicBezTo>
                    <a:lnTo>
                      <a:pt x="355600" y="4584700"/>
                    </a:lnTo>
                    <a:cubicBezTo>
                      <a:pt x="330200" y="4584700"/>
                      <a:pt x="317500" y="4572000"/>
                      <a:pt x="317500" y="4546600"/>
                    </a:cubicBezTo>
                    <a:lnTo>
                      <a:pt x="317500" y="3225800"/>
                    </a:lnTo>
                    <a:lnTo>
                      <a:pt x="228600" y="3619500"/>
                    </a:lnTo>
                    <a:cubicBezTo>
                      <a:pt x="215900" y="3683000"/>
                      <a:pt x="165100" y="3733800"/>
                      <a:pt x="88900" y="3733800"/>
                    </a:cubicBezTo>
                    <a:lnTo>
                      <a:pt x="38100" y="3733800"/>
                    </a:lnTo>
                    <a:cubicBezTo>
                      <a:pt x="25400" y="3733800"/>
                      <a:pt x="25400" y="3733800"/>
                      <a:pt x="12700" y="3721100"/>
                    </a:cubicBezTo>
                    <a:cubicBezTo>
                      <a:pt x="12700" y="3708400"/>
                      <a:pt x="0" y="3708400"/>
                      <a:pt x="0" y="3695700"/>
                    </a:cubicBezTo>
                    <a:lnTo>
                      <a:pt x="127000" y="3098800"/>
                    </a:lnTo>
                    <a:cubicBezTo>
                      <a:pt x="152400" y="2971800"/>
                      <a:pt x="266700" y="2882900"/>
                      <a:pt x="381000" y="2882900"/>
                    </a:cubicBezTo>
                    <a:lnTo>
                      <a:pt x="812800" y="2882900"/>
                    </a:lnTo>
                    <a:cubicBezTo>
                      <a:pt x="927100" y="2882900"/>
                      <a:pt x="1041400" y="2971800"/>
                      <a:pt x="1066800" y="3098800"/>
                    </a:cubicBezTo>
                    <a:lnTo>
                      <a:pt x="1193800" y="3695700"/>
                    </a:lnTo>
                    <a:cubicBezTo>
                      <a:pt x="1193800" y="3708400"/>
                      <a:pt x="1181100" y="3708400"/>
                      <a:pt x="1181100" y="3721100"/>
                    </a:cubicBezTo>
                    <a:cubicBezTo>
                      <a:pt x="1168400" y="3733800"/>
                      <a:pt x="1168400" y="3733800"/>
                      <a:pt x="1155700" y="3733800"/>
                    </a:cubicBezTo>
                    <a:lnTo>
                      <a:pt x="1104900" y="3733800"/>
                    </a:lnTo>
                    <a:cubicBezTo>
                      <a:pt x="1028700" y="3733800"/>
                      <a:pt x="977900" y="3683000"/>
                      <a:pt x="965200" y="3619500"/>
                    </a:cubicBezTo>
                    <a:lnTo>
                      <a:pt x="876300" y="3225800"/>
                    </a:lnTo>
                    <a:lnTo>
                      <a:pt x="876300" y="4546600"/>
                    </a:lnTo>
                    <a:cubicBezTo>
                      <a:pt x="876300" y="4572000"/>
                      <a:pt x="863600" y="4584700"/>
                      <a:pt x="838200" y="4584700"/>
                    </a:cubicBezTo>
                    <a:lnTo>
                      <a:pt x="800100" y="4584700"/>
                    </a:lnTo>
                    <a:cubicBezTo>
                      <a:pt x="723900" y="4584700"/>
                      <a:pt x="660400" y="4521200"/>
                      <a:pt x="660400" y="4457700"/>
                    </a:cubicBezTo>
                    <a:lnTo>
                      <a:pt x="596900" y="3670300"/>
                    </a:lnTo>
                  </a:path>
                </a:pathLst>
              </a:custGeom>
              <a:solidFill>
                <a:srgbClr val="4A6418"/>
              </a:solidFill>
            </p:spPr>
            <p:txBody>
              <a:bodyPr/>
              <a:lstStyle/>
              <a:p>
                <a:endParaRPr lang="en-US"/>
              </a:p>
            </p:txBody>
          </p:sp>
          <p:sp>
            <p:nvSpPr>
              <p:cNvPr id="5" name="Freeform 5"/>
              <p:cNvSpPr/>
              <p:nvPr/>
            </p:nvSpPr>
            <p:spPr>
              <a:xfrm>
                <a:off x="1371600" y="2324100"/>
                <a:ext cx="5194300" cy="2260600"/>
              </a:xfrm>
              <a:custGeom>
                <a:avLst/>
                <a:gdLst/>
                <a:ahLst/>
                <a:cxnLst/>
                <a:rect l="l" t="t" r="r" b="b"/>
                <a:pathLst>
                  <a:path w="5194300" h="2260600">
                    <a:moveTo>
                      <a:pt x="381000" y="215900"/>
                    </a:moveTo>
                    <a:cubicBezTo>
                      <a:pt x="381000" y="88900"/>
                      <a:pt x="482600" y="0"/>
                      <a:pt x="596900" y="0"/>
                    </a:cubicBezTo>
                    <a:cubicBezTo>
                      <a:pt x="711200" y="0"/>
                      <a:pt x="812800" y="88900"/>
                      <a:pt x="812800" y="215900"/>
                    </a:cubicBezTo>
                    <a:lnTo>
                      <a:pt x="812800" y="279400"/>
                    </a:lnTo>
                    <a:cubicBezTo>
                      <a:pt x="812800" y="393700"/>
                      <a:pt x="711200" y="495300"/>
                      <a:pt x="596900" y="495300"/>
                    </a:cubicBezTo>
                    <a:cubicBezTo>
                      <a:pt x="482600" y="495300"/>
                      <a:pt x="381000" y="393700"/>
                      <a:pt x="381000" y="279400"/>
                    </a:cubicBezTo>
                    <a:lnTo>
                      <a:pt x="381000" y="215900"/>
                    </a:lnTo>
                    <a:moveTo>
                      <a:pt x="596900" y="1346200"/>
                    </a:moveTo>
                    <a:lnTo>
                      <a:pt x="533400" y="2133600"/>
                    </a:lnTo>
                    <a:cubicBezTo>
                      <a:pt x="533400" y="2197100"/>
                      <a:pt x="469900" y="2260600"/>
                      <a:pt x="393700" y="2260600"/>
                    </a:cubicBezTo>
                    <a:lnTo>
                      <a:pt x="355600" y="2260600"/>
                    </a:lnTo>
                    <a:cubicBezTo>
                      <a:pt x="330200" y="2260600"/>
                      <a:pt x="317500" y="2247900"/>
                      <a:pt x="317500" y="2222500"/>
                    </a:cubicBezTo>
                    <a:lnTo>
                      <a:pt x="317500" y="901700"/>
                    </a:lnTo>
                    <a:lnTo>
                      <a:pt x="228600" y="1295400"/>
                    </a:lnTo>
                    <a:cubicBezTo>
                      <a:pt x="215900" y="1358900"/>
                      <a:pt x="165100" y="1409700"/>
                      <a:pt x="88900" y="1409700"/>
                    </a:cubicBezTo>
                    <a:lnTo>
                      <a:pt x="38100" y="1409700"/>
                    </a:lnTo>
                    <a:cubicBezTo>
                      <a:pt x="25400" y="1409700"/>
                      <a:pt x="25400" y="1409700"/>
                      <a:pt x="12700" y="1397000"/>
                    </a:cubicBezTo>
                    <a:cubicBezTo>
                      <a:pt x="12700" y="1384300"/>
                      <a:pt x="0" y="1384300"/>
                      <a:pt x="0" y="1371600"/>
                    </a:cubicBezTo>
                    <a:lnTo>
                      <a:pt x="127000" y="774700"/>
                    </a:lnTo>
                    <a:cubicBezTo>
                      <a:pt x="152400" y="647700"/>
                      <a:pt x="266700" y="558800"/>
                      <a:pt x="381000" y="558800"/>
                    </a:cubicBezTo>
                    <a:lnTo>
                      <a:pt x="812800" y="558800"/>
                    </a:lnTo>
                    <a:cubicBezTo>
                      <a:pt x="927100" y="558800"/>
                      <a:pt x="1041400" y="647700"/>
                      <a:pt x="1066800" y="774700"/>
                    </a:cubicBezTo>
                    <a:lnTo>
                      <a:pt x="1193800" y="1371600"/>
                    </a:lnTo>
                    <a:cubicBezTo>
                      <a:pt x="1193800" y="1384300"/>
                      <a:pt x="1181100" y="1384300"/>
                      <a:pt x="1181100" y="1397000"/>
                    </a:cubicBezTo>
                    <a:cubicBezTo>
                      <a:pt x="1168400" y="1409700"/>
                      <a:pt x="1168400" y="1409700"/>
                      <a:pt x="1155700" y="1409700"/>
                    </a:cubicBezTo>
                    <a:lnTo>
                      <a:pt x="1104900" y="1409700"/>
                    </a:lnTo>
                    <a:cubicBezTo>
                      <a:pt x="1028700" y="1409700"/>
                      <a:pt x="977900" y="1358900"/>
                      <a:pt x="965200" y="1295400"/>
                    </a:cubicBezTo>
                    <a:lnTo>
                      <a:pt x="876300" y="901700"/>
                    </a:lnTo>
                    <a:lnTo>
                      <a:pt x="876300" y="2222500"/>
                    </a:lnTo>
                    <a:cubicBezTo>
                      <a:pt x="876300" y="2247900"/>
                      <a:pt x="863600" y="2260600"/>
                      <a:pt x="838200" y="2260600"/>
                    </a:cubicBezTo>
                    <a:lnTo>
                      <a:pt x="800100" y="2260600"/>
                    </a:lnTo>
                    <a:cubicBezTo>
                      <a:pt x="723900" y="2260600"/>
                      <a:pt x="660400" y="2197100"/>
                      <a:pt x="660400" y="2133600"/>
                    </a:cubicBezTo>
                    <a:lnTo>
                      <a:pt x="596900" y="1346200"/>
                    </a:lnTo>
                    <a:moveTo>
                      <a:pt x="1714500" y="215900"/>
                    </a:moveTo>
                    <a:cubicBezTo>
                      <a:pt x="1714500" y="88900"/>
                      <a:pt x="1816100" y="0"/>
                      <a:pt x="1930400" y="0"/>
                    </a:cubicBezTo>
                    <a:cubicBezTo>
                      <a:pt x="2044700" y="0"/>
                      <a:pt x="2146300" y="88900"/>
                      <a:pt x="2146300" y="215900"/>
                    </a:cubicBezTo>
                    <a:lnTo>
                      <a:pt x="2146300" y="279400"/>
                    </a:lnTo>
                    <a:cubicBezTo>
                      <a:pt x="2146300" y="393700"/>
                      <a:pt x="2044700" y="495300"/>
                      <a:pt x="1930400" y="495300"/>
                    </a:cubicBezTo>
                    <a:cubicBezTo>
                      <a:pt x="1816100" y="495300"/>
                      <a:pt x="1714500" y="393700"/>
                      <a:pt x="1714500" y="279400"/>
                    </a:cubicBezTo>
                    <a:lnTo>
                      <a:pt x="1714500" y="215900"/>
                    </a:lnTo>
                    <a:moveTo>
                      <a:pt x="1930400" y="1346200"/>
                    </a:moveTo>
                    <a:lnTo>
                      <a:pt x="1866900" y="2133600"/>
                    </a:lnTo>
                    <a:cubicBezTo>
                      <a:pt x="1866900" y="2197100"/>
                      <a:pt x="1803400" y="2260600"/>
                      <a:pt x="1727200" y="2260600"/>
                    </a:cubicBezTo>
                    <a:lnTo>
                      <a:pt x="1689100" y="2260600"/>
                    </a:lnTo>
                    <a:cubicBezTo>
                      <a:pt x="1663700" y="2260600"/>
                      <a:pt x="1651000" y="2247900"/>
                      <a:pt x="1651000" y="2222500"/>
                    </a:cubicBezTo>
                    <a:lnTo>
                      <a:pt x="1651000" y="901700"/>
                    </a:lnTo>
                    <a:lnTo>
                      <a:pt x="1562100" y="1295400"/>
                    </a:lnTo>
                    <a:cubicBezTo>
                      <a:pt x="1549400" y="1358900"/>
                      <a:pt x="1498600" y="1409700"/>
                      <a:pt x="1422400" y="1409700"/>
                    </a:cubicBezTo>
                    <a:lnTo>
                      <a:pt x="1371600" y="1409700"/>
                    </a:lnTo>
                    <a:cubicBezTo>
                      <a:pt x="1358900" y="1409700"/>
                      <a:pt x="1358900" y="1409700"/>
                      <a:pt x="1346200" y="1397000"/>
                    </a:cubicBezTo>
                    <a:cubicBezTo>
                      <a:pt x="1346200" y="1384300"/>
                      <a:pt x="1333500" y="1384300"/>
                      <a:pt x="1333500" y="1371600"/>
                    </a:cubicBezTo>
                    <a:lnTo>
                      <a:pt x="1460500" y="774700"/>
                    </a:lnTo>
                    <a:cubicBezTo>
                      <a:pt x="1485900" y="647700"/>
                      <a:pt x="1600200" y="558800"/>
                      <a:pt x="1714500" y="558800"/>
                    </a:cubicBezTo>
                    <a:lnTo>
                      <a:pt x="2146300" y="558800"/>
                    </a:lnTo>
                    <a:cubicBezTo>
                      <a:pt x="2260600" y="558800"/>
                      <a:pt x="2374900" y="647700"/>
                      <a:pt x="2400300" y="774700"/>
                    </a:cubicBezTo>
                    <a:lnTo>
                      <a:pt x="2527300" y="1371600"/>
                    </a:lnTo>
                    <a:cubicBezTo>
                      <a:pt x="2527300" y="1384300"/>
                      <a:pt x="2514600" y="1384300"/>
                      <a:pt x="2514600" y="1397000"/>
                    </a:cubicBezTo>
                    <a:cubicBezTo>
                      <a:pt x="2501900" y="1409700"/>
                      <a:pt x="2501900" y="1409700"/>
                      <a:pt x="2489200" y="1409700"/>
                    </a:cubicBezTo>
                    <a:lnTo>
                      <a:pt x="2438400" y="1409700"/>
                    </a:lnTo>
                    <a:cubicBezTo>
                      <a:pt x="2362200" y="1409700"/>
                      <a:pt x="2311400" y="1358900"/>
                      <a:pt x="2298700" y="1295400"/>
                    </a:cubicBezTo>
                    <a:lnTo>
                      <a:pt x="2209800" y="901700"/>
                    </a:lnTo>
                    <a:lnTo>
                      <a:pt x="2209800" y="2222500"/>
                    </a:lnTo>
                    <a:cubicBezTo>
                      <a:pt x="2209800" y="2247900"/>
                      <a:pt x="2197100" y="2260600"/>
                      <a:pt x="2171700" y="2260600"/>
                    </a:cubicBezTo>
                    <a:lnTo>
                      <a:pt x="2133600" y="2260600"/>
                    </a:lnTo>
                    <a:cubicBezTo>
                      <a:pt x="2057400" y="2260600"/>
                      <a:pt x="1993900" y="2197100"/>
                      <a:pt x="1993900" y="2133600"/>
                    </a:cubicBezTo>
                    <a:lnTo>
                      <a:pt x="1930400" y="1346200"/>
                    </a:lnTo>
                    <a:moveTo>
                      <a:pt x="3048000" y="215900"/>
                    </a:moveTo>
                    <a:cubicBezTo>
                      <a:pt x="3048000" y="88900"/>
                      <a:pt x="3149600" y="0"/>
                      <a:pt x="3263900" y="0"/>
                    </a:cubicBezTo>
                    <a:cubicBezTo>
                      <a:pt x="3378200" y="0"/>
                      <a:pt x="3479800" y="88900"/>
                      <a:pt x="3479800" y="215900"/>
                    </a:cubicBezTo>
                    <a:lnTo>
                      <a:pt x="3479800" y="279400"/>
                    </a:lnTo>
                    <a:cubicBezTo>
                      <a:pt x="3479800" y="393700"/>
                      <a:pt x="3378200" y="495300"/>
                      <a:pt x="3263900" y="495300"/>
                    </a:cubicBezTo>
                    <a:cubicBezTo>
                      <a:pt x="3149600" y="495300"/>
                      <a:pt x="3048000" y="393700"/>
                      <a:pt x="3048000" y="279400"/>
                    </a:cubicBezTo>
                    <a:lnTo>
                      <a:pt x="3048000" y="215900"/>
                    </a:lnTo>
                    <a:moveTo>
                      <a:pt x="3263900" y="1346200"/>
                    </a:moveTo>
                    <a:lnTo>
                      <a:pt x="3200400" y="2133600"/>
                    </a:lnTo>
                    <a:cubicBezTo>
                      <a:pt x="3200400" y="2197100"/>
                      <a:pt x="3136900" y="2260600"/>
                      <a:pt x="3060700" y="2260600"/>
                    </a:cubicBezTo>
                    <a:lnTo>
                      <a:pt x="3022600" y="2260600"/>
                    </a:lnTo>
                    <a:cubicBezTo>
                      <a:pt x="2997200" y="2260600"/>
                      <a:pt x="2984500" y="2247900"/>
                      <a:pt x="2984500" y="2222500"/>
                    </a:cubicBezTo>
                    <a:lnTo>
                      <a:pt x="2984500" y="901700"/>
                    </a:lnTo>
                    <a:lnTo>
                      <a:pt x="2895600" y="1295400"/>
                    </a:lnTo>
                    <a:cubicBezTo>
                      <a:pt x="2882900" y="1358900"/>
                      <a:pt x="2832100" y="1409700"/>
                      <a:pt x="2755900" y="1409700"/>
                    </a:cubicBezTo>
                    <a:lnTo>
                      <a:pt x="2705100" y="1409700"/>
                    </a:lnTo>
                    <a:cubicBezTo>
                      <a:pt x="2692400" y="1409700"/>
                      <a:pt x="2692400" y="1409700"/>
                      <a:pt x="2679700" y="1397000"/>
                    </a:cubicBezTo>
                    <a:cubicBezTo>
                      <a:pt x="2679700" y="1384300"/>
                      <a:pt x="2667000" y="1384300"/>
                      <a:pt x="2667000" y="1371600"/>
                    </a:cubicBezTo>
                    <a:lnTo>
                      <a:pt x="2794000" y="774700"/>
                    </a:lnTo>
                    <a:cubicBezTo>
                      <a:pt x="2819400" y="647700"/>
                      <a:pt x="2933700" y="558800"/>
                      <a:pt x="3048000" y="558800"/>
                    </a:cubicBezTo>
                    <a:lnTo>
                      <a:pt x="3479800" y="558800"/>
                    </a:lnTo>
                    <a:cubicBezTo>
                      <a:pt x="3594100" y="558800"/>
                      <a:pt x="3708400" y="647700"/>
                      <a:pt x="3733800" y="774700"/>
                    </a:cubicBezTo>
                    <a:lnTo>
                      <a:pt x="3860800" y="1371600"/>
                    </a:lnTo>
                    <a:cubicBezTo>
                      <a:pt x="3860800" y="1384300"/>
                      <a:pt x="3848100" y="1384300"/>
                      <a:pt x="3848100" y="1397000"/>
                    </a:cubicBezTo>
                    <a:cubicBezTo>
                      <a:pt x="3835400" y="1409700"/>
                      <a:pt x="3835400" y="1409700"/>
                      <a:pt x="3822700" y="1409700"/>
                    </a:cubicBezTo>
                    <a:lnTo>
                      <a:pt x="3771900" y="1409700"/>
                    </a:lnTo>
                    <a:cubicBezTo>
                      <a:pt x="3695700" y="1409700"/>
                      <a:pt x="3644900" y="1358900"/>
                      <a:pt x="3632200" y="1295400"/>
                    </a:cubicBezTo>
                    <a:lnTo>
                      <a:pt x="3543300" y="901700"/>
                    </a:lnTo>
                    <a:lnTo>
                      <a:pt x="3543300" y="2222500"/>
                    </a:lnTo>
                    <a:cubicBezTo>
                      <a:pt x="3543300" y="2247900"/>
                      <a:pt x="3530600" y="2260600"/>
                      <a:pt x="3505200" y="2260600"/>
                    </a:cubicBezTo>
                    <a:lnTo>
                      <a:pt x="3467100" y="2260600"/>
                    </a:lnTo>
                    <a:cubicBezTo>
                      <a:pt x="3390900" y="2260600"/>
                      <a:pt x="3327400" y="2197100"/>
                      <a:pt x="3327400" y="2133600"/>
                    </a:cubicBezTo>
                    <a:lnTo>
                      <a:pt x="3263900" y="1346200"/>
                    </a:lnTo>
                    <a:moveTo>
                      <a:pt x="4381500" y="215900"/>
                    </a:moveTo>
                    <a:cubicBezTo>
                      <a:pt x="4381500" y="88900"/>
                      <a:pt x="4483100" y="0"/>
                      <a:pt x="4597400" y="0"/>
                    </a:cubicBezTo>
                    <a:cubicBezTo>
                      <a:pt x="4711700" y="0"/>
                      <a:pt x="4813300" y="88900"/>
                      <a:pt x="4813300" y="215900"/>
                    </a:cubicBezTo>
                    <a:lnTo>
                      <a:pt x="4813300" y="279400"/>
                    </a:lnTo>
                    <a:cubicBezTo>
                      <a:pt x="4813300" y="393700"/>
                      <a:pt x="4711700" y="495300"/>
                      <a:pt x="4597400" y="495300"/>
                    </a:cubicBezTo>
                    <a:cubicBezTo>
                      <a:pt x="4483100" y="495300"/>
                      <a:pt x="4381500" y="393700"/>
                      <a:pt x="4381500" y="279400"/>
                    </a:cubicBezTo>
                    <a:lnTo>
                      <a:pt x="4381500" y="215900"/>
                    </a:lnTo>
                    <a:moveTo>
                      <a:pt x="4597400" y="1346200"/>
                    </a:moveTo>
                    <a:lnTo>
                      <a:pt x="4533900" y="2133600"/>
                    </a:lnTo>
                    <a:cubicBezTo>
                      <a:pt x="4533900" y="2197100"/>
                      <a:pt x="4470400" y="2260600"/>
                      <a:pt x="4394200" y="2260600"/>
                    </a:cubicBezTo>
                    <a:lnTo>
                      <a:pt x="4356100" y="2260600"/>
                    </a:lnTo>
                    <a:cubicBezTo>
                      <a:pt x="4330700" y="2260600"/>
                      <a:pt x="4318000" y="2247900"/>
                      <a:pt x="4318000" y="2222500"/>
                    </a:cubicBezTo>
                    <a:lnTo>
                      <a:pt x="4318000" y="901700"/>
                    </a:lnTo>
                    <a:lnTo>
                      <a:pt x="4229100" y="1295400"/>
                    </a:lnTo>
                    <a:cubicBezTo>
                      <a:pt x="4216400" y="1358900"/>
                      <a:pt x="4165600" y="1409700"/>
                      <a:pt x="4089400" y="1409700"/>
                    </a:cubicBezTo>
                    <a:lnTo>
                      <a:pt x="4038600" y="1409700"/>
                    </a:lnTo>
                    <a:cubicBezTo>
                      <a:pt x="4025900" y="1409700"/>
                      <a:pt x="4025900" y="1409700"/>
                      <a:pt x="4013200" y="1397000"/>
                    </a:cubicBezTo>
                    <a:cubicBezTo>
                      <a:pt x="4013200" y="1384300"/>
                      <a:pt x="4000500" y="1384300"/>
                      <a:pt x="4000500" y="1371600"/>
                    </a:cubicBezTo>
                    <a:lnTo>
                      <a:pt x="4127500" y="774700"/>
                    </a:lnTo>
                    <a:cubicBezTo>
                      <a:pt x="4152900" y="647700"/>
                      <a:pt x="4267200" y="558800"/>
                      <a:pt x="4381500" y="558800"/>
                    </a:cubicBezTo>
                    <a:lnTo>
                      <a:pt x="4813300" y="558800"/>
                    </a:lnTo>
                    <a:cubicBezTo>
                      <a:pt x="4927600" y="558800"/>
                      <a:pt x="5041900" y="647700"/>
                      <a:pt x="5067300" y="774700"/>
                    </a:cubicBezTo>
                    <a:lnTo>
                      <a:pt x="5194300" y="1371600"/>
                    </a:lnTo>
                    <a:cubicBezTo>
                      <a:pt x="5194300" y="1384300"/>
                      <a:pt x="5181600" y="1384300"/>
                      <a:pt x="5181600" y="1397000"/>
                    </a:cubicBezTo>
                    <a:cubicBezTo>
                      <a:pt x="5168900" y="1409700"/>
                      <a:pt x="5168900" y="1409700"/>
                      <a:pt x="5156200" y="1409700"/>
                    </a:cubicBezTo>
                    <a:lnTo>
                      <a:pt x="5105400" y="1409700"/>
                    </a:lnTo>
                    <a:cubicBezTo>
                      <a:pt x="5029200" y="1409700"/>
                      <a:pt x="4978400" y="1358900"/>
                      <a:pt x="4965700" y="1295400"/>
                    </a:cubicBezTo>
                    <a:lnTo>
                      <a:pt x="4876800" y="901700"/>
                    </a:lnTo>
                    <a:lnTo>
                      <a:pt x="4876800" y="2222500"/>
                    </a:lnTo>
                    <a:cubicBezTo>
                      <a:pt x="4876800" y="2247900"/>
                      <a:pt x="4864100" y="2260600"/>
                      <a:pt x="4838700" y="2260600"/>
                    </a:cubicBezTo>
                    <a:lnTo>
                      <a:pt x="4800600" y="2260600"/>
                    </a:lnTo>
                    <a:cubicBezTo>
                      <a:pt x="4724400" y="2260600"/>
                      <a:pt x="4660900" y="2197100"/>
                      <a:pt x="4660900" y="2133600"/>
                    </a:cubicBezTo>
                    <a:lnTo>
                      <a:pt x="4597400" y="1346200"/>
                    </a:lnTo>
                  </a:path>
                </a:pathLst>
              </a:custGeom>
              <a:solidFill>
                <a:srgbClr val="F9B80C"/>
              </a:solidFill>
            </p:spPr>
            <p:txBody>
              <a:bodyPr/>
              <a:lstStyle/>
              <a:p>
                <a:endParaRPr lang="en-US"/>
              </a:p>
            </p:txBody>
          </p:sp>
        </p:grpSp>
      </p:grpSp>
      <p:sp>
        <p:nvSpPr>
          <p:cNvPr id="6" name="AutoShape 6"/>
          <p:cNvSpPr/>
          <p:nvPr/>
        </p:nvSpPr>
        <p:spPr>
          <a:xfrm>
            <a:off x="0" y="-23270"/>
            <a:ext cx="9407906" cy="5901446"/>
          </a:xfrm>
          <a:prstGeom prst="rect">
            <a:avLst/>
          </a:prstGeom>
          <a:solidFill>
            <a:srgbClr val="4A6418"/>
          </a:solidFill>
        </p:spPr>
        <p:txBody>
          <a:bodyPr/>
          <a:lstStyle/>
          <a:p>
            <a:endParaRPr lang="en-US"/>
          </a:p>
        </p:txBody>
      </p:sp>
      <p:sp>
        <p:nvSpPr>
          <p:cNvPr id="7" name="Freeform 7"/>
          <p:cNvSpPr/>
          <p:nvPr/>
        </p:nvSpPr>
        <p:spPr>
          <a:xfrm>
            <a:off x="5187621"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5739347" y="-330083"/>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89796" y="258713"/>
            <a:ext cx="6863901" cy="592368"/>
          </a:xfrm>
          <a:prstGeom prst="rect">
            <a:avLst/>
          </a:prstGeom>
        </p:spPr>
        <p:txBody>
          <a:bodyPr lIns="0" tIns="0" rIns="0" bIns="0" rtlCol="0" anchor="t">
            <a:spAutoFit/>
          </a:bodyPr>
          <a:lstStyle/>
          <a:p>
            <a:pPr>
              <a:lnSpc>
                <a:spcPts val="4370"/>
              </a:lnSpc>
            </a:pPr>
            <a:r>
              <a:rPr lang="en-US" sz="4966" dirty="0">
                <a:solidFill>
                  <a:srgbClr val="F9B80C"/>
                </a:solidFill>
                <a:latin typeface="Montserrat 1 Ultra-Bold"/>
              </a:rPr>
              <a:t>Challenges</a:t>
            </a:r>
          </a:p>
        </p:txBody>
      </p:sp>
      <p:sp>
        <p:nvSpPr>
          <p:cNvPr id="10" name="TextBox 10"/>
          <p:cNvSpPr txBox="1"/>
          <p:nvPr/>
        </p:nvSpPr>
        <p:spPr>
          <a:xfrm>
            <a:off x="753180" y="1048934"/>
            <a:ext cx="8390820" cy="4692888"/>
          </a:xfrm>
          <a:prstGeom prst="rect">
            <a:avLst/>
          </a:prstGeom>
        </p:spPr>
        <p:txBody>
          <a:bodyPr lIns="0" tIns="0" rIns="0" bIns="0" rtlCol="0" anchor="t">
            <a:spAutoFit/>
          </a:bodyPr>
          <a:lstStyle/>
          <a:p>
            <a:pPr algn="just">
              <a:lnSpc>
                <a:spcPts val="4077"/>
              </a:lnSpc>
            </a:pPr>
            <a:r>
              <a:rPr lang="en-US" sz="2912" dirty="0">
                <a:solidFill>
                  <a:srgbClr val="FFFFFF"/>
                </a:solidFill>
                <a:latin typeface="Montserrat 1"/>
              </a:rPr>
              <a:t>Initially, one of the primary challenges I faced was the organization and formulation of meaningful questions to guide my analysis effectively. </a:t>
            </a:r>
          </a:p>
          <a:p>
            <a:pPr algn="just">
              <a:lnSpc>
                <a:spcPts val="4077"/>
              </a:lnSpc>
            </a:pPr>
            <a:r>
              <a:rPr lang="en-US" sz="2912" dirty="0">
                <a:solidFill>
                  <a:srgbClr val="FFFFFF"/>
                </a:solidFill>
                <a:latin typeface="Montserrat 1"/>
              </a:rPr>
              <a:t>Additionally, a desire to categorize airports into international, private, and commercial segments emerged as a challenge, which could have provided further insights into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23270"/>
            <a:ext cx="11398437" cy="8165187"/>
          </a:xfrm>
          <a:prstGeom prst="rect">
            <a:avLst/>
          </a:prstGeom>
          <a:solidFill>
            <a:srgbClr val="4A6418"/>
          </a:solidFill>
        </p:spPr>
        <p:txBody>
          <a:bodyPr/>
          <a:lstStyle/>
          <a:p>
            <a:endParaRPr lang="en-US"/>
          </a:p>
        </p:txBody>
      </p:sp>
      <p:sp>
        <p:nvSpPr>
          <p:cNvPr id="3" name="Freeform 3"/>
          <p:cNvSpPr/>
          <p:nvPr/>
        </p:nvSpPr>
        <p:spPr>
          <a:xfrm>
            <a:off x="5187621"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739347" y="-330083"/>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2915999" y="2212324"/>
            <a:ext cx="3232054" cy="5259260"/>
          </a:xfrm>
          <a:custGeom>
            <a:avLst/>
            <a:gdLst/>
            <a:ahLst/>
            <a:cxnLst/>
            <a:rect l="l" t="t" r="r" b="b"/>
            <a:pathLst>
              <a:path w="3232054" h="5259260">
                <a:moveTo>
                  <a:pt x="0" y="0"/>
                </a:moveTo>
                <a:lnTo>
                  <a:pt x="3232054" y="0"/>
                </a:lnTo>
                <a:lnTo>
                  <a:pt x="3232054" y="5259259"/>
                </a:lnTo>
                <a:lnTo>
                  <a:pt x="0" y="52592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533400" y="1200113"/>
            <a:ext cx="6863901" cy="592368"/>
          </a:xfrm>
          <a:prstGeom prst="rect">
            <a:avLst/>
          </a:prstGeom>
        </p:spPr>
        <p:txBody>
          <a:bodyPr lIns="0" tIns="0" rIns="0" bIns="0" rtlCol="0" anchor="t">
            <a:spAutoFit/>
          </a:bodyPr>
          <a:lstStyle/>
          <a:p>
            <a:pPr>
              <a:lnSpc>
                <a:spcPts val="4370"/>
              </a:lnSpc>
            </a:pPr>
            <a:r>
              <a:rPr lang="en-US" sz="4966" dirty="0">
                <a:solidFill>
                  <a:srgbClr val="F9B80C"/>
                </a:solidFill>
                <a:latin typeface="Montserrat 1 Ultra-Bold"/>
              </a:rPr>
              <a:t>Time</a:t>
            </a:r>
          </a:p>
        </p:txBody>
      </p:sp>
      <p:sp>
        <p:nvSpPr>
          <p:cNvPr id="7" name="TextBox 10">
            <a:extLst>
              <a:ext uri="{FF2B5EF4-FFF2-40B4-BE49-F238E27FC236}">
                <a16:creationId xmlns:a16="http://schemas.microsoft.com/office/drawing/2014/main" id="{FC5F5C87-756B-88F8-9EE7-ED7C36EC3BD4}"/>
              </a:ext>
            </a:extLst>
          </p:cNvPr>
          <p:cNvSpPr txBox="1"/>
          <p:nvPr/>
        </p:nvSpPr>
        <p:spPr>
          <a:xfrm>
            <a:off x="533400" y="2145083"/>
            <a:ext cx="8390820" cy="4692888"/>
          </a:xfrm>
          <a:prstGeom prst="rect">
            <a:avLst/>
          </a:prstGeom>
        </p:spPr>
        <p:txBody>
          <a:bodyPr lIns="0" tIns="0" rIns="0" bIns="0" rtlCol="0" anchor="t">
            <a:spAutoFit/>
          </a:bodyPr>
          <a:lstStyle/>
          <a:p>
            <a:pPr algn="just">
              <a:lnSpc>
                <a:spcPts val="4077"/>
              </a:lnSpc>
            </a:pPr>
            <a:r>
              <a:rPr lang="en-US" sz="2912" dirty="0">
                <a:solidFill>
                  <a:srgbClr val="FFFFFF"/>
                </a:solidFill>
                <a:latin typeface="Montserrat 1"/>
              </a:rPr>
              <a:t>Enhancing the creation of additional data-related graphics.</a:t>
            </a:r>
          </a:p>
          <a:p>
            <a:pPr algn="just">
              <a:lnSpc>
                <a:spcPts val="4077"/>
              </a:lnSpc>
            </a:pPr>
            <a:r>
              <a:rPr lang="en-US" sz="2912" dirty="0">
                <a:solidFill>
                  <a:srgbClr val="FFFFFF"/>
                </a:solidFill>
                <a:latin typeface="Montserrat 1"/>
              </a:rPr>
              <a:t>Crafting a compelling narrative to narrate the data's significance and findings, providing a more comprehensive understanding of the analysis.</a:t>
            </a:r>
          </a:p>
          <a:p>
            <a:pPr algn="just">
              <a:lnSpc>
                <a:spcPts val="4077"/>
              </a:lnSpc>
            </a:pPr>
            <a:endParaRPr lang="en-US" sz="2912" dirty="0">
              <a:solidFill>
                <a:srgbClr val="FFFFFF"/>
              </a:solidFill>
              <a:latin typeface="Montserrat 1"/>
            </a:endParaRPr>
          </a:p>
          <a:p>
            <a:pPr algn="just">
              <a:lnSpc>
                <a:spcPts val="4077"/>
              </a:lnSpc>
            </a:pPr>
            <a:endParaRPr lang="en-US" sz="2912" dirty="0">
              <a:solidFill>
                <a:srgbClr val="FFFFFF"/>
              </a:solidFill>
              <a:latin typeface="Montserrat 1"/>
            </a:endParaRPr>
          </a:p>
          <a:p>
            <a:pPr algn="just">
              <a:lnSpc>
                <a:spcPts val="4077"/>
              </a:lnSpc>
            </a:pPr>
            <a:endParaRPr lang="en-US" sz="2912" dirty="0">
              <a:solidFill>
                <a:srgbClr val="FFFFFF"/>
              </a:solidFill>
              <a:latin typeface="Montserrat 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507790" y="0"/>
            <a:ext cx="10780210" cy="10287000"/>
          </a:xfrm>
          <a:prstGeom prst="rect">
            <a:avLst/>
          </a:prstGeom>
          <a:solidFill>
            <a:srgbClr val="4A6418"/>
          </a:solidFill>
        </p:spPr>
        <p:txBody>
          <a:bodyPr/>
          <a:lstStyle/>
          <a:p>
            <a:endParaRPr lang="en-US"/>
          </a:p>
        </p:txBody>
      </p:sp>
      <p:sp>
        <p:nvSpPr>
          <p:cNvPr id="3" name="Freeform 3"/>
          <p:cNvSpPr/>
          <p:nvPr/>
        </p:nvSpPr>
        <p:spPr>
          <a:xfrm>
            <a:off x="1028700" y="2251408"/>
            <a:ext cx="9089602" cy="5536394"/>
          </a:xfrm>
          <a:custGeom>
            <a:avLst/>
            <a:gdLst/>
            <a:ahLst/>
            <a:cxnLst/>
            <a:rect l="l" t="t" r="r" b="b"/>
            <a:pathLst>
              <a:path w="9089602" h="5536394">
                <a:moveTo>
                  <a:pt x="0" y="0"/>
                </a:moveTo>
                <a:lnTo>
                  <a:pt x="9089602" y="0"/>
                </a:lnTo>
                <a:lnTo>
                  <a:pt x="9089602" y="5536394"/>
                </a:lnTo>
                <a:lnTo>
                  <a:pt x="0" y="5536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638871" y="4671695"/>
            <a:ext cx="5620429" cy="471805"/>
          </a:xfrm>
          <a:prstGeom prst="rect">
            <a:avLst/>
          </a:prstGeom>
        </p:spPr>
        <p:txBody>
          <a:bodyPr lIns="0" tIns="0" rIns="0" bIns="0" rtlCol="0" anchor="t">
            <a:spAutoFit/>
          </a:bodyPr>
          <a:lstStyle/>
          <a:p>
            <a:pPr algn="r">
              <a:lnSpc>
                <a:spcPts val="3919"/>
              </a:lnSpc>
            </a:pPr>
            <a:r>
              <a:rPr lang="en-US" sz="2799" dirty="0">
                <a:solidFill>
                  <a:srgbClr val="FFFFFF"/>
                </a:solidFill>
                <a:latin typeface="Montserrat 1"/>
              </a:rPr>
              <a:t>BY Ahmad Furqan</a:t>
            </a:r>
          </a:p>
        </p:txBody>
      </p:sp>
      <p:sp>
        <p:nvSpPr>
          <p:cNvPr id="5" name="TextBox 5"/>
          <p:cNvSpPr txBox="1"/>
          <p:nvPr/>
        </p:nvSpPr>
        <p:spPr>
          <a:xfrm>
            <a:off x="9328995" y="1504950"/>
            <a:ext cx="7930305" cy="2974748"/>
          </a:xfrm>
          <a:prstGeom prst="rect">
            <a:avLst/>
          </a:prstGeom>
        </p:spPr>
        <p:txBody>
          <a:bodyPr lIns="0" tIns="0" rIns="0" bIns="0" rtlCol="0" anchor="t">
            <a:spAutoFit/>
          </a:bodyPr>
          <a:lstStyle/>
          <a:p>
            <a:pPr algn="r">
              <a:lnSpc>
                <a:spcPts val="11156"/>
              </a:lnSpc>
            </a:pPr>
            <a:r>
              <a:rPr lang="en-US" sz="13441">
                <a:solidFill>
                  <a:srgbClr val="F9B80C"/>
                </a:solidFill>
                <a:latin typeface="Montserrat 1 Ultra-Bold"/>
              </a:rPr>
              <a:t>THANK YOU</a:t>
            </a:r>
          </a:p>
        </p:txBody>
      </p:sp>
      <p:sp>
        <p:nvSpPr>
          <p:cNvPr id="6" name="Freeform 6"/>
          <p:cNvSpPr/>
          <p:nvPr/>
        </p:nvSpPr>
        <p:spPr>
          <a:xfrm>
            <a:off x="1028700" y="887419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9337938">
            <a:off x="-233722" y="-716749"/>
            <a:ext cx="3498377" cy="2877415"/>
          </a:xfrm>
          <a:custGeom>
            <a:avLst/>
            <a:gdLst/>
            <a:ahLst/>
            <a:cxnLst/>
            <a:rect l="l" t="t" r="r" b="b"/>
            <a:pathLst>
              <a:path w="3498377" h="2877415">
                <a:moveTo>
                  <a:pt x="0" y="0"/>
                </a:moveTo>
                <a:lnTo>
                  <a:pt x="3498377" y="0"/>
                </a:lnTo>
                <a:lnTo>
                  <a:pt x="3498377" y="2877414"/>
                </a:lnTo>
                <a:lnTo>
                  <a:pt x="0" y="2877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2485049">
            <a:off x="14963393" y="8320466"/>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7545" y="752954"/>
            <a:ext cx="8912982" cy="3302579"/>
          </a:xfrm>
          <a:prstGeom prst="rect">
            <a:avLst/>
          </a:prstGeom>
          <a:solidFill>
            <a:srgbClr val="4A6418"/>
          </a:solidFill>
        </p:spPr>
        <p:txBody>
          <a:bodyPr/>
          <a:lstStyle/>
          <a:p>
            <a:endParaRPr lang="en-US"/>
          </a:p>
        </p:txBody>
      </p:sp>
      <p:sp>
        <p:nvSpPr>
          <p:cNvPr id="3" name="Freeform 3"/>
          <p:cNvSpPr/>
          <p:nvPr/>
        </p:nvSpPr>
        <p:spPr>
          <a:xfrm>
            <a:off x="15739347" y="873362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58676">
            <a:off x="-584875" y="7611934"/>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404315">
            <a:off x="15510112" y="-737816"/>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0259589" y="2077108"/>
            <a:ext cx="6208381" cy="4661930"/>
          </a:xfrm>
          <a:custGeom>
            <a:avLst/>
            <a:gdLst/>
            <a:ahLst/>
            <a:cxnLst/>
            <a:rect l="l" t="t" r="r" b="b"/>
            <a:pathLst>
              <a:path w="6208381" h="4661930">
                <a:moveTo>
                  <a:pt x="0" y="0"/>
                </a:moveTo>
                <a:lnTo>
                  <a:pt x="6208381" y="0"/>
                </a:lnTo>
                <a:lnTo>
                  <a:pt x="6208381" y="4661929"/>
                </a:lnTo>
                <a:lnTo>
                  <a:pt x="0" y="4661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327890" y="1758578"/>
            <a:ext cx="7282113" cy="865660"/>
          </a:xfrm>
          <a:prstGeom prst="rect">
            <a:avLst/>
          </a:prstGeom>
        </p:spPr>
        <p:txBody>
          <a:bodyPr lIns="0" tIns="0" rIns="0" bIns="0" rtlCol="0" anchor="t">
            <a:spAutoFit/>
          </a:bodyPr>
          <a:lstStyle/>
          <a:p>
            <a:pPr>
              <a:lnSpc>
                <a:spcPts val="6369"/>
              </a:lnSpc>
            </a:pPr>
            <a:r>
              <a:rPr lang="en-US" sz="7238" dirty="0">
                <a:solidFill>
                  <a:srgbClr val="F9B80C"/>
                </a:solidFill>
                <a:latin typeface="Montserrat 1 Ultra-Bold"/>
              </a:rPr>
              <a:t>Introduction</a:t>
            </a:r>
          </a:p>
        </p:txBody>
      </p:sp>
      <p:sp>
        <p:nvSpPr>
          <p:cNvPr id="9" name="TextBox 9"/>
          <p:cNvSpPr txBox="1"/>
          <p:nvPr/>
        </p:nvSpPr>
        <p:spPr>
          <a:xfrm>
            <a:off x="327890" y="3343320"/>
            <a:ext cx="7282113" cy="370679"/>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Project Focus</a:t>
            </a:r>
          </a:p>
        </p:txBody>
      </p:sp>
      <p:sp>
        <p:nvSpPr>
          <p:cNvPr id="10" name="TextBox 10"/>
          <p:cNvSpPr txBox="1"/>
          <p:nvPr/>
        </p:nvSpPr>
        <p:spPr>
          <a:xfrm>
            <a:off x="327890" y="4162210"/>
            <a:ext cx="9507811" cy="7155805"/>
          </a:xfrm>
          <a:prstGeom prst="rect">
            <a:avLst/>
          </a:prstGeom>
        </p:spPr>
        <p:txBody>
          <a:bodyPr wrap="square" lIns="0" tIns="0" rIns="0" bIns="0" rtlCol="0" anchor="t">
            <a:spAutoFit/>
          </a:bodyPr>
          <a:lstStyle/>
          <a:p>
            <a:pPr marL="457200" indent="-457200" algn="just">
              <a:lnSpc>
                <a:spcPts val="4759"/>
              </a:lnSpc>
              <a:buFont typeface="Arial" panose="020B0604020202020204" pitchFamily="34" charset="0"/>
              <a:buChar char="•"/>
            </a:pPr>
            <a:r>
              <a:rPr lang="en-US" sz="3399" dirty="0">
                <a:solidFill>
                  <a:srgbClr val="000000"/>
                </a:solidFill>
                <a:latin typeface="Montserrat 1"/>
              </a:rPr>
              <a:t>This project focuses on analyzing the FAA Wildlife Strikes dataset for the year 2015, aiming to understand its financial implications and uncover patterns related to wildlife strikes in aviation. The analysis is conducted using Tableau to create visualizations and address specific questions related to the dataset.</a:t>
            </a:r>
          </a:p>
          <a:p>
            <a:pPr marL="457200" indent="-457200" algn="just">
              <a:lnSpc>
                <a:spcPts val="4759"/>
              </a:lnSpc>
              <a:buFont typeface="Arial" panose="020B0604020202020204" pitchFamily="34" charset="0"/>
              <a:buChar char="•"/>
            </a:pPr>
            <a:endParaRPr lang="en-US" sz="3399" dirty="0">
              <a:solidFill>
                <a:srgbClr val="000000"/>
              </a:solidFill>
              <a:latin typeface="Montserrat 1"/>
            </a:endParaRPr>
          </a:p>
          <a:p>
            <a:pPr marL="457200" indent="-457200" algn="just">
              <a:lnSpc>
                <a:spcPts val="4759"/>
              </a:lnSpc>
              <a:buFont typeface="Arial" panose="020B0604020202020204" pitchFamily="34" charset="0"/>
              <a:buChar char="•"/>
            </a:pPr>
            <a:endParaRPr lang="en-US" sz="3399" dirty="0">
              <a:solidFill>
                <a:srgbClr val="000000"/>
              </a:solidFill>
              <a:latin typeface="Montserrat 1"/>
            </a:endParaRPr>
          </a:p>
          <a:p>
            <a:pPr marL="457200" indent="-457200" algn="just">
              <a:lnSpc>
                <a:spcPts val="3920"/>
              </a:lnSpc>
              <a:buFont typeface="Arial" panose="020B0604020202020204" pitchFamily="34" charset="0"/>
              <a:buChar char="•"/>
            </a:pPr>
            <a:endParaRPr lang="en-US" sz="3399" dirty="0">
              <a:solidFill>
                <a:srgbClr val="000000"/>
              </a:solidFill>
              <a:latin typeface="Montserrat 1"/>
            </a:endParaRPr>
          </a:p>
          <a:p>
            <a:pPr marL="457200" indent="-457200" algn="just">
              <a:lnSpc>
                <a:spcPts val="3920"/>
              </a:lnSpc>
              <a:buFont typeface="Arial" panose="020B0604020202020204" pitchFamily="34" charset="0"/>
              <a:buChar char="•"/>
            </a:pPr>
            <a:endParaRPr lang="en-US" sz="3399" dirty="0">
              <a:solidFill>
                <a:srgbClr val="000000"/>
              </a:solidFill>
              <a:latin typeface="Montserrat 1"/>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58097" y="3511009"/>
            <a:ext cx="7599575" cy="4464940"/>
          </a:xfrm>
          <a:prstGeom prst="rect">
            <a:avLst/>
          </a:prstGeom>
        </p:spPr>
        <p:txBody>
          <a:bodyPr wrap="square" lIns="0" tIns="0" rIns="0" bIns="0" rtlCol="0" anchor="t">
            <a:spAutoFit/>
          </a:bodyPr>
          <a:lstStyle/>
          <a:p>
            <a:pPr algn="just">
              <a:lnSpc>
                <a:spcPts val="3920"/>
              </a:lnSpc>
            </a:pPr>
            <a:r>
              <a:rPr lang="en-US" sz="2800" dirty="0">
                <a:latin typeface="Montserrat 1"/>
              </a:rPr>
              <a:t>The primary objective of this analysis is to thoroughly examine the FAA Wildlife Strikes dataset for the year 2015 and assess its financial implications. This involves the following key tasks:</a:t>
            </a:r>
          </a:p>
          <a:p>
            <a:pPr algn="just">
              <a:lnSpc>
                <a:spcPts val="3920"/>
              </a:lnSpc>
            </a:pPr>
            <a:endParaRPr lang="en-US" sz="2800" dirty="0">
              <a:latin typeface="Montserrat 1"/>
            </a:endParaRPr>
          </a:p>
          <a:p>
            <a:pPr algn="just">
              <a:lnSpc>
                <a:spcPts val="3920"/>
              </a:lnSpc>
            </a:pPr>
            <a:r>
              <a:rPr lang="en-US" sz="2800" b="1" dirty="0">
                <a:latin typeface="Montserrat 1"/>
              </a:rPr>
              <a:t>Develop Visualizations: </a:t>
            </a:r>
          </a:p>
          <a:p>
            <a:pPr algn="just">
              <a:lnSpc>
                <a:spcPts val="3920"/>
              </a:lnSpc>
            </a:pPr>
            <a:r>
              <a:rPr lang="en-US" sz="2800" b="1" dirty="0">
                <a:latin typeface="Montserrat 1"/>
              </a:rPr>
              <a:t>Identify Patterns and Trends: </a:t>
            </a:r>
          </a:p>
          <a:p>
            <a:pPr algn="just">
              <a:lnSpc>
                <a:spcPts val="3920"/>
              </a:lnSpc>
            </a:pPr>
            <a:r>
              <a:rPr lang="en-US" sz="2800" b="1" dirty="0">
                <a:latin typeface="Montserrat 1"/>
              </a:rPr>
              <a:t>Build Interactive Dashboard: </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66118" y="2935319"/>
            <a:ext cx="5709672" cy="370679"/>
          </a:xfrm>
          <a:prstGeom prst="rect">
            <a:avLst/>
          </a:prstGeom>
        </p:spPr>
        <p:txBody>
          <a:bodyPr lIns="0" tIns="0" rIns="0" bIns="0" rtlCol="0" anchor="t">
            <a:spAutoFit/>
          </a:bodyPr>
          <a:lstStyle/>
          <a:p>
            <a:pPr>
              <a:lnSpc>
                <a:spcPts val="2815"/>
              </a:lnSpc>
            </a:pPr>
            <a:r>
              <a:rPr lang="en-US" sz="3199" dirty="0">
                <a:solidFill>
                  <a:srgbClr val="FFC000"/>
                </a:solidFill>
                <a:latin typeface="Montserrat 1 Ultra-Bold"/>
              </a:rPr>
              <a:t>Project Objective</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3272405"/>
            <a:ext cx="6863901" cy="3464666"/>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State Incidence: Which states experienced higher incidences of wildlife strikes?</a:t>
            </a:r>
          </a:p>
          <a:p>
            <a:pPr>
              <a:lnSpc>
                <a:spcPts val="3920"/>
              </a:lnSpc>
            </a:pPr>
            <a:r>
              <a:rPr lang="en-US" sz="2800" dirty="0">
                <a:solidFill>
                  <a:srgbClr val="FFFFFF"/>
                </a:solidFill>
                <a:latin typeface="Montserrat 1"/>
              </a:rPr>
              <a:t>1- California</a:t>
            </a:r>
            <a:br>
              <a:rPr lang="en-US" sz="2800" dirty="0">
                <a:solidFill>
                  <a:srgbClr val="FFFFFF"/>
                </a:solidFill>
                <a:latin typeface="Montserrat 1"/>
              </a:rPr>
            </a:br>
            <a:r>
              <a:rPr lang="en-US" sz="2800" dirty="0">
                <a:solidFill>
                  <a:srgbClr val="FFFFFF"/>
                </a:solidFill>
                <a:latin typeface="Montserrat 1"/>
              </a:rPr>
              <a:t>2-Texas</a:t>
            </a:r>
            <a:br>
              <a:rPr lang="en-US" sz="2800" dirty="0">
                <a:solidFill>
                  <a:srgbClr val="FFFFFF"/>
                </a:solidFill>
                <a:latin typeface="Montserrat 1"/>
              </a:rPr>
            </a:br>
            <a:r>
              <a:rPr lang="en-US" sz="2800" dirty="0">
                <a:solidFill>
                  <a:srgbClr val="FFFFFF"/>
                </a:solidFill>
                <a:latin typeface="Montserrat 1"/>
              </a:rPr>
              <a:t>3-Florida</a:t>
            </a:r>
            <a:br>
              <a:rPr lang="en-US" sz="2800" dirty="0">
                <a:solidFill>
                  <a:srgbClr val="FFFFFF"/>
                </a:solidFill>
                <a:latin typeface="Montserrat 1"/>
              </a:rPr>
            </a:br>
            <a:r>
              <a:rPr lang="en-US" sz="2800" dirty="0">
                <a:solidFill>
                  <a:srgbClr val="FFFFFF"/>
                </a:solidFill>
                <a:latin typeface="Montserrat 1"/>
              </a:rPr>
              <a:t>4-New York</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247650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1C72032-B220-D560-B958-FEA2A8CBB3AB}"/>
              </a:ext>
            </a:extLst>
          </p:cNvPr>
          <p:cNvPicPr>
            <a:picLocks noChangeAspect="1"/>
          </p:cNvPicPr>
          <p:nvPr/>
        </p:nvPicPr>
        <p:blipFill>
          <a:blip r:embed="rId6"/>
          <a:stretch>
            <a:fillRect/>
          </a:stretch>
        </p:blipFill>
        <p:spPr>
          <a:xfrm>
            <a:off x="0" y="2324100"/>
            <a:ext cx="10210606" cy="7930896"/>
          </a:xfrm>
          <a:prstGeom prst="rect">
            <a:avLst/>
          </a:prstGeom>
        </p:spPr>
      </p:pic>
    </p:spTree>
    <p:extLst>
      <p:ext uri="{BB962C8B-B14F-4D97-AF65-F5344CB8AC3E}">
        <p14:creationId xmlns:p14="http://schemas.microsoft.com/office/powerpoint/2010/main" val="334554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2129405"/>
            <a:ext cx="6863901" cy="2464393"/>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Species Impact and Cost: What are the most affected animal species, and what are the associated costs?</a:t>
            </a:r>
          </a:p>
          <a:p>
            <a:pPr algn="just">
              <a:lnSpc>
                <a:spcPts val="3920"/>
              </a:lnSpc>
            </a:pPr>
            <a:r>
              <a:rPr lang="en-US" sz="2800" dirty="0">
                <a:solidFill>
                  <a:srgbClr val="FFFFFF"/>
                </a:solidFill>
                <a:latin typeface="Montserrat 1"/>
              </a:rPr>
              <a:t>1-Most hits from birds but least cost</a:t>
            </a:r>
          </a:p>
          <a:p>
            <a:pPr algn="just">
              <a:lnSpc>
                <a:spcPts val="3920"/>
              </a:lnSpc>
            </a:pPr>
            <a:r>
              <a:rPr lang="en-US" sz="2800" dirty="0">
                <a:solidFill>
                  <a:srgbClr val="FFFFFF"/>
                </a:solidFill>
                <a:latin typeface="Montserrat 1"/>
              </a:rPr>
              <a:t>2-Most cost from Ducks, geese</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133350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4B8C47C4-E3D4-C9C7-B94B-2EDCDD9C17EB}"/>
              </a:ext>
            </a:extLst>
          </p:cNvPr>
          <p:cNvPicPr>
            <a:picLocks noChangeAspect="1"/>
          </p:cNvPicPr>
          <p:nvPr/>
        </p:nvPicPr>
        <p:blipFill>
          <a:blip r:embed="rId6"/>
          <a:stretch>
            <a:fillRect/>
          </a:stretch>
        </p:blipFill>
        <p:spPr>
          <a:xfrm>
            <a:off x="148625" y="2766402"/>
            <a:ext cx="9617513" cy="7096855"/>
          </a:xfrm>
          <a:prstGeom prst="rect">
            <a:avLst/>
          </a:prstGeom>
        </p:spPr>
      </p:pic>
    </p:spTree>
    <p:extLst>
      <p:ext uri="{BB962C8B-B14F-4D97-AF65-F5344CB8AC3E}">
        <p14:creationId xmlns:p14="http://schemas.microsoft.com/office/powerpoint/2010/main" val="28539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2358005"/>
            <a:ext cx="6863901" cy="3964803"/>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State-Specific Costs: How does the cost of these strikes vary by state?</a:t>
            </a:r>
          </a:p>
          <a:p>
            <a:pPr algn="just">
              <a:lnSpc>
                <a:spcPts val="3920"/>
              </a:lnSpc>
            </a:pPr>
            <a:r>
              <a:rPr lang="en-US" sz="2800" dirty="0">
                <a:solidFill>
                  <a:srgbClr val="FFFFFF"/>
                </a:solidFill>
                <a:latin typeface="Montserrat 1"/>
              </a:rPr>
              <a:t>what can we forecast for the future?</a:t>
            </a:r>
          </a:p>
          <a:p>
            <a:pPr algn="just">
              <a:lnSpc>
                <a:spcPts val="3920"/>
              </a:lnSpc>
            </a:pPr>
            <a:r>
              <a:rPr lang="en-US" sz="2800" dirty="0">
                <a:solidFill>
                  <a:srgbClr val="FFFFFF"/>
                </a:solidFill>
                <a:latin typeface="Montserrat 1"/>
              </a:rPr>
              <a:t>1-Jan 2009 strange high strikes but cost is not very high</a:t>
            </a:r>
          </a:p>
          <a:p>
            <a:pPr algn="just">
              <a:lnSpc>
                <a:spcPts val="3920"/>
              </a:lnSpc>
            </a:pPr>
            <a:r>
              <a:rPr lang="en-US" sz="2800" dirty="0">
                <a:solidFill>
                  <a:srgbClr val="FFFFFF"/>
                </a:solidFill>
                <a:latin typeface="Montserrat 1"/>
              </a:rPr>
              <a:t>2-forecost say rising trends due to increase number of flights but cost stays linear.</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195499" y="156210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FFAC467-DA15-3BBB-3307-3112838BBF36}"/>
              </a:ext>
            </a:extLst>
          </p:cNvPr>
          <p:cNvPicPr>
            <a:picLocks noChangeAspect="1"/>
          </p:cNvPicPr>
          <p:nvPr/>
        </p:nvPicPr>
        <p:blipFill>
          <a:blip r:embed="rId6"/>
          <a:stretch>
            <a:fillRect/>
          </a:stretch>
        </p:blipFill>
        <p:spPr>
          <a:xfrm>
            <a:off x="9081" y="2766403"/>
            <a:ext cx="10957817" cy="7502550"/>
          </a:xfrm>
          <a:prstGeom prst="rect">
            <a:avLst/>
          </a:prstGeom>
        </p:spPr>
      </p:pic>
    </p:spTree>
    <p:extLst>
      <p:ext uri="{BB962C8B-B14F-4D97-AF65-F5344CB8AC3E}">
        <p14:creationId xmlns:p14="http://schemas.microsoft.com/office/powerpoint/2010/main" val="424915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1596005"/>
            <a:ext cx="6863901" cy="4965077"/>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Incident Frequency by Time: How do wildlife strike incidents vary in frequency at different times of the day?</a:t>
            </a:r>
          </a:p>
          <a:p>
            <a:pPr algn="just">
              <a:lnSpc>
                <a:spcPts val="3920"/>
              </a:lnSpc>
            </a:pPr>
            <a:r>
              <a:rPr lang="en-US" sz="2800" dirty="0">
                <a:solidFill>
                  <a:srgbClr val="FFFFFF"/>
                </a:solidFill>
                <a:latin typeface="Montserrat 1"/>
              </a:rPr>
              <a:t>1- Day time the terrestrial mammals are at most strikes</a:t>
            </a:r>
          </a:p>
          <a:p>
            <a:pPr algn="just">
              <a:lnSpc>
                <a:spcPts val="3920"/>
              </a:lnSpc>
            </a:pPr>
            <a:r>
              <a:rPr lang="en-US" sz="2800" dirty="0">
                <a:solidFill>
                  <a:srgbClr val="FFFFFF"/>
                </a:solidFill>
                <a:latin typeface="Montserrat 1"/>
              </a:rPr>
              <a:t>2- Nighttime birds are increased a bit as compared to the day.</a:t>
            </a:r>
          </a:p>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80010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F7EB8547-D4CC-62CA-C131-FCA428146FBA}"/>
              </a:ext>
            </a:extLst>
          </p:cNvPr>
          <p:cNvPicPr>
            <a:picLocks noChangeAspect="1"/>
          </p:cNvPicPr>
          <p:nvPr/>
        </p:nvPicPr>
        <p:blipFill>
          <a:blip r:embed="rId6"/>
          <a:stretch>
            <a:fillRect/>
          </a:stretch>
        </p:blipFill>
        <p:spPr>
          <a:xfrm>
            <a:off x="153326" y="1411971"/>
            <a:ext cx="4010585" cy="8869013"/>
          </a:xfrm>
          <a:prstGeom prst="rect">
            <a:avLst/>
          </a:prstGeom>
        </p:spPr>
      </p:pic>
      <p:pic>
        <p:nvPicPr>
          <p:cNvPr id="14" name="Picture 13">
            <a:extLst>
              <a:ext uri="{FF2B5EF4-FFF2-40B4-BE49-F238E27FC236}">
                <a16:creationId xmlns:a16="http://schemas.microsoft.com/office/drawing/2014/main" id="{717ACBFC-ACEF-1FB6-980E-1C6F99F81B3B}"/>
              </a:ext>
            </a:extLst>
          </p:cNvPr>
          <p:cNvPicPr>
            <a:picLocks noChangeAspect="1"/>
          </p:cNvPicPr>
          <p:nvPr/>
        </p:nvPicPr>
        <p:blipFill>
          <a:blip r:embed="rId7"/>
          <a:stretch>
            <a:fillRect/>
          </a:stretch>
        </p:blipFill>
        <p:spPr>
          <a:xfrm>
            <a:off x="2200342" y="2145888"/>
            <a:ext cx="2116895" cy="1030593"/>
          </a:xfrm>
          <a:prstGeom prst="rect">
            <a:avLst/>
          </a:prstGeom>
        </p:spPr>
      </p:pic>
    </p:spTree>
    <p:extLst>
      <p:ext uri="{BB962C8B-B14F-4D97-AF65-F5344CB8AC3E}">
        <p14:creationId xmlns:p14="http://schemas.microsoft.com/office/powerpoint/2010/main" val="42373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1748405"/>
            <a:ext cx="6863901" cy="4464940"/>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Incident Frequency by Time: How do wildlife strike incidents vary in frequency at different times of the day?</a:t>
            </a:r>
          </a:p>
          <a:p>
            <a:pPr algn="just">
              <a:lnSpc>
                <a:spcPts val="3920"/>
              </a:lnSpc>
            </a:pPr>
            <a:r>
              <a:rPr lang="en-US" sz="2800" dirty="0">
                <a:solidFill>
                  <a:srgbClr val="FFFFFF"/>
                </a:solidFill>
                <a:latin typeface="Montserrat 1"/>
              </a:rPr>
              <a:t>1- Day time the frequency is high due to animals are awake</a:t>
            </a:r>
          </a:p>
          <a:p>
            <a:pPr algn="just">
              <a:lnSpc>
                <a:spcPts val="3920"/>
              </a:lnSpc>
            </a:pPr>
            <a:r>
              <a:rPr lang="en-US" sz="2800" dirty="0">
                <a:solidFill>
                  <a:srgbClr val="FFFFFF"/>
                </a:solidFill>
                <a:latin typeface="Montserrat 1"/>
              </a:rPr>
              <a:t>2- least at dawn</a:t>
            </a:r>
          </a:p>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195499" y="95250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C34E2CCB-632E-D8FD-BD17-AEA6EDB87881}"/>
              </a:ext>
            </a:extLst>
          </p:cNvPr>
          <p:cNvPicPr>
            <a:picLocks noChangeAspect="1"/>
          </p:cNvPicPr>
          <p:nvPr/>
        </p:nvPicPr>
        <p:blipFill>
          <a:blip r:embed="rId6"/>
          <a:stretch>
            <a:fillRect/>
          </a:stretch>
        </p:blipFill>
        <p:spPr>
          <a:xfrm>
            <a:off x="109225" y="2024576"/>
            <a:ext cx="10709229" cy="8262424"/>
          </a:xfrm>
          <a:prstGeom prst="rect">
            <a:avLst/>
          </a:prstGeom>
        </p:spPr>
      </p:pic>
    </p:spTree>
    <p:extLst>
      <p:ext uri="{BB962C8B-B14F-4D97-AF65-F5344CB8AC3E}">
        <p14:creationId xmlns:p14="http://schemas.microsoft.com/office/powerpoint/2010/main" val="320422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3893185"/>
            <a:ext cx="6863901" cy="963982"/>
          </a:xfrm>
          <a:prstGeom prst="rect">
            <a:avLst/>
          </a:prstGeom>
        </p:spPr>
        <p:txBody>
          <a:bodyPr lIns="0" tIns="0" rIns="0" bIns="0" rtlCol="0" anchor="t">
            <a:spAutoFit/>
          </a:bodyPr>
          <a:lstStyle/>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8"/>
          <p:cNvSpPr txBox="1"/>
          <p:nvPr/>
        </p:nvSpPr>
        <p:spPr>
          <a:xfrm>
            <a:off x="5736909" y="245425"/>
            <a:ext cx="5709672" cy="370679"/>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Dashboard</a:t>
            </a:r>
          </a:p>
        </p:txBody>
      </p:sp>
      <p:pic>
        <p:nvPicPr>
          <p:cNvPr id="12" name="Picture 11">
            <a:extLst>
              <a:ext uri="{FF2B5EF4-FFF2-40B4-BE49-F238E27FC236}">
                <a16:creationId xmlns:a16="http://schemas.microsoft.com/office/drawing/2014/main" id="{AA30758A-5FDC-B49C-9D3F-FC4CCDE0FE63}"/>
              </a:ext>
            </a:extLst>
          </p:cNvPr>
          <p:cNvPicPr>
            <a:picLocks noChangeAspect="1"/>
          </p:cNvPicPr>
          <p:nvPr/>
        </p:nvPicPr>
        <p:blipFill>
          <a:blip r:embed="rId6"/>
          <a:stretch>
            <a:fillRect/>
          </a:stretch>
        </p:blipFill>
        <p:spPr>
          <a:xfrm>
            <a:off x="997856" y="616104"/>
            <a:ext cx="16261444" cy="9678751"/>
          </a:xfrm>
          <a:prstGeom prst="rect">
            <a:avLst/>
          </a:prstGeom>
        </p:spPr>
      </p:pic>
    </p:spTree>
    <p:extLst>
      <p:ext uri="{BB962C8B-B14F-4D97-AF65-F5344CB8AC3E}">
        <p14:creationId xmlns:p14="http://schemas.microsoft.com/office/powerpoint/2010/main" val="178054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2470</TotalTime>
  <Words>431</Words>
  <Application>Microsoft Office PowerPoint</Application>
  <PresentationFormat>Custom</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Montserrat 1</vt:lpstr>
      <vt:lpstr>Arial Unicode MS</vt:lpstr>
      <vt:lpstr>Montserrat 1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Statistic</dc:title>
  <cp:lastModifiedBy>Ahmad Furqan</cp:lastModifiedBy>
  <cp:revision>27</cp:revision>
  <dcterms:created xsi:type="dcterms:W3CDTF">2006-08-16T00:00:00Z</dcterms:created>
  <dcterms:modified xsi:type="dcterms:W3CDTF">2023-09-26T15:59:58Z</dcterms:modified>
  <dc:identifier>DAFp2PQE3TY</dc:identifier>
</cp:coreProperties>
</file>