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320" r:id="rId4"/>
    <p:sldId id="319" r:id="rId5"/>
    <p:sldId id="318" r:id="rId6"/>
    <p:sldId id="259" r:id="rId7"/>
    <p:sldId id="299" r:id="rId8"/>
    <p:sldId id="327" r:id="rId9"/>
    <p:sldId id="328" r:id="rId10"/>
    <p:sldId id="329" r:id="rId11"/>
    <p:sldId id="326" r:id="rId12"/>
    <p:sldId id="330" r:id="rId13"/>
    <p:sldId id="333" r:id="rId14"/>
    <p:sldId id="332" r:id="rId15"/>
    <p:sldId id="339" r:id="rId16"/>
    <p:sldId id="337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1" r:id="rId27"/>
    <p:sldId id="350" r:id="rId28"/>
    <p:sldId id="352" r:id="rId29"/>
    <p:sldId id="353" r:id="rId30"/>
    <p:sldId id="354" r:id="rId31"/>
    <p:sldId id="35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Min Jeon" initials="SMJ" lastIdx="2" clrIdx="0">
    <p:extLst>
      <p:ext uri="{19B8F6BF-5375-455C-9EA6-DF929625EA0E}">
        <p15:presenceInfo xmlns:p15="http://schemas.microsoft.com/office/powerpoint/2012/main" userId="S::2017156034@kpu.ac.kr::e8aec916-8163-464a-8d3d-f2a530068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1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5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335A-E455-4161-B87F-5C087D86AA7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D7CB-5542-4161-90D6-9798A1C3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Huffman Trees Work – Computerphile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Huffman_coding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Wikipedia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9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68313" y="5737448"/>
            <a:ext cx="8207375" cy="990600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923928" y="1600200"/>
            <a:ext cx="4752528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075678B-1F1A-4972-A096-CDDA9935656E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600" dirty="0"/>
              <a:t>데이터베이스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160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데이터베이스</a:t>
            </a:r>
            <a:r>
              <a:rPr lang="en-US" altLang="ko-KR" sz="2000" dirty="0"/>
              <a:t>(12)</a:t>
            </a:r>
          </a:p>
          <a:p>
            <a:r>
              <a:rPr lang="en-US" altLang="ko-KR" sz="2000" dirty="0"/>
              <a:t>2020-11-05~2020-11-30</a:t>
            </a:r>
          </a:p>
          <a:p>
            <a:endParaRPr lang="en-US" altLang="ko-KR" sz="2000" dirty="0"/>
          </a:p>
          <a:p>
            <a:r>
              <a:rPr lang="en-US" altLang="ko-KR" sz="2000" dirty="0"/>
              <a:t>0000000000 </a:t>
            </a:r>
            <a:r>
              <a:rPr lang="ko-KR" altLang="en-US" sz="2000" dirty="0"/>
              <a:t>김재혁</a:t>
            </a:r>
            <a:endParaRPr lang="en-US" altLang="ko-KR" sz="2000" dirty="0"/>
          </a:p>
          <a:p>
            <a:r>
              <a:rPr lang="en-US" altLang="ko-KR" sz="2000" dirty="0"/>
              <a:t>2017156034 </a:t>
            </a:r>
            <a:r>
              <a:rPr lang="ko-KR" altLang="en-US" sz="2000" dirty="0"/>
              <a:t>전상민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8544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5536" y="50441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SQL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219120"/>
            <a:ext cx="8435281" cy="1234215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전과 동일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A0885-E4D6-42A3-9D0C-528C444F7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7" r="50801" b="55647"/>
          <a:stretch/>
        </p:blipFill>
        <p:spPr>
          <a:xfrm>
            <a:off x="457199" y="1226213"/>
            <a:ext cx="6459117" cy="165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5FCB7-E524-404E-967B-650D8B80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0" t="19158" r="36614" b="55297"/>
          <a:stretch/>
        </p:blipFill>
        <p:spPr>
          <a:xfrm>
            <a:off x="358660" y="3047304"/>
            <a:ext cx="8426680" cy="18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5C4C-B93A-4B8E-A543-7527D57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소스 코드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C9FD8-7280-4713-A846-F92E94B5D83F}"/>
              </a:ext>
            </a:extLst>
          </p:cNvPr>
          <p:cNvCxnSpPr>
            <a:cxnSpLocks/>
          </p:cNvCxnSpPr>
          <p:nvPr/>
        </p:nvCxnSpPr>
        <p:spPr>
          <a:xfrm>
            <a:off x="2627784" y="1457400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5E3F92-E093-4CF7-A558-B74FB87B6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3002" r="36612" b="15020"/>
          <a:stretch/>
        </p:blipFill>
        <p:spPr>
          <a:xfrm>
            <a:off x="2916467" y="1691972"/>
            <a:ext cx="6012153" cy="44944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A8CD52-451B-4959-8C80-CB45ACBA8112}"/>
              </a:ext>
            </a:extLst>
          </p:cNvPr>
          <p:cNvSpPr/>
          <p:nvPr/>
        </p:nvSpPr>
        <p:spPr>
          <a:xfrm>
            <a:off x="2916467" y="6186466"/>
            <a:ext cx="6012745" cy="248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AEFE74-A003-4215-856A-9C283267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2" y="1524000"/>
            <a:ext cx="2413051" cy="4929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Java</a:t>
            </a:r>
            <a:r>
              <a:rPr lang="ko-KR" altLang="en-US" sz="1600" dirty="0">
                <a:latin typeface="Consolas" panose="020B0609020204030204" pitchFamily="49" charset="0"/>
              </a:rPr>
              <a:t>를 이용하여 구현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MySQL</a:t>
            </a:r>
            <a:r>
              <a:rPr lang="ko-KR" altLang="en-US" sz="1600" dirty="0">
                <a:latin typeface="Consolas" panose="020B0609020204030204" pitchFamily="49" charset="0"/>
              </a:rPr>
              <a:t>과 연동 및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로그인을 하기 위한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기본 토대 명령문들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코드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작성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9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2843808" y="965448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24D291-A187-4EBF-9932-43B2E9D53F4D}"/>
              </a:ext>
            </a:extLst>
          </p:cNvPr>
          <p:cNvSpPr/>
          <p:nvPr/>
        </p:nvSpPr>
        <p:spPr>
          <a:xfrm>
            <a:off x="3053032" y="969582"/>
            <a:ext cx="5982023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20F5D-A8F3-4FF8-831A-C73D92B33AD2}"/>
              </a:ext>
            </a:extLst>
          </p:cNvPr>
          <p:cNvSpPr/>
          <p:nvPr/>
        </p:nvSpPr>
        <p:spPr>
          <a:xfrm>
            <a:off x="3056428" y="6026456"/>
            <a:ext cx="5980060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43094-A2F4-47F3-8807-9CFF2029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3293" r="37181" b="59264"/>
          <a:stretch/>
        </p:blipFill>
        <p:spPr>
          <a:xfrm>
            <a:off x="3056428" y="1202226"/>
            <a:ext cx="5976664" cy="222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172F4-2759-40BD-A19A-84244154F5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1" t="69685" r="37181" b="2668"/>
          <a:stretch/>
        </p:blipFill>
        <p:spPr>
          <a:xfrm>
            <a:off x="3056428" y="4532849"/>
            <a:ext cx="5976664" cy="16441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327EB5-0593-4AF7-B221-825C214B2047}"/>
              </a:ext>
            </a:extLst>
          </p:cNvPr>
          <p:cNvSpPr/>
          <p:nvPr/>
        </p:nvSpPr>
        <p:spPr>
          <a:xfrm>
            <a:off x="3053032" y="3414200"/>
            <a:ext cx="5980060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A06E3-A654-41DF-A497-78B612BB9A19}"/>
              </a:ext>
            </a:extLst>
          </p:cNvPr>
          <p:cNvSpPr/>
          <p:nvPr/>
        </p:nvSpPr>
        <p:spPr>
          <a:xfrm>
            <a:off x="3053032" y="4314893"/>
            <a:ext cx="5982023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30A87B-4448-4AAC-A6C2-578F68C4280B}"/>
              </a:ext>
            </a:extLst>
          </p:cNvPr>
          <p:cNvSpPr txBox="1">
            <a:spLocks/>
          </p:cNvSpPr>
          <p:nvPr/>
        </p:nvSpPr>
        <p:spPr>
          <a:xfrm>
            <a:off x="214732" y="1524000"/>
            <a:ext cx="2413051" cy="492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Switch</a:t>
            </a:r>
            <a:r>
              <a:rPr lang="ko-KR" altLang="en-US" sz="1600" dirty="0">
                <a:latin typeface="Consolas" panose="020B0609020204030204" pitchFamily="49" charset="0"/>
              </a:rPr>
              <a:t>문으로 실행할 메뉴를 선택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각 기능들은 함수로 구현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모든 함수들은 </a:t>
            </a:r>
            <a:r>
              <a:rPr lang="en-US" altLang="ko-KR" sz="1600" dirty="0" err="1">
                <a:latin typeface="Consolas" panose="020B0609020204030204" pitchFamily="49" charset="0"/>
              </a:rPr>
              <a:t>try~catch</a:t>
            </a:r>
            <a:r>
              <a:rPr lang="ko-KR" altLang="en-US" sz="1600" dirty="0">
                <a:latin typeface="Consolas" panose="020B0609020204030204" pitchFamily="49" charset="0"/>
              </a:rPr>
              <a:t>문을 </a:t>
            </a:r>
            <a:r>
              <a:rPr lang="ko-KR" altLang="en-US" sz="1600" dirty="0" err="1">
                <a:latin typeface="Consolas" panose="020B0609020204030204" pitchFamily="49" charset="0"/>
              </a:rPr>
              <a:t>이용해에러를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핸들함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4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Consolas" panose="020B0609020204030204" pitchFamily="49" charset="0"/>
              </a:rPr>
              <a:t>주민번호 입력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Consolas" panose="020B0609020204030204" pitchFamily="49" charset="0"/>
              </a:rPr>
              <a:t>읽은 주민번호와 </a:t>
            </a:r>
            <a:r>
              <a:rPr lang="en-US" altLang="ko-KR" sz="1800" dirty="0">
                <a:latin typeface="Consolas" panose="020B0609020204030204" pitchFamily="49" charset="0"/>
              </a:rPr>
              <a:t>SQL</a:t>
            </a:r>
            <a:r>
              <a:rPr lang="ko-KR" altLang="en-US" sz="1800" dirty="0">
                <a:latin typeface="Consolas" panose="020B0609020204030204" pitchFamily="49" charset="0"/>
              </a:rPr>
              <a:t>문으로 읽은 주민번호를 비교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Consolas" panose="020B0609020204030204" pitchFamily="49" charset="0"/>
              </a:rPr>
              <a:t>같으면 계좌 테이블의 정보를 출력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C73F3-1001-42BF-A4F1-C69CDDF12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6844" r="33350" b="36301"/>
          <a:stretch/>
        </p:blipFill>
        <p:spPr>
          <a:xfrm>
            <a:off x="390362" y="1052736"/>
            <a:ext cx="8568951" cy="4536504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7FAE74F5-1C63-4586-BE7F-DDFAC31F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1.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조회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4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1.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조회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latin typeface="Consolas" panose="020B0609020204030204" pitchFamily="49" charset="0"/>
              </a:rPr>
              <a:t>예금계좌 테이블 읽기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SELECT </a:t>
            </a:r>
            <a:r>
              <a:rPr lang="en-US" sz="1600" dirty="0" err="1">
                <a:latin typeface="Consolas" panose="020B0609020204030204" pitchFamily="49" charset="0"/>
              </a:rPr>
              <a:t>cname</a:t>
            </a:r>
            <a:r>
              <a:rPr lang="en-US" sz="1600" dirty="0">
                <a:latin typeface="Consolas" panose="020B0609020204030204" pitchFamily="49" charset="0"/>
              </a:rPr>
              <a:t>, aid, </a:t>
            </a:r>
            <a:r>
              <a:rPr lang="en-US" sz="1600" dirty="0" err="1">
                <a:latin typeface="Consolas" panose="020B0609020204030204" pitchFamily="49" charset="0"/>
              </a:rPr>
              <a:t>atype</a:t>
            </a:r>
            <a:r>
              <a:rPr lang="en-US" sz="1600" dirty="0">
                <a:latin typeface="Consolas" panose="020B0609020204030204" pitchFamily="49" charset="0"/>
              </a:rPr>
              <a:t>, balance, </a:t>
            </a:r>
            <a:r>
              <a:rPr lang="en-US" sz="1600" dirty="0" err="1">
                <a:latin typeface="Consolas" panose="020B0609020204030204" pitchFamily="49" charset="0"/>
              </a:rPr>
              <a:t>appliedchk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accountdate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cssn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600" dirty="0">
                <a:latin typeface="Consolas" panose="020B0609020204030204" pitchFamily="49" charset="0"/>
              </a:rPr>
              <a:t>accounts;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6C1AC-796F-46A9-B5C7-4A72CACEF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6844" r="33350" b="36301"/>
          <a:stretch/>
        </p:blipFill>
        <p:spPr>
          <a:xfrm>
            <a:off x="390362" y="1052736"/>
            <a:ext cx="856895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2.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거래내역 조회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Consolas" panose="020B0609020204030204" pitchFamily="49" charset="0"/>
              </a:rPr>
              <a:t>주민번호 입력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Consolas" panose="020B0609020204030204" pitchFamily="49" charset="0"/>
              </a:rPr>
              <a:t>읽은 주민번호와 </a:t>
            </a:r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문에서 읽은 주민번호를 비교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Consolas" panose="020B0609020204030204" pitchFamily="49" charset="0"/>
              </a:rPr>
              <a:t>같으면 예금계좌 테이블의 </a:t>
            </a:r>
            <a:r>
              <a:rPr lang="ko-KR" altLang="en-US" sz="1600" dirty="0" err="1">
                <a:latin typeface="Consolas" panose="020B0609020204030204" pitchFamily="49" charset="0"/>
              </a:rPr>
              <a:t>기본키인</a:t>
            </a:r>
            <a:r>
              <a:rPr lang="ko-KR" altLang="en-US" sz="1600" dirty="0">
                <a:latin typeface="Consolas" panose="020B0609020204030204" pitchFamily="49" charset="0"/>
              </a:rPr>
              <a:t>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를 배열에 저장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2B6C9-9B4E-4749-971C-359445B3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" t="6346" r="28495" b="33294"/>
          <a:stretch/>
        </p:blipFill>
        <p:spPr>
          <a:xfrm>
            <a:off x="390363" y="1136009"/>
            <a:ext cx="8568952" cy="44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2.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거래내역 조회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</a:t>
            </a:r>
            <a:r>
              <a:rPr lang="en-US" altLang="ko-KR" sz="1600" dirty="0">
                <a:latin typeface="Consolas" panose="020B0609020204030204" pitchFamily="49" charset="0"/>
              </a:rPr>
              <a:t>1: </a:t>
            </a:r>
            <a:r>
              <a:rPr lang="ko-KR" altLang="en-US" sz="1600" dirty="0">
                <a:latin typeface="Consolas" panose="020B0609020204030204" pitchFamily="49" charset="0"/>
              </a:rPr>
              <a:t>예금계좌 테이블 읽기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SELECT </a:t>
            </a:r>
            <a:r>
              <a:rPr lang="en-US" sz="1600" dirty="0" err="1">
                <a:latin typeface="Consolas" panose="020B0609020204030204" pitchFamily="49" charset="0"/>
              </a:rPr>
              <a:t>cname</a:t>
            </a:r>
            <a:r>
              <a:rPr lang="en-US" sz="1600" dirty="0">
                <a:latin typeface="Consolas" panose="020B0609020204030204" pitchFamily="49" charset="0"/>
              </a:rPr>
              <a:t>, aid, </a:t>
            </a:r>
            <a:r>
              <a:rPr lang="en-US" sz="1600" dirty="0" err="1">
                <a:latin typeface="Consolas" panose="020B0609020204030204" pitchFamily="49" charset="0"/>
              </a:rPr>
              <a:t>atype</a:t>
            </a:r>
            <a:r>
              <a:rPr lang="en-US" sz="1600" dirty="0">
                <a:latin typeface="Consolas" panose="020B0609020204030204" pitchFamily="49" charset="0"/>
              </a:rPr>
              <a:t>, balance, </a:t>
            </a:r>
            <a:r>
              <a:rPr lang="en-US" sz="1600" dirty="0" err="1">
                <a:latin typeface="Consolas" panose="020B0609020204030204" pitchFamily="49" charset="0"/>
              </a:rPr>
              <a:t>appliedchk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accountdate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cssn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600" dirty="0">
                <a:latin typeface="Consolas" panose="020B0609020204030204" pitchFamily="49" charset="0"/>
              </a:rPr>
              <a:t>accounts;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0C2B86-2CC9-4010-BD06-EF75E238B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" t="6346" r="28495" b="33294"/>
          <a:stretch/>
        </p:blipFill>
        <p:spPr>
          <a:xfrm>
            <a:off x="390363" y="1136009"/>
            <a:ext cx="8568952" cy="44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2.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거래내역 조회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600" dirty="0">
                <a:latin typeface="Consolas" panose="020B0609020204030204" pitchFamily="49" charset="0"/>
              </a:rPr>
              <a:t>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를 입력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</a:t>
            </a:r>
            <a:r>
              <a:rPr lang="en-US" altLang="ko-KR" sz="1600" dirty="0">
                <a:latin typeface="Consolas" panose="020B0609020204030204" pitchFamily="49" charset="0"/>
              </a:rPr>
              <a:t>2: </a:t>
            </a:r>
            <a:r>
              <a:rPr lang="ko-KR" altLang="en-US" sz="1600" dirty="0">
                <a:latin typeface="Consolas" panose="020B0609020204030204" pitchFamily="49" charset="0"/>
              </a:rPr>
              <a:t>예금계좌거래내역 테이블에서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에 맞게 </a:t>
            </a:r>
            <a:r>
              <a:rPr lang="ko-KR" altLang="en-US" sz="1600" dirty="0" err="1">
                <a:latin typeface="Consolas" panose="020B0609020204030204" pitchFamily="49" charset="0"/>
              </a:rPr>
              <a:t>시간역순으로</a:t>
            </a:r>
            <a:r>
              <a:rPr lang="ko-KR" altLang="en-US" sz="1600" dirty="0">
                <a:latin typeface="Consolas" panose="020B0609020204030204" pitchFamily="49" charset="0"/>
              </a:rPr>
              <a:t> 출력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     SELECT 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600" dirty="0">
                <a:latin typeface="Consolas" panose="020B0609020204030204" pitchFamily="49" charset="0"/>
              </a:rPr>
              <a:t>transactions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600" dirty="0">
                <a:latin typeface="Consolas" panose="020B0609020204030204" pitchFamily="49" charset="0"/>
              </a:rPr>
              <a:t>aid =?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order by </a:t>
            </a:r>
            <a:r>
              <a:rPr lang="en-US" sz="1600" dirty="0" err="1">
                <a:latin typeface="Consolas" panose="020B0609020204030204" pitchFamily="49" charset="0"/>
              </a:rPr>
              <a:t>tdate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desc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FA7E8-F4C3-4026-BC43-E72EC435D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9629" r="26551" b="33294"/>
          <a:stretch/>
        </p:blipFill>
        <p:spPr>
          <a:xfrm>
            <a:off x="390362" y="1170987"/>
            <a:ext cx="8596933" cy="44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9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3. </a:t>
            </a:r>
            <a:r>
              <a:rPr lang="ko-KR" altLang="en-US" sz="2400" dirty="0">
                <a:ea typeface="문체부 돋음체" panose="020B0609000101010101" pitchFamily="49" charset="-127"/>
              </a:rPr>
              <a:t>카드 생성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</a:t>
            </a:r>
            <a:r>
              <a:rPr lang="en-US" altLang="ko-KR" sz="1600" dirty="0">
                <a:latin typeface="Consolas" panose="020B0609020204030204" pitchFamily="49" charset="0"/>
              </a:rPr>
              <a:t>1: </a:t>
            </a:r>
            <a:r>
              <a:rPr lang="ko-KR" altLang="en-US" sz="1600" dirty="0">
                <a:latin typeface="Consolas" panose="020B0609020204030204" pitchFamily="49" charset="0"/>
              </a:rPr>
              <a:t>카드 테이블에 </a:t>
            </a:r>
            <a:r>
              <a:rPr lang="ko-KR" altLang="en-US" sz="1600" dirty="0" err="1">
                <a:latin typeface="Consolas" panose="020B0609020204030204" pitchFamily="49" charset="0"/>
              </a:rPr>
              <a:t>투플</a:t>
            </a:r>
            <a:r>
              <a:rPr lang="ko-KR" altLang="en-US" sz="1600" dirty="0">
                <a:latin typeface="Consolas" panose="020B0609020204030204" pitchFamily="49" charset="0"/>
              </a:rPr>
              <a:t> 삽입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latin typeface="Consolas" panose="020B0609020204030204" pitchFamily="49" charset="0"/>
              </a:rPr>
              <a:t>card(</a:t>
            </a:r>
            <a:r>
              <a:rPr lang="en-US" sz="1600" dirty="0" err="1">
                <a:latin typeface="Consolas" panose="020B0609020204030204" pitchFamily="49" charset="0"/>
              </a:rPr>
              <a:t>cid,regdate,limitamount,transdate,ctype,cssn,aid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VALUES </a:t>
            </a:r>
            <a:r>
              <a:rPr lang="en-US" sz="1400" dirty="0">
                <a:latin typeface="Consolas" panose="020B0609020204030204" pitchFamily="49" charset="0"/>
              </a:rPr>
              <a:t>(ROUND(rand()*999999),</a:t>
            </a:r>
            <a:r>
              <a:rPr lang="en-US" sz="1400" dirty="0" err="1">
                <a:latin typeface="Consolas" panose="020B0609020204030204" pitchFamily="49" charset="0"/>
              </a:rPr>
              <a:t>curdate</a:t>
            </a:r>
            <a:r>
              <a:rPr lang="en-US" sz="1400" dirty="0">
                <a:latin typeface="Consolas" panose="020B0609020204030204" pitchFamily="49" charset="0"/>
              </a:rPr>
              <a:t>(),ROUND(RAND()*999999),</a:t>
            </a:r>
            <a:r>
              <a:rPr lang="en-US" sz="1400" dirty="0" err="1">
                <a:latin typeface="Consolas" panose="020B0609020204030204" pitchFamily="49" charset="0"/>
              </a:rPr>
              <a:t>curdate</a:t>
            </a:r>
            <a:r>
              <a:rPr lang="en-US" sz="1400" dirty="0">
                <a:latin typeface="Consolas" panose="020B0609020204030204" pitchFamily="49" charset="0"/>
              </a:rPr>
              <a:t>(),'basic',?,?)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5AD7-AC8A-40F2-B395-B81DEF574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" t="13164" r="21895" b="22157"/>
          <a:stretch/>
        </p:blipFill>
        <p:spPr>
          <a:xfrm>
            <a:off x="390362" y="1124743"/>
            <a:ext cx="8568952" cy="44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3. </a:t>
            </a:r>
            <a:r>
              <a:rPr lang="ko-KR" altLang="en-US" sz="2400" dirty="0">
                <a:ea typeface="문체부 돋음체" panose="020B0609000101010101" pitchFamily="49" charset="-127"/>
              </a:rPr>
              <a:t>카드 생성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31228"/>
            <a:ext cx="8435281" cy="283407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ROUND(rand()*999999: </a:t>
            </a:r>
            <a:r>
              <a:rPr lang="ko-KR" altLang="en-US" sz="1400" dirty="0">
                <a:latin typeface="Consolas" panose="020B0609020204030204" pitchFamily="49" charset="0"/>
              </a:rPr>
              <a:t>랜덤 값 저장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latin typeface="Consolas" panose="020B0609020204030204" pitchFamily="49" charset="0"/>
              </a:rPr>
              <a:t>기본값 역할을 대신한다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?: ?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로 지정된 변수들은 후에 값을 입력할 수 있게 해준다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임시 값 역할을 한다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첫번째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c1)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 의해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값이 들어가고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두번째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c2)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 의해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값이 들어간다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1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5AD7-AC8A-40F2-B395-B81DEF574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" t="12121" r="38375" b="82663"/>
          <a:stretch/>
        </p:blipFill>
        <p:spPr>
          <a:xfrm>
            <a:off x="390362" y="2348880"/>
            <a:ext cx="8568953" cy="519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516EE-2391-4DBD-B273-44C4EB0FE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" t="31390" r="38375" b="64735"/>
          <a:stretch/>
        </p:blipFill>
        <p:spPr>
          <a:xfrm>
            <a:off x="390362" y="4077072"/>
            <a:ext cx="8568953" cy="3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요구사항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 PPT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  <a:p>
            <a:pPr marL="27432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ERwin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으로 그린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ERD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캡처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27432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테이블구현 및 데이터 입력 후 조회한 결과 화면 캡처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27432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테이블 구현이외의 명령문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) Stored Procedure, Trigger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(Index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27432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응용실행 캡처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기능별 캡처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27432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응용프로그램에 포함된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SQL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소스 코드 영역을 캡처하여 보여주기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 응용프로그램 소스코드</a:t>
            </a:r>
            <a:endParaRPr lang="ko-KR" altLang="en-US" kern="0" spc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3. </a:t>
            </a:r>
            <a:r>
              <a:rPr lang="ko-KR" altLang="en-US" sz="2400" dirty="0">
                <a:ea typeface="문체부 돋음체" panose="020B0609000101010101" pitchFamily="49" charset="-127"/>
              </a:rPr>
              <a:t>카드 생성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24989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</a:t>
            </a:r>
            <a:r>
              <a:rPr lang="en-US" altLang="ko-KR" sz="1600" dirty="0">
                <a:latin typeface="Consolas" panose="020B0609020204030204" pitchFamily="49" charset="0"/>
              </a:rPr>
              <a:t>2: </a:t>
            </a:r>
            <a:r>
              <a:rPr lang="ko-KR" altLang="en-US" sz="1600" dirty="0">
                <a:latin typeface="Consolas" panose="020B0609020204030204" pitchFamily="49" charset="0"/>
              </a:rPr>
              <a:t>새로 생성된 주민번호와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에 따른 카드 리스트문 출력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 SELECT </a:t>
            </a:r>
            <a:r>
              <a:rPr lang="en-US" sz="1800" dirty="0" err="1">
                <a:latin typeface="Consolas" panose="020B0609020204030204" pitchFamily="49" charset="0"/>
              </a:rPr>
              <a:t>a.aid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a.atype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c.cid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c.regdate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c.limitamount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c.transdate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c.ctype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 FROM </a:t>
            </a:r>
            <a:r>
              <a:rPr lang="en-US" sz="1800" dirty="0">
                <a:latin typeface="Consolas" panose="020B0609020204030204" pitchFamily="49" charset="0"/>
              </a:rPr>
              <a:t>card c, accounts a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 WHERE </a:t>
            </a:r>
            <a:r>
              <a:rPr lang="en-US" sz="1800" dirty="0" err="1">
                <a:latin typeface="Consolas" panose="020B0609020204030204" pitchFamily="49" charset="0"/>
              </a:rPr>
              <a:t>c.aid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a.aid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c.cssn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a.cssn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c.aid</a:t>
            </a:r>
            <a:r>
              <a:rPr lang="en-US" sz="1800" dirty="0">
                <a:latin typeface="Consolas" panose="020B0609020204030204" pitchFamily="49" charset="0"/>
              </a:rPr>
              <a:t> =?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latin typeface="Consolas" panose="020B0609020204030204" pitchFamily="49" charset="0"/>
              </a:rPr>
              <a:t>c.cssn</a:t>
            </a:r>
            <a:r>
              <a:rPr lang="en-US" sz="1800" dirty="0">
                <a:latin typeface="Consolas" panose="020B0609020204030204" pitchFamily="49" charset="0"/>
              </a:rPr>
              <a:t> =?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E5AD7-AC8A-40F2-B395-B81DEF574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2" t="13164" r="21895" b="22157"/>
          <a:stretch/>
        </p:blipFill>
        <p:spPr>
          <a:xfrm>
            <a:off x="390362" y="1124743"/>
            <a:ext cx="8568952" cy="44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4.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삭제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err="1">
                <a:latin typeface="Consolas" panose="020B0609020204030204" pitchFamily="49" charset="0"/>
              </a:rPr>
              <a:t>입력받은</a:t>
            </a:r>
            <a:r>
              <a:rPr lang="ko-KR" altLang="en-US" sz="1600" dirty="0">
                <a:latin typeface="Consolas" panose="020B0609020204030204" pitchFamily="49" charset="0"/>
              </a:rPr>
              <a:t> 주민번호를 가지고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를 출력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   그와 동시에 후를 위해 배열을 생성하고 </a:t>
            </a:r>
            <a:r>
              <a:rPr lang="en-US" altLang="ko-KR" sz="1600" dirty="0">
                <a:latin typeface="Consolas" panose="020B0609020204030204" pitchFamily="49" charset="0"/>
              </a:rPr>
              <a:t>push.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SQL</a:t>
            </a:r>
            <a:r>
              <a:rPr lang="ko-KR" altLang="en-US" sz="1400" dirty="0">
                <a:latin typeface="Consolas" panose="020B0609020204030204" pitchFamily="49" charset="0"/>
              </a:rPr>
              <a:t>문</a:t>
            </a:r>
            <a:r>
              <a:rPr lang="en-US" altLang="ko-KR" sz="1400" dirty="0">
                <a:latin typeface="Consolas" panose="020B0609020204030204" pitchFamily="49" charset="0"/>
              </a:rPr>
              <a:t>1: </a:t>
            </a:r>
            <a:r>
              <a:rPr lang="ko-KR" altLang="en-US" sz="1400" dirty="0">
                <a:latin typeface="Consolas" panose="020B0609020204030204" pitchFamily="49" charset="0"/>
              </a:rPr>
              <a:t>예금계좌 테이블에서 예금계좌</a:t>
            </a:r>
            <a:r>
              <a:rPr lang="en-US" altLang="ko-KR" sz="1400" dirty="0">
                <a:latin typeface="Consolas" panose="020B0609020204030204" pitchFamily="49" charset="0"/>
              </a:rPr>
              <a:t>ID, </a:t>
            </a:r>
            <a:r>
              <a:rPr lang="ko-KR" altLang="en-US" sz="1400" dirty="0">
                <a:latin typeface="Consolas" panose="020B0609020204030204" pitchFamily="49" charset="0"/>
              </a:rPr>
              <a:t>주민번호를 가져온다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  SELECT </a:t>
            </a:r>
            <a:r>
              <a:rPr lang="en-US" sz="1400" dirty="0">
                <a:latin typeface="Consolas" panose="020B0609020204030204" pitchFamily="49" charset="0"/>
              </a:rPr>
              <a:t>aid, </a:t>
            </a:r>
            <a:r>
              <a:rPr lang="en-US" sz="1400" dirty="0" err="1">
                <a:latin typeface="Consolas" panose="020B0609020204030204" pitchFamily="49" charset="0"/>
              </a:rPr>
              <a:t>cssn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400" dirty="0">
                <a:latin typeface="Consolas" panose="020B0609020204030204" pitchFamily="49" charset="0"/>
              </a:rPr>
              <a:t>accounts;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9D705-B5F3-4837-A9F1-ED0DF7183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8236" r="29634" b="31602"/>
          <a:stretch/>
        </p:blipFill>
        <p:spPr>
          <a:xfrm>
            <a:off x="390361" y="1117592"/>
            <a:ext cx="8568951" cy="44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4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4.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삭제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CD610-3ED4-42FE-B701-7A8F440F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2" t="2871" r="35980" b="52281"/>
          <a:stretch/>
        </p:blipFill>
        <p:spPr>
          <a:xfrm>
            <a:off x="390363" y="1579581"/>
            <a:ext cx="8568952" cy="4009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933A4A-458A-4688-9F0D-BF1EC158B3C3}"/>
              </a:ext>
            </a:extLst>
          </p:cNvPr>
          <p:cNvSpPr txBox="1">
            <a:spLocks/>
          </p:cNvSpPr>
          <p:nvPr/>
        </p:nvSpPr>
        <p:spPr>
          <a:xfrm>
            <a:off x="457200" y="5707492"/>
            <a:ext cx="8435281" cy="115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Consolas" panose="020B0609020204030204" pitchFamily="49" charset="0"/>
              </a:rPr>
              <a:t>얻은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에 해당하는 계좌 삭제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  <a:ea typeface="돋움" panose="020B0600000101010101" pitchFamily="50" charset="-127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: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상동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DELETE FROM </a:t>
            </a:r>
            <a:r>
              <a:rPr lang="en-US" sz="1400" dirty="0">
                <a:latin typeface="Consolas" panose="020B0609020204030204" pitchFamily="49" charset="0"/>
              </a:rPr>
              <a:t>accounts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400" dirty="0">
                <a:latin typeface="Consolas" panose="020B0609020204030204" pitchFamily="49" charset="0"/>
              </a:rPr>
              <a:t>aid =?;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4.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삭제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933A4A-458A-4688-9F0D-BF1EC158B3C3}"/>
              </a:ext>
            </a:extLst>
          </p:cNvPr>
          <p:cNvSpPr txBox="1">
            <a:spLocks/>
          </p:cNvSpPr>
          <p:nvPr/>
        </p:nvSpPr>
        <p:spPr>
          <a:xfrm>
            <a:off x="457200" y="5707492"/>
            <a:ext cx="8435281" cy="115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Consolas" panose="020B0609020204030204" pitchFamily="49" charset="0"/>
              </a:rPr>
              <a:t>삭제 후 남은 카드리스트와 계좌거래내역 출력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3: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상동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SELECT * FROM </a:t>
            </a:r>
            <a:r>
              <a:rPr lang="en-US" sz="1400" dirty="0">
                <a:latin typeface="Consolas" panose="020B0609020204030204" pitchFamily="49" charset="0"/>
              </a:rPr>
              <a:t>card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400" dirty="0" err="1">
                <a:latin typeface="Consolas" panose="020B0609020204030204" pitchFamily="49" charset="0"/>
              </a:rPr>
              <a:t>cssn</a:t>
            </a:r>
            <a:r>
              <a:rPr lang="en-US" sz="1400" dirty="0">
                <a:latin typeface="Consolas" panose="020B0609020204030204" pitchFamily="49" charset="0"/>
              </a:rPr>
              <a:t> =?;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14D0F-F964-4683-8CB7-CC6E4C541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2" t="2871" r="35980" b="52281"/>
          <a:stretch/>
        </p:blipFill>
        <p:spPr>
          <a:xfrm>
            <a:off x="390363" y="1579581"/>
            <a:ext cx="8568952" cy="40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7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4. </a:t>
            </a:r>
            <a:r>
              <a:rPr lang="ko-KR" altLang="en-US" sz="2400" dirty="0">
                <a:ea typeface="문체부 돋음체" panose="020B0609000101010101" pitchFamily="49" charset="-127"/>
              </a:rPr>
              <a:t>예금계좌 삭제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CD610-3ED4-42FE-B701-7A8F440FA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2" t="50143" r="39409" b="20766"/>
          <a:stretch/>
        </p:blipFill>
        <p:spPr>
          <a:xfrm>
            <a:off x="390363" y="2812821"/>
            <a:ext cx="8568952" cy="27764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933A4A-458A-4688-9F0D-BF1EC158B3C3}"/>
              </a:ext>
            </a:extLst>
          </p:cNvPr>
          <p:cNvSpPr txBox="1">
            <a:spLocks/>
          </p:cNvSpPr>
          <p:nvPr/>
        </p:nvSpPr>
        <p:spPr>
          <a:xfrm>
            <a:off x="457200" y="5707492"/>
            <a:ext cx="8435281" cy="1150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가 여러 개 있을 가능성이 있어 이 경우도 고려하기 하여</a:t>
            </a:r>
            <a:r>
              <a:rPr lang="en-US" altLang="ko-KR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				1</a:t>
            </a:r>
            <a:r>
              <a:rPr lang="ko-KR" altLang="en-US" sz="1600" dirty="0">
                <a:latin typeface="Consolas" panose="020B0609020204030204" pitchFamily="49" charset="0"/>
              </a:rPr>
              <a:t>번에서 생성한 배열을 이용하여 출력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4: </a:t>
            </a:r>
            <a:r>
              <a:rPr lang="ko-KR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돋움" panose="020B0600000101010101" pitchFamily="50" charset="-127"/>
              </a:rPr>
              <a:t>예금계좌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  <a:ea typeface="돋움" panose="020B0600000101010101" pitchFamily="50" charset="-127"/>
              </a:rPr>
              <a:t>ID</a:t>
            </a:r>
            <a:r>
              <a:rPr lang="ko-KR" altLang="en-US" sz="1400" dirty="0">
                <a:solidFill>
                  <a:prstClr val="black"/>
                </a:solidFill>
                <a:latin typeface="Consolas" panose="020B0609020204030204" pitchFamily="49" charset="0"/>
                <a:ea typeface="돋움" panose="020B0600000101010101" pitchFamily="50" charset="-127"/>
              </a:rPr>
              <a:t>에 맞는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계좌내역 모두 출력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SELECT </a:t>
            </a:r>
            <a:r>
              <a:rPr lang="en-US" sz="1400" dirty="0"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400" dirty="0">
                <a:latin typeface="Consolas" panose="020B0609020204030204" pitchFamily="49" charset="0"/>
              </a:rPr>
              <a:t>transactions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400" dirty="0">
                <a:latin typeface="Consolas" panose="020B0609020204030204" pitchFamily="49" charset="0"/>
              </a:rPr>
              <a:t>aid =?;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1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5. </a:t>
            </a:r>
            <a:r>
              <a:rPr lang="ko-KR" altLang="en-US" sz="2400" dirty="0">
                <a:ea typeface="문체부 돋음체" panose="020B0609000101010101" pitchFamily="49" charset="-127"/>
              </a:rPr>
              <a:t>입금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Consolas" panose="020B0609020204030204" pitchFamily="49" charset="0"/>
              </a:rPr>
              <a:t>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와 입금 금액 입력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9C0AC-A10B-4BB8-BA05-9644A0C7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060" r="9838" b="22158"/>
          <a:stretch/>
        </p:blipFill>
        <p:spPr>
          <a:xfrm>
            <a:off x="390363" y="1389692"/>
            <a:ext cx="8568952" cy="41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5. </a:t>
            </a:r>
            <a:r>
              <a:rPr lang="ko-KR" altLang="en-US" sz="2400" dirty="0">
                <a:ea typeface="문체부 돋음체" panose="020B0609000101010101" pitchFamily="49" charset="-127"/>
              </a:rPr>
              <a:t>입금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sz="1600" dirty="0">
                <a:latin typeface="Consolas" panose="020B0609020204030204" pitchFamily="49" charset="0"/>
              </a:rPr>
              <a:t>현재 잔고와 거래번호를 변수에 저장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1: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예금계좌 테이블에서 예금계좌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ID,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주민번호를 가져온다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.</a:t>
            </a: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9C0AC-A10B-4BB8-BA05-9644A0C7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29264" r="36298" b="22225"/>
          <a:stretch/>
        </p:blipFill>
        <p:spPr>
          <a:xfrm>
            <a:off x="393878" y="1212397"/>
            <a:ext cx="8565437" cy="43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5. </a:t>
            </a:r>
            <a:r>
              <a:rPr lang="ko-KR" altLang="en-US" sz="2400" dirty="0">
                <a:ea typeface="문체부 돋음체" panose="020B0609000101010101" pitchFamily="49" charset="-127"/>
              </a:rPr>
              <a:t>입금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3"/>
            <a:ext cx="8435281" cy="11505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FROM (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	SELECT </a:t>
            </a:r>
            <a:r>
              <a:rPr lang="en-US" sz="1800" dirty="0"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800" dirty="0"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>
                <a:latin typeface="Consolas" panose="020B0609020204030204" pitchFamily="49" charset="0"/>
              </a:rPr>
              <a:t>(aid, </a:t>
            </a:r>
            <a:r>
              <a:rPr lang="en-US" sz="1800" dirty="0" err="1">
                <a:latin typeface="Consolas" panose="020B0609020204030204" pitchFamily="49" charset="0"/>
              </a:rPr>
              <a:t>tdate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IN (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		SELECT </a:t>
            </a:r>
            <a:r>
              <a:rPr lang="en-US" sz="1800" dirty="0">
                <a:latin typeface="Consolas" panose="020B0609020204030204" pitchFamily="49" charset="0"/>
              </a:rPr>
              <a:t>aid, max(</a:t>
            </a:r>
            <a:r>
              <a:rPr lang="en-US" sz="1800" dirty="0" err="1">
                <a:latin typeface="Consolas" panose="020B0609020204030204" pitchFamily="49" charset="0"/>
              </a:rPr>
              <a:t>tdate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>
                <a:latin typeface="Consolas" panose="020B0609020204030204" pitchFamily="49" charset="0"/>
              </a:rPr>
              <a:t>aid =?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	ORDER BY </a:t>
            </a:r>
            <a:r>
              <a:rPr lang="en-US" sz="1800" dirty="0" err="1">
                <a:latin typeface="Consolas" panose="020B0609020204030204" pitchFamily="49" charset="0"/>
              </a:rPr>
              <a:t>tdate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DESC)   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6A08F-0AA2-469A-8336-8C145ED73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29264" r="36298" b="22225"/>
          <a:stretch/>
        </p:blipFill>
        <p:spPr>
          <a:xfrm>
            <a:off x="393878" y="1212397"/>
            <a:ext cx="8565437" cy="43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5. </a:t>
            </a:r>
            <a:r>
              <a:rPr lang="ko-KR" altLang="en-US" sz="2400" dirty="0">
                <a:ea typeface="문체부 돋음체" panose="020B0609000101010101" pitchFamily="49" charset="-127"/>
              </a:rPr>
              <a:t>입금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z="1600" dirty="0">
                <a:latin typeface="Consolas" panose="020B0609020204030204" pitchFamily="49" charset="0"/>
              </a:rPr>
              <a:t>입력한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와 금액에 따라 거래내역에 추가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ko-KR" altLang="en-US" sz="1600" dirty="0">
                <a:latin typeface="Consolas" panose="020B0609020204030204" pitchFamily="49" charset="0"/>
              </a:rPr>
              <a:t>감소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- </a:t>
            </a:r>
            <a:r>
              <a:rPr lang="ko-KR" altLang="en-US" sz="1600" dirty="0">
                <a:latin typeface="Consolas" panose="020B0609020204030204" pitchFamily="49" charset="0"/>
              </a:rPr>
              <a:t>입력한 금액이 음수이면 입금이 아닌 출금으로 메시지가 나오게 기능을 추가하였다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  <a:ea typeface="돋움" panose="020B0600000101010101" pitchFamily="50" charset="-127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: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상동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None/>
              <a:tabLst/>
              <a:defRPr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</a:rPr>
              <a:t>INSERT INTO </a:t>
            </a:r>
            <a:r>
              <a:rPr lang="en-US" sz="1500" dirty="0">
                <a:latin typeface="Consolas" panose="020B0609020204030204" pitchFamily="49" charset="0"/>
              </a:rPr>
              <a:t>transactions </a:t>
            </a:r>
            <a:r>
              <a:rPr lang="en-US" sz="1500" dirty="0">
                <a:solidFill>
                  <a:srgbClr val="2A00FF"/>
                </a:solidFill>
                <a:latin typeface="Consolas" panose="020B0609020204030204" pitchFamily="49" charset="0"/>
              </a:rPr>
              <a:t>VALUES</a:t>
            </a:r>
            <a:r>
              <a:rPr lang="en-US" sz="1500" dirty="0">
                <a:latin typeface="Consolas" panose="020B0609020204030204" pitchFamily="49" charset="0"/>
              </a:rPr>
              <a:t>(?,</a:t>
            </a:r>
            <a:r>
              <a:rPr lang="en-US" sz="1500" dirty="0" err="1">
                <a:latin typeface="Consolas" panose="020B0609020204030204" pitchFamily="49" charset="0"/>
              </a:rPr>
              <a:t>curdate</a:t>
            </a:r>
            <a:r>
              <a:rPr lang="en-US" sz="1500" dirty="0">
                <a:latin typeface="Consolas" panose="020B0609020204030204" pitchFamily="49" charset="0"/>
              </a:rPr>
              <a:t>(),?,'</a:t>
            </a:r>
            <a:r>
              <a:rPr lang="ko-KR" altLang="en-US" sz="1500" dirty="0">
                <a:latin typeface="Consolas" panose="020B0609020204030204" pitchFamily="49" charset="0"/>
              </a:rPr>
              <a:t>자동이체</a:t>
            </a:r>
            <a:r>
              <a:rPr lang="en-US" altLang="ko-KR" sz="1500" dirty="0">
                <a:latin typeface="Consolas" panose="020B0609020204030204" pitchFamily="49" charset="0"/>
              </a:rPr>
              <a:t>',?,?,?);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9C0AC-A10B-4BB8-BA05-9644A0C7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 t="29264" r="36298" b="22225"/>
          <a:stretch/>
        </p:blipFill>
        <p:spPr>
          <a:xfrm>
            <a:off x="393878" y="1212397"/>
            <a:ext cx="8565437" cy="43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5. </a:t>
            </a:r>
            <a:r>
              <a:rPr lang="ko-KR" altLang="en-US" sz="2400" dirty="0">
                <a:ea typeface="문체부 돋음체" panose="020B0609000101010101" pitchFamily="49" charset="-127"/>
              </a:rPr>
              <a:t>입금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1600" dirty="0">
                <a:latin typeface="Consolas" panose="020B0609020204030204" pitchFamily="49" charset="0"/>
              </a:rPr>
              <a:t>추가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ko-KR" altLang="en-US" sz="1600" dirty="0">
                <a:latin typeface="Consolas" panose="020B0609020204030204" pitchFamily="49" charset="0"/>
              </a:rPr>
              <a:t>감소된 거래내역에 맞게 예금계좌</a:t>
            </a:r>
            <a:r>
              <a:rPr lang="en-US" altLang="ko-KR" sz="1600" dirty="0">
                <a:latin typeface="Consolas" panose="020B0609020204030204" pitchFamily="49" charset="0"/>
              </a:rPr>
              <a:t>ID</a:t>
            </a:r>
            <a:r>
              <a:rPr lang="ko-KR" altLang="en-US" sz="1600" dirty="0">
                <a:latin typeface="Consolas" panose="020B0609020204030204" pitchFamily="49" charset="0"/>
              </a:rPr>
              <a:t>에 해당하는 계좌의 금액도 업데이트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3: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상동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None/>
              <a:tabLst/>
              <a:defRPr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UPDATE </a:t>
            </a:r>
            <a:r>
              <a:rPr lang="en-US" sz="1600" dirty="0">
                <a:latin typeface="Consolas" panose="020B0609020204030204" pitchFamily="49" charset="0"/>
              </a:rPr>
              <a:t>accounts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SET </a:t>
            </a:r>
            <a:r>
              <a:rPr lang="en-US" sz="1600" dirty="0">
                <a:latin typeface="Consolas" panose="020B0609020204030204" pitchFamily="49" charset="0"/>
              </a:rPr>
              <a:t>balance=?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600" dirty="0">
                <a:latin typeface="Consolas" panose="020B0609020204030204" pitchFamily="49" charset="0"/>
              </a:rPr>
              <a:t>aid=?;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7D33B-357C-4889-B4CB-FC8DAD80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27727" r="42029" b="29118"/>
          <a:stretch/>
        </p:blipFill>
        <p:spPr>
          <a:xfrm>
            <a:off x="390363" y="1170987"/>
            <a:ext cx="8568952" cy="44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발표가이드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프로젝트 발표의 목적은 구현한 것을 확인하는 과정이나</a:t>
            </a:r>
            <a:r>
              <a:rPr lang="en-US" altLang="ko-KR" sz="160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</a:t>
            </a:r>
            <a:r>
              <a:rPr lang="ko-KR" altLang="en-US" sz="160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시간을 줄이기 위해서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- demo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중심 </a:t>
            </a:r>
            <a:r>
              <a:rPr lang="en-US" altLang="ko-KR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5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분 발표</a:t>
            </a:r>
            <a:r>
              <a:rPr lang="en-US" altLang="ko-KR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 3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분 질의</a:t>
            </a:r>
            <a:r>
              <a:rPr lang="en-US" altLang="ko-KR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/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평가</a:t>
            </a:r>
            <a:endParaRPr lang="en-US" altLang="ko-KR" sz="2000" b="1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05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b="1" i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PPT</a:t>
            </a: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ERD,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테이블구현 화면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테이블 이외 구현명령문         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응용기능별 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SQL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포함 소스코드 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-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응용기능 데모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기타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: UI,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버그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 PPT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구성 등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r>
              <a:rPr lang="ko-KR" altLang="en-US" b="0" i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노트북 응용 데모</a:t>
            </a:r>
            <a:endParaRPr lang="en-US" altLang="ko-KR" b="0" i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 err="1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ERwin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구현 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MySQL Workbench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구현화면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.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sql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.java</a:t>
            </a:r>
          </a:p>
          <a:p>
            <a:pPr lvl="1"/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기능 구현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524000"/>
            <a:ext cx="0" cy="507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59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0363" y="55892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85921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java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 </a:t>
            </a:r>
            <a:r>
              <a:rPr lang="en-US" altLang="ko-KR" sz="2400" dirty="0">
                <a:ea typeface="문체부 돋음체" panose="020B0609000101010101" pitchFamily="49" charset="-127"/>
              </a:rPr>
              <a:t>– 5. </a:t>
            </a:r>
            <a:r>
              <a:rPr lang="ko-KR" altLang="en-US" sz="2400" dirty="0">
                <a:ea typeface="문체부 돋음체" panose="020B0609000101010101" pitchFamily="49" charset="-127"/>
              </a:rPr>
              <a:t>입금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07492"/>
            <a:ext cx="8435281" cy="11505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ko-KR" altLang="en-US" sz="1600" dirty="0">
                <a:latin typeface="Consolas" panose="020B0609020204030204" pitchFamily="49" charset="0"/>
              </a:rPr>
              <a:t>예금 잔고 및 최근 계좌거래내역 출력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최신 날짜 순 </a:t>
            </a:r>
            <a:r>
              <a:rPr lang="en-US" altLang="ko-KR" sz="1600" dirty="0"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latin typeface="Consolas" panose="020B0609020204030204" pitchFamily="49" charset="0"/>
              </a:rPr>
              <a:t>개만 출력하도록 하였다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marL="182880" marR="0" lvl="0" indent="-18288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SQL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문</a:t>
            </a:r>
            <a:r>
              <a:rPr lang="en-US" altLang="ko-KR" sz="1400" dirty="0">
                <a:solidFill>
                  <a:prstClr val="black"/>
                </a:solidFill>
                <a:latin typeface="Consolas" panose="020B0609020204030204" pitchFamily="49" charset="0"/>
                <a:ea typeface="돋움" panose="020B0600000101010101" pitchFamily="50" charset="-127"/>
              </a:rPr>
              <a:t>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: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상동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돋움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278F"/>
              </a:buClr>
              <a:buSzPct val="85000"/>
              <a:buNone/>
              <a:tabLst/>
              <a:defRPr/>
            </a:pP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SELECT 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sz="1600" dirty="0">
                <a:latin typeface="Consolas" panose="020B0609020204030204" pitchFamily="49" charset="0"/>
              </a:rPr>
              <a:t>transactions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WHERE </a:t>
            </a:r>
            <a:r>
              <a:rPr lang="en-US" sz="1600" dirty="0">
                <a:latin typeface="Consolas" panose="020B0609020204030204" pitchFamily="49" charset="0"/>
              </a:rPr>
              <a:t>aid=?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</a:rPr>
              <a:t>tdate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DESC LIMIT </a:t>
            </a:r>
            <a:r>
              <a:rPr lang="en-US" sz="1600" dirty="0">
                <a:latin typeface="Consolas" panose="020B0609020204030204" pitchFamily="49" charset="0"/>
              </a:rPr>
              <a:t>5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7D33B-357C-4889-B4CB-FC8DAD80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27727" r="42029" b="29118"/>
          <a:stretch/>
        </p:blipFill>
        <p:spPr>
          <a:xfrm>
            <a:off x="390363" y="1170987"/>
            <a:ext cx="8568952" cy="44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49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Thank you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프로젝트 발표의 목적은 구현한 것을 확인하는 과정이나</a:t>
            </a:r>
            <a:r>
              <a:rPr lang="en-US" altLang="ko-KR" sz="160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</a:t>
            </a:r>
            <a:r>
              <a:rPr lang="ko-KR" altLang="en-US" sz="160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시간을 줄이기 위해서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- demo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중심 </a:t>
            </a:r>
            <a:r>
              <a:rPr lang="en-US" altLang="ko-KR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5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분 발표</a:t>
            </a:r>
            <a:r>
              <a:rPr lang="en-US" altLang="ko-KR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 3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분 질의</a:t>
            </a:r>
            <a:r>
              <a:rPr lang="en-US" altLang="ko-KR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/</a:t>
            </a:r>
            <a:r>
              <a:rPr lang="ko-KR" altLang="en-US" sz="20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평가</a:t>
            </a:r>
            <a:endParaRPr lang="en-US" altLang="ko-KR" sz="2000" b="1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105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b="1" i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PPT</a:t>
            </a: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ERD,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테이블구현 화면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테이블 이외 구현명령문         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응용기능별 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SQL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포함 소스코드 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-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응용기능 데모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 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기타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: UI,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버그</a:t>
            </a:r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 PPT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구성 등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r>
              <a:rPr lang="ko-KR" altLang="en-US" b="0" i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노트북 응용 데모</a:t>
            </a:r>
            <a:endParaRPr lang="en-US" altLang="ko-KR" b="0" i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 err="1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ERwin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구현 화면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MySQL Workbench </a:t>
            </a:r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구현화면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  <a:p>
            <a:pPr lvl="1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.</a:t>
            </a:r>
            <a:r>
              <a:rPr lang="en-US" altLang="ko-KR" dirty="0" err="1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sql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.java</a:t>
            </a:r>
          </a:p>
          <a:p>
            <a:pPr lvl="1"/>
            <a:r>
              <a:rPr lang="ko-KR" altLang="en-US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  <a:cs typeface="함초롬바탕" panose="02030504000101010101" pitchFamily="18" charset="-127"/>
              </a:rPr>
              <a:t>기능 구현</a:t>
            </a:r>
            <a:endParaRPr lang="en-US" altLang="ko-KR" b="0" i="0" dirty="0">
              <a:effectLst/>
              <a:latin typeface="돋움" panose="020B0600000101010101" pitchFamily="50" charset="-127"/>
              <a:ea typeface="돋움" panose="020B0600000101010101" pitchFamily="50" charset="-127"/>
              <a:cs typeface="함초롬바탕" panose="02030504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524000"/>
            <a:ext cx="0" cy="507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6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문제은행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457200" marR="0" indent="-4572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은행업무관리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ERD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BCNF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까지 정규화하고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ERWin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으로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그리시오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</a:p>
          <a:p>
            <a:pPr marL="457200" marR="0" indent="-4572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데이터베이스에 테이블을 구현하고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샘플 레코드를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5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개 이상씩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입력하시오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</a:p>
          <a:p>
            <a:pPr marL="457200" marR="0" indent="-4572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다음 질의를 수행하는 윈도우기반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DB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응용 프로그램을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만드시오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5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3D357-C7B3-4866-86E0-1401B166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ERwin</a:t>
            </a:r>
            <a:r>
              <a:rPr lang="ko-KR" altLang="en-US" dirty="0"/>
              <a:t>으로 데이터 모델링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23CBA-4280-46C7-98EF-E7E4E665F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04" y="1772163"/>
            <a:ext cx="4810796" cy="453453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5675F3-8A97-4C9F-B23A-D7F1CBD0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3322713" cy="485313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고객</a:t>
            </a:r>
            <a:r>
              <a:rPr lang="en-US" altLang="ko-KR" sz="1800" dirty="0"/>
              <a:t>~</a:t>
            </a:r>
            <a:r>
              <a:rPr lang="ko-KR" altLang="en-US" sz="1800" dirty="0"/>
              <a:t>카드</a:t>
            </a:r>
            <a:r>
              <a:rPr lang="en-US" altLang="ko-KR" sz="1800" dirty="0"/>
              <a:t>: 1:N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비식별</a:t>
            </a:r>
            <a:endParaRPr lang="en-US" altLang="ko-KR" sz="1800" dirty="0"/>
          </a:p>
          <a:p>
            <a:r>
              <a:rPr lang="ko-KR" altLang="en-US" sz="1800" dirty="0"/>
              <a:t>고객</a:t>
            </a:r>
            <a:r>
              <a:rPr lang="en-US" altLang="ko-KR" sz="1800" dirty="0"/>
              <a:t>~</a:t>
            </a:r>
            <a:r>
              <a:rPr lang="ko-KR" altLang="en-US" sz="1800" dirty="0"/>
              <a:t>예금계좌</a:t>
            </a:r>
            <a:r>
              <a:rPr lang="en-US" altLang="ko-KR" sz="1800" dirty="0"/>
              <a:t>: 1:N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비식별</a:t>
            </a:r>
            <a:endParaRPr lang="en-US" altLang="ko-KR" sz="1800" dirty="0"/>
          </a:p>
          <a:p>
            <a:r>
              <a:rPr lang="ko-KR" altLang="en-US" sz="1800" dirty="0"/>
              <a:t>예금계좌</a:t>
            </a:r>
            <a:r>
              <a:rPr lang="en-US" altLang="ko-KR" sz="1800" dirty="0"/>
              <a:t>~</a:t>
            </a:r>
            <a:r>
              <a:rPr lang="ko-KR" altLang="en-US" sz="1800" dirty="0"/>
              <a:t>카드</a:t>
            </a:r>
            <a:r>
              <a:rPr lang="en-US" altLang="ko-KR" sz="1800" dirty="0"/>
              <a:t>: 1:N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비식별</a:t>
            </a:r>
            <a:endParaRPr lang="en-US" altLang="ko-KR" sz="1800" dirty="0"/>
          </a:p>
          <a:p>
            <a:r>
              <a:rPr lang="ko-KR" altLang="en-US" sz="1800" dirty="0"/>
              <a:t>예금계좌</a:t>
            </a:r>
            <a:r>
              <a:rPr lang="en-US" altLang="ko-KR" sz="1800" dirty="0"/>
              <a:t>~</a:t>
            </a:r>
            <a:r>
              <a:rPr lang="ko-KR" altLang="en-US" sz="1800" dirty="0"/>
              <a:t>거래내역</a:t>
            </a:r>
            <a:r>
              <a:rPr lang="en-US" altLang="ko-KR" sz="1800" dirty="0"/>
              <a:t>:1:N </a:t>
            </a:r>
            <a:r>
              <a:rPr lang="ko-KR" altLang="en-US" sz="1800" dirty="0"/>
              <a:t>식별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BCNF</a:t>
            </a:r>
            <a:r>
              <a:rPr lang="ko-KR" altLang="en-US" sz="1800" dirty="0"/>
              <a:t>까지 정규형</a:t>
            </a:r>
            <a:endParaRPr lang="en-US" altLang="ko-KR" sz="18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1</a:t>
            </a:r>
            <a:r>
              <a:rPr lang="ko-KR" altLang="en-US" sz="1400" dirty="0"/>
              <a:t>정규형</a:t>
            </a:r>
            <a:endParaRPr lang="en-US" altLang="ko-KR" sz="1400" dirty="0"/>
          </a:p>
          <a:p>
            <a:pPr marL="274320" lvl="1" indent="0">
              <a:buNone/>
            </a:pPr>
            <a:r>
              <a:rPr lang="en-US" altLang="ko-KR" sz="1400" dirty="0"/>
              <a:t>: </a:t>
            </a:r>
            <a:r>
              <a:rPr lang="ko-KR" altLang="en-US" sz="1400" dirty="0"/>
              <a:t>모든 값의 속성이 하나씩만 존재</a:t>
            </a:r>
            <a:endParaRPr lang="en-US" altLang="ko-KR" sz="14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정규형</a:t>
            </a:r>
            <a:endParaRPr lang="en-US" altLang="ko-KR" sz="1400" dirty="0"/>
          </a:p>
          <a:p>
            <a:pPr marL="274320" lvl="1" indent="0">
              <a:buNone/>
            </a:pPr>
            <a:r>
              <a:rPr lang="en-US" altLang="ko-KR" sz="1400" dirty="0"/>
              <a:t>: </a:t>
            </a:r>
            <a:r>
              <a:rPr lang="ko-KR" altLang="en-US" sz="1400" dirty="0"/>
              <a:t>기본키에 모두 완전함수종속</a:t>
            </a:r>
            <a:endParaRPr lang="en-US" altLang="ko-KR" sz="1400" dirty="0"/>
          </a:p>
          <a:p>
            <a:pPr lvl="1"/>
            <a:r>
              <a:rPr lang="ko-KR" altLang="en-US" sz="1400" dirty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정규형</a:t>
            </a:r>
            <a:endParaRPr lang="en-US" altLang="ko-KR" sz="1400" dirty="0"/>
          </a:p>
          <a:p>
            <a:pPr marL="274320" lvl="1" indent="0">
              <a:buNone/>
            </a:pPr>
            <a:r>
              <a:rPr lang="en-US" altLang="ko-KR" sz="1400" dirty="0"/>
              <a:t>: </a:t>
            </a:r>
            <a:r>
              <a:rPr lang="ko-KR" altLang="en-US" sz="1400" dirty="0" err="1"/>
              <a:t>이행적</a:t>
            </a:r>
            <a:r>
              <a:rPr lang="ko-KR" altLang="en-US" sz="1400" dirty="0"/>
              <a:t> 속성 없음</a:t>
            </a:r>
            <a:endParaRPr lang="en-US" altLang="ko-KR" sz="1400" dirty="0"/>
          </a:p>
          <a:p>
            <a:pPr lvl="1"/>
            <a:r>
              <a:rPr lang="en-US" altLang="ko-KR" sz="1400" dirty="0"/>
              <a:t>BCNF</a:t>
            </a:r>
            <a:r>
              <a:rPr lang="ko-KR" altLang="en-US" sz="1400" dirty="0"/>
              <a:t> 정규형</a:t>
            </a:r>
            <a:endParaRPr lang="en-US" altLang="ko-KR" sz="1400" dirty="0"/>
          </a:p>
          <a:p>
            <a:pPr marL="274320" lvl="1" indent="0">
              <a:buNone/>
            </a:pPr>
            <a:r>
              <a:rPr lang="en-US" altLang="ko-KR" sz="1400" dirty="0"/>
              <a:t>: </a:t>
            </a:r>
            <a:r>
              <a:rPr lang="ko-KR" altLang="en-US" sz="1400" dirty="0"/>
              <a:t>결정자 모두 </a:t>
            </a:r>
            <a:r>
              <a:rPr lang="ko-KR" altLang="en-US" sz="1400" dirty="0" err="1"/>
              <a:t>후보키</a:t>
            </a:r>
            <a:endParaRPr lang="en-US" altLang="ko-KR" sz="1400" dirty="0"/>
          </a:p>
          <a:p>
            <a:pPr marL="27432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558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5C4C-B93A-4B8E-A543-7527D57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소스코드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B41-4523-46B6-ACE0-DF171E9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061048"/>
          </a:xfrm>
        </p:spPr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한 방식은</a:t>
            </a:r>
            <a:r>
              <a:rPr lang="en-US" altLang="ko-KR" dirty="0"/>
              <a:t>…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여기 설명 적어주세요</a:t>
            </a:r>
            <a:r>
              <a:rPr lang="en-US" altLang="ko-KR" dirty="0"/>
              <a:t>. </a:t>
            </a:r>
            <a:r>
              <a:rPr lang="ko-KR" altLang="en-US" dirty="0"/>
              <a:t>필요하면 슬라이드도 </a:t>
            </a:r>
            <a:r>
              <a:rPr lang="ko-KR" altLang="en-US" dirty="0" err="1"/>
              <a:t>덧붙여주시고요</a:t>
            </a:r>
            <a:r>
              <a:rPr lang="en-US" altLang="ko-KR"/>
              <a:t>.)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C9FD8-7280-4713-A846-F92E94B5D83F}"/>
              </a:ext>
            </a:extLst>
          </p:cNvPr>
          <p:cNvCxnSpPr>
            <a:cxnSpLocks/>
          </p:cNvCxnSpPr>
          <p:nvPr/>
        </p:nvCxnSpPr>
        <p:spPr>
          <a:xfrm>
            <a:off x="3779912" y="1196752"/>
            <a:ext cx="0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21E775D-0F24-42F8-98B1-6D0E2FD69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25" b="55742"/>
          <a:stretch/>
        </p:blipFill>
        <p:spPr>
          <a:xfrm>
            <a:off x="4015949" y="754496"/>
            <a:ext cx="5011236" cy="26872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A00E26-52D5-423C-A30C-3DDEF232CBBD}"/>
              </a:ext>
            </a:extLst>
          </p:cNvPr>
          <p:cNvSpPr/>
          <p:nvPr/>
        </p:nvSpPr>
        <p:spPr>
          <a:xfrm>
            <a:off x="4021277" y="3425661"/>
            <a:ext cx="5005908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F35557-3C04-49DF-949C-EE324A5E8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1" r="59390" b="2627"/>
          <a:stretch/>
        </p:blipFill>
        <p:spPr>
          <a:xfrm>
            <a:off x="3998008" y="4407913"/>
            <a:ext cx="5027099" cy="21174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BDC7D1-A874-4D76-B164-6AA02A11CDFE}"/>
              </a:ext>
            </a:extLst>
          </p:cNvPr>
          <p:cNvSpPr/>
          <p:nvPr/>
        </p:nvSpPr>
        <p:spPr>
          <a:xfrm>
            <a:off x="4000080" y="4146506"/>
            <a:ext cx="5027105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6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3399858" y="882294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A24D291-A187-4EBF-9932-43B2E9D53F4D}"/>
              </a:ext>
            </a:extLst>
          </p:cNvPr>
          <p:cNvSpPr/>
          <p:nvPr/>
        </p:nvSpPr>
        <p:spPr>
          <a:xfrm>
            <a:off x="3551065" y="609542"/>
            <a:ext cx="5483990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20F5D-A8F3-4FF8-831A-C73D92B33AD2}"/>
              </a:ext>
            </a:extLst>
          </p:cNvPr>
          <p:cNvSpPr/>
          <p:nvPr/>
        </p:nvSpPr>
        <p:spPr>
          <a:xfrm>
            <a:off x="3552498" y="6434774"/>
            <a:ext cx="5483990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SQL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289066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Import</a:t>
            </a:r>
            <a:r>
              <a:rPr lang="ko-KR" altLang="en-US" sz="1600" dirty="0">
                <a:latin typeface="Consolas" panose="020B0609020204030204" pitchFamily="49" charset="0"/>
              </a:rPr>
              <a:t>해서 얻은 </a:t>
            </a:r>
            <a:r>
              <a:rPr lang="en-US" altLang="ko-KR" sz="1600" dirty="0">
                <a:latin typeface="Consolas" panose="020B0609020204030204" pitchFamily="49" charset="0"/>
              </a:rPr>
              <a:t>SQL</a:t>
            </a:r>
            <a:r>
              <a:rPr lang="ko-KR" altLang="en-US" sz="1600" dirty="0">
                <a:latin typeface="Consolas" panose="020B0609020204030204" pitchFamily="49" charset="0"/>
              </a:rPr>
              <a:t>문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2AA087-9B15-40BF-B3C5-BB45A2C2C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25" b="14111"/>
          <a:stretch/>
        </p:blipFill>
        <p:spPr>
          <a:xfrm>
            <a:off x="3552498" y="784522"/>
            <a:ext cx="5483994" cy="57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5536" y="50441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SQL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219120"/>
            <a:ext cx="8435281" cy="1234215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ER</a:t>
            </a:r>
            <a:r>
              <a:rPr lang="ko-KR" altLang="en-US" sz="1600" dirty="0">
                <a:latin typeface="Consolas" panose="020B0609020204030204" pitchFamily="49" charset="0"/>
              </a:rPr>
              <a:t>모델링한 결과를 토대로 </a:t>
            </a:r>
            <a:r>
              <a:rPr lang="en-US" altLang="ko-KR" sz="1600" dirty="0">
                <a:latin typeface="Consolas" panose="020B0609020204030204" pitchFamily="49" charset="0"/>
              </a:rPr>
              <a:t>PK, KEY, FK </a:t>
            </a:r>
            <a:r>
              <a:rPr lang="ko-KR" altLang="en-US" sz="1600" dirty="0">
                <a:latin typeface="Consolas" panose="020B0609020204030204" pitchFamily="49" charset="0"/>
              </a:rPr>
              <a:t>설정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71A437-6996-4FFC-9A89-43FA49879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26" t="17998" r="54725" b="47323"/>
          <a:stretch/>
        </p:blipFill>
        <p:spPr>
          <a:xfrm>
            <a:off x="-650774" y="1227716"/>
            <a:ext cx="9685829" cy="36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5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 flipH="1">
            <a:off x="395536" y="504414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SQL</a:t>
            </a:r>
            <a:r>
              <a:rPr lang="ko-KR" altLang="en-US" sz="2400" dirty="0">
                <a:ea typeface="문체부 돋음체" panose="020B0609000101010101" pitchFamily="49" charset="-127"/>
              </a:rPr>
              <a:t> 소스 코드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219120"/>
            <a:ext cx="8435281" cy="1234215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</a:rPr>
              <a:t>전과 동일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F20D9-F60D-4347-95F9-B40A1F5B5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2" r="39763" b="42109"/>
          <a:stretch/>
        </p:blipFill>
        <p:spPr>
          <a:xfrm>
            <a:off x="427774" y="1981100"/>
            <a:ext cx="8568945" cy="28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70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2306</TotalTime>
  <Words>1137</Words>
  <Application>Microsoft Office PowerPoint</Application>
  <PresentationFormat>On-screen Show (4:3)</PresentationFormat>
  <Paragraphs>182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돋움</vt:lpstr>
      <vt:lpstr>맑은 고딕</vt:lpstr>
      <vt:lpstr>함초롬바탕</vt:lpstr>
      <vt:lpstr>Arial</vt:lpstr>
      <vt:lpstr>Consolas</vt:lpstr>
      <vt:lpstr>Wingdings</vt:lpstr>
      <vt:lpstr>투명도</vt:lpstr>
      <vt:lpstr>데이터베이스 프로젝트</vt:lpstr>
      <vt:lpstr>과제 요구사항</vt:lpstr>
      <vt:lpstr>발표가이드</vt:lpstr>
      <vt:lpstr>과제 문제은행</vt:lpstr>
      <vt:lpstr>ERwin으로 데이터 모델링</vt:lpstr>
      <vt:lpstr>SQL 소스코드</vt:lpstr>
      <vt:lpstr>SQL 소스 코드</vt:lpstr>
      <vt:lpstr>SQL 소스 코드</vt:lpstr>
      <vt:lpstr>SQL 소스 코드</vt:lpstr>
      <vt:lpstr>SQL 소스 코드</vt:lpstr>
      <vt:lpstr>java 소스 코드</vt:lpstr>
      <vt:lpstr>java 소스 코드</vt:lpstr>
      <vt:lpstr>java 소스 코드 – 1. 예금계좌 조회</vt:lpstr>
      <vt:lpstr>java 소스 코드 – 1. 예금계좌 조회</vt:lpstr>
      <vt:lpstr>java 소스 코드 – 2. 예금계좌 거래내역 조회</vt:lpstr>
      <vt:lpstr>java 소스 코드 – 2. 예금계좌 거래내역 조회</vt:lpstr>
      <vt:lpstr>java 소스 코드 – 2. 예금계좌 거래내역 조회</vt:lpstr>
      <vt:lpstr>java 소스 코드 – 3. 카드 생성</vt:lpstr>
      <vt:lpstr>java 소스 코드 – 3. 카드 생성</vt:lpstr>
      <vt:lpstr>java 소스 코드 – 3. 카드 생성</vt:lpstr>
      <vt:lpstr>java 소스 코드 – 4. 예금계좌 삭제</vt:lpstr>
      <vt:lpstr>java 소스 코드 – 4. 예금계좌 삭제</vt:lpstr>
      <vt:lpstr>java 소스 코드 – 4. 예금계좌 삭제</vt:lpstr>
      <vt:lpstr>java 소스 코드 – 4. 예금계좌 삭제</vt:lpstr>
      <vt:lpstr>java 소스 코드 – 5. 입금</vt:lpstr>
      <vt:lpstr>java 소스 코드 – 5. 입금</vt:lpstr>
      <vt:lpstr>java 소스 코드 – 5. 입금</vt:lpstr>
      <vt:lpstr>java 소스 코드 – 5. 입금</vt:lpstr>
      <vt:lpstr>java 소스 코드 – 5. 입금</vt:lpstr>
      <vt:lpstr>java 소스 코드 – 5. 입금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- 서버 접속하기</dc:title>
  <dc:creator/>
  <cp:lastModifiedBy>전상민(2017156034)</cp:lastModifiedBy>
  <cp:revision>748</cp:revision>
  <dcterms:created xsi:type="dcterms:W3CDTF">2020-03-16T07:27:46Z</dcterms:created>
  <dcterms:modified xsi:type="dcterms:W3CDTF">2020-11-25T12:17:12Z</dcterms:modified>
</cp:coreProperties>
</file>