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99" r:id="rId5"/>
    <p:sldId id="294" r:id="rId6"/>
    <p:sldId id="303" r:id="rId7"/>
    <p:sldId id="302" r:id="rId8"/>
    <p:sldId id="295" r:id="rId9"/>
    <p:sldId id="297" r:id="rId10"/>
    <p:sldId id="304" r:id="rId11"/>
    <p:sldId id="305" r:id="rId12"/>
    <p:sldId id="301" r:id="rId13"/>
    <p:sldId id="306" r:id="rId14"/>
    <p:sldId id="307" r:id="rId15"/>
    <p:sldId id="271" r:id="rId16"/>
    <p:sldId id="310" r:id="rId17"/>
    <p:sldId id="313" r:id="rId18"/>
    <p:sldId id="311" r:id="rId19"/>
    <p:sldId id="316" r:id="rId20"/>
    <p:sldId id="312" r:id="rId21"/>
    <p:sldId id="317" r:id="rId22"/>
    <p:sldId id="27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Min Jeon" initials="SMJ" lastIdx="2" clrIdx="0">
    <p:extLst>
      <p:ext uri="{19B8F6BF-5375-455C-9EA6-DF929625EA0E}">
        <p15:presenceInfo xmlns:p15="http://schemas.microsoft.com/office/powerpoint/2012/main" userId="S::2017156034@kpu.ac.kr::e8aec916-8163-464a-8d3d-f2a5300685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6" autoAdjust="0"/>
    <p:restoredTop sz="94628" autoAdjust="0"/>
  </p:normalViewPr>
  <p:slideViewPr>
    <p:cSldViewPr>
      <p:cViewPr>
        <p:scale>
          <a:sx n="100" d="100"/>
          <a:sy n="100" d="100"/>
        </p:scale>
        <p:origin x="1578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335A-E455-4161-B87F-5C087D86AA7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D7CB-5542-4161-90D6-9798A1C3C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0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Huffman Trees Work – Computerphile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Huffman_coding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Wikipedia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D7CB-5542-4161-90D6-9798A1C3CB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9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468313" y="5737448"/>
            <a:ext cx="8207375" cy="990600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3923928" y="1600200"/>
            <a:ext cx="4752528" cy="40610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75678B-1F1A-4972-A096-CDDA9935656E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3B084EF-37B6-477F-8A30-87A1971902F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600" dirty="0"/>
              <a:t>3</a:t>
            </a:r>
            <a:r>
              <a:rPr lang="ko-KR" altLang="en-US" sz="4600" dirty="0"/>
              <a:t>차 </a:t>
            </a:r>
            <a:r>
              <a:rPr lang="en-US" altLang="ko-KR" sz="4600" dirty="0"/>
              <a:t>- </a:t>
            </a:r>
            <a:r>
              <a:rPr lang="ko-KR" altLang="en-US" sz="4600" dirty="0"/>
              <a:t>단어 정렬 프로그램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5160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자료구조</a:t>
            </a:r>
            <a:r>
              <a:rPr lang="en-US" altLang="ko-KR" sz="2000" dirty="0"/>
              <a:t>(11)</a:t>
            </a:r>
          </a:p>
          <a:p>
            <a:r>
              <a:rPr lang="en-US" altLang="ko-KR" sz="2000" dirty="0"/>
              <a:t>~2020-06-13</a:t>
            </a:r>
          </a:p>
          <a:p>
            <a:r>
              <a:rPr lang="en-US" altLang="ko-KR" sz="2000" dirty="0"/>
              <a:t>2017156034</a:t>
            </a:r>
          </a:p>
          <a:p>
            <a:r>
              <a:rPr lang="ko-KR" altLang="en-US" sz="2000" dirty="0"/>
              <a:t>전상민</a:t>
            </a:r>
          </a:p>
        </p:txBody>
      </p:sp>
    </p:spTree>
    <p:extLst>
      <p:ext uri="{BB962C8B-B14F-4D97-AF65-F5344CB8AC3E}">
        <p14:creationId xmlns:p14="http://schemas.microsoft.com/office/powerpoint/2010/main" val="368544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A2349-6DD7-4E83-A946-007CEE6106CB}"/>
              </a:ext>
            </a:extLst>
          </p:cNvPr>
          <p:cNvGrpSpPr/>
          <p:nvPr/>
        </p:nvGrpSpPr>
        <p:grpSpPr>
          <a:xfrm>
            <a:off x="4572000" y="1664804"/>
            <a:ext cx="4466353" cy="4320479"/>
            <a:chOff x="4572000" y="2420888"/>
            <a:chExt cx="4466353" cy="23930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2613902"/>
              <a:ext cx="4464496" cy="200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atoi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[1]))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-1: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"---SORT 1---\n"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insertion_sort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(&amp;str, index);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index;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 %d\n"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break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-2: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"---SORT 2---\n"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shell_sort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(&amp;str, index);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index;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"%d - %s\n"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2420888"/>
              <a:ext cx="4464493" cy="20446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4609497"/>
              <a:ext cx="4464493" cy="20446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ea typeface="문체부 돋음체" panose="020B0609000101010101" pitchFamily="49" charset="-127"/>
              </a:rPr>
              <a:t>case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-1,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case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-2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8800"/>
            <a:ext cx="3826755" cy="48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-1: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삽입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느린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 알고리즘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struct(string, int)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형 정렬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-2: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셸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중간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 알고리즘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struct(string, int)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형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0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893440"/>
            <a:ext cx="4466353" cy="5880112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//SORT 2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inc_insertion_sort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last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j, key;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keyw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n-NO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</a:t>
              </a:r>
              <a:r>
                <a:rPr lang="nn-NO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nn-NO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i &lt;= </a:t>
              </a:r>
              <a:r>
                <a:rPr lang="nn-NO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last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i = i + </a:t>
              </a:r>
              <a:r>
                <a:rPr lang="nn-NO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key 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strcpy(keyw,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-&gt;strw[i]);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(j =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j &gt;=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first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&amp;&amp; key &lt;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[j]; j = j -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[j];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strcpy(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-&gt;strw[j + 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-&gt;strw[j]);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key;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gap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keyw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shell_sort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gap;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(gap 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/ 2; gap &gt; 0; gap = gap / 2) 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((gap % 2) == 0) gap++;</a:t>
              </a:r>
            </a:p>
            <a:p>
              <a:r>
                <a:rPr lang="nn-NO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for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0; i &lt; gap; i++)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inc_insertion_sort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- 1, gap);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struct</a:t>
            </a:r>
            <a:r>
              <a:rPr lang="ko-KR" altLang="en-US" sz="2400" dirty="0">
                <a:ea typeface="문체부 돋음체" panose="020B0609000101010101" pitchFamily="49" charset="-127"/>
              </a:rPr>
              <a:t>형 셸 정렬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gap;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간격을 두고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inc_insertion_sort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,i,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-1,gap);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나누어 삽입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삽입 정렬은 전과 동일한 원리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4B89C-4FE6-4E41-A893-0B0AA8758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" r="27948"/>
          <a:stretch/>
        </p:blipFill>
        <p:spPr>
          <a:xfrm>
            <a:off x="455342" y="3501008"/>
            <a:ext cx="3468585" cy="28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63B262-308F-4A7F-9A19-B522CDFBEDAE}"/>
              </a:ext>
            </a:extLst>
          </p:cNvPr>
          <p:cNvGrpSpPr/>
          <p:nvPr/>
        </p:nvGrpSpPr>
        <p:grpSpPr>
          <a:xfrm>
            <a:off x="4571999" y="1774972"/>
            <a:ext cx="4464497" cy="4172152"/>
            <a:chOff x="4571999" y="635968"/>
            <a:chExt cx="4464497" cy="58850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5487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-3: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"---SORT 3---\n"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quick_sort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(&amp;str, 0, index);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s = 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[2];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check = 0;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index; ++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(!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s))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 %d\n"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check = 1;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(!check)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"not found.\n"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break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0;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1999" y="6248280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case -3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-3: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퀵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빠른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 알고리즘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struct(string, int)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형 정렬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입력 받은 단어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s))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check = 1;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찾았으면 출력하고 찾았다고 표시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(!check)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"not found.\n"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찾지 못할 경우의 조건부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1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2281756"/>
            <a:ext cx="4466353" cy="2294488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quick_sort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q = partition(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quick_sort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q - 1);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quick_sort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q + 1,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struct</a:t>
            </a:r>
            <a:r>
              <a:rPr lang="ko-KR" altLang="en-US" sz="2400" dirty="0">
                <a:ea typeface="문체부 돋음체" panose="020B0609000101010101" pitchFamily="49" charset="-127"/>
              </a:rPr>
              <a:t>형 </a:t>
            </a:r>
            <a:r>
              <a:rPr lang="ko-KR" altLang="en-US" sz="2400" dirty="0" err="1">
                <a:ea typeface="문체부 돋음체" panose="020B0609000101010101" pitchFamily="49" charset="-127"/>
              </a:rPr>
              <a:t>퀵</a:t>
            </a:r>
            <a:r>
              <a:rPr lang="ko-KR" altLang="en-US" sz="2400" dirty="0">
                <a:ea typeface="문체부 돋음체" panose="020B0609000101010101" pitchFamily="49" charset="-127"/>
              </a:rPr>
              <a:t> 정렬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636912"/>
            <a:ext cx="3826755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quick_sort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구간으로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나눈후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각 구간마다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실행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2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533400"/>
            <a:ext cx="4466353" cy="6240152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05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//SORT 3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partition(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[],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temp;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tempw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low, high;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pivotw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low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high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right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+ 1;</a:t>
              </a:r>
            </a:p>
            <a:p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pivotw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do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do 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low++;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while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[low],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pivotw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== -1);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do 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high--;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while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[high],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pivotw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== 1);</a:t>
              </a: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(low &lt; high) {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tempw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[low]);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[low],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[high],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tempw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temp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[low];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[low]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 = temp;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 </a:t>
              </a:r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(low &lt; high);</a:t>
              </a:r>
            </a:p>
            <a:p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tempw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[high], 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tempw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temp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left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[high];</a:t>
              </a:r>
            </a:p>
            <a:p>
              <a:r>
                <a:rPr lang="en-US" sz="105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list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05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[high] = temp;</a:t>
              </a:r>
            </a:p>
            <a:p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return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high;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struct</a:t>
            </a:r>
            <a:r>
              <a:rPr lang="ko-KR" altLang="en-US" sz="2400" dirty="0">
                <a:ea typeface="문체부 돋음체" panose="020B0609000101010101" pitchFamily="49" charset="-127"/>
              </a:rPr>
              <a:t>형 </a:t>
            </a:r>
            <a:r>
              <a:rPr lang="ko-KR" altLang="en-US" sz="2400" dirty="0" err="1">
                <a:ea typeface="문체부 돋음체" panose="020B0609000101010101" pitchFamily="49" charset="-127"/>
              </a:rPr>
              <a:t>퀵</a:t>
            </a:r>
            <a:r>
              <a:rPr lang="ko-KR" altLang="en-US" sz="2400" dirty="0">
                <a:ea typeface="문체부 돋음체" panose="020B0609000101010101" pitchFamily="49" charset="-127"/>
              </a:rPr>
              <a:t> 정렬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Partition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 = str[left]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가장 왼쪽 요소를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pivot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으로 정하고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(low &lt; high)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swap(str[low],str[high])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진행하며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를 맞바꾸고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swap(str[left],str[high])</a:t>
            </a: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마지막으로 피벗을 가운데에 위치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EDB9A-F7EC-4EE8-8905-BB44BFA004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4" t="17899" r="46190" b="62982"/>
          <a:stretch/>
        </p:blipFill>
        <p:spPr>
          <a:xfrm>
            <a:off x="579865" y="3730771"/>
            <a:ext cx="3581395" cy="1215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78EE3F-2147-4258-A035-22CC0E39F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3" t="13344" b="62982"/>
          <a:stretch/>
        </p:blipFill>
        <p:spPr>
          <a:xfrm>
            <a:off x="579865" y="4920627"/>
            <a:ext cx="3581395" cy="1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14E250C-1300-4210-9187-E50D5D84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784619"/>
            <a:ext cx="8030696" cy="457263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03D357-C7B3-4866-86E0-1401B16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결과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3B1AC-AC11-4FD5-9A40-5451831AA8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4"/>
          <a:stretch/>
        </p:blipFill>
        <p:spPr>
          <a:xfrm>
            <a:off x="556652" y="1784619"/>
            <a:ext cx="8030696" cy="3482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2CFFE8-33F7-4A68-877F-2C625CAC056A}"/>
              </a:ext>
            </a:extLst>
          </p:cNvPr>
          <p:cNvSpPr txBox="1"/>
          <p:nvPr/>
        </p:nvSpPr>
        <p:spPr>
          <a:xfrm>
            <a:off x="6107271" y="4380384"/>
            <a:ext cx="2240603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[1] == “Beau”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[1] == 2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[2] == “Beautiful”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[2] == 2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== “FUL”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== 1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[4] == “Game”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[4] == 1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</a:p>
          <a:p>
            <a:endParaRPr lang="en-US" sz="1100" dirty="0">
              <a:solidFill>
                <a:srgbClr val="4D5156"/>
              </a:solidFill>
              <a:latin typeface="Roboto"/>
            </a:endParaRPr>
          </a:p>
          <a:p>
            <a:pPr algn="ctr"/>
            <a:r>
              <a:rPr lang="en-US" sz="1100" b="1" dirty="0">
                <a:solidFill>
                  <a:srgbClr val="4D5156"/>
                </a:solidFill>
                <a:latin typeface="Roboto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str&gt;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D0F5CD-B4C8-45B8-8363-24A009270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r="74210" b="57739"/>
          <a:stretch/>
        </p:blipFill>
        <p:spPr>
          <a:xfrm>
            <a:off x="556652" y="2132855"/>
            <a:ext cx="2071132" cy="15841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4B11FF-7AD8-4036-9CB2-9A506EF42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7616" b="57740"/>
          <a:stretch/>
        </p:blipFill>
        <p:spPr>
          <a:xfrm>
            <a:off x="2627784" y="2132855"/>
            <a:ext cx="5959564" cy="15841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71966F2-3CF0-4770-832C-10A9AA9806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0" r="58070" b="37268"/>
          <a:stretch/>
        </p:blipFill>
        <p:spPr>
          <a:xfrm>
            <a:off x="556652" y="3717033"/>
            <a:ext cx="3367276" cy="936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5F7F55-1C23-4FFC-B594-801FE27BF0F3}"/>
              </a:ext>
            </a:extLst>
          </p:cNvPr>
          <p:cNvSpPr txBox="1"/>
          <p:nvPr/>
        </p:nvSpPr>
        <p:spPr>
          <a:xfrm>
            <a:off x="3054660" y="2101842"/>
            <a:ext cx="3034680" cy="1776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`Beautiful Soup!  Who cares for fish,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Game, or any other dish?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 would not give all else for two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of the e--e--evening,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--FUL SOUP!’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&lt;sample1.txt&gt;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2EECA-6407-4B9C-95DA-5C1FDDF3D3BA}"/>
              </a:ext>
            </a:extLst>
          </p:cNvPr>
          <p:cNvSpPr txBox="1"/>
          <p:nvPr/>
        </p:nvSpPr>
        <p:spPr>
          <a:xfrm>
            <a:off x="5004048" y="2564904"/>
            <a:ext cx="3034680" cy="1776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Soup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Cares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Fish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word_extract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–d sample.txt&gt;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A675BB-A93C-4B24-AADA-28BF202127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2" r="58070"/>
          <a:stretch/>
        </p:blipFill>
        <p:spPr>
          <a:xfrm>
            <a:off x="556652" y="4653137"/>
            <a:ext cx="3367276" cy="17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26000" decel="7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28351 -0.20255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10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26000" decel="7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7084 -0.00347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6" grpId="0" animBg="1"/>
      <p:bldP spid="16" grpId="1" animBg="1"/>
      <p:bldP spid="19" grpId="0" animBg="1"/>
      <p:bldP spid="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3D357-C7B3-4866-86E0-1401B16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결과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C70D-04F4-43F2-AC03-FB51EC38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784619"/>
            <a:ext cx="8030696" cy="4572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B10EC-FECB-45DD-B3E9-C9CB68EF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4"/>
          <a:stretch/>
        </p:blipFill>
        <p:spPr>
          <a:xfrm>
            <a:off x="556652" y="1784619"/>
            <a:ext cx="8030696" cy="34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203C7-4F9E-4875-A36E-B449C5234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r="74210" b="57739"/>
          <a:stretch/>
        </p:blipFill>
        <p:spPr>
          <a:xfrm>
            <a:off x="556652" y="2132855"/>
            <a:ext cx="2071132" cy="158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3196D-9A53-44F0-B348-950C18AC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7616" b="57740"/>
          <a:stretch/>
        </p:blipFill>
        <p:spPr>
          <a:xfrm>
            <a:off x="2627784" y="2132855"/>
            <a:ext cx="5959564" cy="158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871CB-BF32-41C4-A62D-73B78BB45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0" r="58070" b="37268"/>
          <a:stretch/>
        </p:blipFill>
        <p:spPr>
          <a:xfrm>
            <a:off x="556652" y="3717033"/>
            <a:ext cx="3367276" cy="93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4E668-AA8A-49C8-8582-906DC552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2" r="58070"/>
          <a:stretch/>
        </p:blipFill>
        <p:spPr>
          <a:xfrm>
            <a:off x="556652" y="4653137"/>
            <a:ext cx="3367276" cy="1704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7C3EC-48EA-4E61-9579-2209543D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0" t="42261" b="32543"/>
          <a:stretch/>
        </p:blipFill>
        <p:spPr>
          <a:xfrm>
            <a:off x="3923928" y="3717031"/>
            <a:ext cx="4663420" cy="11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프로그램 구현 결과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EE0A-E0CF-4926-AB45-D34074BF5D3E}"/>
              </a:ext>
            </a:extLst>
          </p:cNvPr>
          <p:cNvSpPr txBox="1"/>
          <p:nvPr/>
        </p:nvSpPr>
        <p:spPr>
          <a:xfrm>
            <a:off x="4687417" y="764704"/>
            <a:ext cx="15121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1---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FUL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SOUP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Soo 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Soup 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all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any 1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cares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dish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else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evening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fish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for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give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not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of 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only 2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or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other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the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two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would 1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0BD6-EEBE-4A0B-AB5E-7D0DF0BAD5AE}"/>
              </a:ext>
            </a:extLst>
          </p:cNvPr>
          <p:cNvSpPr txBox="1"/>
          <p:nvPr/>
        </p:nvSpPr>
        <p:spPr>
          <a:xfrm>
            <a:off x="697617" y="1052736"/>
            <a:ext cx="3034680" cy="1776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`Beautiful Soup!  Who cares for fish,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Game, or any other dish?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 would not give all else for two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of the e--e--evening,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--FUL SOUP!’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&lt;sample1.txt&gt;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6E3AE-D09C-4F7F-BCA6-4F1BCF016B32}"/>
              </a:ext>
            </a:extLst>
          </p:cNvPr>
          <p:cNvSpPr txBox="1"/>
          <p:nvPr/>
        </p:nvSpPr>
        <p:spPr>
          <a:xfrm>
            <a:off x="146005" y="2996952"/>
            <a:ext cx="4137905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THE ADVENTURES OF TOM SAWYER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By Mark Twain(Samuel Langhorne Clemens)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CONTENTSCHAPTER I. Y-o-u-u Tom-Aunt Polly Decides Upon her Duty--Tom Practices Music--The Challenge--A Private Entrance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II. Strong Temptations--Strategic Movements--The Innocents Beguiled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III. Tom as a General--Triumph and Reward--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DismalFelicity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--Commission and Omission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IV. Mental Acrobatics--Attending Sunday--School--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TheSuperintendent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--Showing off--Tom Lionized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V. A Useful Minister--In Church--The Climax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&lt;sample2.txt&gt;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8BB10-EDD9-4357-98FE-D1EDD2333037}"/>
              </a:ext>
            </a:extLst>
          </p:cNvPr>
          <p:cNvSpPr txBox="1"/>
          <p:nvPr/>
        </p:nvSpPr>
        <p:spPr>
          <a:xfrm>
            <a:off x="6372199" y="764704"/>
            <a:ext cx="2625795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1---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 93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ABOUT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ADVENTURES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AFTER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ALABAMA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AT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AUTHOR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About 7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Academy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Acrobatics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Act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Adored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Advantages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Adventures 1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 797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young 29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younger 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your 79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yourn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yours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yourself 12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yourselves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youth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youthful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zeal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zebras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zenith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zephyr 1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-1&gt;</a:t>
            </a:r>
          </a:p>
        </p:txBody>
      </p:sp>
    </p:spTree>
    <p:extLst>
      <p:ext uri="{BB962C8B-B14F-4D97-AF65-F5344CB8AC3E}">
        <p14:creationId xmlns:p14="http://schemas.microsoft.com/office/powerpoint/2010/main" val="19591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3D357-C7B3-4866-86E0-1401B16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결과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C70D-04F4-43F2-AC03-FB51EC38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784619"/>
            <a:ext cx="8030696" cy="4572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B10EC-FECB-45DD-B3E9-C9CB68EF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4"/>
          <a:stretch/>
        </p:blipFill>
        <p:spPr>
          <a:xfrm>
            <a:off x="556652" y="1784619"/>
            <a:ext cx="8030696" cy="34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203C7-4F9E-4875-A36E-B449C5234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r="74210" b="57739"/>
          <a:stretch/>
        </p:blipFill>
        <p:spPr>
          <a:xfrm>
            <a:off x="556652" y="2132855"/>
            <a:ext cx="2071132" cy="158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3196D-9A53-44F0-B348-950C18AC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7616" b="57740"/>
          <a:stretch/>
        </p:blipFill>
        <p:spPr>
          <a:xfrm>
            <a:off x="2627784" y="2132855"/>
            <a:ext cx="5959564" cy="158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871CB-BF32-41C4-A62D-73B78BB45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0" r="58070" b="37268"/>
          <a:stretch/>
        </p:blipFill>
        <p:spPr>
          <a:xfrm>
            <a:off x="556652" y="3717033"/>
            <a:ext cx="3367276" cy="93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4E668-AA8A-49C8-8582-906DC552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2" r="58070"/>
          <a:stretch/>
        </p:blipFill>
        <p:spPr>
          <a:xfrm>
            <a:off x="556652" y="4653137"/>
            <a:ext cx="3367276" cy="1704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7C3EC-48EA-4E61-9579-2209543D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0" t="42261" b="32543"/>
          <a:stretch/>
        </p:blipFill>
        <p:spPr>
          <a:xfrm>
            <a:off x="3923928" y="3717031"/>
            <a:ext cx="4663420" cy="1152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676901-BEF0-4FD0-BA18-006948BFD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6" t="67456" b="19946"/>
          <a:stretch/>
        </p:blipFill>
        <p:spPr>
          <a:xfrm>
            <a:off x="3917950" y="4869159"/>
            <a:ext cx="4669397" cy="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프로그램 구현 결과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EE0A-E0CF-4926-AB45-D34074BF5D3E}"/>
              </a:ext>
            </a:extLst>
          </p:cNvPr>
          <p:cNvSpPr txBox="1"/>
          <p:nvPr/>
        </p:nvSpPr>
        <p:spPr>
          <a:xfrm>
            <a:off x="4687417" y="764704"/>
            <a:ext cx="15121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2---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else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two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other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cares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would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fish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Game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or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any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not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dish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the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SOUP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give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all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evening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Who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Beautiful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Pennyworth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for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beautiful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only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2 - Beau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3 - Soup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3 -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3 - of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3 - Soo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0BD6-EEBE-4A0B-AB5E-7D0DF0BAD5AE}"/>
              </a:ext>
            </a:extLst>
          </p:cNvPr>
          <p:cNvSpPr txBox="1"/>
          <p:nvPr/>
        </p:nvSpPr>
        <p:spPr>
          <a:xfrm>
            <a:off x="697617" y="1052736"/>
            <a:ext cx="3034680" cy="1776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`Beautiful Soup!  Who cares for fish,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Game, or any other dish?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 would not give all else for two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of the e--e--evening,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--FUL SOUP!’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&lt;sample1.txt&gt;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6E3AE-D09C-4F7F-BCA6-4F1BCF016B32}"/>
              </a:ext>
            </a:extLst>
          </p:cNvPr>
          <p:cNvSpPr txBox="1"/>
          <p:nvPr/>
        </p:nvSpPr>
        <p:spPr>
          <a:xfrm>
            <a:off x="146005" y="2996952"/>
            <a:ext cx="4137905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THE ADVENTURES OF TOM SAWYER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By Mark Twain(Samuel Langhorne Clemens)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CONTENTSCHAPTER I. Y-o-u-u Tom-Aunt Polly Decides Upon her Duty--Tom Practices Music--The Challenge--A Private Entrance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II. Strong Temptations--Strategic Movements--The Innocents Beguiled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III. Tom as a General--Triumph and Reward--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DismalFelicity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--Commission and Omission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IV. Mental Acrobatics--Attending Sunday--School--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TheSuperintendent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--Showing off--Tom Lionized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V. A Useful Minister--In Church--The Climax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&lt;sample2.txt&gt;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8BB10-EDD9-4357-98FE-D1EDD2333037}"/>
              </a:ext>
            </a:extLst>
          </p:cNvPr>
          <p:cNvSpPr txBox="1"/>
          <p:nvPr/>
        </p:nvSpPr>
        <p:spPr>
          <a:xfrm>
            <a:off x="6372199" y="764704"/>
            <a:ext cx="2625795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2---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veins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ADVENTURES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OF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happily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SAWYER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expectantly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Mark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Twain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Samuel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Langhorne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Clemens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CONTENTS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disclosing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tilted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chirped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1 - attending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797 - you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806 - Tom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863 - 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915 - in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926 - he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962 - that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1018 - I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1131 - it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1163 - was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1454 - of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1723 - to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1804 - a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2985 - and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3363 - the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-2&gt;</a:t>
            </a:r>
          </a:p>
        </p:txBody>
      </p:sp>
    </p:spTree>
    <p:extLst>
      <p:ext uri="{BB962C8B-B14F-4D97-AF65-F5344CB8AC3E}">
        <p14:creationId xmlns:p14="http://schemas.microsoft.com/office/powerpoint/2010/main" val="17573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CCCEB0-072A-41E2-9CA9-6145060F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지시사항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3B4BD3-D2CD-4C79-9AB5-50A9F887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 </a:t>
            </a:r>
            <a:r>
              <a:rPr lang="ko-KR" altLang="en-US" sz="3600" dirty="0">
                <a:latin typeface="+mn-ea"/>
                <a:ea typeface="문체부 돋음체" panose="020B0609000101010101" pitchFamily="49" charset="-127"/>
              </a:rPr>
              <a:t>정렬 알고리즘 </a:t>
            </a:r>
            <a:r>
              <a:rPr lang="en-US" altLang="ko-KR" sz="3600" dirty="0">
                <a:latin typeface="+mn-ea"/>
                <a:ea typeface="문체부 돋음체" panose="020B0609000101010101" pitchFamily="49" charset="-127"/>
              </a:rPr>
              <a:t>3</a:t>
            </a:r>
            <a:r>
              <a:rPr lang="ko-KR" altLang="en-US" sz="3600" dirty="0">
                <a:latin typeface="+mn-ea"/>
                <a:ea typeface="문체부 돋음체" panose="020B0609000101010101" pitchFamily="49" charset="-127"/>
              </a:rPr>
              <a:t>종을 선택적으로 사용하는 프로그램 구현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 동작 절차 및 기능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 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①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영문 단어와 빈도수 집계 기능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②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사용자의 입력 받는 기능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③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영어 단어의 오름차순으로 영어 단어와 빈도수를 함께 출력 기능 </a:t>
            </a:r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→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출력 </a:t>
            </a: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 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④</a:t>
            </a: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 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빈도수의 오름차순으로 빈도수와 영어 단어 함께 출력 기능 </a:t>
            </a:r>
            <a:r>
              <a:rPr lang="ko-KR" altLang="en-US" sz="3000" b="1" dirty="0">
                <a:latin typeface="돋움" panose="020B0600000101010101" pitchFamily="50" charset="-127"/>
              </a:rPr>
              <a:t>→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출력 </a:t>
            </a: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 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⑤</a:t>
            </a: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 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제시된 영어 단어를 찾아 해당 단어와 빈도수를 함께 출력 기능 </a:t>
            </a:r>
            <a:r>
              <a:rPr lang="ko-KR" altLang="en-US" sz="3000" b="1" dirty="0">
                <a:latin typeface="돋움" panose="020B0600000101010101" pitchFamily="50" charset="-127"/>
              </a:rPr>
              <a:t>→</a:t>
            </a:r>
            <a:r>
              <a:rPr lang="ko-KR" altLang="en-US" sz="3000" b="1" dirty="0">
                <a:latin typeface="+mn-ea"/>
                <a:ea typeface="문체부 돋음체" panose="020B0609000101010101" pitchFamily="49" charset="-127"/>
              </a:rPr>
              <a:t> 출력 </a:t>
            </a:r>
            <a:r>
              <a:rPr lang="en-US" altLang="ko-KR" sz="3000" b="1" dirty="0">
                <a:latin typeface="+mn-ea"/>
                <a:ea typeface="문체부 돋음체" panose="020B0609000101010101" pitchFamily="49" charset="-127"/>
              </a:rPr>
              <a:t>3.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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구현된 프로그램은 사용자가 지정한 정렬방법에 따라 정렬 수행할 것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•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정렬 알고리즘은 “빠른”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&gt; “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중간”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&gt; “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느린” 방법들 중에서 각각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1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종 씩 선택하고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• 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선택한 정렬 알고리즘들을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3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가지 출력 기능에 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1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대</a:t>
            </a:r>
            <a:r>
              <a:rPr lang="en-US" altLang="ko-KR" sz="3000" dirty="0">
                <a:latin typeface="+mn-ea"/>
                <a:ea typeface="문체부 돋음체" panose="020B0609000101010101" pitchFamily="49" charset="-127"/>
              </a:rPr>
              <a:t>1</a:t>
            </a:r>
            <a:r>
              <a:rPr lang="ko-KR" altLang="en-US" sz="3000" dirty="0">
                <a:latin typeface="+mn-ea"/>
                <a:ea typeface="문체부 돋음체" panose="020B0609000101010101" pitchFamily="49" charset="-127"/>
              </a:rPr>
              <a:t>로 매핑 후 구현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AE0CEA-1279-48BC-97F8-D1BA5A5A5763}"/>
              </a:ext>
            </a:extLst>
          </p:cNvPr>
          <p:cNvCxnSpPr>
            <a:cxnSpLocks/>
          </p:cNvCxnSpPr>
          <p:nvPr/>
        </p:nvCxnSpPr>
        <p:spPr>
          <a:xfrm>
            <a:off x="457200" y="1700808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2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3D357-C7B3-4866-86E0-1401B166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결과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C70D-04F4-43F2-AC03-FB51EC384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784619"/>
            <a:ext cx="8030696" cy="4572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B10EC-FECB-45DD-B3E9-C9CB68EF0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4"/>
          <a:stretch/>
        </p:blipFill>
        <p:spPr>
          <a:xfrm>
            <a:off x="556652" y="1784619"/>
            <a:ext cx="8030696" cy="348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4203C7-4F9E-4875-A36E-B449C52347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 r="74210" b="57739"/>
          <a:stretch/>
        </p:blipFill>
        <p:spPr>
          <a:xfrm>
            <a:off x="556652" y="2132855"/>
            <a:ext cx="2071132" cy="1584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3196D-9A53-44F0-B348-950C18AC8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7616" b="57740"/>
          <a:stretch/>
        </p:blipFill>
        <p:spPr>
          <a:xfrm>
            <a:off x="2627784" y="2132855"/>
            <a:ext cx="5959564" cy="158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871CB-BF32-41C4-A62D-73B78BB45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60" r="58070" b="37268"/>
          <a:stretch/>
        </p:blipFill>
        <p:spPr>
          <a:xfrm>
            <a:off x="556652" y="3717033"/>
            <a:ext cx="3367276" cy="93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4E668-AA8A-49C8-8582-906DC552B1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32" r="58070"/>
          <a:stretch/>
        </p:blipFill>
        <p:spPr>
          <a:xfrm>
            <a:off x="556652" y="4653137"/>
            <a:ext cx="3367276" cy="1704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E7C3EC-48EA-4E61-9579-2209543D76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0" t="42261" b="32543"/>
          <a:stretch/>
        </p:blipFill>
        <p:spPr>
          <a:xfrm>
            <a:off x="3923928" y="3717031"/>
            <a:ext cx="4663420" cy="1152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676901-BEF0-4FD0-BA18-006948BFDE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6" t="67456" b="19946"/>
          <a:stretch/>
        </p:blipFill>
        <p:spPr>
          <a:xfrm>
            <a:off x="3917950" y="4869159"/>
            <a:ext cx="4669397" cy="576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317801-3FCE-45D0-A48C-BE15D17646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6" t="80055"/>
          <a:stretch/>
        </p:blipFill>
        <p:spPr>
          <a:xfrm>
            <a:off x="3917950" y="5445224"/>
            <a:ext cx="4669398" cy="9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프로그램 구현 결과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EE0A-E0CF-4926-AB45-D34074BF5D3E}"/>
              </a:ext>
            </a:extLst>
          </p:cNvPr>
          <p:cNvSpPr txBox="1"/>
          <p:nvPr/>
        </p:nvSpPr>
        <p:spPr>
          <a:xfrm>
            <a:off x="4687417" y="2996952"/>
            <a:ext cx="151216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3---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of 3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-3&gt;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0BD6-EEBE-4A0B-AB5E-7D0DF0BAD5AE}"/>
              </a:ext>
            </a:extLst>
          </p:cNvPr>
          <p:cNvSpPr txBox="1"/>
          <p:nvPr/>
        </p:nvSpPr>
        <p:spPr>
          <a:xfrm>
            <a:off x="697617" y="1052736"/>
            <a:ext cx="3034680" cy="17765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`Beautiful Soup!  Who cares for fish,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Game, or any other dish?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Who would not give all else for two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Pennyworth only of beautiful Soup?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ootiful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Soo--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of the e--e--evening,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beauti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--FUL SOUP!’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&lt;sample1.txt&gt;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06E3AE-D09C-4F7F-BCA6-4F1BCF016B32}"/>
              </a:ext>
            </a:extLst>
          </p:cNvPr>
          <p:cNvSpPr txBox="1"/>
          <p:nvPr/>
        </p:nvSpPr>
        <p:spPr>
          <a:xfrm>
            <a:off x="146005" y="2996952"/>
            <a:ext cx="4137905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THE ADVENTURES OF TOM SAWYER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By Mark Twain(Samuel Langhorne Clemens)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CONTENTSCHAPTER I. Y-o-u-u Tom-Aunt Polly Decides Upon her Duty--Tom Practices Music--The Challenge--A Private Entrance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II. Strong Temptations--Strategic Movements--The Innocents Beguiled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III. Tom as a General--Triumph and Reward--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DismalFelicity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--Commission and Omission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IV. Mental Acrobatics--Attending Sunday--School--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TheSuperintendent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--Showing off--Tom Lionized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CHAPTER V. A Useful Minister--In Church--The Climax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&lt;sample2.txt&gt;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8BB10-EDD9-4357-98FE-D1EDD2333037}"/>
              </a:ext>
            </a:extLst>
          </p:cNvPr>
          <p:cNvSpPr txBox="1"/>
          <p:nvPr/>
        </p:nvSpPr>
        <p:spPr>
          <a:xfrm>
            <a:off x="6372199" y="2996952"/>
            <a:ext cx="2625795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WordCount.c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===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---SORT 3---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of 1454</a:t>
            </a: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WordCount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-3&gt;</a:t>
            </a:r>
          </a:p>
        </p:txBody>
      </p:sp>
    </p:spTree>
    <p:extLst>
      <p:ext uri="{BB962C8B-B14F-4D97-AF65-F5344CB8AC3E}">
        <p14:creationId xmlns:p14="http://schemas.microsoft.com/office/powerpoint/2010/main" val="324137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0FAC-A786-4798-98DD-BD43DA6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시연 </a:t>
            </a:r>
            <a:r>
              <a:rPr lang="en-US" altLang="ko-KR" dirty="0"/>
              <a:t>/ Q&amp;A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BA39E-6FF4-4965-AA71-F8744301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52" y="1784619"/>
            <a:ext cx="803069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5C4C-B93A-4B8E-A543-7527D57E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지시사항 요약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FB41-4523-46B6-ACE0-DF171E9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291259" cy="4061048"/>
          </a:xfrm>
        </p:spPr>
        <p:txBody>
          <a:bodyPr/>
          <a:lstStyle/>
          <a:p>
            <a:r>
              <a:rPr lang="en-US" altLang="ko-KR" dirty="0"/>
              <a:t>./</a:t>
            </a:r>
            <a:r>
              <a:rPr lang="en-US" altLang="ko-KR" dirty="0" err="1"/>
              <a:t>WordCount</a:t>
            </a:r>
            <a:r>
              <a:rPr lang="en-US" altLang="ko-KR" dirty="0"/>
              <a:t> -1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단어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./</a:t>
            </a:r>
            <a:r>
              <a:rPr lang="en-US" altLang="ko-KR" dirty="0" err="1"/>
              <a:t>WordCount</a:t>
            </a:r>
            <a:r>
              <a:rPr lang="en-US" altLang="ko-KR" dirty="0"/>
              <a:t> -2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빈도수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./</a:t>
            </a:r>
            <a:r>
              <a:rPr lang="en-US" altLang="ko-KR" dirty="0" err="1"/>
              <a:t>WordCount</a:t>
            </a:r>
            <a:r>
              <a:rPr lang="en-US" altLang="ko-KR" dirty="0"/>
              <a:t> -3 Beautiful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단어 탐색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CA30-6E0C-4865-87B2-1980DBECFBEB}"/>
              </a:ext>
            </a:extLst>
          </p:cNvPr>
          <p:cNvSpPr txBox="1"/>
          <p:nvPr/>
        </p:nvSpPr>
        <p:spPr>
          <a:xfrm>
            <a:off x="4572000" y="5013176"/>
            <a:ext cx="44644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string.h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//#define _CRT_SECURE_NO_WARNINGS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008000"/>
                </a:solidFill>
                <a:latin typeface="Consolas" panose="020B0609020204030204" pitchFamily="49" charset="0"/>
              </a:rPr>
              <a:t>//#define _CRT_NONSTDC_NO_DEPRECATE</a:t>
            </a:r>
            <a:endParaRPr lang="it-IT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MAX_WORDLEN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INIT_COUNT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10000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C9FD8-7280-4713-A846-F92E94B5D83F}"/>
              </a:ext>
            </a:extLst>
          </p:cNvPr>
          <p:cNvCxnSpPr>
            <a:cxnSpLocks/>
          </p:cNvCxnSpPr>
          <p:nvPr/>
        </p:nvCxnSpPr>
        <p:spPr>
          <a:xfrm>
            <a:off x="4355976" y="472514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23F141-FAB4-4DC5-8A84-2FEB98E610F6}"/>
              </a:ext>
            </a:extLst>
          </p:cNvPr>
          <p:cNvSpPr/>
          <p:nvPr/>
        </p:nvSpPr>
        <p:spPr>
          <a:xfrm>
            <a:off x="4571999" y="6248280"/>
            <a:ext cx="4464493" cy="27275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F34802-F1CD-4B76-9DEF-9D45EEB574C1}"/>
              </a:ext>
            </a:extLst>
          </p:cNvPr>
          <p:cNvGrpSpPr/>
          <p:nvPr/>
        </p:nvGrpSpPr>
        <p:grpSpPr>
          <a:xfrm>
            <a:off x="4571999" y="1176028"/>
            <a:ext cx="4464497" cy="4922712"/>
            <a:chOff x="4571999" y="635968"/>
            <a:chExt cx="4464497" cy="49227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4077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[])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"===</a:t>
              </a:r>
              <a:r>
                <a:rPr lang="en-US" sz="11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WordCount.c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===\n"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command argument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2 &amp;&amp;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"-3"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|| 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3 &amp;&amp; !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"-3"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)))</a:t>
              </a:r>
            </a:p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   //</a:t>
              </a:r>
              <a:r>
                <a:rPr lang="en-US" sz="11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("The argument supplied is %s\n\n",</a:t>
              </a:r>
              <a:r>
                <a:rPr lang="en-US" sz="11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[1]);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2 &amp;&amp;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"-3"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|| 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3) &amp;&amp; !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"-3"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"Too many arguments supplied.\n"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exit(0);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"One argument expected.\n"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exit(0);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open file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FILE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fopen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"sample2_parsed.txt"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"r"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(!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"Cannot open ‘%s’\n"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exit(1);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1999" y="528592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문체부 돋음체" panose="020B0609000101010101" pitchFamily="49" charset="-127"/>
              </a:rPr>
              <a:t>입력 조건부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91BAC-9938-4C20-AEBF-83CCDE39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command argument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명령어 에러 검출 조건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정상적인 조건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[1] == -1</a:t>
            </a:r>
          </a:p>
          <a:p>
            <a:pPr marL="0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[1] == -2</a:t>
            </a:r>
          </a:p>
          <a:p>
            <a:pPr marL="0" indent="0">
              <a:buNone/>
            </a:pPr>
            <a:r>
              <a:rPr lang="en-US" altLang="ko-KR" sz="1600" dirty="0" err="1"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latin typeface="Consolas" panose="020B0609020204030204" pitchFamily="49" charset="0"/>
              </a:rPr>
              <a:t>[1] == -3;argv[2] == “string”</a:t>
            </a:r>
          </a:p>
          <a:p>
            <a:pPr marL="0" indent="0">
              <a:buNone/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open file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파일 입력 에러 검출 조건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7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1109464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836712"/>
            <a:ext cx="4466353" cy="5328592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parsing </a:t>
              </a:r>
              <a:r>
                <a:rPr lang="en-US" sz="11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word_extract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path[100];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index,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word[50];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0;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index = 0;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fscanf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word) != 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EOF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1;</a:t>
              </a:r>
            </a:p>
            <a:p>
              <a:r>
                <a:rPr lang="nn-NO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0; i &lt; index &amp;&amp; isUnique; i++)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word) == 0)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[index], word);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index++;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- 1]++;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fclose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문체부 돋음체" panose="020B0609000101010101" pitchFamily="49" charset="-127"/>
              </a:rPr>
              <a:t>입력 파일 분석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단어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빈도 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fscanf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word) 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D0BE8-F45E-4B3E-8C60-9C158D82B537}"/>
              </a:ext>
            </a:extLst>
          </p:cNvPr>
          <p:cNvSpPr txBox="1"/>
          <p:nvPr/>
        </p:nvSpPr>
        <p:spPr>
          <a:xfrm>
            <a:off x="457200" y="4244779"/>
            <a:ext cx="3826726" cy="1096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FUL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word_extract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–d sample1.txt&gt;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340A2-87DF-4E8A-A91B-A859CF953C7C}"/>
              </a:ext>
            </a:extLst>
          </p:cNvPr>
          <p:cNvGrpSpPr/>
          <p:nvPr/>
        </p:nvGrpSpPr>
        <p:grpSpPr>
          <a:xfrm>
            <a:off x="457199" y="2547756"/>
            <a:ext cx="3826767" cy="1169963"/>
            <a:chOff x="109359" y="3038184"/>
            <a:chExt cx="4174607" cy="1169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637B3-3016-4BB8-A462-E3157ABDDCA0}"/>
                </a:ext>
              </a:extLst>
            </p:cNvPr>
            <p:cNvSpPr txBox="1"/>
            <p:nvPr/>
          </p:nvSpPr>
          <p:spPr>
            <a:xfrm>
              <a:off x="109359" y="3212976"/>
              <a:ext cx="4172750" cy="91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72A916-2338-4613-A1D2-27EB689E487C}"/>
                </a:ext>
              </a:extLst>
            </p:cNvPr>
            <p:cNvSpPr/>
            <p:nvPr/>
          </p:nvSpPr>
          <p:spPr>
            <a:xfrm>
              <a:off x="109359" y="3038184"/>
              <a:ext cx="4172747" cy="2660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DAEA4C-2E81-42DD-907B-E3C80677EE7A}"/>
                </a:ext>
              </a:extLst>
            </p:cNvPr>
            <p:cNvSpPr/>
            <p:nvPr/>
          </p:nvSpPr>
          <p:spPr>
            <a:xfrm>
              <a:off x="111219" y="4024346"/>
              <a:ext cx="4172747" cy="183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1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1109464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836712"/>
            <a:ext cx="4466353" cy="5328592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 parsing </a:t>
              </a:r>
              <a:r>
                <a:rPr lang="en-US" sz="1100" dirty="0" err="1">
                  <a:solidFill>
                    <a:srgbClr val="008000"/>
                  </a:solidFill>
                  <a:latin typeface="Consolas" panose="020B0609020204030204" pitchFamily="49" charset="0"/>
                </a:rPr>
                <a:t>word_extract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path[100];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index,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str;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word[50];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0;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index = 0;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fscanf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word) != 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EOF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1;</a:t>
              </a:r>
            </a:p>
            <a:p>
              <a:r>
                <a:rPr lang="nn-NO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0; i &lt; index &amp;&amp; isUnique; i++)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word) == 0)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isUnique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[index], word);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[index]++;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index++;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else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- 1]++;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fclose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ea typeface="문체부 돋음체" panose="020B0609000101010101" pitchFamily="49" charset="-127"/>
              </a:rPr>
              <a:t>입력 파일 분석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],word)==0)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읽은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을 각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요소와 비교해서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새로운 단어인지 검사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strcpy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[index],word);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[index]++;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index++;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새로운 단어이면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에 추가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- 1]++;</a:t>
            </a:r>
          </a:p>
          <a:p>
            <a:pPr marL="0" indent="0">
              <a:buNone/>
            </a:pPr>
            <a:r>
              <a:rPr lang="ko-KR" altLang="en-US" sz="1600" dirty="0">
                <a:latin typeface="Consolas" panose="020B0609020204030204" pitchFamily="49" charset="0"/>
              </a:rPr>
              <a:t>기존에 있던 단어이면 빈도수 증가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1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1109464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str </a:t>
            </a:r>
            <a:r>
              <a:rPr lang="ko-KR" altLang="en-US" sz="2400" dirty="0">
                <a:ea typeface="문체부 돋음체" panose="020B0609000101010101" pitchFamily="49" charset="-127"/>
              </a:rPr>
              <a:t>구성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wordcount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단어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빈도 수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== “Beau”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== 2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== “Beautiful”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 == 2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== “FUL”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== 1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 == “Game”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str.strc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[4] ==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8DE233-EA0E-4A2B-858B-0AE362BCDACA}"/>
              </a:ext>
            </a:extLst>
          </p:cNvPr>
          <p:cNvSpPr txBox="1"/>
          <p:nvPr/>
        </p:nvSpPr>
        <p:spPr>
          <a:xfrm>
            <a:off x="4860075" y="3717032"/>
            <a:ext cx="3826726" cy="1329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Beautiful 2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FUL 1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Game 1</a:t>
            </a:r>
          </a:p>
          <a:p>
            <a:r>
              <a:rPr lang="en-US" sz="1100" dirty="0">
                <a:solidFill>
                  <a:srgbClr val="4D5156"/>
                </a:solidFill>
                <a:latin typeface="Roboto"/>
              </a:rPr>
              <a:t>⋮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&lt;./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word_extract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-d sample1.txt</a:t>
            </a:r>
          </a:p>
          <a:p>
            <a:pPr algn="r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| sort -d |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uniq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-c | awk '{print $2, $1 }'&gt;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2686BB-B42D-4798-9301-92C478D5D5F3}"/>
              </a:ext>
            </a:extLst>
          </p:cNvPr>
          <p:cNvGrpSpPr/>
          <p:nvPr/>
        </p:nvGrpSpPr>
        <p:grpSpPr>
          <a:xfrm>
            <a:off x="4861739" y="2220626"/>
            <a:ext cx="3826767" cy="1169963"/>
            <a:chOff x="109359" y="3038184"/>
            <a:chExt cx="4174607" cy="11699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19C4E7-18BA-4722-850D-5ADE7F9753B4}"/>
                </a:ext>
              </a:extLst>
            </p:cNvPr>
            <p:cNvSpPr txBox="1"/>
            <p:nvPr/>
          </p:nvSpPr>
          <p:spPr>
            <a:xfrm>
              <a:off x="109359" y="3212976"/>
              <a:ext cx="4172750" cy="914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INIT_COUNT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175392-A521-4ECE-9AAD-D97240601E47}"/>
                </a:ext>
              </a:extLst>
            </p:cNvPr>
            <p:cNvSpPr/>
            <p:nvPr/>
          </p:nvSpPr>
          <p:spPr>
            <a:xfrm>
              <a:off x="109359" y="3038184"/>
              <a:ext cx="4172747" cy="2660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F648EF-1BC8-45C9-B113-94A04F7ED14F}"/>
                </a:ext>
              </a:extLst>
            </p:cNvPr>
            <p:cNvSpPr/>
            <p:nvPr/>
          </p:nvSpPr>
          <p:spPr>
            <a:xfrm>
              <a:off x="111219" y="4024346"/>
              <a:ext cx="4172747" cy="1838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155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A2349-6DD7-4E83-A946-007CEE6106CB}"/>
              </a:ext>
            </a:extLst>
          </p:cNvPr>
          <p:cNvGrpSpPr/>
          <p:nvPr/>
        </p:nvGrpSpPr>
        <p:grpSpPr>
          <a:xfrm>
            <a:off x="4572000" y="1664804"/>
            <a:ext cx="4466353" cy="4320479"/>
            <a:chOff x="4572000" y="2420888"/>
            <a:chExt cx="4466353" cy="23930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2613902"/>
              <a:ext cx="4464496" cy="200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switch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atoi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808080"/>
                  </a:solidFill>
                  <a:latin typeface="Consolas" panose="020B0609020204030204" pitchFamily="49" charset="0"/>
                </a:rPr>
                <a:t>argv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[1]))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-1: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"---SORT 1---\n"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insertion_sort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(&amp;str, index);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index;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"%s %d\n"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break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case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-2: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"---SORT 2---\n"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shell_sort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(&amp;str, index);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0;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 index;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++)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printf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"%d - %s\n"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],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str.strw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break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2420888"/>
              <a:ext cx="4464493" cy="20446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4609497"/>
              <a:ext cx="4464493" cy="20446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ea typeface="문체부 돋음체" panose="020B0609000101010101" pitchFamily="49" charset="-127"/>
              </a:rPr>
              <a:t>case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-1,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case</a:t>
            </a:r>
            <a:r>
              <a:rPr lang="ko-KR" altLang="en-US" sz="2400" dirty="0">
                <a:ea typeface="문체부 돋음체" panose="020B0609000101010101" pitchFamily="49" charset="-127"/>
              </a:rPr>
              <a:t> </a:t>
            </a:r>
            <a:r>
              <a:rPr lang="en-US" altLang="ko-KR" sz="2400" dirty="0">
                <a:ea typeface="문체부 돋음체" panose="020B0609000101010101" pitchFamily="49" charset="-127"/>
              </a:rPr>
              <a:t>-2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8800"/>
            <a:ext cx="3826755" cy="48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[1]))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-1: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삽입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느린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 알고리즘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struct(string, int)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형 정렬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-2: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셸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중간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정렬 알고리즘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struct(string, int)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형 정렬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1B04CD-76A9-4696-A268-6F9D3FCB2A83}"/>
              </a:ext>
            </a:extLst>
          </p:cNvPr>
          <p:cNvCxnSpPr>
            <a:cxnSpLocks/>
          </p:cNvCxnSpPr>
          <p:nvPr/>
        </p:nvCxnSpPr>
        <p:spPr>
          <a:xfrm>
            <a:off x="4427984" y="893440"/>
            <a:ext cx="0" cy="548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5946CE-DEEA-4F4E-98CE-E22941013A2C}"/>
              </a:ext>
            </a:extLst>
          </p:cNvPr>
          <p:cNvGrpSpPr/>
          <p:nvPr/>
        </p:nvGrpSpPr>
        <p:grpSpPr>
          <a:xfrm>
            <a:off x="4572000" y="2008752"/>
            <a:ext cx="4466353" cy="3704592"/>
            <a:chOff x="4572000" y="635968"/>
            <a:chExt cx="4466353" cy="54649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B5E65A-20B5-41AD-8BAB-30C1B6839424}"/>
                </a:ext>
              </a:extLst>
            </p:cNvPr>
            <p:cNvSpPr txBox="1"/>
            <p:nvPr/>
          </p:nvSpPr>
          <p:spPr>
            <a:xfrm>
              <a:off x="4572000" y="893440"/>
              <a:ext cx="4464496" cy="4983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1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//SORT 1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insertion_sort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wordcount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[],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int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j, key;</a:t>
              </a: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char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keys[</a:t>
              </a:r>
              <a:r>
                <a:rPr lang="en-US" sz="1100" dirty="0">
                  <a:solidFill>
                    <a:srgbClr val="6F008A"/>
                  </a:solidFill>
                  <a:latin typeface="Consolas" panose="020B0609020204030204" pitchFamily="49" charset="0"/>
                </a:rPr>
                <a:t>MAX_WORDLEN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 = </a:t>
              </a:r>
              <a:r>
                <a:rPr lang="en-US" sz="11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nn-NO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for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(i = 1; i &lt; </a:t>
              </a:r>
              <a:r>
                <a:rPr lang="nn-NO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n</a:t>
              </a:r>
              <a:r>
                <a:rPr lang="nn-NO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i++)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(keys,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]);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key 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(j=i-1; j&gt;=0&amp;&amp;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strcmp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[j],keys)==1; j--)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strcpy(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-&gt;strw[j + 1], </a:t>
              </a:r>
              <a:r>
                <a:rPr lang="pl-PL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pl-PL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-&gt;strw[j]);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  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+ 1] =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[j];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strcpy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strw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+ 1], keys);</a:t>
              </a:r>
            </a:p>
            <a:p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    list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[j + 1] = key;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1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24D291-A187-4EBF-9932-43B2E9D53F4D}"/>
                </a:ext>
              </a:extLst>
            </p:cNvPr>
            <p:cNvSpPr/>
            <p:nvPr/>
          </p:nvSpPr>
          <p:spPr>
            <a:xfrm>
              <a:off x="4572000" y="635968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B20F5D-A8F3-4FF8-831A-C73D92B33AD2}"/>
                </a:ext>
              </a:extLst>
            </p:cNvPr>
            <p:cNvSpPr/>
            <p:nvPr/>
          </p:nvSpPr>
          <p:spPr>
            <a:xfrm>
              <a:off x="4573860" y="5828184"/>
              <a:ext cx="4464493" cy="27275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E1DA3C86-B31B-4247-A005-B2F68823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826726" cy="5193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ea typeface="문체부 돋음체" panose="020B0609000101010101" pitchFamily="49" charset="-127"/>
              </a:rPr>
              <a:t>struct</a:t>
            </a:r>
            <a:r>
              <a:rPr lang="ko-KR" altLang="en-US" sz="2400" dirty="0">
                <a:ea typeface="문체부 돋음체" panose="020B0609000101010101" pitchFamily="49" charset="-127"/>
              </a:rPr>
              <a:t>형 삽입 정렬</a:t>
            </a:r>
            <a:endParaRPr lang="en-US" sz="2400" dirty="0">
              <a:ea typeface="문체부 돋음체" panose="020B0609000101010101" pitchFamily="49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27889-23A1-424C-BEDB-2375D7F9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68760"/>
            <a:ext cx="3826755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key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str[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를 기준으로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[j],key) == 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str[j]&gt;str[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str[j+1]=str[j]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올바른 자리까지 뒤 요소들을 밀고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str[j] = key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자기자리 위치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EFB98-B94B-4C40-98EC-8B4488983B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20"/>
          <a:stretch/>
        </p:blipFill>
        <p:spPr>
          <a:xfrm>
            <a:off x="347167" y="4365104"/>
            <a:ext cx="389629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0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1814</TotalTime>
  <Words>3696</Words>
  <Application>Microsoft Office PowerPoint</Application>
  <PresentationFormat>On-screen Show (4:3)</PresentationFormat>
  <Paragraphs>675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Roboto</vt:lpstr>
      <vt:lpstr>돋움</vt:lpstr>
      <vt:lpstr>맑은 고딕</vt:lpstr>
      <vt:lpstr>Arial</vt:lpstr>
      <vt:lpstr>Consolas</vt:lpstr>
      <vt:lpstr>Wingdings</vt:lpstr>
      <vt:lpstr>투명도</vt:lpstr>
      <vt:lpstr>3차 - 단어 정렬 프로그램</vt:lpstr>
      <vt:lpstr>과제 지시사항</vt:lpstr>
      <vt:lpstr>과제 지시사항 요약</vt:lpstr>
      <vt:lpstr>입력 조건부</vt:lpstr>
      <vt:lpstr>입력 파일 분석</vt:lpstr>
      <vt:lpstr>입력 파일 분석</vt:lpstr>
      <vt:lpstr>str 구성</vt:lpstr>
      <vt:lpstr>case -1, case -2</vt:lpstr>
      <vt:lpstr>struct형 삽입 정렬</vt:lpstr>
      <vt:lpstr>case -1, case -2</vt:lpstr>
      <vt:lpstr>struct형 셸 정렬</vt:lpstr>
      <vt:lpstr>case -3</vt:lpstr>
      <vt:lpstr>struct형 퀵 정렬</vt:lpstr>
      <vt:lpstr>struct형 퀵 정렬</vt:lpstr>
      <vt:lpstr>프로그램 구현 결과</vt:lpstr>
      <vt:lpstr>프로그램 구현 결과</vt:lpstr>
      <vt:lpstr>프로그램 구현 결과</vt:lpstr>
      <vt:lpstr>프로그램 구현 결과</vt:lpstr>
      <vt:lpstr>프로그램 구현 결과</vt:lpstr>
      <vt:lpstr>프로그램 구현 결과</vt:lpstr>
      <vt:lpstr>프로그램 구현 결과</vt:lpstr>
      <vt:lpstr>시연 /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- 서버 접속하기</dc:title>
  <dc:creator/>
  <cp:lastModifiedBy>Sang Min Jeon</cp:lastModifiedBy>
  <cp:revision>520</cp:revision>
  <dcterms:created xsi:type="dcterms:W3CDTF">2020-03-16T07:27:46Z</dcterms:created>
  <dcterms:modified xsi:type="dcterms:W3CDTF">2020-06-14T08:23:25Z</dcterms:modified>
</cp:coreProperties>
</file>