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6" r:id="rId4"/>
    <p:sldId id="280" r:id="rId5"/>
    <p:sldId id="316" r:id="rId6"/>
    <p:sldId id="284" r:id="rId7"/>
    <p:sldId id="288" r:id="rId8"/>
    <p:sldId id="302" r:id="rId9"/>
    <p:sldId id="303" r:id="rId10"/>
    <p:sldId id="285" r:id="rId11"/>
    <p:sldId id="304" r:id="rId12"/>
    <p:sldId id="289" r:id="rId13"/>
    <p:sldId id="290" r:id="rId14"/>
    <p:sldId id="309" r:id="rId15"/>
    <p:sldId id="315" r:id="rId16"/>
    <p:sldId id="301" r:id="rId17"/>
    <p:sldId id="295" r:id="rId18"/>
    <p:sldId id="296" r:id="rId19"/>
    <p:sldId id="305" r:id="rId20"/>
    <p:sldId id="306" r:id="rId21"/>
    <p:sldId id="297" r:id="rId22"/>
    <p:sldId id="310" r:id="rId23"/>
    <p:sldId id="308" r:id="rId24"/>
    <p:sldId id="317" r:id="rId25"/>
    <p:sldId id="318" r:id="rId26"/>
    <p:sldId id="313" r:id="rId27"/>
    <p:sldId id="300" r:id="rId28"/>
    <p:sldId id="31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Min Jeon" initials="SMJ" lastIdx="2" clrIdx="0">
    <p:extLst>
      <p:ext uri="{19B8F6BF-5375-455C-9EA6-DF929625EA0E}">
        <p15:presenceInfo xmlns:p15="http://schemas.microsoft.com/office/powerpoint/2012/main" userId="S::2017156034@kpu.ac.kr::e8aec916-8163-464a-8d3d-f2a530068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EEECE1"/>
    <a:srgbClr val="EA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4248" autoAdjust="0"/>
  </p:normalViewPr>
  <p:slideViewPr>
    <p:cSldViewPr>
      <p:cViewPr varScale="1">
        <p:scale>
          <a:sx n="114" d="100"/>
          <a:sy n="114" d="100"/>
        </p:scale>
        <p:origin x="11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90"/>
    </p:cViewPr>
  </p:sorterViewPr>
  <p:notesViewPr>
    <p:cSldViewPr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6CC0A6-402D-45EF-B3C4-28C963B35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B616-9D91-49A1-BCA1-8BA82FFB4B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32CAC-F648-4841-92EA-185CB9A2336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02D4E-C05E-4868-9314-B1A7C9D1D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CB220-4CC2-40F2-8EDE-30B5DD4CC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75B4-782F-4EFB-B03C-A37A10356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335A-E455-4161-B87F-5C087D86AA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D7CB-5542-4161-90D6-9798A1C3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2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내용에 공격 기술과 보완 대책</a:t>
            </a:r>
            <a:r>
              <a:rPr lang="en-US" altLang="ko-KR" dirty="0"/>
              <a:t>, </a:t>
            </a:r>
            <a:r>
              <a:rPr lang="ko-KR" altLang="en-US" dirty="0"/>
              <a:t>공격 시나리오</a:t>
            </a:r>
            <a:r>
              <a:rPr lang="en-US" altLang="ko-KR" dirty="0"/>
              <a:t>, </a:t>
            </a:r>
            <a:r>
              <a:rPr lang="ko-KR" altLang="en-US" dirty="0"/>
              <a:t>공격 결과</a:t>
            </a:r>
            <a:r>
              <a:rPr lang="en-US" altLang="ko-KR" dirty="0"/>
              <a:t>(</a:t>
            </a:r>
            <a:r>
              <a:rPr lang="ko-KR" altLang="en-US" dirty="0"/>
              <a:t>성공 또는 실패 표기</a:t>
            </a:r>
            <a:r>
              <a:rPr lang="en-US" altLang="ko-KR" dirty="0"/>
              <a:t>), </a:t>
            </a:r>
            <a:r>
              <a:rPr lang="ko-KR" altLang="en-US" dirty="0"/>
              <a:t>설계 및 구현 과정의 교훈</a:t>
            </a:r>
            <a:r>
              <a:rPr lang="en-US" altLang="ko-KR" dirty="0"/>
              <a:t>, </a:t>
            </a:r>
            <a:r>
              <a:rPr lang="ko-KR" altLang="en-US" dirty="0"/>
              <a:t>미비사항 등 구현 결과 등을 정리하여 추가할 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7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6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DIDN’T WORK -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4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9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6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2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9A4-59F7-4152-9096-58CE3B44D7F9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B951-FCCE-4A2D-9188-B84C193D11E1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DC8A-63A8-48D6-B226-52DC6F075D06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CD9-3FC8-412D-8663-E05D8330EB81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68314" y="5737448"/>
            <a:ext cx="8207375" cy="990600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923928" y="1600200"/>
            <a:ext cx="4752528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742-9FDB-4116-B61C-DB8794940A4E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4E96-A5A0-4060-ACDB-0D16BF65A093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E38-012A-4C85-888F-AA2265F9BBBB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77EE-E0BB-455C-9688-101D55E03301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C1E6-82AE-4DB4-9410-F81AE1A85711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1043-24D7-4707-A4C5-9CB680F9E366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1D4-81F8-495E-978D-C4FB6E979577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CBE10A-9249-4428-BDF8-11666D347E8A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Fatuo__/offensive-exploiting-dns-servers-changes-blackhat-asia-2014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차 과제</a:t>
            </a:r>
            <a:r>
              <a:rPr lang="en-US" altLang="ko-KR" sz="3200" dirty="0"/>
              <a:t>:</a:t>
            </a:r>
            <a:r>
              <a:rPr lang="en-US" altLang="ko-KR" sz="4000" dirty="0"/>
              <a:t> </a:t>
            </a:r>
            <a:r>
              <a:rPr lang="ko-KR" altLang="en-US" sz="4000" dirty="0"/>
              <a:t>세션 </a:t>
            </a:r>
            <a:r>
              <a:rPr lang="ko-KR" altLang="en-US" sz="4000" dirty="0" err="1"/>
              <a:t>하이재킹</a:t>
            </a:r>
            <a:r>
              <a:rPr lang="en-US" altLang="ko-KR" sz="4000" dirty="0"/>
              <a:t> </a:t>
            </a:r>
            <a:r>
              <a:rPr lang="ko-KR" altLang="en-US" sz="4000" dirty="0"/>
              <a:t>공격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네트워크보안 </a:t>
            </a:r>
            <a:r>
              <a:rPr lang="en-US" altLang="ko-KR" sz="2000" dirty="0"/>
              <a:t>(11)</a:t>
            </a:r>
          </a:p>
          <a:p>
            <a:r>
              <a:rPr lang="en-US" altLang="ko-KR" sz="2000" dirty="0"/>
              <a:t>~2022-05-30</a:t>
            </a:r>
          </a:p>
          <a:p>
            <a:r>
              <a:rPr lang="en-US" altLang="ko-KR" sz="2000" dirty="0"/>
              <a:t>2017156034</a:t>
            </a:r>
          </a:p>
          <a:p>
            <a:r>
              <a:rPr lang="ko-KR" altLang="en-US" sz="2000" dirty="0"/>
              <a:t>전상민</a:t>
            </a:r>
          </a:p>
        </p:txBody>
      </p:sp>
    </p:spTree>
    <p:extLst>
      <p:ext uri="{BB962C8B-B14F-4D97-AF65-F5344CB8AC3E}">
        <p14:creationId xmlns:p14="http://schemas.microsoft.com/office/powerpoint/2010/main" val="368544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524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/>
            <a:r>
              <a:rPr lang="en-US" altLang="ko-KR" dirty="0"/>
              <a:t>ARP </a:t>
            </a:r>
            <a:r>
              <a:rPr lang="ko-KR" altLang="en-US" dirty="0" err="1"/>
              <a:t>리다이렉트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i="1" dirty="0" err="1"/>
              <a:t>arpspoof</a:t>
            </a:r>
            <a:endParaRPr lang="en-US" altLang="ko-KR" i="1" dirty="0"/>
          </a:p>
          <a:p>
            <a:pPr lvl="1"/>
            <a:r>
              <a:rPr lang="ko-KR" altLang="en-US" dirty="0"/>
              <a:t>패킷 릴레이 </a:t>
            </a:r>
            <a:r>
              <a:rPr lang="en-US" altLang="ko-KR" dirty="0"/>
              <a:t>- </a:t>
            </a:r>
            <a:r>
              <a:rPr lang="en-US" altLang="ko-KR" i="1" dirty="0" err="1"/>
              <a:t>fragrouter</a:t>
            </a:r>
            <a:endParaRPr lang="en-US" altLang="ko-KR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1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DNS </a:t>
            </a:r>
            <a:r>
              <a:rPr lang="ko-KR" altLang="en-US" dirty="0" err="1"/>
              <a:t>스푸핑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/>
            <a:r>
              <a:rPr lang="ko-KR" altLang="en-US" dirty="0"/>
              <a:t>클라이언트는 캐시 삭제</a:t>
            </a:r>
            <a:endParaRPr lang="en-US" altLang="ko-KR" dirty="0"/>
          </a:p>
          <a:p>
            <a:pPr lvl="2"/>
            <a:r>
              <a:rPr lang="ko-KR" altLang="en-US" dirty="0"/>
              <a:t>웹 브라우저 캐시 삭제</a:t>
            </a:r>
            <a:endParaRPr lang="en-US" altLang="ko-KR" dirty="0"/>
          </a:p>
          <a:p>
            <a:pPr lvl="2"/>
            <a:r>
              <a:rPr lang="en-US" altLang="ko-KR" dirty="0"/>
              <a:t>DNS flushing</a:t>
            </a:r>
          </a:p>
          <a:p>
            <a:pPr lvl="1"/>
            <a:r>
              <a:rPr lang="en-US" altLang="ko-KR" dirty="0"/>
              <a:t>Wireshark</a:t>
            </a:r>
            <a:r>
              <a:rPr lang="ko-KR" altLang="en-US" dirty="0"/>
              <a:t>로 패킷 캡처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524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클라이언트에서 접속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0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패킷 복호화</a:t>
            </a:r>
          </a:p>
          <a:p>
            <a:pPr lvl="1"/>
            <a:r>
              <a:rPr lang="ko-KR" altLang="en-US" dirty="0"/>
              <a:t>수집한 패킷을</a:t>
            </a:r>
            <a:r>
              <a:rPr lang="en-US" altLang="ko-KR" dirty="0"/>
              <a:t> </a:t>
            </a:r>
            <a:r>
              <a:rPr lang="en-US" altLang="ko-KR" i="1" dirty="0" err="1"/>
              <a:t>ssldump</a:t>
            </a:r>
            <a:r>
              <a:rPr lang="ko-KR" altLang="en-US" dirty="0"/>
              <a:t>를 실행하여 패킷을 복호화</a:t>
            </a:r>
            <a:endParaRPr lang="en-US" altLang="ko-KR" dirty="0"/>
          </a:p>
          <a:p>
            <a:pPr lvl="2"/>
            <a:r>
              <a:rPr lang="en-US" i="1" dirty="0" err="1"/>
              <a:t>ssldump</a:t>
            </a:r>
            <a:r>
              <a:rPr lang="en-US" dirty="0"/>
              <a:t>: SSL/TLS</a:t>
            </a:r>
            <a:r>
              <a:rPr lang="ko-KR" altLang="en-US" dirty="0"/>
              <a:t> 분석 도구</a:t>
            </a:r>
            <a:r>
              <a:rPr lang="en-US" altLang="ko-KR" dirty="0"/>
              <a:t>. </a:t>
            </a:r>
            <a:r>
              <a:rPr lang="ko-KR" altLang="en-US" dirty="0"/>
              <a:t>통신을 </a:t>
            </a:r>
            <a:r>
              <a:rPr lang="ko-KR" altLang="en-US" dirty="0" err="1"/>
              <a:t>복호화하여</a:t>
            </a:r>
            <a:r>
              <a:rPr lang="ko-KR" altLang="en-US" dirty="0"/>
              <a:t> 패킷 조회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83963-4154-4AC8-954D-CF36A1067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9" r="27811"/>
          <a:stretch/>
        </p:blipFill>
        <p:spPr>
          <a:xfrm>
            <a:off x="696040" y="3356992"/>
            <a:ext cx="5971460" cy="32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결과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성공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(</a:t>
            </a:r>
            <a:r>
              <a:rPr lang="ko-KR" altLang="en-US" sz="1600" dirty="0"/>
              <a:t>미비사항 </a:t>
            </a:r>
            <a:r>
              <a:rPr lang="en-US" altLang="ko-KR" sz="1600" dirty="0"/>
              <a:t>&amp; </a:t>
            </a:r>
            <a:r>
              <a:rPr lang="ko-KR" altLang="en-US" sz="1600" dirty="0" err="1"/>
              <a:t>대책안</a:t>
            </a:r>
            <a:r>
              <a:rPr lang="en-US" altLang="ko-KR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참조</a:t>
            </a:r>
            <a:r>
              <a:rPr lang="en-US" altLang="ko-KR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65924-6275-4B46-9C24-18ED0DA6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29B6E-1761-4F98-BD72-5762C22BAD70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2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>
            <a:extLst>
              <a:ext uri="{FF2B5EF4-FFF2-40B4-BE49-F238E27FC236}">
                <a16:creationId xmlns:a16="http://schemas.microsoft.com/office/drawing/2014/main" id="{F8C9815D-1536-4D69-99E0-743BDA4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15280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공격 이론</a:t>
            </a:r>
            <a:endParaRPr lang="en-US" sz="2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[SSL </a:t>
            </a:r>
            <a:r>
              <a:rPr lang="ko-KR" altLang="en-US" sz="2400" dirty="0"/>
              <a:t>스트립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HTTPS</a:t>
            </a:r>
            <a:r>
              <a:rPr lang="ko-KR" altLang="en-US" sz="2400" dirty="0"/>
              <a:t>를 </a:t>
            </a:r>
            <a:r>
              <a:rPr lang="en-US" altLang="ko-KR" sz="2400" dirty="0"/>
              <a:t>HTTP</a:t>
            </a:r>
            <a:r>
              <a:rPr lang="ko-KR" altLang="en-US" sz="2400" dirty="0"/>
              <a:t>로 버전을 낮추게</a:t>
            </a:r>
            <a:r>
              <a:rPr lang="en-US" altLang="ko-KR" sz="2400" dirty="0"/>
              <a:t> </a:t>
            </a:r>
            <a:r>
              <a:rPr lang="ko-KR" altLang="en-US" sz="2400" dirty="0"/>
              <a:t>유도하여 피공격자와     </a:t>
            </a:r>
            <a:r>
              <a:rPr lang="ko-KR" altLang="en-US" sz="2400" dirty="0" err="1"/>
              <a:t>평문</a:t>
            </a:r>
            <a:r>
              <a:rPr lang="ko-KR" altLang="en-US" sz="2400" dirty="0"/>
              <a:t> 통신</a:t>
            </a:r>
            <a:endParaRPr lang="en-US" altLang="ko-KR" sz="36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649FA-620D-4E30-B5EC-C333AC3BEC94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B5FC80-2022-4618-B164-59FAAA03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033470"/>
            <a:ext cx="7272808" cy="36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B728-42F4-4660-ADAF-B0C4ADAA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2732"/>
            <a:ext cx="8229600" cy="621268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운영 환경 </a:t>
            </a:r>
            <a:r>
              <a:rPr lang="en-US" altLang="ko-KR" sz="2900" dirty="0"/>
              <a:t>&amp; </a:t>
            </a:r>
            <a:r>
              <a:rPr lang="ko-KR" altLang="en-US" sz="2900" dirty="0"/>
              <a:t>구축 절차</a:t>
            </a:r>
            <a:endParaRPr lang="en-US" sz="2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8229600" cy="361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전과 동일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공격자 시스템</a:t>
            </a:r>
            <a:r>
              <a:rPr lang="en-US" altLang="ko-KR" dirty="0"/>
              <a:t>: </a:t>
            </a:r>
            <a:r>
              <a:rPr lang="en-US" altLang="ko-KR" dirty="0" err="1"/>
              <a:t>KaliLinux</a:t>
            </a:r>
            <a:endParaRPr lang="en-US" altLang="ko-KR" dirty="0"/>
          </a:p>
          <a:p>
            <a:pPr lvl="1"/>
            <a:r>
              <a:rPr lang="ko-KR" altLang="en-US" dirty="0"/>
              <a:t>수업 실습환경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피공격자 시스템</a:t>
            </a:r>
            <a:r>
              <a:rPr lang="en-US" altLang="ko-KR" dirty="0"/>
              <a:t>: (</a:t>
            </a:r>
            <a:r>
              <a:rPr lang="ko-KR" altLang="en-US" dirty="0"/>
              <a:t>무상관</a:t>
            </a:r>
            <a:r>
              <a:rPr lang="en-US" altLang="ko-KR" dirty="0"/>
              <a:t>) Kali Linux</a:t>
            </a:r>
          </a:p>
          <a:p>
            <a:pPr lvl="1"/>
            <a:r>
              <a:rPr lang="ko-KR" altLang="en-US" dirty="0"/>
              <a:t>수업 실습환경 사용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F1C19-8D60-4A2F-B0D2-381D0DB8D34C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A4DA8-2FFA-4D0E-9CA1-67D7AA4F8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616787"/>
            <a:ext cx="675416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altLang="ko-KR" dirty="0"/>
              <a:t>SSL </a:t>
            </a:r>
            <a:r>
              <a:rPr lang="ko-KR" altLang="en-US" dirty="0"/>
              <a:t>통신 확인</a:t>
            </a:r>
            <a:endParaRPr lang="en-US" altLang="ko-KR" dirty="0"/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0317B-8127-414B-B020-0A1251B2DBB0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7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147248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altLang="ko-KR" dirty="0"/>
              <a:t>ARP </a:t>
            </a:r>
            <a:r>
              <a:rPr lang="ko-KR" altLang="en-US" dirty="0" err="1"/>
              <a:t>스푸핑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/>
            <a:r>
              <a:rPr lang="en-US" altLang="ko-KR" dirty="0"/>
              <a:t>ARP </a:t>
            </a:r>
            <a:r>
              <a:rPr lang="ko-KR" altLang="en-US" dirty="0" err="1"/>
              <a:t>리다이렉트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i="1" dirty="0" err="1"/>
              <a:t>arpspoof</a:t>
            </a:r>
            <a:endParaRPr lang="en-US" altLang="ko-KR" i="1" dirty="0"/>
          </a:p>
          <a:p>
            <a:pPr lvl="1"/>
            <a:r>
              <a:rPr lang="ko-KR" altLang="en-US" dirty="0"/>
              <a:t>패킷 릴레이 </a:t>
            </a:r>
            <a:r>
              <a:rPr lang="en-US" altLang="ko-KR" dirty="0"/>
              <a:t>- </a:t>
            </a:r>
            <a:r>
              <a:rPr lang="en-US" altLang="ko-KR" i="1" dirty="0" err="1"/>
              <a:t>fragrouter</a:t>
            </a:r>
            <a:endParaRPr lang="en-US" altLang="ko-KR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0317B-8127-414B-B020-0A1251B2DBB0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600200"/>
            <a:ext cx="3610742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[</a:t>
            </a:r>
            <a:r>
              <a:rPr lang="ko-KR" altLang="en-US" dirty="0"/>
              <a:t>공격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SSL MITM </a:t>
            </a:r>
            <a:r>
              <a:rPr lang="ko-KR" altLang="en-US" sz="2000" dirty="0"/>
              <a:t>공격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sz="2400" dirty="0" err="1"/>
              <a:t>ㄴ</a:t>
            </a:r>
            <a:r>
              <a:rPr lang="ko-KR" altLang="en-US" sz="2400" dirty="0"/>
              <a:t> </a:t>
            </a:r>
            <a:r>
              <a:rPr lang="en-US" altLang="ko-KR" sz="2400" u="sng" dirty="0"/>
              <a:t>SSL </a:t>
            </a:r>
            <a:r>
              <a:rPr lang="ko-KR" altLang="en-US" sz="2400" u="sng" dirty="0" err="1"/>
              <a:t>스니핑</a:t>
            </a:r>
            <a:r>
              <a:rPr lang="ko-KR" altLang="en-US" sz="2400" u="sng" dirty="0"/>
              <a:t> 공격</a:t>
            </a:r>
            <a:endParaRPr lang="en-US" altLang="ko-KR" sz="2400" u="sng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sz="2400" dirty="0" err="1"/>
              <a:t>ㄴ</a:t>
            </a:r>
            <a:r>
              <a:rPr lang="ko-KR" altLang="en-US" sz="2400" dirty="0"/>
              <a:t> </a:t>
            </a:r>
            <a:r>
              <a:rPr lang="en-US" altLang="ko-KR" sz="2400" u="sng" dirty="0"/>
              <a:t>SSL </a:t>
            </a:r>
            <a:r>
              <a:rPr lang="ko-KR" altLang="en-US" sz="2400" u="sng" dirty="0"/>
              <a:t>스트립 공격</a:t>
            </a:r>
            <a:endParaRPr lang="en-US" altLang="ko-KR" sz="2400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CBA6C1-8C25-473F-8460-D9636431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BE53204-D59B-4236-8F29-571D74D000A9}"/>
              </a:ext>
            </a:extLst>
          </p:cNvPr>
          <p:cNvSpPr txBox="1">
            <a:spLocks/>
          </p:cNvSpPr>
          <p:nvPr/>
        </p:nvSpPr>
        <p:spPr>
          <a:xfrm>
            <a:off x="4860034" y="1600200"/>
            <a:ext cx="3322711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/>
              <a:t>[</a:t>
            </a:r>
            <a:r>
              <a:rPr lang="ko-KR" altLang="en-US" sz="2600" dirty="0"/>
              <a:t>목차</a:t>
            </a:r>
            <a:r>
              <a:rPr lang="en-US" altLang="ko-KR" sz="2600" dirty="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공격 기술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보완 대책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공격 시나리오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공격 결과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설계 및 구현 과정의 교훈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미비사항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등</a:t>
            </a:r>
            <a:r>
              <a:rPr lang="en-US" altLang="ko-KR" sz="1600" dirty="0"/>
              <a:t>...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EBE68A-7AA9-4A77-973F-9702ACCF15C3}"/>
              </a:ext>
            </a:extLst>
          </p:cNvPr>
          <p:cNvCxnSpPr>
            <a:cxnSpLocks/>
          </p:cNvCxnSpPr>
          <p:nvPr/>
        </p:nvCxnSpPr>
        <p:spPr>
          <a:xfrm>
            <a:off x="4860032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패킷 </a:t>
            </a:r>
            <a:r>
              <a:rPr lang="ko-KR" altLang="en-US" dirty="0" err="1"/>
              <a:t>리다이렉트</a:t>
            </a:r>
            <a:endParaRPr lang="en-US" altLang="ko-KR" dirty="0"/>
          </a:p>
          <a:p>
            <a:pPr lvl="1"/>
            <a:r>
              <a:rPr lang="en-US" altLang="ko-KR" i="1" dirty="0"/>
              <a:t>iptables</a:t>
            </a:r>
            <a:r>
              <a:rPr lang="en-US" altLang="ko-KR" dirty="0"/>
              <a:t>: IPv4 </a:t>
            </a:r>
            <a:r>
              <a:rPr lang="ko-KR" altLang="en-US" dirty="0"/>
              <a:t>패킷 필터링 및 </a:t>
            </a:r>
            <a:r>
              <a:rPr lang="en-US" altLang="ko-KR" dirty="0"/>
              <a:t>NAT</a:t>
            </a:r>
            <a:r>
              <a:rPr lang="ko-KR" altLang="en-US" dirty="0"/>
              <a:t>의 관리 도구</a:t>
            </a:r>
            <a:endParaRPr lang="en-US" altLang="ko-KR" dirty="0"/>
          </a:p>
          <a:p>
            <a:pPr lvl="1"/>
            <a:r>
              <a:rPr lang="ko-KR" altLang="en-US" dirty="0"/>
              <a:t>피공격자의 </a:t>
            </a:r>
            <a:r>
              <a:rPr lang="en-US" altLang="ko-KR" dirty="0"/>
              <a:t>80</a:t>
            </a:r>
            <a:r>
              <a:rPr lang="ko-KR" altLang="en-US" dirty="0"/>
              <a:t>번 포트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10000</a:t>
            </a:r>
            <a:r>
              <a:rPr lang="ko-KR" altLang="en-US" dirty="0"/>
              <a:t>번 포트</a:t>
            </a:r>
            <a:endParaRPr lang="en-US" altLang="ko-KR" dirty="0"/>
          </a:p>
          <a:p>
            <a:pPr lvl="1"/>
            <a:r>
              <a:rPr lang="ko-KR" altLang="en-US" dirty="0"/>
              <a:t>실제 사이트에 접속하도록 </a:t>
            </a:r>
            <a:r>
              <a:rPr lang="en-US" altLang="ko-KR" dirty="0"/>
              <a:t>NAT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Kali Linux</a:t>
            </a:r>
            <a:r>
              <a:rPr lang="ko-KR" altLang="en-US" dirty="0"/>
              <a:t>에서는 </a:t>
            </a:r>
            <a:r>
              <a:rPr lang="en-US" altLang="ko-KR" i="1" dirty="0"/>
              <a:t>iptables-legacy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0317B-8127-414B-B020-0A1251B2DBB0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03232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altLang="ko-KR" dirty="0"/>
              <a:t>SSL </a:t>
            </a:r>
            <a:r>
              <a:rPr lang="ko-KR" altLang="en-US" dirty="0"/>
              <a:t>스트립 공격 수행</a:t>
            </a:r>
            <a:endParaRPr lang="en-US" altLang="ko-KR" dirty="0"/>
          </a:p>
          <a:p>
            <a:pPr lvl="1"/>
            <a:r>
              <a:rPr lang="en-US" sz="2000" i="1" dirty="0" err="1"/>
              <a:t>sslstrip</a:t>
            </a:r>
            <a:endParaRPr lang="en-US" sz="2000" i="1" dirty="0"/>
          </a:p>
          <a:p>
            <a:pPr lvl="2"/>
            <a:r>
              <a:rPr lang="ko-KR" altLang="en-US" sz="1800" dirty="0"/>
              <a:t>개발자</a:t>
            </a:r>
            <a:r>
              <a:rPr lang="en-US" altLang="ko-KR" sz="1800" dirty="0"/>
              <a:t>: </a:t>
            </a:r>
            <a:r>
              <a:rPr lang="en-US" sz="1800" dirty="0"/>
              <a:t>“</a:t>
            </a:r>
            <a:r>
              <a:rPr lang="en-US" sz="1800" i="1" dirty="0"/>
              <a:t>Moxie</a:t>
            </a:r>
            <a:r>
              <a:rPr lang="en-US" sz="1800" dirty="0"/>
              <a:t>”, </a:t>
            </a:r>
            <a:r>
              <a:rPr lang="ko-KR" altLang="en-US" sz="1800" dirty="0" err="1"/>
              <a:t>개발년도</a:t>
            </a:r>
            <a:r>
              <a:rPr lang="en-US" altLang="ko-KR" sz="1800" dirty="0"/>
              <a:t>: 2009</a:t>
            </a:r>
          </a:p>
          <a:p>
            <a:pPr lvl="2"/>
            <a:r>
              <a:rPr lang="en-US" sz="1800" dirty="0"/>
              <a:t>HSTS</a:t>
            </a:r>
            <a:r>
              <a:rPr lang="ko-KR" altLang="en-US" sz="1800" dirty="0"/>
              <a:t>에는 무용지물</a:t>
            </a:r>
            <a:endParaRPr lang="en-US" altLang="ko-KR" sz="1800" dirty="0"/>
          </a:p>
          <a:p>
            <a:pPr lvl="1"/>
            <a:r>
              <a:rPr lang="en-US" i="1" dirty="0" err="1"/>
              <a:t>sslstrip</a:t>
            </a:r>
            <a:r>
              <a:rPr lang="en-US" i="1" dirty="0"/>
              <a:t>+</a:t>
            </a:r>
          </a:p>
          <a:p>
            <a:pPr lvl="2"/>
            <a:r>
              <a:rPr lang="ko-KR" altLang="en-US" dirty="0" err="1"/>
              <a:t>개발년도</a:t>
            </a:r>
            <a:r>
              <a:rPr lang="en-US" altLang="ko-KR" dirty="0"/>
              <a:t>: 2014</a:t>
            </a:r>
          </a:p>
          <a:p>
            <a:pPr lvl="2"/>
            <a:r>
              <a:rPr lang="en-US" dirty="0"/>
              <a:t>HSTS</a:t>
            </a:r>
            <a:r>
              <a:rPr lang="ko-KR" altLang="en-US" dirty="0"/>
              <a:t>로 보안된 도메인에도 공격 가능</a:t>
            </a:r>
            <a:endParaRPr lang="en-US" altLang="ko-KR" dirty="0"/>
          </a:p>
          <a:p>
            <a:pPr lvl="3"/>
            <a:r>
              <a:rPr lang="en-US" altLang="ko-KR" dirty="0"/>
              <a:t>HSTS: (</a:t>
            </a:r>
            <a:r>
              <a:rPr lang="ko-KR" altLang="en-US" dirty="0"/>
              <a:t>후에 설명</a:t>
            </a:r>
            <a:r>
              <a:rPr lang="en-US" altLang="ko-KR" dirty="0"/>
              <a:t>)</a:t>
            </a:r>
          </a:p>
          <a:p>
            <a:pPr lvl="3"/>
            <a:r>
              <a:rPr lang="en-US" dirty="0">
                <a:hlinkClick r:id="rId2"/>
              </a:rPr>
              <a:t>https://www.slideshare.net/Fatuo__/offensive-exploiting-dns-servers-changes-blackhat-asia-2014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3448A-03D3-4F2C-B455-630B7489025A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5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결과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부분적 성공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Arial" pitchFamily="34" charset="0"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(</a:t>
            </a:r>
            <a:r>
              <a:rPr lang="ko-KR" altLang="en-US" sz="1600" dirty="0"/>
              <a:t>미비사항 </a:t>
            </a:r>
            <a:r>
              <a:rPr lang="en-US" altLang="ko-KR" sz="1600" dirty="0"/>
              <a:t>&amp; </a:t>
            </a:r>
            <a:r>
              <a:rPr lang="ko-KR" altLang="en-US" sz="1600" dirty="0" err="1"/>
              <a:t>대책안</a:t>
            </a:r>
            <a:r>
              <a:rPr lang="en-US" altLang="ko-KR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참조</a:t>
            </a:r>
            <a:r>
              <a:rPr lang="en-US" altLang="ko-KR" sz="1600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A98A3-9529-44DF-9C06-380E8713B30A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2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B78-9C7E-4E34-94EF-F7DF349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/>
              <a:t>장애물</a:t>
            </a:r>
            <a:endParaRPr lang="en-US" altLang="ko-KR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053-9691-4D38-886A-0A3C1E95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03232" cy="5166360"/>
          </a:xfrm>
        </p:spPr>
        <p:txBody>
          <a:bodyPr>
            <a:normAutofit/>
          </a:bodyPr>
          <a:lstStyle/>
          <a:p>
            <a:r>
              <a:rPr lang="ko-KR" altLang="en-US" dirty="0"/>
              <a:t>환경적 </a:t>
            </a:r>
            <a:r>
              <a:rPr lang="en-US" altLang="ko-KR" dirty="0"/>
              <a:t>(</a:t>
            </a:r>
            <a:r>
              <a:rPr lang="ko-KR" altLang="en-US" dirty="0"/>
              <a:t>피공격자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r>
              <a:rPr lang="en-US" dirty="0"/>
              <a:t>SSL MITM</a:t>
            </a:r>
            <a:r>
              <a:rPr lang="ko-KR" altLang="en-US" dirty="0"/>
              <a:t>공격의 환경은 현재 우리와 가장 가까이 있는 곳인 웹에서 진행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그로 인해 이에 대한 방어책이 중요한 사이트들에 이미 마련되어</a:t>
            </a:r>
            <a:r>
              <a:rPr lang="en-US" altLang="ko-KR" dirty="0"/>
              <a:t>, </a:t>
            </a:r>
            <a:r>
              <a:rPr lang="ko-KR" altLang="en-US" dirty="0"/>
              <a:t>통하지 않는 경우가 대다수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환경적 </a:t>
            </a:r>
            <a:r>
              <a:rPr lang="en-US" altLang="ko-KR" dirty="0"/>
              <a:t>(</a:t>
            </a:r>
            <a:r>
              <a:rPr lang="ko-KR" altLang="en-US" dirty="0"/>
              <a:t>공격자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인터넷에 폭탄을 어떻게 만드는지 검색하는 바</a:t>
            </a:r>
            <a:endParaRPr lang="en-US" altLang="ko-KR" dirty="0"/>
          </a:p>
          <a:p>
            <a:pPr lvl="1"/>
            <a:r>
              <a:rPr lang="ko-KR" altLang="en-US" dirty="0"/>
              <a:t>일반 웹에서는 찾기가 매우 힘듦</a:t>
            </a:r>
            <a:endParaRPr lang="en-US" altLang="ko-KR" dirty="0"/>
          </a:p>
          <a:p>
            <a:pPr lvl="1"/>
            <a:r>
              <a:rPr lang="ko-KR" altLang="en-US" dirty="0"/>
              <a:t>찾을 수 있는 것들은 매우 오래된 것</a:t>
            </a:r>
            <a:endParaRPr lang="en-US" altLang="ko-KR" dirty="0"/>
          </a:p>
          <a:p>
            <a:pPr lvl="2"/>
            <a:r>
              <a:rPr lang="ko-KR" altLang="en-US" dirty="0"/>
              <a:t>차선책의 차선책 채택</a:t>
            </a:r>
            <a:endParaRPr lang="en-US" altLang="ko-KR" dirty="0"/>
          </a:p>
          <a:p>
            <a:pPr lvl="2"/>
            <a:r>
              <a:rPr lang="ko-KR" altLang="en-US" dirty="0"/>
              <a:t>많은 시간 및 자원 소모</a:t>
            </a:r>
            <a:endParaRPr lang="en-US" altLang="ko-KR" dirty="0"/>
          </a:p>
          <a:p>
            <a:pPr lvl="3"/>
            <a:r>
              <a:rPr lang="ko-KR" altLang="en-US" dirty="0"/>
              <a:t>공격 환경을 아예 손수 제작할 계획도 하나</a:t>
            </a:r>
            <a:r>
              <a:rPr lang="en-US" altLang="ko-KR" dirty="0"/>
              <a:t>, </a:t>
            </a:r>
            <a:r>
              <a:rPr lang="ko-KR" altLang="en-US" dirty="0"/>
              <a:t>현재 결과가 최상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A7BAF-07B3-48AF-8032-849B72F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91A9C-D504-4493-BD12-0CA13AEF55B9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1. SSL MITM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B78-9C7E-4E34-94EF-F7DF349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/>
              <a:t>미비사항 </a:t>
            </a:r>
            <a:r>
              <a:rPr lang="en-US" altLang="ko-KR" sz="2900" dirty="0"/>
              <a:t>&amp; </a:t>
            </a:r>
            <a:r>
              <a:rPr lang="ko-KR" altLang="en-US" sz="2900" dirty="0" err="1"/>
              <a:t>대책안</a:t>
            </a:r>
            <a:endParaRPr lang="en-US" altLang="ko-KR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053-9691-4D38-886A-0A3C1E95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3538736" cy="51663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연습용 악성코드를 미리 주입</a:t>
            </a:r>
            <a:endParaRPr lang="en-US" altLang="ko-KR" sz="2400" dirty="0"/>
          </a:p>
          <a:p>
            <a:pPr lvl="1"/>
            <a:r>
              <a:rPr lang="ko-KR" altLang="en-US" sz="2000" dirty="0"/>
              <a:t>정보가 전송되기 전에</a:t>
            </a:r>
            <a:endParaRPr lang="en-US" altLang="ko-KR" sz="2000" dirty="0"/>
          </a:p>
          <a:p>
            <a:pPr marL="274320" lvl="1" indent="0">
              <a:buNone/>
            </a:pPr>
            <a:r>
              <a:rPr lang="ko-KR" altLang="en-US" sz="2000" dirty="0"/>
              <a:t>탈취하는 코드</a:t>
            </a:r>
            <a:endParaRPr lang="en-US" altLang="ko-KR" sz="2000" dirty="0"/>
          </a:p>
          <a:p>
            <a:r>
              <a:rPr lang="en-US" altLang="ko-KR" sz="2400" dirty="0"/>
              <a:t>http</a:t>
            </a:r>
            <a:r>
              <a:rPr lang="ko-KR" altLang="en-US" sz="2400" dirty="0"/>
              <a:t>로 보이지 않고 </a:t>
            </a:r>
            <a:r>
              <a:rPr lang="en-US" altLang="ko-KR" sz="2400" dirty="0"/>
              <a:t>https</a:t>
            </a:r>
            <a:r>
              <a:rPr lang="ko-KR" altLang="en-US" sz="2400" dirty="0"/>
              <a:t>로 보인 이유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사이트는 그대로이나 로그인 </a:t>
            </a:r>
            <a:r>
              <a:rPr lang="en-US" altLang="ko-KR" sz="2000" dirty="0"/>
              <a:t>form</a:t>
            </a:r>
            <a:r>
              <a:rPr lang="ko-KR" altLang="en-US" sz="2000" dirty="0"/>
              <a:t>이 악성 코드를 통해 </a:t>
            </a:r>
            <a:r>
              <a:rPr lang="en-US" altLang="ko-KR" sz="2000" dirty="0"/>
              <a:t>dummy form</a:t>
            </a:r>
            <a:r>
              <a:rPr lang="ko-KR" altLang="en-US" sz="2000" dirty="0"/>
              <a:t>으로 바뀌고 </a:t>
            </a:r>
            <a:r>
              <a:rPr lang="en-US" altLang="ko-KR" sz="2000" dirty="0"/>
              <a:t>http</a:t>
            </a:r>
            <a:r>
              <a:rPr lang="ko-KR" altLang="en-US" sz="2000" dirty="0"/>
              <a:t>로 전송됨</a:t>
            </a:r>
            <a:r>
              <a:rPr lang="en-US" altLang="ko-KR" sz="2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A7BAF-07B3-48AF-8032-849B72F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91A9C-D504-4493-BD12-0CA13AEF55B9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A13CEC-28DB-42E3-8A91-826C340A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816860"/>
            <a:ext cx="4914605" cy="60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B78-9C7E-4E34-94EF-F7DF349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/>
              <a:t>미비사항 </a:t>
            </a:r>
            <a:r>
              <a:rPr lang="en-US" altLang="ko-KR" sz="2900" dirty="0"/>
              <a:t>&amp; </a:t>
            </a:r>
            <a:r>
              <a:rPr lang="ko-KR" altLang="en-US" sz="2900" dirty="0" err="1"/>
              <a:t>대책안</a:t>
            </a:r>
            <a:endParaRPr lang="en-US" altLang="ko-KR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053-9691-4D38-886A-0A3C1E95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03232" cy="51663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연결은 설립이 되었으나 </a:t>
            </a:r>
            <a:r>
              <a:rPr lang="ko-KR" altLang="en-US" sz="2400" dirty="0" err="1"/>
              <a:t>로딩하는</a:t>
            </a:r>
            <a:r>
              <a:rPr lang="ko-KR" altLang="en-US" sz="2400" dirty="0"/>
              <a:t> 것은 막음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연결이 끝까지 되어 사이트가 완전히 </a:t>
            </a:r>
            <a:r>
              <a:rPr lang="ko-KR" altLang="en-US" sz="2400" dirty="0" err="1"/>
              <a:t>떴으면</a:t>
            </a:r>
            <a:r>
              <a:rPr lang="ko-KR" altLang="en-US" sz="2400" dirty="0"/>
              <a:t> 좋았을 듯</a:t>
            </a:r>
            <a:r>
              <a:rPr lang="en-US" altLang="ko-KR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A7BAF-07B3-48AF-8032-849B72F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91A9C-D504-4493-BD12-0CA13AEF55B9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3. SSL </a:t>
            </a:r>
            <a:r>
              <a:rPr lang="ko-KR" altLang="en-US" b="1" dirty="0">
                <a:solidFill>
                  <a:srgbClr val="D34817"/>
                </a:solidFill>
              </a:rPr>
              <a:t>스트립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8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B78-9C7E-4E34-94EF-F7DF349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/>
              <a:t>보완 대책</a:t>
            </a:r>
            <a:endParaRPr lang="en-US" altLang="ko-KR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053-9691-4D38-886A-0A3C1E95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03232" cy="4718304"/>
          </a:xfrm>
        </p:spPr>
        <p:txBody>
          <a:bodyPr/>
          <a:lstStyle/>
          <a:p>
            <a:r>
              <a:rPr lang="en-US" altLang="ko-KR" dirty="0"/>
              <a:t>H</a:t>
            </a:r>
            <a:r>
              <a:rPr lang="en-US" altLang="ko-KR" sz="2800" dirty="0"/>
              <a:t>STS(Http Strict Transport Security)</a:t>
            </a: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에 접속이 되어도 </a:t>
            </a:r>
            <a:r>
              <a:rPr lang="en-US" altLang="ko-KR" dirty="0"/>
              <a:t>https</a:t>
            </a:r>
            <a:r>
              <a:rPr lang="ko-KR" altLang="en-US" dirty="0"/>
              <a:t>로 연결해줌</a:t>
            </a:r>
            <a:endParaRPr lang="en-US" altLang="ko-KR" dirty="0"/>
          </a:p>
          <a:p>
            <a:pPr lvl="2"/>
            <a:r>
              <a:rPr lang="ko-KR" altLang="en-US" dirty="0"/>
              <a:t>사이트가 이 목록에 있는지 확인 가능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A7BAF-07B3-48AF-8032-849B72F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91A9C-D504-4493-BD12-0CA13AEF55B9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1. SSL MITM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FFE0F5-AD6A-4B63-B784-1B63F78B8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t="25765" r="38228" b="39723"/>
          <a:stretch/>
        </p:blipFill>
        <p:spPr>
          <a:xfrm>
            <a:off x="457200" y="3212976"/>
            <a:ext cx="3822981" cy="3645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C45073-CADD-4F0C-BEBD-0B57E471E6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6" t="25850" r="40315" b="61696"/>
          <a:stretch/>
        </p:blipFill>
        <p:spPr>
          <a:xfrm>
            <a:off x="4599953" y="3212976"/>
            <a:ext cx="4221887" cy="1535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B90AB7-5457-427A-B3C7-2E2067DB23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7" t="31117" r="38760" b="61550"/>
          <a:stretch/>
        </p:blipFill>
        <p:spPr>
          <a:xfrm>
            <a:off x="4609072" y="4829477"/>
            <a:ext cx="4212768" cy="8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435280" cy="471830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안전하지 않은 인증서는 확실한 경우 외에는 접속을 하지 않는 것이 좋음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본인이 접속한 사이트가 </a:t>
            </a:r>
            <a:r>
              <a:rPr lang="en-US" altLang="ko-KR" sz="2000" dirty="0"/>
              <a:t>SSL</a:t>
            </a:r>
            <a:r>
              <a:rPr lang="ko-KR" altLang="en-US" sz="2000" dirty="0"/>
              <a:t>로 정상적으로 접속되고 있는지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이 창이 떠도 무시하지 말 것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5B80A-91A3-41C4-8A89-33FCA692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08408"/>
            <a:ext cx="6120680" cy="35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EF0612-C927-4DAD-909C-C722A320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/>
              <a:t>보완 대책</a:t>
            </a:r>
            <a:endParaRPr lang="en-US" altLang="ko-KR" sz="2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EFD7B-609F-4BB9-8432-9E4DB5B28C57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1. SSL MITM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97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차 과제</a:t>
            </a:r>
            <a:r>
              <a:rPr lang="en-US" altLang="ko-KR" sz="3200" dirty="0"/>
              <a:t>:</a:t>
            </a:r>
            <a:r>
              <a:rPr lang="en-US" altLang="ko-KR" sz="4000" dirty="0"/>
              <a:t> </a:t>
            </a:r>
            <a:r>
              <a:rPr lang="ko-KR" altLang="en-US" sz="4000" dirty="0"/>
              <a:t>세션 </a:t>
            </a:r>
            <a:r>
              <a:rPr lang="ko-KR" altLang="en-US" sz="4000" dirty="0" err="1"/>
              <a:t>하이재킹</a:t>
            </a:r>
            <a:r>
              <a:rPr lang="en-US" altLang="ko-KR" sz="4000" dirty="0"/>
              <a:t> </a:t>
            </a:r>
            <a:r>
              <a:rPr lang="ko-KR" altLang="en-US" sz="4000" dirty="0"/>
              <a:t>공격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네트워크보안 </a:t>
            </a:r>
            <a:r>
              <a:rPr lang="en-US" altLang="ko-KR" sz="2000" dirty="0"/>
              <a:t>(11)</a:t>
            </a:r>
          </a:p>
          <a:p>
            <a:r>
              <a:rPr lang="en-US" altLang="ko-KR" sz="2000" dirty="0"/>
              <a:t>~2022-05-30</a:t>
            </a:r>
          </a:p>
          <a:p>
            <a:r>
              <a:rPr lang="en-US" altLang="ko-KR" sz="2000" dirty="0"/>
              <a:t>2017156034</a:t>
            </a:r>
          </a:p>
          <a:p>
            <a:r>
              <a:rPr lang="ko-KR" altLang="en-US" sz="2000" dirty="0"/>
              <a:t>전상민</a:t>
            </a:r>
          </a:p>
        </p:txBody>
      </p:sp>
    </p:spTree>
    <p:extLst>
      <p:ext uri="{BB962C8B-B14F-4D97-AF65-F5344CB8AC3E}">
        <p14:creationId xmlns:p14="http://schemas.microsoft.com/office/powerpoint/2010/main" val="5865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435280" cy="516636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SSL MITM:</a:t>
            </a:r>
            <a:r>
              <a:rPr lang="ko-KR" altLang="en-US" sz="2400" dirty="0"/>
              <a:t> </a:t>
            </a:r>
            <a:r>
              <a:rPr lang="en-US" altLang="ko-KR" sz="2400" dirty="0"/>
              <a:t>https</a:t>
            </a:r>
            <a:r>
              <a:rPr lang="ko-KR" altLang="en-US" sz="2400" dirty="0"/>
              <a:t>에서 일어나는 중간자 공격</a:t>
            </a:r>
            <a:endParaRPr lang="en-US" altLang="ko-KR" sz="2400" dirty="0"/>
          </a:p>
          <a:p>
            <a:r>
              <a:rPr lang="en-US" sz="2400" dirty="0"/>
              <a:t>SSL</a:t>
            </a:r>
            <a:r>
              <a:rPr lang="ko-KR" altLang="en-US" sz="2400" dirty="0"/>
              <a:t>이 하는 일</a:t>
            </a:r>
            <a:endParaRPr lang="en-US" altLang="ko-KR" sz="2400" dirty="0"/>
          </a:p>
          <a:p>
            <a:pPr lvl="1"/>
            <a:r>
              <a:rPr lang="ko-KR" altLang="en-US" sz="2000" dirty="0"/>
              <a:t>통신이 안전함 보장</a:t>
            </a:r>
            <a:endParaRPr lang="en-US" altLang="ko-KR" sz="2000" dirty="0"/>
          </a:p>
          <a:p>
            <a:pPr lvl="1"/>
            <a:r>
              <a:rPr lang="ko-KR" altLang="en-US" sz="2000" dirty="0"/>
              <a:t>상대방 진위 보장 </a:t>
            </a:r>
            <a:r>
              <a:rPr lang="en-US" altLang="ko-KR" sz="2000" dirty="0"/>
              <a:t>– </a:t>
            </a:r>
            <a:r>
              <a:rPr lang="ko-KR" altLang="en-US" sz="2000" dirty="0"/>
              <a:t>취약점</a:t>
            </a:r>
            <a:endParaRPr lang="en-US" sz="2000" dirty="0"/>
          </a:p>
          <a:p>
            <a:r>
              <a:rPr lang="ko-KR" altLang="en-US" sz="2400" dirty="0"/>
              <a:t>상대방 검증</a:t>
            </a:r>
            <a:r>
              <a:rPr lang="en-US" altLang="ko-KR" sz="2400" dirty="0"/>
              <a:t>: </a:t>
            </a:r>
            <a:r>
              <a:rPr lang="ko-KR" altLang="en-US" sz="2400" dirty="0"/>
              <a:t>인증서의 역할</a:t>
            </a:r>
            <a:endParaRPr lang="en-US" altLang="ko-KR" sz="2400" dirty="0"/>
          </a:p>
          <a:p>
            <a:pPr lvl="1"/>
            <a:r>
              <a:rPr lang="ko-KR" altLang="en-US" sz="2000" dirty="0"/>
              <a:t>인증서 발급기관</a:t>
            </a:r>
            <a:r>
              <a:rPr lang="en-US" altLang="ko-KR" sz="2000" dirty="0"/>
              <a:t>(CA)</a:t>
            </a:r>
            <a:r>
              <a:rPr lang="ko-KR" altLang="en-US" sz="2000" dirty="0"/>
              <a:t>이 검증한 건지 확인 </a:t>
            </a:r>
            <a:r>
              <a:rPr lang="en-US" altLang="ko-KR" sz="2000" dirty="0"/>
              <a:t>(</a:t>
            </a:r>
            <a:r>
              <a:rPr lang="ko-KR" altLang="en-US" sz="2000" dirty="0"/>
              <a:t>이 사이트가 진짜인지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웹 브라우저가 추가적으로 확인</a:t>
            </a:r>
            <a:endParaRPr lang="en-US" altLang="ko-KR" sz="2000" dirty="0"/>
          </a:p>
          <a:p>
            <a:pPr lvl="2"/>
            <a:r>
              <a:rPr lang="ko-KR" altLang="en-US" sz="1600" dirty="0"/>
              <a:t>즉</a:t>
            </a:r>
            <a:r>
              <a:rPr lang="en-US" altLang="ko-KR" sz="1600" dirty="0"/>
              <a:t>, CA</a:t>
            </a:r>
            <a:r>
              <a:rPr lang="ko-KR" altLang="en-US" sz="1600" dirty="0"/>
              <a:t>라고 하면 그냥 믿음</a:t>
            </a:r>
            <a:r>
              <a:rPr lang="en-US" altLang="ko-KR" sz="1600" dirty="0"/>
              <a:t>. (</a:t>
            </a:r>
            <a:r>
              <a:rPr lang="ko-KR" altLang="en-US" sz="1600" dirty="0"/>
              <a:t>네트워크는 신뢰 바탕</a:t>
            </a:r>
            <a:r>
              <a:rPr lang="en-US" altLang="ko-KR" sz="1600" dirty="0"/>
              <a:t>)</a:t>
            </a:r>
          </a:p>
          <a:p>
            <a:r>
              <a:rPr lang="ko-KR" altLang="en-US" sz="2400" dirty="0"/>
              <a:t>웹 브라우저가 </a:t>
            </a:r>
            <a:r>
              <a:rPr lang="en-US" altLang="ko-KR" sz="2400" dirty="0"/>
              <a:t>“</a:t>
            </a:r>
            <a:r>
              <a:rPr lang="ko-KR" altLang="en-US" sz="2400" dirty="0"/>
              <a:t>내가 진짜 이 사이트다</a:t>
            </a:r>
            <a:r>
              <a:rPr lang="en-US" altLang="ko-KR" sz="2400" dirty="0"/>
              <a:t>.”</a:t>
            </a:r>
            <a:r>
              <a:rPr lang="ko-KR" altLang="en-US" sz="2400" dirty="0"/>
              <a:t>라는 인증서를</a:t>
            </a:r>
            <a:r>
              <a:rPr lang="en-US" altLang="ko-KR" sz="2400" dirty="0"/>
              <a:t>, </a:t>
            </a:r>
            <a:r>
              <a:rPr lang="ko-KR" altLang="en-US" sz="2400" dirty="0"/>
              <a:t>인증서 발급기관이 만든 것이 아닌 중간자가 만든 인증서를 받음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안전하지 않은 </a:t>
            </a:r>
            <a:r>
              <a:rPr lang="en-US" altLang="ko-KR" sz="2000" dirty="0"/>
              <a:t>https</a:t>
            </a:r>
            <a:r>
              <a:rPr lang="ko-KR" altLang="en-US" sz="2000" dirty="0"/>
              <a:t>연결이 아니라고 브라우저가 경고</a:t>
            </a:r>
            <a:endParaRPr lang="en-US" altLang="ko-KR" sz="2000" dirty="0"/>
          </a:p>
          <a:p>
            <a:pPr lvl="1"/>
            <a:r>
              <a:rPr lang="ko-KR" altLang="en-US" sz="2000" dirty="0"/>
              <a:t>신뢰하는 인증서 기관 목록에 공격자의 인증서를 추가시킴</a:t>
            </a:r>
            <a:endParaRPr lang="en-US" altLang="ko-K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8C9815D-1536-4D69-99E0-743BDA4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2732"/>
            <a:ext cx="8229600" cy="621268"/>
          </a:xfrm>
        </p:spPr>
        <p:txBody>
          <a:bodyPr>
            <a:noAutofit/>
          </a:bodyPr>
          <a:lstStyle/>
          <a:p>
            <a:r>
              <a:rPr lang="ko-KR" altLang="en-US" sz="2900" dirty="0"/>
              <a:t>환경</a:t>
            </a:r>
            <a:endParaRPr lang="en-US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A0DAA-387B-4920-892C-E0004F5F4BCC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1. SSL MITM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A1EA-8753-4877-81E8-645C958A23B3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8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8C9815D-1536-4D69-99E0-743BDA4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2732"/>
            <a:ext cx="8229600" cy="621268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공격 이론</a:t>
            </a:r>
            <a:endParaRPr lang="en-US" sz="2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A1EA-8753-4877-81E8-645C958A23B3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C2CE6-1F15-4548-8137-9627EAB8C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07976"/>
          </a:xfrm>
        </p:spPr>
        <p:txBody>
          <a:bodyPr/>
          <a:lstStyle/>
          <a:p>
            <a:r>
              <a:rPr lang="ko-KR" altLang="en-US" dirty="0"/>
              <a:t>공격자는 임의의 인증서를 생성한 뒤 클라이언트에게 보내 별도의 </a:t>
            </a:r>
            <a:r>
              <a:rPr lang="en-US" altLang="ko-KR" dirty="0"/>
              <a:t>SSL </a:t>
            </a:r>
            <a:r>
              <a:rPr lang="ko-KR" altLang="en-US" dirty="0"/>
              <a:t>세션을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중간로써</a:t>
            </a:r>
            <a:r>
              <a:rPr lang="ko-KR" altLang="en-US" dirty="0"/>
              <a:t> </a:t>
            </a:r>
            <a:r>
              <a:rPr lang="ko-KR" altLang="en-US" dirty="0" err="1"/>
              <a:t>스니핑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BC6AE-E11B-469B-9A65-3CBF916DB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t="46400" r="4101" b="11600"/>
          <a:stretch/>
        </p:blipFill>
        <p:spPr bwMode="auto">
          <a:xfrm>
            <a:off x="755576" y="3429000"/>
            <a:ext cx="7488832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B728-42F4-4660-ADAF-B0C4ADAA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2732"/>
            <a:ext cx="8229600" cy="621268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운영 환경 </a:t>
            </a:r>
            <a:r>
              <a:rPr lang="en-US" altLang="ko-KR" sz="2900" dirty="0"/>
              <a:t>&amp; </a:t>
            </a:r>
            <a:r>
              <a:rPr lang="ko-KR" altLang="en-US" sz="2900" dirty="0"/>
              <a:t>구축 절차</a:t>
            </a:r>
            <a:endParaRPr lang="en-US" sz="2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8229600" cy="3610728"/>
          </a:xfrm>
        </p:spPr>
        <p:txBody>
          <a:bodyPr>
            <a:normAutofit/>
          </a:bodyPr>
          <a:lstStyle/>
          <a:p>
            <a:r>
              <a:rPr lang="ko-KR" altLang="en-US" dirty="0"/>
              <a:t>공격자 시스템</a:t>
            </a:r>
            <a:r>
              <a:rPr lang="en-US" altLang="ko-KR" dirty="0"/>
              <a:t>: Kali Linux</a:t>
            </a:r>
          </a:p>
          <a:p>
            <a:pPr lvl="1"/>
            <a:r>
              <a:rPr lang="ko-KR" altLang="en-US" dirty="0"/>
              <a:t>수업 실습환경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피공격자 시스템</a:t>
            </a:r>
            <a:r>
              <a:rPr lang="en-US" altLang="ko-KR" dirty="0"/>
              <a:t>: (</a:t>
            </a:r>
            <a:r>
              <a:rPr lang="ko-KR" altLang="en-US" dirty="0"/>
              <a:t>무상관</a:t>
            </a:r>
            <a:r>
              <a:rPr lang="en-US" altLang="ko-KR" dirty="0"/>
              <a:t>) Kali Linux</a:t>
            </a:r>
          </a:p>
          <a:p>
            <a:pPr lvl="1"/>
            <a:r>
              <a:rPr lang="ko-KR" altLang="en-US" dirty="0"/>
              <a:t>수업 실습환경 사용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4BC97-6411-45CE-961F-BC6BDF7E61E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64E5B-0C1F-46CA-A825-06FBBFC0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616787"/>
            <a:ext cx="675416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altLang="ko-KR" dirty="0"/>
              <a:t>SSL </a:t>
            </a:r>
            <a:r>
              <a:rPr lang="ko-KR" altLang="en-US" dirty="0"/>
              <a:t>통신 확인</a:t>
            </a:r>
            <a:endParaRPr lang="en-US" altLang="ko-KR" dirty="0"/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AD685-A342-4064-BD55-58991267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16495"/>
            <a:ext cx="4038600" cy="47183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DNS </a:t>
            </a:r>
            <a:r>
              <a:rPr lang="ko-KR" altLang="en-US" dirty="0" err="1"/>
              <a:t>스푸핑</a:t>
            </a:r>
            <a:r>
              <a:rPr lang="ko-KR" altLang="en-US" dirty="0"/>
              <a:t> 공격 준비</a:t>
            </a:r>
            <a:endParaRPr lang="en-US" altLang="ko-KR" dirty="0"/>
          </a:p>
          <a:p>
            <a:pPr lvl="1"/>
            <a:r>
              <a:rPr lang="en-US" altLang="ko-KR" dirty="0" err="1"/>
              <a:t>dnsspoof.hosts</a:t>
            </a:r>
            <a:r>
              <a:rPr lang="en-US" altLang="ko-KR" dirty="0"/>
              <a:t> </a:t>
            </a:r>
            <a:r>
              <a:rPr lang="ko-KR" altLang="en-US" dirty="0"/>
              <a:t>파일에 사이트에 대한 경로를 추가하여 공격자 자신을 참조하도록 함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1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829339F-D0B4-4936-B236-C52F2FE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8102"/>
            <a:ext cx="8229600" cy="515898"/>
          </a:xfrm>
        </p:spPr>
        <p:txBody>
          <a:bodyPr>
            <a:normAutofit fontScale="90000"/>
          </a:bodyPr>
          <a:lstStyle/>
          <a:p>
            <a:r>
              <a:rPr lang="ko-KR" altLang="en-US" sz="3200" dirty="0"/>
              <a:t>공격 시나리오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563FD-C8EE-4054-A459-84E5410B1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03232" cy="50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SSL </a:t>
            </a:r>
            <a:r>
              <a:rPr lang="ko-KR" altLang="en-US" dirty="0"/>
              <a:t>접속을 위한 인증서 생성</a:t>
            </a:r>
            <a:endParaRPr lang="en-US" altLang="ko-KR" dirty="0"/>
          </a:p>
          <a:p>
            <a:pPr marL="457200" marR="0" lvl="1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webmitm</a:t>
            </a:r>
            <a:r>
              <a:rPr lang="en-US" altLang="ko-KR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: HTTP/HTTPS man-in-the-middle</a:t>
            </a:r>
          </a:p>
          <a:p>
            <a:pPr marL="27432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4817"/>
              </a:buClr>
              <a:buSzPct val="8500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: </a:t>
            </a:r>
            <a:r>
              <a:rPr kumimoji="0" lang="en-US" altLang="ko-K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dnsspoof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에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리디렉트된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패킷을 투명하게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스니핑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.</a:t>
            </a:r>
          </a:p>
          <a:p>
            <a:pPr lvl="2">
              <a:buClr>
                <a:srgbClr val="D34817"/>
              </a:buClr>
              <a:buSzPct val="85000"/>
              <a:defRPr/>
            </a:pPr>
            <a:r>
              <a:rPr lang="en-US" altLang="ko-KR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SSL</a:t>
            </a:r>
            <a:r>
              <a:rPr lang="ko-KR" altLang="en-US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로 암호화된 로그인이나 양식</a:t>
            </a:r>
            <a:r>
              <a:rPr lang="en-US" altLang="ko-KR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(form)</a:t>
            </a:r>
            <a:r>
              <a:rPr lang="ko-KR" altLang="en-US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들을 캡쳐</a:t>
            </a:r>
            <a:r>
              <a:rPr lang="en-US" altLang="ko-KR" dirty="0">
                <a:solidFill>
                  <a:prstClr val="black"/>
                </a:solidFill>
                <a:latin typeface="Arial"/>
                <a:ea typeface="돋움" panose="020B0600000101010101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21E1-6286-4269-B865-E94329E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DED20-917D-446B-A805-E2B2BFBEEA4D}"/>
              </a:ext>
            </a:extLst>
          </p:cNvPr>
          <p:cNvSpPr txBox="1"/>
          <p:nvPr/>
        </p:nvSpPr>
        <p:spPr>
          <a:xfrm>
            <a:off x="457200" y="643390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34817"/>
                </a:solidFill>
              </a:rPr>
              <a:t>2. SSL </a:t>
            </a:r>
            <a:r>
              <a:rPr lang="ko-KR" altLang="en-US" b="1" dirty="0" err="1">
                <a:solidFill>
                  <a:srgbClr val="D34817"/>
                </a:solidFill>
              </a:rPr>
              <a:t>스니핑</a:t>
            </a:r>
            <a:r>
              <a:rPr lang="ko-KR" altLang="en-US" b="1" dirty="0">
                <a:solidFill>
                  <a:srgbClr val="D34817"/>
                </a:solidFill>
              </a:rPr>
              <a:t> 공격</a:t>
            </a:r>
            <a:endParaRPr lang="en-US" b="1" dirty="0">
              <a:solidFill>
                <a:srgbClr val="D34817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18BC9-7994-4A69-AF3E-7EF3CCFB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11"/>
          <a:stretch/>
        </p:blipFill>
        <p:spPr>
          <a:xfrm>
            <a:off x="311439" y="3474755"/>
            <a:ext cx="4980952" cy="27398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1C7F02-D201-47FE-B3E1-D8ED183DE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0"/>
          <a:stretch/>
        </p:blipFill>
        <p:spPr>
          <a:xfrm>
            <a:off x="3705848" y="4338325"/>
            <a:ext cx="4980952" cy="21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4595</TotalTime>
  <Words>883</Words>
  <Application>Microsoft Office PowerPoint</Application>
  <PresentationFormat>On-screen Show (4:3)</PresentationFormat>
  <Paragraphs>215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투명도</vt:lpstr>
      <vt:lpstr>3차 과제: 세션 하이재킹 공격 구현</vt:lpstr>
      <vt:lpstr>목차</vt:lpstr>
      <vt:lpstr>환경</vt:lpstr>
      <vt:lpstr>PowerPoint Presentation</vt:lpstr>
      <vt:lpstr>공격 이론</vt:lpstr>
      <vt:lpstr>운영 환경 &amp; 구축 절차</vt:lpstr>
      <vt:lpstr>공격 시나리오</vt:lpstr>
      <vt:lpstr>공격 시나리오</vt:lpstr>
      <vt:lpstr>공격 시나리오</vt:lpstr>
      <vt:lpstr>공격 시나리오</vt:lpstr>
      <vt:lpstr>공격 시나리오</vt:lpstr>
      <vt:lpstr>공격 시나리오</vt:lpstr>
      <vt:lpstr>공격 시나리오</vt:lpstr>
      <vt:lpstr>공격 결과</vt:lpstr>
      <vt:lpstr>PowerPoint Presentation</vt:lpstr>
      <vt:lpstr>공격 이론</vt:lpstr>
      <vt:lpstr>운영 환경 &amp; 구축 절차</vt:lpstr>
      <vt:lpstr>공격 시나리오</vt:lpstr>
      <vt:lpstr>공격 시나리오</vt:lpstr>
      <vt:lpstr>공격 시나리오</vt:lpstr>
      <vt:lpstr>공격 시나리오</vt:lpstr>
      <vt:lpstr>공격 결과</vt:lpstr>
      <vt:lpstr>장애물</vt:lpstr>
      <vt:lpstr>미비사항 &amp; 대책안</vt:lpstr>
      <vt:lpstr>미비사항 &amp; 대책안</vt:lpstr>
      <vt:lpstr>보완 대책</vt:lpstr>
      <vt:lpstr>보완 대책</vt:lpstr>
      <vt:lpstr>3차 과제: 세션 하이재킹 공격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- 서버 접속하기</dc:title>
  <dc:creator/>
  <cp:lastModifiedBy>전상민(2017156034)</cp:lastModifiedBy>
  <cp:revision>1139</cp:revision>
  <dcterms:created xsi:type="dcterms:W3CDTF">2020-03-16T07:27:46Z</dcterms:created>
  <dcterms:modified xsi:type="dcterms:W3CDTF">2022-05-15T15:46:05Z</dcterms:modified>
</cp:coreProperties>
</file>