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58" r:id="rId4"/>
    <p:sldId id="262" r:id="rId5"/>
    <p:sldId id="263" r:id="rId6"/>
    <p:sldId id="264" r:id="rId7"/>
    <p:sldId id="269" r:id="rId8"/>
    <p:sldId id="270" r:id="rId9"/>
    <p:sldId id="272" r:id="rId10"/>
    <p:sldId id="273" r:id="rId11"/>
    <p:sldId id="274" r:id="rId12"/>
    <p:sldId id="275" r:id="rId13"/>
    <p:sldId id="266" r:id="rId14"/>
    <p:sldId id="267" r:id="rId15"/>
    <p:sldId id="276" r:id="rId16"/>
    <p:sldId id="277" r:id="rId17"/>
    <p:sldId id="278" r:id="rId18"/>
    <p:sldId id="279" r:id="rId19"/>
    <p:sldId id="280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Min Jeon" initials="SMJ" lastIdx="2" clrIdx="0">
    <p:extLst>
      <p:ext uri="{19B8F6BF-5375-455C-9EA6-DF929625EA0E}">
        <p15:presenceInfo xmlns:p15="http://schemas.microsoft.com/office/powerpoint/2012/main" userId="S::2017156034@kpu.ac.kr::e8aec916-8163-464a-8d3d-f2a530068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EA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6" autoAdjust="0"/>
    <p:restoredTop sz="96224" autoAdjust="0"/>
  </p:normalViewPr>
  <p:slideViewPr>
    <p:cSldViewPr>
      <p:cViewPr varScale="1">
        <p:scale>
          <a:sx n="110" d="100"/>
          <a:sy n="110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335A-E455-4161-B87F-5C087D86AA7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D7CB-5542-4161-90D6-9798A1C3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9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2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00C0-B2FB-4E0F-AB67-734385ED151D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1997-F0AB-4FEA-B3B5-7D3963CE5563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7557-A1BF-4B0F-813C-EE7894B1FD88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061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DBB2-C1D1-4081-AFE6-CCDD2A1E4C30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468313" y="5737448"/>
            <a:ext cx="8207375" cy="990600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923928" y="1600200"/>
            <a:ext cx="4752528" cy="4061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09-2692-443F-923E-54995076AB85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438-6171-43B0-A356-012A444DBE94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E1-02B9-4573-8DEF-004795B772EC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FDF7-5E22-4A2B-9599-B4F3757643F0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3C84-2FF0-44F7-A21F-20E4A9AE730A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284-A551-405E-9D88-69233D2F87DE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B1-03CC-4D05-901F-847BD104E8BA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04C717F-524A-45DF-814C-8426E47C46F5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600" dirty="0"/>
              <a:t>3</a:t>
            </a:r>
            <a:r>
              <a:rPr lang="ko-KR" altLang="en-US" sz="4600" dirty="0"/>
              <a:t>차</a:t>
            </a:r>
            <a:r>
              <a:rPr lang="ko-KR" altLang="en-US" sz="3600" dirty="0"/>
              <a:t> </a:t>
            </a:r>
            <a:r>
              <a:rPr lang="en-US" altLang="ko-KR" sz="3600" dirty="0"/>
              <a:t>- (</a:t>
            </a:r>
            <a:r>
              <a:rPr lang="ko-KR" altLang="en-US" sz="3600" dirty="0"/>
              <a:t>배시 셸 프로그램 구현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160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유닉스기초</a:t>
            </a:r>
            <a:r>
              <a:rPr lang="en-US" altLang="ko-KR" sz="2000" dirty="0"/>
              <a:t>(02)</a:t>
            </a:r>
          </a:p>
          <a:p>
            <a:r>
              <a:rPr lang="en-US" altLang="ko-KR" sz="2000" dirty="0"/>
              <a:t>2021-05-26~26</a:t>
            </a:r>
          </a:p>
          <a:p>
            <a:r>
              <a:rPr lang="en-US" altLang="ko-KR" sz="2000" dirty="0"/>
              <a:t>2017156034</a:t>
            </a:r>
          </a:p>
          <a:p>
            <a:r>
              <a:rPr lang="ko-KR" altLang="en-US" sz="2000" dirty="0"/>
              <a:t>소프트웨어학과</a:t>
            </a:r>
            <a:endParaRPr lang="en-US" altLang="ko-KR" sz="2000" dirty="0"/>
          </a:p>
          <a:p>
            <a:r>
              <a:rPr lang="ko-KR" altLang="en-US" sz="2000" dirty="0"/>
              <a:t>전상민</a:t>
            </a:r>
          </a:p>
        </p:txBody>
      </p:sp>
    </p:spTree>
    <p:extLst>
      <p:ext uri="{BB962C8B-B14F-4D97-AF65-F5344CB8AC3E}">
        <p14:creationId xmlns:p14="http://schemas.microsoft.com/office/powerpoint/2010/main" val="368544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D33-09CE-492B-9325-826CA93C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실행 결과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D95-6F6E-45C8-9BB6-6EB0DECA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8399E93-FA7E-44CC-A365-E4156C34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06104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1</a:t>
            </a:r>
            <a:r>
              <a:rPr lang="ko-KR" altLang="en-US" sz="1800" dirty="0">
                <a:latin typeface="Consolas" panose="020B0609020204030204" pitchFamily="49" charset="0"/>
              </a:rPr>
              <a:t>로 시작하는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/100</a:t>
            </a:r>
            <a:r>
              <a:rPr lang="ko-KR" altLang="en-US" sz="1800" dirty="0"/>
              <a:t>로 이동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ce</a:t>
            </a:r>
            <a:r>
              <a:rPr lang="en-US" sz="1800" dirty="0">
                <a:latin typeface="Consolas" panose="020B0609020204030204" pitchFamily="49" charset="0"/>
              </a:rPr>
              <a:t> –f 1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1</a:t>
            </a:r>
            <a:r>
              <a:rPr lang="ko-KR" altLang="en-US" sz="1800" dirty="0">
                <a:latin typeface="Consolas" panose="020B0609020204030204" pitchFamily="49" charset="0"/>
              </a:rPr>
              <a:t>로 끝나는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/001</a:t>
            </a:r>
            <a:r>
              <a:rPr lang="ko-KR" altLang="en-US" sz="1800" dirty="0"/>
              <a:t>로 이동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ce</a:t>
            </a:r>
            <a:r>
              <a:rPr lang="en-US" sz="1800" dirty="0">
                <a:latin typeface="Consolas" panose="020B0609020204030204" pitchFamily="49" charset="0"/>
              </a:rPr>
              <a:t> –b 1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A23C3BE0-2FEA-420D-AC09-8C3A7ED4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48" y="1657095"/>
            <a:ext cx="5044546" cy="89540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87E50A-A702-498F-B9AC-881CBCC0F3B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60449" y="2685597"/>
            <a:ext cx="5044546" cy="125548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ECCD55-935B-4E23-96D1-A94FD616B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D33-09CE-492B-9325-826CA93C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실행 결과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D95-6F6E-45C8-9BB6-6EB0DECA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8399E93-FA7E-44CC-A365-E4156C34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06104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help </a:t>
            </a:r>
            <a:r>
              <a:rPr lang="ko-KR" altLang="en-US" sz="1800" dirty="0"/>
              <a:t>화면 출력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ce</a:t>
            </a:r>
            <a:r>
              <a:rPr lang="en-US" sz="1800" dirty="0">
                <a:latin typeface="Consolas" panose="020B0609020204030204" pitchFamily="49" charset="0"/>
              </a:rPr>
              <a:t> –h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1B41A1-663A-41F8-A629-A2A4A76C880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70940" y="1700808"/>
            <a:ext cx="4415267" cy="261922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2669B1-29CE-4755-B87D-D6CF398F97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9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D33-09CE-492B-9325-826CA93C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실행 결과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D95-6F6E-45C8-9BB6-6EB0DECA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8399E93-FA7E-44CC-A365-E4156C34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026568" cy="406104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Consolas" panose="020B0609020204030204" pitchFamily="49" charset="0"/>
              </a:rPr>
              <a:t>홈 디렉토리에서의 실행결과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EAF92-1D90-4A79-8A7D-94A9CA412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3" y="1652690"/>
            <a:ext cx="5972175" cy="255270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775331D-EC2B-4B07-A7F2-B7A51C0D904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2684028" y="4298490"/>
            <a:ext cx="5991660" cy="1813640"/>
          </a:xfrm>
        </p:spPr>
      </p:pic>
    </p:spTree>
    <p:extLst>
      <p:ext uri="{BB962C8B-B14F-4D97-AF65-F5344CB8AC3E}">
        <p14:creationId xmlns:p14="http://schemas.microsoft.com/office/powerpoint/2010/main" val="238648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A6279F-413C-4804-846E-81C9E4B9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47668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 설명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14D00-FC5E-4A9E-95B8-709230D7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268760"/>
            <a:ext cx="2139696" cy="5105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altLang="ko-KR" dirty="0"/>
              <a:t>bin/bash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초기화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help(-h) </a:t>
            </a:r>
            <a:r>
              <a:rPr lang="ko-KR" altLang="en-US" dirty="0"/>
              <a:t>창 출력 함수</a:t>
            </a:r>
            <a:endParaRPr lang="en-US" altLang="ko-KR" dirty="0"/>
          </a:p>
          <a:p>
            <a:r>
              <a:rPr lang="ko-KR" altLang="en-US" dirty="0"/>
              <a:t>후에</a:t>
            </a:r>
            <a:r>
              <a:rPr lang="en-US" altLang="ko-KR" dirty="0"/>
              <a:t> [-h] </a:t>
            </a:r>
            <a:r>
              <a:rPr lang="ko-KR" altLang="en-US" dirty="0"/>
              <a:t>옵션을 받거나 설정되지 않은 옵션을 받으면 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도움말 출력 후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A770-5D1D-4848-A989-674D1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D61B16D-0930-46F9-B2A1-37607E875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863" y="1141513"/>
            <a:ext cx="5816874" cy="4879776"/>
          </a:xfrm>
        </p:spPr>
      </p:pic>
    </p:spTree>
    <p:extLst>
      <p:ext uri="{BB962C8B-B14F-4D97-AF65-F5344CB8AC3E}">
        <p14:creationId xmlns:p14="http://schemas.microsoft.com/office/powerpoint/2010/main" val="211418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A6279F-413C-4804-846E-81C9E4B9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47668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 설명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14D00-FC5E-4A9E-95B8-709230D7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268760"/>
            <a:ext cx="2139696" cy="510540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옵션 받기</a:t>
            </a:r>
            <a:endParaRPr lang="en-US" dirty="0"/>
          </a:p>
          <a:p>
            <a:r>
              <a:rPr lang="en-US" dirty="0"/>
              <a:t>    h) [-h]</a:t>
            </a:r>
          </a:p>
          <a:p>
            <a:r>
              <a:rPr lang="en-US" dirty="0"/>
              <a:t>    b) [-b]</a:t>
            </a:r>
          </a:p>
          <a:p>
            <a:r>
              <a:rPr lang="en-US" dirty="0"/>
              <a:t>    f) [-f]</a:t>
            </a:r>
          </a:p>
          <a:p>
            <a:r>
              <a:rPr lang="en-US" dirty="0"/>
              <a:t>    *) [(</a:t>
            </a:r>
            <a:r>
              <a:rPr lang="ko-KR" altLang="en-US" dirty="0"/>
              <a:t>잘못 입력</a:t>
            </a:r>
            <a:r>
              <a:rPr lang="en-US" altLang="ko-KR" dirty="0"/>
              <a:t>)]</a:t>
            </a:r>
            <a:endParaRPr lang="en-US" dirty="0"/>
          </a:p>
          <a:p>
            <a:r>
              <a:rPr lang="ko-KR" altLang="en-US" dirty="0"/>
              <a:t>호출될 시 각자 지정된 플래그를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옵션 </a:t>
            </a:r>
            <a:r>
              <a:rPr lang="en-US" altLang="ko-KR" dirty="0"/>
              <a:t>[-h]</a:t>
            </a:r>
            <a:r>
              <a:rPr lang="ko-KR" altLang="en-US" dirty="0"/>
              <a:t>를 읽으면</a:t>
            </a:r>
            <a:endParaRPr lang="en-US" altLang="ko-KR" dirty="0"/>
          </a:p>
          <a:p>
            <a:r>
              <a:rPr lang="en-US" dirty="0"/>
              <a:t>help</a:t>
            </a:r>
            <a:r>
              <a:rPr lang="ko-KR" altLang="en-US" dirty="0"/>
              <a:t>창을 출력하는 함수 호출하고 종료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A770-5D1D-4848-A989-674D1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B571D522-B1CB-4CE4-8AA4-911C4BED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7"/>
          <a:stretch/>
        </p:blipFill>
        <p:spPr>
          <a:xfrm>
            <a:off x="2986092" y="1826940"/>
            <a:ext cx="5686416" cy="3546276"/>
          </a:xfrm>
        </p:spPr>
      </p:pic>
    </p:spTree>
    <p:extLst>
      <p:ext uri="{BB962C8B-B14F-4D97-AF65-F5344CB8AC3E}">
        <p14:creationId xmlns:p14="http://schemas.microsoft.com/office/powerpoint/2010/main" val="216740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A6279F-413C-4804-846E-81C9E4B9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47668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 설명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14D00-FC5E-4A9E-95B8-709230D7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268760"/>
            <a:ext cx="2139696" cy="5105407"/>
          </a:xfrm>
        </p:spPr>
        <p:txBody>
          <a:bodyPr/>
          <a:lstStyle/>
          <a:p>
            <a:endParaRPr lang="en-US" dirty="0"/>
          </a:p>
          <a:p>
            <a:r>
              <a:rPr lang="en-US" sz="1200" dirty="0"/>
              <a:t>(</a:t>
            </a:r>
            <a:r>
              <a:rPr lang="ko-KR" altLang="en-US" sz="1200" dirty="0"/>
              <a:t>디버깅</a:t>
            </a:r>
            <a:r>
              <a:rPr lang="en-US" altLang="ko-KR" sz="1200" dirty="0"/>
              <a:t>.</a:t>
            </a:r>
            <a:r>
              <a:rPr lang="ko-KR" altLang="en-US" sz="1200" dirty="0"/>
              <a:t> 원래는 </a:t>
            </a:r>
            <a:r>
              <a:rPr lang="en-US" altLang="ko-KR" sz="1200" dirty="0"/>
              <a:t>#</a:t>
            </a:r>
            <a:r>
              <a:rPr lang="ko-KR" altLang="en-US" sz="1200" dirty="0"/>
              <a:t>처리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실행 전 디렉토리 출력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ko-KR" altLang="en-US" b="1" dirty="0"/>
              <a:t>찾는 디렉토리 인자에</a:t>
            </a:r>
            <a:r>
              <a:rPr lang="en-US" altLang="ko-KR" b="1" dirty="0"/>
              <a:t>…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u="sng" dirty="0"/>
              <a:t>옵션 </a:t>
            </a:r>
            <a:r>
              <a:rPr lang="en-US" altLang="ko-KR" u="sng" dirty="0"/>
              <a:t>[-f]</a:t>
            </a:r>
            <a:r>
              <a:rPr lang="ko-KR" altLang="en-US" u="sng" dirty="0"/>
              <a:t>를 읽으면</a:t>
            </a:r>
            <a:endParaRPr lang="en-US" altLang="ko-KR" u="sng" dirty="0"/>
          </a:p>
          <a:p>
            <a:r>
              <a:rPr lang="en-US" altLang="ko-KR" sz="1100" dirty="0"/>
              <a:t>(~</a:t>
            </a:r>
            <a:r>
              <a:rPr lang="ko-KR" altLang="en-US" sz="1100" dirty="0"/>
              <a:t>로 시작하는 옵션</a:t>
            </a:r>
            <a:r>
              <a:rPr lang="en-US" altLang="ko-KR" sz="1100" dirty="0"/>
              <a:t>)</a:t>
            </a:r>
          </a:p>
          <a:p>
            <a:r>
              <a:rPr lang="en-US" altLang="ko-KR" u="sng" dirty="0"/>
              <a:t>[</a:t>
            </a:r>
            <a:r>
              <a:rPr lang="en-US" altLang="ko-KR" u="sng" dirty="0" err="1"/>
              <a:t>dir</a:t>
            </a:r>
            <a:r>
              <a:rPr lang="en-US" altLang="ko-KR" u="sng" dirty="0"/>
              <a:t>]</a:t>
            </a:r>
            <a:r>
              <a:rPr lang="ko-KR" altLang="en-US" u="sng" dirty="0"/>
              <a:t> 뒤에 </a:t>
            </a:r>
            <a:r>
              <a:rPr lang="en-US" altLang="ko-KR" u="sng" dirty="0"/>
              <a:t>*</a:t>
            </a:r>
            <a:r>
              <a:rPr lang="ko-KR" altLang="en-US" u="sng" dirty="0"/>
              <a:t>를 연결 </a:t>
            </a:r>
            <a:r>
              <a:rPr lang="en-US" altLang="ko-KR" u="sng" dirty="0"/>
              <a:t>(</a:t>
            </a:r>
            <a:r>
              <a:rPr lang="en-US" altLang="ko-KR" u="sng" dirty="0" err="1"/>
              <a:t>dir</a:t>
            </a:r>
            <a:r>
              <a:rPr lang="en-US" altLang="ko-KR" u="sng" dirty="0"/>
              <a:t>*)</a:t>
            </a:r>
          </a:p>
          <a:p>
            <a:endParaRPr lang="en-US" altLang="ko-KR" sz="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u="sng" dirty="0"/>
              <a:t>옵션 </a:t>
            </a:r>
            <a:r>
              <a:rPr lang="en-US" altLang="ko-KR" u="sng" dirty="0"/>
              <a:t>[-b]</a:t>
            </a:r>
            <a:r>
              <a:rPr lang="ko-KR" altLang="en-US" u="sng" dirty="0"/>
              <a:t>를 읽으면</a:t>
            </a:r>
            <a:endParaRPr lang="en-US" altLang="ko-KR" u="sng" dirty="0"/>
          </a:p>
          <a:p>
            <a:r>
              <a:rPr lang="en-US" altLang="ko-KR" sz="1100" dirty="0"/>
              <a:t>(~</a:t>
            </a:r>
            <a:r>
              <a:rPr lang="ko-KR" altLang="en-US" sz="1100" dirty="0"/>
              <a:t>로 끝나는 옵션</a:t>
            </a:r>
            <a:r>
              <a:rPr lang="en-US" altLang="ko-KR" sz="1100" dirty="0"/>
              <a:t>)</a:t>
            </a:r>
          </a:p>
          <a:p>
            <a:r>
              <a:rPr lang="en-US" altLang="ko-KR" u="sng" dirty="0"/>
              <a:t>[</a:t>
            </a:r>
            <a:r>
              <a:rPr lang="en-US" altLang="ko-KR" u="sng" dirty="0" err="1"/>
              <a:t>dir</a:t>
            </a:r>
            <a:r>
              <a:rPr lang="en-US" altLang="ko-KR" u="sng" dirty="0"/>
              <a:t>]</a:t>
            </a:r>
            <a:r>
              <a:rPr lang="ko-KR" altLang="en-US" u="sng" dirty="0"/>
              <a:t> 앞에 </a:t>
            </a:r>
            <a:r>
              <a:rPr lang="en-US" altLang="ko-KR" u="sng" dirty="0"/>
              <a:t>*</a:t>
            </a:r>
            <a:r>
              <a:rPr lang="ko-KR" altLang="en-US" u="sng" dirty="0"/>
              <a:t>를 연결</a:t>
            </a:r>
            <a:r>
              <a:rPr lang="en-US" altLang="ko-KR" u="sng" dirty="0"/>
              <a:t> (*</a:t>
            </a:r>
            <a:r>
              <a:rPr lang="en-US" altLang="ko-KR" u="sng" dirty="0" err="1"/>
              <a:t>dir</a:t>
            </a:r>
            <a:r>
              <a:rPr lang="en-US" altLang="ko-KR" u="sng" dirty="0"/>
              <a:t>)</a:t>
            </a:r>
          </a:p>
          <a:p>
            <a:endParaRPr lang="en-US" altLang="ko-KR" sz="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u="sng" dirty="0"/>
              <a:t>옵션이 없으면</a:t>
            </a:r>
            <a:endParaRPr lang="en-US" altLang="ko-KR" u="sng" dirty="0"/>
          </a:p>
          <a:p>
            <a:r>
              <a:rPr lang="en-US" altLang="ko-KR" u="sng" dirty="0"/>
              <a:t>[</a:t>
            </a:r>
            <a:r>
              <a:rPr lang="en-US" altLang="ko-KR" u="sng" dirty="0" err="1"/>
              <a:t>dir</a:t>
            </a:r>
            <a:r>
              <a:rPr lang="en-US" altLang="ko-KR" u="sng" dirty="0"/>
              <a:t>]</a:t>
            </a:r>
            <a:r>
              <a:rPr lang="ko-KR" altLang="en-US" u="sng" dirty="0"/>
              <a:t>앞뒤에 </a:t>
            </a:r>
            <a:r>
              <a:rPr lang="en-US" altLang="ko-KR" u="sng" dirty="0"/>
              <a:t>*</a:t>
            </a:r>
            <a:r>
              <a:rPr lang="ko-KR" altLang="en-US" u="sng" dirty="0"/>
              <a:t>를 연결</a:t>
            </a:r>
            <a:r>
              <a:rPr lang="en-US" altLang="ko-KR" u="sng" dirty="0"/>
              <a:t>(*</a:t>
            </a:r>
            <a:r>
              <a:rPr lang="en-US" altLang="ko-KR" u="sng" dirty="0" err="1"/>
              <a:t>dir</a:t>
            </a:r>
            <a:r>
              <a:rPr lang="en-US" altLang="ko-KR" u="sng" dirty="0"/>
              <a:t>*)</a:t>
            </a:r>
          </a:p>
          <a:p>
            <a:r>
              <a:rPr lang="en-US" b="1" dirty="0"/>
              <a:t>… </a:t>
            </a:r>
            <a:r>
              <a:rPr lang="ko-KR" altLang="en-US" b="1" dirty="0"/>
              <a:t>그 후 </a:t>
            </a:r>
            <a:r>
              <a:rPr lang="en-US" altLang="ko-KR" b="1" dirty="0" err="1">
                <a:latin typeface="Consolas" panose="020B0609020204030204" pitchFamily="49" charset="0"/>
              </a:rPr>
              <a:t>ce</a:t>
            </a:r>
            <a:r>
              <a:rPr lang="ko-KR" altLang="en-US" b="1" dirty="0"/>
              <a:t>함수 호출</a:t>
            </a:r>
            <a:endParaRPr lang="en-US" b="1" dirty="0"/>
          </a:p>
          <a:p>
            <a:endParaRPr lang="en-US" dirty="0"/>
          </a:p>
          <a:p>
            <a:r>
              <a:rPr lang="en-US" sz="1200" dirty="0"/>
              <a:t>(</a:t>
            </a:r>
            <a:r>
              <a:rPr lang="ko-KR" altLang="en-US" sz="1200" dirty="0"/>
              <a:t>디버깅</a:t>
            </a:r>
            <a:r>
              <a:rPr lang="en-US" altLang="ko-KR" sz="1200" dirty="0"/>
              <a:t>.</a:t>
            </a:r>
            <a:r>
              <a:rPr lang="ko-KR" altLang="en-US" sz="1200" dirty="0"/>
              <a:t> 원래는 </a:t>
            </a:r>
            <a:r>
              <a:rPr lang="en-US" altLang="ko-KR" sz="1200" dirty="0"/>
              <a:t>#</a:t>
            </a:r>
            <a:r>
              <a:rPr lang="ko-KR" altLang="en-US" sz="1200" dirty="0"/>
              <a:t>처리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실행 후 디렉토리 출력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A770-5D1D-4848-A989-674D1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33E2EF4-D44C-459B-9BE8-5B7DB8363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824" y="1717577"/>
            <a:ext cx="5666952" cy="3727648"/>
          </a:xfrm>
        </p:spPr>
      </p:pic>
    </p:spTree>
    <p:extLst>
      <p:ext uri="{BB962C8B-B14F-4D97-AF65-F5344CB8AC3E}">
        <p14:creationId xmlns:p14="http://schemas.microsoft.com/office/powerpoint/2010/main" val="19819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A6279F-413C-4804-846E-81C9E4B9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47668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 설명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14D00-FC5E-4A9E-95B8-709230D7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268760"/>
            <a:ext cx="2139696" cy="5105407"/>
          </a:xfrm>
        </p:spPr>
        <p:txBody>
          <a:bodyPr/>
          <a:lstStyle/>
          <a:p>
            <a:r>
              <a:rPr lang="en-US" dirty="0"/>
              <a:t>(</a:t>
            </a:r>
            <a:r>
              <a:rPr lang="ko-KR" altLang="en-US" dirty="0"/>
              <a:t>전으로 돌아와</a:t>
            </a:r>
            <a:r>
              <a:rPr lang="en-US" altLang="ko-KR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Consolas" panose="020B0609020204030204" pitchFamily="49" charset="0"/>
              </a:rPr>
              <a:t>ce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altLang="ko-KR" dirty="0" err="1">
                <a:latin typeface="Consolas" panose="020B0609020204030204" pitchFamily="49" charset="0"/>
              </a:rPr>
              <a:t>srchdir</a:t>
            </a:r>
            <a:r>
              <a:rPr lang="en-US" altLang="ko-KR" dirty="0"/>
              <a:t>: </a:t>
            </a:r>
            <a:r>
              <a:rPr lang="ko-KR" altLang="en-US" dirty="0"/>
              <a:t>입력 받은 주소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 err="1">
                <a:latin typeface="Consolas" panose="020B0609020204030204" pitchFamily="49" charset="0"/>
              </a:rPr>
              <a:t>srchres</a:t>
            </a:r>
            <a:r>
              <a:rPr lang="en-US" altLang="ko-KR" dirty="0"/>
              <a:t>: </a:t>
            </a:r>
            <a:r>
              <a:rPr lang="ko-KR" altLang="en-US" dirty="0"/>
              <a:t>입력 받은 주소를 현재 디렉토리에서 </a:t>
            </a:r>
            <a:r>
              <a:rPr lang="en-US" altLang="ko-KR" dirty="0">
                <a:latin typeface="Consolas" panose="020B0609020204030204" pitchFamily="49" charset="0"/>
              </a:rPr>
              <a:t>find</a:t>
            </a:r>
            <a:r>
              <a:rPr lang="en-US" altLang="ko-KR" dirty="0"/>
              <a:t> </a:t>
            </a:r>
            <a:r>
              <a:rPr lang="ko-KR" altLang="en-US" dirty="0"/>
              <a:t>함수로 검색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 err="1">
                <a:latin typeface="Consolas" panose="020B0609020204030204" pitchFamily="49" charset="0"/>
              </a:rPr>
              <a:t>srchres_cnt</a:t>
            </a:r>
            <a:r>
              <a:rPr lang="en-US" altLang="ko-KR" dirty="0"/>
              <a:t>: </a:t>
            </a:r>
            <a:r>
              <a:rPr lang="ko-KR" altLang="en-US" dirty="0"/>
              <a:t>검색 결과 </a:t>
            </a:r>
            <a:r>
              <a:rPr lang="ko-KR" altLang="en-US" dirty="0" err="1"/>
              <a:t>갯수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검색 결과 개수에 따라 실행되는 코드가 다르다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A770-5D1D-4848-A989-674D1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F52F64-6AF3-4355-B883-8FD02F97D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234"/>
          <a:stretch/>
        </p:blipFill>
        <p:spPr>
          <a:xfrm>
            <a:off x="2927148" y="2537285"/>
            <a:ext cx="5804304" cy="1783430"/>
          </a:xfrm>
        </p:spPr>
      </p:pic>
    </p:spTree>
    <p:extLst>
      <p:ext uri="{BB962C8B-B14F-4D97-AF65-F5344CB8AC3E}">
        <p14:creationId xmlns:p14="http://schemas.microsoft.com/office/powerpoint/2010/main" val="359707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A6279F-413C-4804-846E-81C9E4B9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47668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 설명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14D00-FC5E-4A9E-95B8-709230D7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268760"/>
            <a:ext cx="2139696" cy="510540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결과 개수에 따라 실행되는 코드가 다르다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결과 수 </a:t>
            </a:r>
            <a:r>
              <a:rPr lang="en-US" altLang="ko-KR" dirty="0"/>
              <a:t>= 0</a:t>
            </a:r>
          </a:p>
          <a:p>
            <a:r>
              <a:rPr lang="ko-KR" altLang="en-US" dirty="0"/>
              <a:t>그런 디렉토리가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 후 종료</a:t>
            </a:r>
            <a:endParaRPr lang="en-US" altLang="ko-KR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결과 수 </a:t>
            </a:r>
            <a:r>
              <a:rPr lang="en-US" altLang="ko-KR" dirty="0"/>
              <a:t>= 1</a:t>
            </a:r>
          </a:p>
          <a:p>
            <a:r>
              <a:rPr lang="ko-KR" altLang="en-US" dirty="0"/>
              <a:t>딱 맞는 디렉토리가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디렉토리로 이동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A770-5D1D-4848-A989-674D1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6A0BE-F67A-4188-B11D-99A8CB1AA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847" y="2607729"/>
            <a:ext cx="5682952" cy="1642542"/>
          </a:xfrm>
        </p:spPr>
      </p:pic>
    </p:spTree>
    <p:extLst>
      <p:ext uri="{BB962C8B-B14F-4D97-AF65-F5344CB8AC3E}">
        <p14:creationId xmlns:p14="http://schemas.microsoft.com/office/powerpoint/2010/main" val="348073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A6279F-413C-4804-846E-81C9E4B9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47668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 설명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14D00-FC5E-4A9E-95B8-709230D7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268760"/>
            <a:ext cx="2139696" cy="5105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 결과 수 </a:t>
            </a:r>
            <a:r>
              <a:rPr lang="en-US" altLang="ko-KR" dirty="0"/>
              <a:t>&gt; 1</a:t>
            </a:r>
          </a:p>
          <a:p>
            <a:r>
              <a:rPr lang="ko-KR" altLang="en-US" dirty="0"/>
              <a:t>여러 개니 골라야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검색 결과를 한 줄 씩 읽어 번호와 함께 출력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번호 선택 입력 받기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선택된 번호의 디렉토리로 이동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A770-5D1D-4848-A989-674D1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B39066-D43A-4283-9173-D5F6EAF81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547" y="1285528"/>
            <a:ext cx="5745506" cy="4591744"/>
          </a:xfrm>
        </p:spPr>
      </p:pic>
    </p:spTree>
    <p:extLst>
      <p:ext uri="{BB962C8B-B14F-4D97-AF65-F5344CB8AC3E}">
        <p14:creationId xmlns:p14="http://schemas.microsoft.com/office/powerpoint/2010/main" val="59026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느낀점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전까지는 리눅스 서버를 단순히 학교 </a:t>
            </a:r>
            <a:r>
              <a:rPr lang="ko-KR" altLang="en-US" dirty="0" err="1">
                <a:latin typeface="+mn-ea"/>
                <a:ea typeface="문체부 돋음체" panose="020B0609000101010101" pitchFamily="49" charset="-127"/>
              </a:rPr>
              <a:t>과제용이라고만</a:t>
            </a: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 느껴졌다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지금은 이 과목을 쭉 이수하고 나니 리눅스와 친해진 느낌이 들고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, </a:t>
            </a: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더 나아가 개인의 편의대로 추가적인 기능들을 만들었다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>
              <a:latin typeface="+mn-ea"/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이 과제를 수행하기 전에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, </a:t>
            </a: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수업을 듣고 만든 함수들이 몇 개 있다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모두 간단하였지만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, </a:t>
            </a: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이번 기회를 통해서 더 긴 스크립트를 구현하게 되어 매우 뜻있는 과제였고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,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배시 프로그래밍도 더 깊게 경험하게 되어 의미 있었다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>
              <a:latin typeface="+mn-ea"/>
              <a:ea typeface="문체부 돋음체" panose="020B0609000101010101" pitchFamily="49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BD1F1-C389-4EA1-B4A2-1452C6CB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과제 지시사항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240486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ea typeface="문체부 돋음체" panose="020B0609000101010101" pitchFamily="49" charset="-127"/>
              </a:rPr>
              <a:t>구현 가능한 임의의 프로그램을 선정 후 설계하고 구현</a:t>
            </a:r>
            <a:endParaRPr lang="en-US" altLang="ko-KR" sz="2400" dirty="0">
              <a:ea typeface="문체부 돋음체" panose="020B0609000101010101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문체부 돋음체" panose="020B0609000101010101" pitchFamily="49" charset="-127"/>
              </a:rPr>
              <a:t>목표</a:t>
            </a:r>
            <a:r>
              <a:rPr lang="en-US" altLang="ko-KR" dirty="0">
                <a:ea typeface="문체부 돋음체" panose="020B0609000101010101" pitchFamily="49" charset="-127"/>
              </a:rPr>
              <a:t>, </a:t>
            </a:r>
            <a:r>
              <a:rPr lang="ko-KR" altLang="en-US" dirty="0">
                <a:ea typeface="문체부 돋음체" panose="020B0609000101010101" pitchFamily="49" charset="-127"/>
              </a:rPr>
              <a:t>설계 및 구현 환경</a:t>
            </a:r>
            <a:r>
              <a:rPr lang="en-US" altLang="ko-KR" dirty="0">
                <a:ea typeface="문체부 돋음체" panose="020B0609000101010101" pitchFamily="49" charset="-127"/>
              </a:rPr>
              <a:t>, </a:t>
            </a:r>
            <a:r>
              <a:rPr lang="ko-KR" altLang="en-US" dirty="0">
                <a:ea typeface="문체부 돋음체" panose="020B0609000101010101" pitchFamily="49" charset="-127"/>
              </a:rPr>
              <a:t>설계 내용 및 결과</a:t>
            </a:r>
            <a:r>
              <a:rPr lang="en-US" altLang="ko-KR" dirty="0">
                <a:ea typeface="문체부 돋음체" panose="020B0609000101010101" pitchFamily="49" charset="-127"/>
              </a:rPr>
              <a:t>, </a:t>
            </a:r>
            <a:r>
              <a:rPr lang="ko-KR" altLang="en-US" dirty="0">
                <a:ea typeface="문체부 돋음체" panose="020B0609000101010101" pitchFamily="49" charset="-127"/>
              </a:rPr>
              <a:t>변동 내용</a:t>
            </a:r>
            <a:r>
              <a:rPr lang="en-US" altLang="ko-KR" dirty="0">
                <a:ea typeface="문체부 돋음체" panose="020B0609000101010101" pitchFamily="49" charset="-127"/>
              </a:rPr>
              <a:t>, </a:t>
            </a:r>
            <a:r>
              <a:rPr lang="ko-KR" altLang="en-US" dirty="0">
                <a:ea typeface="문체부 돋음체" panose="020B0609000101010101" pitchFamily="49" charset="-127"/>
              </a:rPr>
              <a:t>교훈 등 작성</a:t>
            </a:r>
            <a:endParaRPr lang="en-US" altLang="ko-KR" dirty="0"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600" dirty="0">
              <a:ea typeface="문체부 돋음체" panose="020B0609000101010101" pitchFamily="49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BD1F1-C389-4EA1-B4A2-1452C6CB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8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600" dirty="0">
                <a:solidFill>
                  <a:schemeClr val="tx2">
                    <a:alpha val="25000"/>
                  </a:schemeClr>
                </a:solidFill>
              </a:rPr>
              <a:t>3</a:t>
            </a:r>
            <a:r>
              <a:rPr lang="ko-KR" altLang="en-US" sz="4600" dirty="0">
                <a:solidFill>
                  <a:schemeClr val="tx2">
                    <a:alpha val="25000"/>
                  </a:schemeClr>
                </a:solidFill>
              </a:rPr>
              <a:t>차</a:t>
            </a:r>
            <a:r>
              <a:rPr lang="ko-KR" altLang="en-US" sz="3600" dirty="0">
                <a:solidFill>
                  <a:schemeClr val="tx2">
                    <a:alpha val="25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2">
                    <a:alpha val="25000"/>
                  </a:schemeClr>
                </a:solidFill>
              </a:rPr>
              <a:t>- (</a:t>
            </a:r>
            <a:r>
              <a:rPr lang="ko-KR" altLang="en-US" sz="3600" dirty="0">
                <a:solidFill>
                  <a:schemeClr val="tx2">
                    <a:alpha val="25000"/>
                  </a:schemeClr>
                </a:solidFill>
              </a:rPr>
              <a:t>배시 셸 프로그램 구현</a:t>
            </a:r>
            <a:r>
              <a:rPr lang="en-US" altLang="ko-KR" sz="3600" dirty="0">
                <a:solidFill>
                  <a:schemeClr val="tx2">
                    <a:alpha val="25000"/>
                  </a:schemeClr>
                </a:solidFill>
              </a:rPr>
              <a:t>)</a:t>
            </a:r>
            <a:endParaRPr lang="ko-KR" altLang="en-US" sz="3600" dirty="0">
              <a:solidFill>
                <a:schemeClr val="tx2">
                  <a:alpha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1608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유닉스기초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(02)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2021-05-26~26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2017156034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소프트웨어학과</a:t>
            </a:r>
            <a:endParaRPr lang="en-US" altLang="ko-KR" sz="2000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전상민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66172-8DB7-4F04-B5C9-01E2EC7733F4}"/>
              </a:ext>
            </a:extLst>
          </p:cNvPr>
          <p:cNvSpPr txBox="1"/>
          <p:nvPr/>
        </p:nvSpPr>
        <p:spPr>
          <a:xfrm>
            <a:off x="3491880" y="3078847"/>
            <a:ext cx="1800200" cy="646331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24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BD1F1-C389-4EA1-B4A2-1452C6CB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5205F48-C46C-45FC-B3DA-C1A99218438B}"/>
              </a:ext>
            </a:extLst>
          </p:cNvPr>
          <p:cNvSpPr txBox="1">
            <a:spLocks/>
          </p:cNvSpPr>
          <p:nvPr/>
        </p:nvSpPr>
        <p:spPr>
          <a:xfrm>
            <a:off x="323528" y="1628800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문체부 돋음체" panose="020B0609000101010101" pitchFamily="49" charset="-127"/>
              </a:rPr>
              <a:t>목표</a:t>
            </a:r>
            <a:endParaRPr lang="en-US" altLang="ko-KR" sz="2400" dirty="0">
              <a:ea typeface="문체부 돋음체" panose="020B0609000101010101" pitchFamily="49" charset="-127"/>
            </a:endParaRP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문체부 돋음체" panose="020B0609000101010101" pitchFamily="49" charset="-127"/>
              </a:rPr>
              <a:t>설계 및 구현</a:t>
            </a:r>
            <a:endParaRPr lang="en-US" altLang="ko-KR" sz="2400" dirty="0">
              <a:ea typeface="문체부 돋음체" panose="020B0609000101010101" pitchFamily="49" charset="-127"/>
            </a:endParaRP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문체부 돋음체" panose="020B0609000101010101" pitchFamily="49" charset="-127"/>
              </a:rPr>
              <a:t>코드 소개 </a:t>
            </a:r>
            <a:endParaRPr lang="en-US" altLang="ko-KR" sz="2400" dirty="0">
              <a:ea typeface="문체부 돋음체" panose="020B0609000101010101" pitchFamily="49" charset="-127"/>
            </a:endParaRP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문체부 돋음체" panose="020B0609000101010101" pitchFamily="49" charset="-127"/>
              </a:rPr>
              <a:t>실행 결과</a:t>
            </a:r>
            <a:endParaRPr lang="en-US" altLang="ko-KR" sz="2400" dirty="0">
              <a:ea typeface="문체부 돋음체" panose="020B0609000101010101" pitchFamily="49" charset="-127"/>
            </a:endParaRP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ea typeface="문체부 돋음체" panose="020B0609000101010101" pitchFamily="49" charset="-127"/>
              </a:rPr>
              <a:t>코드 설명</a:t>
            </a:r>
            <a:endParaRPr lang="en-US" altLang="ko-KR" sz="2400" dirty="0">
              <a:ea typeface="문체부 돋음체" panose="020B0609000101010101" pitchFamily="49" charset="-127"/>
            </a:endParaRP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+mn-ea"/>
                <a:ea typeface="문체부 돋음체" panose="020B0609000101010101" pitchFamily="49" charset="-127"/>
              </a:rPr>
              <a:t>느낀점</a:t>
            </a:r>
            <a:endParaRPr lang="en-US" altLang="ko-KR" sz="2400" dirty="0">
              <a:latin typeface="+mn-ea"/>
              <a:ea typeface="문체부 돋음체" panose="020B0609000101010101" pitchFamily="49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D1BD49-9B9C-403E-9210-40A89D0B4953}"/>
              </a:ext>
            </a:extLst>
          </p:cNvPr>
          <p:cNvCxnSpPr>
            <a:cxnSpLocks/>
          </p:cNvCxnSpPr>
          <p:nvPr/>
        </p:nvCxnSpPr>
        <p:spPr>
          <a:xfrm>
            <a:off x="457200" y="1729408"/>
            <a:ext cx="0" cy="378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2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목표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구현 가능한 임의의 프로그램이라 하여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ko-KR" altLang="en-US" sz="2600" dirty="0">
                <a:latin typeface="+mn-ea"/>
                <a:ea typeface="문체부 돋음체" panose="020B0609000101010101" pitchFamily="49" charset="-127"/>
              </a:rPr>
              <a:t>평소에도 자주 쓰는 함수를 손보자</a:t>
            </a:r>
            <a:r>
              <a:rPr lang="en-US" altLang="ko-KR" sz="2600" dirty="0">
                <a:latin typeface="+mn-ea"/>
                <a:ea typeface="문체부 돋음체" panose="020B0609000101010101" pitchFamily="49" charset="-127"/>
              </a:rPr>
              <a:t>!</a:t>
            </a:r>
          </a:p>
          <a:p>
            <a:pPr lvl="1">
              <a:lnSpc>
                <a:spcPct val="150000"/>
              </a:lnSpc>
            </a:pPr>
            <a:endParaRPr lang="en-US" altLang="ko-KR" sz="2600" dirty="0">
              <a:latin typeface="+mn-ea"/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sz="2600" dirty="0">
                <a:latin typeface="+mn-ea"/>
                <a:ea typeface="문체부 돋음체" panose="020B0609000101010101" pitchFamily="49" charset="-127"/>
              </a:rPr>
              <a:t>매일 쓰는 함수</a:t>
            </a:r>
            <a:r>
              <a:rPr lang="en-US" altLang="ko-KR" sz="2600" dirty="0">
                <a:latin typeface="+mn-ea"/>
                <a:ea typeface="문체부 돋음체" panose="020B0609000101010101" pitchFamily="49" charset="-127"/>
              </a:rPr>
              <a:t>: </a:t>
            </a:r>
            <a:r>
              <a:rPr lang="en-US" altLang="ko-KR" sz="2600" dirty="0">
                <a:latin typeface="Consolas" panose="020B0609020204030204" pitchFamily="49" charset="0"/>
                <a:ea typeface="문체부 돋음체" panose="020B0609000101010101" pitchFamily="49" charset="-127"/>
              </a:rPr>
              <a:t>cd, ls, cat, vi, </a:t>
            </a:r>
            <a:r>
              <a:rPr lang="en-US" altLang="ko-KR" sz="2600" dirty="0" err="1">
                <a:latin typeface="Consolas" panose="020B0609020204030204" pitchFamily="49" charset="0"/>
                <a:ea typeface="문체부 돋음체" panose="020B0609000101010101" pitchFamily="49" charset="-127"/>
              </a:rPr>
              <a:t>gcc</a:t>
            </a:r>
            <a:r>
              <a:rPr lang="en-US" altLang="ko-KR" sz="2600" dirty="0">
                <a:latin typeface="Consolas" panose="020B0609020204030204" pitchFamily="49" charset="0"/>
                <a:ea typeface="문체부 돋음체" panose="020B0609000101010101" pitchFamily="49" charset="-127"/>
              </a:rPr>
              <a:t>, </a:t>
            </a:r>
            <a:r>
              <a:rPr lang="en-US" altLang="ko-KR" sz="2600" dirty="0" err="1">
                <a:latin typeface="Consolas" panose="020B0609020204030204" pitchFamily="49" charset="0"/>
                <a:ea typeface="문체부 돋음체" panose="020B0609000101010101" pitchFamily="49" charset="-127"/>
              </a:rPr>
              <a:t>pwd</a:t>
            </a:r>
            <a:r>
              <a:rPr lang="en-US" altLang="ko-KR" sz="2600" dirty="0">
                <a:latin typeface="Consolas" panose="020B0609020204030204" pitchFamily="49" charset="0"/>
                <a:ea typeface="문체부 돋음체" panose="020B0609000101010101" pitchFamily="49" charset="-127"/>
              </a:rPr>
              <a:t>, …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sz="2200" dirty="0">
                <a:latin typeface="+mn-ea"/>
                <a:ea typeface="문체부 돋음체" panose="020B0609000101010101" pitchFamily="49" charset="-127"/>
              </a:rPr>
              <a:t>이들을 개조하여 시간을 아끼고 삶의 질을 높이는 것이 목표</a:t>
            </a:r>
            <a:endParaRPr lang="en-US" altLang="ko-KR" sz="2200" dirty="0">
              <a:latin typeface="+mn-ea"/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2600" dirty="0">
              <a:latin typeface="+mn-ea"/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dirty="0">
                <a:ea typeface="문체부 돋음체" panose="020B0609000101010101" pitchFamily="49" charset="-127"/>
              </a:rPr>
              <a:t>- </a:t>
            </a:r>
            <a:r>
              <a:rPr lang="ko-KR" altLang="en-US" sz="1600" dirty="0">
                <a:ea typeface="문체부 돋음체" panose="020B0609000101010101" pitchFamily="49" charset="-127"/>
              </a:rPr>
              <a:t>설계 및 구현 환경</a:t>
            </a:r>
            <a:r>
              <a:rPr lang="en-US" altLang="ko-KR" sz="1600" dirty="0">
                <a:ea typeface="문체부 돋음체" panose="020B0609000101010101" pitchFamily="49" charset="-127"/>
              </a:rPr>
              <a:t>: Ubuntu</a:t>
            </a:r>
            <a:r>
              <a:rPr lang="ko-KR" altLang="en-US" sz="1600" dirty="0">
                <a:ea typeface="문체부 돋음체" panose="020B0609000101010101" pitchFamily="49" charset="-127"/>
              </a:rPr>
              <a:t> </a:t>
            </a:r>
            <a:r>
              <a:rPr lang="en-US" altLang="ko-KR" sz="1600" dirty="0">
                <a:ea typeface="문체부 돋음체" panose="020B0609000101010101" pitchFamily="49" charset="-127"/>
              </a:rPr>
              <a:t>18.04.2 LTS (</a:t>
            </a:r>
            <a:r>
              <a:rPr lang="ko-KR" altLang="en-US" sz="1600" dirty="0">
                <a:ea typeface="문체부 돋음체" panose="020B0609000101010101" pitchFamily="49" charset="-127"/>
              </a:rPr>
              <a:t>학교 서버</a:t>
            </a:r>
            <a:r>
              <a:rPr lang="en-US" altLang="ko-KR" sz="1600" dirty="0">
                <a:ea typeface="문체부 돋음체" panose="020B0609000101010101" pitchFamily="49" charset="-127"/>
              </a:rPr>
              <a:t>)</a:t>
            </a:r>
            <a:endParaRPr lang="en-US" altLang="ko-KR" sz="1600" dirty="0">
              <a:latin typeface="+mn-ea"/>
              <a:ea typeface="문체부 돋음체" panose="020B0609000101010101" pitchFamily="49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BD1F1-C389-4EA1-B4A2-1452C6CB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6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설계 및 구현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>
                <a:ea typeface="문체부 돋음체" panose="020B0609000101010101" pitchFamily="49" charset="-127"/>
              </a:rPr>
              <a:t>cd </a:t>
            </a:r>
            <a:r>
              <a:rPr lang="ko-KR" altLang="en-US" dirty="0">
                <a:ea typeface="문체부 돋음체" panose="020B0609000101010101" pitchFamily="49" charset="-127"/>
              </a:rPr>
              <a:t>명령어를 사용할 때 주소 인자를 다 입력하기가 번거롭다</a:t>
            </a:r>
            <a:r>
              <a:rPr lang="en-US" altLang="ko-KR" dirty="0">
                <a:ea typeface="문체부 돋음체" panose="020B0609000101010101" pitchFamily="49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문체부 돋음체" panose="020B0609000101010101" pitchFamily="49" charset="-127"/>
              </a:rPr>
              <a:t>그것도 매일</a:t>
            </a:r>
            <a:endParaRPr lang="en-US" altLang="ko-KR" dirty="0"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dirty="0">
                <a:ea typeface="문체부 돋음체" panose="020B0609000101010101" pitchFamily="49" charset="-127"/>
              </a:rPr>
              <a:t>   (</a:t>
            </a:r>
            <a:r>
              <a:rPr lang="ko-KR" altLang="en-US" sz="1600" dirty="0">
                <a:ea typeface="문체부 돋음체" panose="020B0609000101010101" pitchFamily="49" charset="-127"/>
              </a:rPr>
              <a:t>그것도 매일</a:t>
            </a:r>
            <a:r>
              <a:rPr lang="en-US" altLang="ko-KR" sz="1600" dirty="0">
                <a:ea typeface="문체부 돋음체" panose="020B0609000101010101" pitchFamily="49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문체부 돋음체" panose="020B0609000101010101" pitchFamily="49" charset="-127"/>
              </a:rPr>
              <a:t>개인적으로 </a:t>
            </a:r>
            <a:r>
              <a:rPr lang="en-US" altLang="ko-KR" dirty="0">
                <a:ea typeface="문체부 돋음체" panose="020B0609000101010101" pitchFamily="49" charset="-127"/>
              </a:rPr>
              <a:t>“*”</a:t>
            </a:r>
            <a:r>
              <a:rPr lang="ko-KR" altLang="en-US" dirty="0">
                <a:ea typeface="문체부 돋음체" panose="020B0609000101010101" pitchFamily="49" charset="-127"/>
              </a:rPr>
              <a:t>를 많이 사용하는데 </a:t>
            </a:r>
            <a:r>
              <a:rPr lang="en-US" altLang="ko-KR" dirty="0">
                <a:ea typeface="문체부 돋음체" panose="020B0609000101010101" pitchFamily="49" charset="-127"/>
              </a:rPr>
              <a:t>“Shift+8”</a:t>
            </a:r>
            <a:r>
              <a:rPr lang="ko-KR" altLang="en-US" dirty="0">
                <a:ea typeface="문체부 돋음체" panose="020B0609000101010101" pitchFamily="49" charset="-127"/>
              </a:rPr>
              <a:t>을 누르는 것도 힘들다</a:t>
            </a:r>
            <a:r>
              <a:rPr lang="en-US" altLang="ko-KR" dirty="0">
                <a:ea typeface="문체부 돋음체" panose="020B0609000101010101" pitchFamily="49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문체부 돋음체" panose="020B0609000101010101" pitchFamily="49" charset="-127"/>
              </a:rPr>
              <a:t>단순히 </a:t>
            </a:r>
            <a:r>
              <a:rPr lang="en-US" altLang="ko-KR" dirty="0">
                <a:ea typeface="문체부 돋음체" panose="020B0609000101010101" pitchFamily="49" charset="-127"/>
              </a:rPr>
              <a:t>10</a:t>
            </a:r>
            <a:r>
              <a:rPr lang="ko-KR" altLang="en-US" dirty="0">
                <a:ea typeface="문체부 돋음체" panose="020B0609000101010101" pitchFamily="49" charset="-127"/>
              </a:rPr>
              <a:t>을 쳐서 </a:t>
            </a:r>
            <a:r>
              <a:rPr lang="en-US" altLang="ko-KR" dirty="0">
                <a:ea typeface="문체부 돋음체" panose="020B0609000101010101" pitchFamily="49" charset="-127"/>
              </a:rPr>
              <a:t>“Chapter10/”</a:t>
            </a:r>
            <a:r>
              <a:rPr lang="ko-KR" altLang="en-US" dirty="0">
                <a:ea typeface="문체부 돋음체" panose="020B0609000101010101" pitchFamily="49" charset="-127"/>
              </a:rPr>
              <a:t>으로 이동하고 싶다</a:t>
            </a:r>
            <a:r>
              <a:rPr lang="en-US" altLang="ko-KR" dirty="0">
                <a:ea typeface="문체부 돋음체" panose="020B0609000101010101" pitchFamily="49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dirty="0">
                <a:ea typeface="문체부 돋음체" panose="020B0609000101010101" pitchFamily="49" charset="-127"/>
              </a:rPr>
              <a:t>cd</a:t>
            </a:r>
            <a:r>
              <a:rPr lang="ko-KR" altLang="en-US" dirty="0">
                <a:ea typeface="문체부 돋음체" panose="020B0609000101010101" pitchFamily="49" charset="-127"/>
              </a:rPr>
              <a:t>를 대신하여 사용할 수 있도록</a:t>
            </a:r>
            <a:r>
              <a:rPr lang="en-US" altLang="ko-KR" dirty="0">
                <a:ea typeface="문체부 돋음체" panose="020B0609000101010101" pitchFamily="49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문체부 돋음체" panose="020B0609000101010101" pitchFamily="49" charset="-127"/>
              </a:rPr>
              <a:t>함수 형태로 구현하여 사용</a:t>
            </a:r>
            <a:endParaRPr lang="en-US" altLang="ko-KR" dirty="0">
              <a:ea typeface="문체부 돋음체" panose="020B0609000101010101" pitchFamily="49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ea typeface="문체부 돋음체" panose="020B0609000101010101" pitchFamily="49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BD1F1-C389-4EA1-B4A2-1452C6CB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D418EA-73D3-44C8-B5E5-81100077D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51"/>
          <a:stretch/>
        </p:blipFill>
        <p:spPr>
          <a:xfrm>
            <a:off x="971599" y="2060848"/>
            <a:ext cx="684076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코드 소개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  <a:ea typeface="문체부 돋음체" panose="020B0609000101010101" pitchFamily="49" charset="-127"/>
              </a:rPr>
              <a:t>이름</a:t>
            </a:r>
            <a:endParaRPr lang="en-US" altLang="ko-KR" sz="2400" dirty="0">
              <a:latin typeface="+mn-ea"/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b="1" dirty="0" err="1">
                <a:latin typeface="Consolas" panose="020B0609020204030204" pitchFamily="49" charset="0"/>
                <a:ea typeface="문체부 돋음체" panose="020B0609000101010101" pitchFamily="49" charset="-127"/>
              </a:rPr>
              <a:t>ce</a:t>
            </a:r>
            <a:r>
              <a:rPr lang="en-US" altLang="ko-KR" b="1" dirty="0">
                <a:latin typeface="Consolas" panose="020B0609020204030204" pitchFamily="49" charset="0"/>
                <a:ea typeface="문체부 돋음체" panose="020B060900010101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문체부 돋음체" panose="020B060900010101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문체부 돋음체" panose="020B0609000101010101" pitchFamily="49" charset="-127"/>
              </a:rPr>
              <a:t>cde</a:t>
            </a:r>
            <a:r>
              <a:rPr lang="en-US" altLang="ko-KR" sz="1600" dirty="0">
                <a:latin typeface="Consolas" panose="020B0609020204030204" pitchFamily="49" charset="0"/>
                <a:ea typeface="문체부 돋음체" panose="020B0609000101010101" pitchFamily="49" charset="-127"/>
              </a:rPr>
              <a:t>)</a:t>
            </a:r>
            <a:r>
              <a:rPr lang="ko-KR" altLang="en-US" sz="1600" dirty="0">
                <a:latin typeface="Consolas" panose="020B0609020204030204" pitchFamily="49" charset="0"/>
                <a:ea typeface="문체부 돋음체" panose="020B0609000101010101" pitchFamily="49" charset="-127"/>
              </a:rPr>
              <a:t> </a:t>
            </a:r>
            <a:r>
              <a:rPr lang="en-US" altLang="ko-KR" b="1" dirty="0">
                <a:latin typeface="+mn-ea"/>
                <a:ea typeface="문체부 돋음체" panose="020B0609000101010101" pitchFamily="49" charset="-127"/>
              </a:rPr>
              <a:t>– </a:t>
            </a:r>
            <a:r>
              <a:rPr lang="en-US" altLang="ko-KR" b="1" u="sng" dirty="0">
                <a:latin typeface="+mn-ea"/>
                <a:ea typeface="문체부 돋음체" panose="020B0609000101010101" pitchFamily="49" charset="-127"/>
              </a:rPr>
              <a:t>C</a:t>
            </a:r>
            <a:r>
              <a:rPr lang="en-US" altLang="ko-KR" b="1" dirty="0">
                <a:latin typeface="+mn-ea"/>
                <a:ea typeface="문체부 돋음체" panose="020B0609000101010101" pitchFamily="49" charset="-127"/>
              </a:rPr>
              <a:t>hange </a:t>
            </a:r>
            <a:r>
              <a:rPr lang="en-US" altLang="ko-KR" b="1" u="sng" dirty="0">
                <a:latin typeface="+mn-ea"/>
                <a:ea typeface="문체부 돋음체" panose="020B0609000101010101" pitchFamily="49" charset="-127"/>
              </a:rPr>
              <a:t>D</a:t>
            </a:r>
            <a:r>
              <a:rPr lang="en-US" altLang="ko-KR" b="1" dirty="0">
                <a:latin typeface="+mn-ea"/>
                <a:ea typeface="문체부 돋음체" panose="020B0609000101010101" pitchFamily="49" charset="-127"/>
              </a:rPr>
              <a:t>irectory </a:t>
            </a:r>
            <a:r>
              <a:rPr lang="en-US" altLang="ko-KR" b="1" u="sng" dirty="0">
                <a:latin typeface="+mn-ea"/>
                <a:ea typeface="문체부 돋음체" panose="020B0609000101010101" pitchFamily="49" charset="-127"/>
              </a:rPr>
              <a:t>E</a:t>
            </a:r>
            <a:r>
              <a:rPr lang="en-US" altLang="ko-KR" b="1" dirty="0">
                <a:latin typeface="+mn-ea"/>
                <a:ea typeface="문체부 돋음체" panose="020B0609000101010101" pitchFamily="49" charset="-127"/>
              </a:rPr>
              <a:t>xtended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 (cd </a:t>
            </a:r>
            <a:r>
              <a:rPr lang="ko-KR" altLang="en-US" dirty="0" err="1">
                <a:latin typeface="+mn-ea"/>
                <a:ea typeface="문체부 돋음체" panose="020B0609000101010101" pitchFamily="49" charset="-127"/>
              </a:rPr>
              <a:t>확장판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)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000" dirty="0">
              <a:latin typeface="+mn-ea"/>
              <a:ea typeface="문체부 돋음체" panose="020B0609000101010101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  <a:ea typeface="문체부 돋음체" panose="020B0609000101010101" pitchFamily="49" charset="-127"/>
              </a:rPr>
              <a:t>개요</a:t>
            </a:r>
            <a:endParaRPr lang="en-US" altLang="ko-KR" sz="2400" dirty="0">
              <a:latin typeface="+mn-ea"/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dirty="0">
                <a:latin typeface="Consolas" panose="020B0609020204030204" pitchFamily="49" charset="0"/>
                <a:ea typeface="문체부 돋음체" panose="020B0609000101010101" pitchFamily="49" charset="-127"/>
              </a:rPr>
              <a:t>$ </a:t>
            </a:r>
            <a:r>
              <a:rPr lang="en-US" altLang="ko-KR" dirty="0" err="1">
                <a:latin typeface="Consolas" panose="020B0609020204030204" pitchFamily="49" charset="0"/>
                <a:ea typeface="문체부 돋음체" panose="020B0609000101010101" pitchFamily="49" charset="-127"/>
              </a:rPr>
              <a:t>ce</a:t>
            </a:r>
            <a:r>
              <a:rPr lang="en-US" altLang="ko-KR" dirty="0">
                <a:latin typeface="Consolas" panose="020B0609020204030204" pitchFamily="49" charset="0"/>
                <a:ea typeface="문체부 돋음체" panose="020B0609000101010101" pitchFamily="49" charset="-127"/>
              </a:rPr>
              <a:t> [-f|-b] [</a:t>
            </a:r>
            <a:r>
              <a:rPr lang="en-US" altLang="ko-KR" dirty="0" err="1">
                <a:latin typeface="Consolas" panose="020B0609020204030204" pitchFamily="49" charset="0"/>
                <a:ea typeface="문체부 돋음체" panose="020B0609000101010101" pitchFamily="49" charset="-127"/>
              </a:rPr>
              <a:t>dir</a:t>
            </a:r>
            <a:r>
              <a:rPr lang="en-US" altLang="ko-KR" dirty="0">
                <a:latin typeface="Consolas" panose="020B0609020204030204" pitchFamily="49" charset="0"/>
                <a:ea typeface="문체부 돋음체" panose="020B0609000101010101" pitchFamily="49" charset="-127"/>
              </a:rPr>
              <a:t>]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000" dirty="0">
              <a:latin typeface="+mn-ea"/>
              <a:ea typeface="문체부 돋음체" panose="020B0609000101010101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  <a:ea typeface="문체부 돋음체" panose="020B0609000101010101" pitchFamily="49" charset="-127"/>
              </a:rPr>
              <a:t>설명</a:t>
            </a:r>
            <a:endParaRPr lang="en-US" altLang="ko-KR" sz="2400" dirty="0">
              <a:latin typeface="+mn-ea"/>
              <a:ea typeface="문체부 돋음체" panose="020B0609000101010101" pitchFamily="49" charset="-127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cd </a:t>
            </a: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명령어 사용에서의 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*</a:t>
            </a: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를 입력할 필요를 없앤다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. </a:t>
            </a: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즉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,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  <a:ea typeface="문체부 돋음체" panose="020B0609000101010101" pitchFamily="49" charset="-127"/>
              </a:rPr>
              <a:t>디렉토리 이름의 어느 구간을 입력하든 그 디렉토리로 바로 이동시켜준다</a:t>
            </a:r>
            <a:r>
              <a:rPr lang="en-US" altLang="ko-KR" dirty="0">
                <a:latin typeface="+mn-ea"/>
                <a:ea typeface="문체부 돋음체" panose="020B0609000101010101" pitchFamily="49" charset="-127"/>
              </a:rPr>
              <a:t>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>
              <a:latin typeface="+mn-ea"/>
              <a:ea typeface="문체부 돋음체" panose="020B0609000101010101" pitchFamily="49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BD1F1-C389-4EA1-B4A2-1452C6CB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7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D33-09CE-492B-9325-826CA93C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실행 결과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F62E-3D44-49A6-9465-E4662E86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현재 디렉토리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~/</a:t>
            </a:r>
            <a:r>
              <a:rPr lang="en-US" sz="1800" dirty="0" err="1">
                <a:latin typeface="Consolas" panose="020B0609020204030204" pitchFamily="49" charset="0"/>
              </a:rPr>
              <a:t>pres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r>
              <a:rPr lang="ko-KR" altLang="en-US" sz="1800" dirty="0"/>
              <a:t>이동 가능 디렉토리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./homework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./001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./010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./100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D95-6F6E-45C8-9BB6-6EB0DECA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42FAD-3665-4388-BDDB-2B4AB8345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3DB4102-050E-4D4E-A0E1-34DC9147B48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2"/>
          <a:srcRect b="81187"/>
          <a:stretch/>
        </p:blipFill>
        <p:spPr>
          <a:xfrm>
            <a:off x="3152939" y="1694263"/>
            <a:ext cx="5433055" cy="372642"/>
          </a:xfrm>
        </p:spPr>
      </p:pic>
      <p:pic>
        <p:nvPicPr>
          <p:cNvPr id="19" name="Content Placeholder 17">
            <a:extLst>
              <a:ext uri="{FF2B5EF4-FFF2-40B4-BE49-F238E27FC236}">
                <a16:creationId xmlns:a16="http://schemas.microsoft.com/office/drawing/2014/main" id="{4472513E-198A-443E-B28E-3EEA54D5B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88"/>
          <a:stretch/>
        </p:blipFill>
        <p:spPr>
          <a:xfrm>
            <a:off x="3152941" y="2996952"/>
            <a:ext cx="543305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9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D33-09CE-492B-9325-826CA93C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실행 결과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D95-6F6E-45C8-9BB6-6EB0DECA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C1DD012-CE6D-4250-A48A-0724F695986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60448" y="1657095"/>
            <a:ext cx="5044546" cy="89540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A28A00-8A63-4280-AFFB-D29DEE58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45" y="2639066"/>
            <a:ext cx="5044549" cy="6431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B3C9AA-BD32-4796-B65D-43A46EBC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801" y="3977317"/>
            <a:ext cx="5044544" cy="6305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2940F7-B13E-4963-97B8-3E24C5D88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796" y="3305281"/>
            <a:ext cx="5044549" cy="6431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8C8007-F0EF-47CE-890E-4D26A8BC6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713" y="4639828"/>
            <a:ext cx="5057158" cy="617957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8399E93-FA7E-44CC-A365-E4156C34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06104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현재 디렉토리에서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homework/</a:t>
            </a:r>
            <a:r>
              <a:rPr lang="ko-KR" altLang="en-US" sz="1800" dirty="0"/>
              <a:t>로 이동</a:t>
            </a:r>
            <a:endParaRPr lang="en-US" altLang="ko-KR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cd</a:t>
            </a:r>
            <a:r>
              <a:rPr lang="ko-KR" altLang="en-US" sz="1800" dirty="0"/>
              <a:t>로는 운이 좋으면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cd h[TAB]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ce</a:t>
            </a:r>
            <a:r>
              <a:rPr lang="ko-KR" altLang="en-US" sz="1800" dirty="0"/>
              <a:t>로는 아무 구간이나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ce</a:t>
            </a:r>
            <a:r>
              <a:rPr lang="en-US" sz="1800" dirty="0">
                <a:latin typeface="Consolas" panose="020B0609020204030204" pitchFamily="49" charset="0"/>
              </a:rPr>
              <a:t> h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ce</a:t>
            </a:r>
            <a:r>
              <a:rPr lang="en-US" sz="1800" dirty="0">
                <a:latin typeface="Consolas" panose="020B0609020204030204" pitchFamily="49" charset="0"/>
              </a:rPr>
              <a:t> work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ce</a:t>
            </a:r>
            <a:r>
              <a:rPr lang="en-US" sz="1800" dirty="0">
                <a:latin typeface="Consolas" panose="020B0609020204030204" pitchFamily="49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153985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D33-09CE-492B-9325-826CA93C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실행 결과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D95-6F6E-45C8-9BB6-6EB0DECA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8399E93-FA7E-44CC-A365-E4156C34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06104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현재 디렉토리에서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001/ 010/ 100/ </a:t>
            </a:r>
            <a:r>
              <a:rPr lang="ko-KR" altLang="en-US" sz="1800" dirty="0">
                <a:latin typeface="Consolas" panose="020B0609020204030204" pitchFamily="49" charset="0"/>
              </a:rPr>
              <a:t>중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010/</a:t>
            </a:r>
            <a:r>
              <a:rPr lang="ko-KR" altLang="en-US" sz="1800" dirty="0"/>
              <a:t>로 이동</a:t>
            </a:r>
            <a:endParaRPr lang="en-US" altLang="ko-KR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cd</a:t>
            </a:r>
            <a:r>
              <a:rPr lang="ko-KR" altLang="en-US" sz="1800" dirty="0"/>
              <a:t>로는 모두 입력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cd 010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ce</a:t>
            </a:r>
            <a:r>
              <a:rPr lang="ko-KR" altLang="en-US" sz="1800" dirty="0"/>
              <a:t>로는 아무 구간이나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ce</a:t>
            </a:r>
            <a:r>
              <a:rPr lang="en-US" sz="1800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latin typeface="Consolas" panose="020B0609020204030204" pitchFamily="49" charset="0"/>
              </a:rPr>
              <a:t>선택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$ 1</a:t>
            </a: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A23C3BE0-2FEA-420D-AC09-8C3A7ED4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48" y="1657095"/>
            <a:ext cx="5044546" cy="895407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346AA9E-5B2B-4AC3-8986-25C5E5323B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313" y="5737448"/>
            <a:ext cx="8207375" cy="990600"/>
          </a:xfrm>
        </p:spPr>
        <p:txBody>
          <a:bodyPr/>
          <a:lstStyle/>
          <a:p>
            <a:r>
              <a:rPr lang="ko-KR" altLang="en-US" dirty="0"/>
              <a:t>한 화면에 보여주기 위해 디버깅 메시지를 출력하도록 대신 </a:t>
            </a:r>
            <a:r>
              <a:rPr lang="en-US" altLang="ko-KR" dirty="0"/>
              <a:t>shell</a:t>
            </a:r>
            <a:r>
              <a:rPr lang="ko-KR" altLang="en-US" dirty="0"/>
              <a:t>파일을 그대로 실행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shell </a:t>
            </a:r>
            <a:r>
              <a:rPr lang="ko-KR" altLang="en-US" dirty="0"/>
              <a:t>파일로 실행하면 </a:t>
            </a:r>
            <a:r>
              <a:rPr lang="en-US" altLang="ko-KR" dirty="0"/>
              <a:t>cd</a:t>
            </a:r>
            <a:r>
              <a:rPr lang="ko-KR" altLang="en-US" dirty="0"/>
              <a:t>를 포함한 함수 구현이 모두 프로세스 안에서 실행되기 때문에 프로세스의 디렉토리가 바뀌지 작업 디렉토리가 바뀌지 않는다</a:t>
            </a:r>
            <a:r>
              <a:rPr lang="en-US" altLang="ko-KR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A4D967-3D98-4A89-A5FC-1576DF14621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57552" y="2689391"/>
            <a:ext cx="5050338" cy="1616108"/>
          </a:xfrm>
        </p:spPr>
      </p:pic>
    </p:spTree>
    <p:extLst>
      <p:ext uri="{BB962C8B-B14F-4D97-AF65-F5344CB8AC3E}">
        <p14:creationId xmlns:p14="http://schemas.microsoft.com/office/powerpoint/2010/main" val="232422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2017</TotalTime>
  <Words>783</Words>
  <Application>Microsoft Office PowerPoint</Application>
  <PresentationFormat>On-screen Show (4:3)</PresentationFormat>
  <Paragraphs>213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돋움</vt:lpstr>
      <vt:lpstr>맑은 고딕</vt:lpstr>
      <vt:lpstr>Arial</vt:lpstr>
      <vt:lpstr>Consolas</vt:lpstr>
      <vt:lpstr>투명도</vt:lpstr>
      <vt:lpstr>3차 - (배시 셸 프로그램 구현)</vt:lpstr>
      <vt:lpstr>과제 지시사항</vt:lpstr>
      <vt:lpstr>목차</vt:lpstr>
      <vt:lpstr>1. 목표</vt:lpstr>
      <vt:lpstr>2. 설계 및 구현</vt:lpstr>
      <vt:lpstr>3. 코드 소개</vt:lpstr>
      <vt:lpstr>4. 실행 결과</vt:lpstr>
      <vt:lpstr>4. 실행 결과</vt:lpstr>
      <vt:lpstr>4. 실행 결과</vt:lpstr>
      <vt:lpstr>4. 실행 결과</vt:lpstr>
      <vt:lpstr>4. 실행 결과</vt:lpstr>
      <vt:lpstr>4. 실행 결과</vt:lpstr>
      <vt:lpstr>5. 코드 설명</vt:lpstr>
      <vt:lpstr>5. 코드 설명</vt:lpstr>
      <vt:lpstr>5. 코드 설명</vt:lpstr>
      <vt:lpstr>5. 코드 설명</vt:lpstr>
      <vt:lpstr>5. 코드 설명</vt:lpstr>
      <vt:lpstr>5. 코드 설명</vt:lpstr>
      <vt:lpstr>6. 느낀점</vt:lpstr>
      <vt:lpstr>3차 - (배시 셸 프로그램 구현)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- 서버 접속하기</dc:title>
  <dc:creator/>
  <cp:lastModifiedBy>전상민(2017156034)</cp:lastModifiedBy>
  <cp:revision>681</cp:revision>
  <dcterms:created xsi:type="dcterms:W3CDTF">2020-03-16T07:27:46Z</dcterms:created>
  <dcterms:modified xsi:type="dcterms:W3CDTF">2021-05-26T16:10:53Z</dcterms:modified>
</cp:coreProperties>
</file>