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Glacial Indifference Bold" charset="1" panose="00000800000000000000"/>
      <p:regular r:id="rId15"/>
    </p:embeddedFont>
    <p:embeddedFont>
      <p:font typeface="Glacial Indifference" charset="1" panose="00000000000000000000"/>
      <p:regular r:id="rId16"/>
    </p:embeddedFont>
    <p:embeddedFont>
      <p:font typeface="Canva Sans" charset="1" panose="020B0503030501040103"/>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gif" Type="http://schemas.openxmlformats.org/officeDocument/2006/relationships/image"/><Relationship Id="rId3" Target="../media/image2.gif" Type="http://schemas.openxmlformats.org/officeDocument/2006/relationships/image"/><Relationship Id="rId4" Target="../media/image3.gif" Type="http://schemas.openxmlformats.org/officeDocument/2006/relationships/image"/><Relationship Id="rId5" Target="../media/image4.gif"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gif" Type="http://schemas.openxmlformats.org/officeDocument/2006/relationships/image"/><Relationship Id="rId3" Target="../media/image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gif"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312E33"/>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1076895">
            <a:off x="12080413" y="1498262"/>
            <a:ext cx="6519337" cy="7203687"/>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10535676" y="267742"/>
            <a:ext cx="2000894" cy="3192267"/>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578884">
            <a:off x="10863146" y="7213683"/>
            <a:ext cx="1560127" cy="1483702"/>
          </a:xfrm>
          <a:prstGeom prst="rect">
            <a:avLst/>
          </a:prstGeom>
        </p:spPr>
      </p:pic>
      <p:pic>
        <p:nvPicPr>
          <p:cNvPr name="Picture 5" id="5"/>
          <p:cNvPicPr>
            <a:picLocks noChangeAspect="true"/>
          </p:cNvPicPr>
          <p:nvPr/>
        </p:nvPicPr>
        <p:blipFill>
          <a:blip r:embed="rId5"/>
          <a:srcRect l="0" t="0" r="0" b="0"/>
          <a:stretch>
            <a:fillRect/>
          </a:stretch>
        </p:blipFill>
        <p:spPr>
          <a:xfrm flipH="false" flipV="false" rot="0">
            <a:off x="14015499" y="8931190"/>
            <a:ext cx="5920273" cy="1776082"/>
          </a:xfrm>
          <a:prstGeom prst="rect">
            <a:avLst/>
          </a:prstGeom>
        </p:spPr>
      </p:pic>
      <p:sp>
        <p:nvSpPr>
          <p:cNvPr name="TextBox 6" id="6"/>
          <p:cNvSpPr txBox="true"/>
          <p:nvPr/>
        </p:nvSpPr>
        <p:spPr>
          <a:xfrm rot="0">
            <a:off x="1028700" y="2732638"/>
            <a:ext cx="9085622" cy="2410862"/>
          </a:xfrm>
          <a:prstGeom prst="rect">
            <a:avLst/>
          </a:prstGeom>
        </p:spPr>
        <p:txBody>
          <a:bodyPr anchor="t" rtlCol="false" tIns="0" lIns="0" bIns="0" rIns="0">
            <a:spAutoFit/>
          </a:bodyPr>
          <a:lstStyle/>
          <a:p>
            <a:pPr algn="l">
              <a:lnSpc>
                <a:spcPts val="9222"/>
              </a:lnSpc>
            </a:pPr>
            <a:r>
              <a:rPr lang="en-US" sz="9707" spc="-203">
                <a:solidFill>
                  <a:srgbClr val="FFFFFE"/>
                </a:solidFill>
                <a:latin typeface="Glacial Indifference Bold"/>
                <a:ea typeface="Glacial Indifference Bold"/>
                <a:cs typeface="Glacial Indifference Bold"/>
                <a:sym typeface="Glacial Indifference Bold"/>
              </a:rPr>
              <a:t>ゼミ論 構想発表2024夏</a:t>
            </a:r>
          </a:p>
        </p:txBody>
      </p:sp>
      <p:sp>
        <p:nvSpPr>
          <p:cNvPr name="TextBox 7" id="7"/>
          <p:cNvSpPr txBox="true"/>
          <p:nvPr/>
        </p:nvSpPr>
        <p:spPr>
          <a:xfrm rot="0">
            <a:off x="1028700" y="8020210"/>
            <a:ext cx="7386125" cy="536660"/>
          </a:xfrm>
          <a:prstGeom prst="rect">
            <a:avLst/>
          </a:prstGeom>
        </p:spPr>
        <p:txBody>
          <a:bodyPr anchor="t" rtlCol="false" tIns="0" lIns="0" bIns="0" rIns="0">
            <a:spAutoFit/>
          </a:bodyPr>
          <a:lstStyle/>
          <a:p>
            <a:pPr algn="l">
              <a:lnSpc>
                <a:spcPts val="2092"/>
              </a:lnSpc>
            </a:pPr>
            <a:r>
              <a:rPr lang="en-US" sz="2202" spc="-46">
                <a:solidFill>
                  <a:srgbClr val="FFFFFE"/>
                </a:solidFill>
                <a:latin typeface="Glacial Indifference"/>
                <a:ea typeface="Glacial Indifference"/>
                <a:cs typeface="Glacial Indifference"/>
                <a:sym typeface="Glacial Indifference"/>
              </a:rPr>
              <a:t>山岳地帯対応の3Dボクセル地図システム: Raspberry PiとUNVTの応用</a:t>
            </a:r>
          </a:p>
        </p:txBody>
      </p:sp>
      <p:sp>
        <p:nvSpPr>
          <p:cNvPr name="TextBox 8" id="8"/>
          <p:cNvSpPr txBox="true"/>
          <p:nvPr/>
        </p:nvSpPr>
        <p:spPr>
          <a:xfrm rot="0">
            <a:off x="1028700" y="7629812"/>
            <a:ext cx="7386125" cy="279485"/>
          </a:xfrm>
          <a:prstGeom prst="rect">
            <a:avLst/>
          </a:prstGeom>
        </p:spPr>
        <p:txBody>
          <a:bodyPr anchor="t" rtlCol="false" tIns="0" lIns="0" bIns="0" rIns="0">
            <a:spAutoFit/>
          </a:bodyPr>
          <a:lstStyle/>
          <a:p>
            <a:pPr algn="l">
              <a:lnSpc>
                <a:spcPts val="2092"/>
              </a:lnSpc>
            </a:pPr>
            <a:r>
              <a:rPr lang="en-US" sz="2202" spc="-46">
                <a:solidFill>
                  <a:srgbClr val="FFFFFE"/>
                </a:solidFill>
                <a:latin typeface="Glacial Indifference Bold"/>
                <a:ea typeface="Glacial Indifference Bold"/>
                <a:cs typeface="Glacial Indifference Bold"/>
                <a:sym typeface="Glacial Indifference Bold"/>
              </a:rPr>
              <a:t>Presenters:</a:t>
            </a:r>
          </a:p>
        </p:txBody>
      </p:sp>
      <p:sp>
        <p:nvSpPr>
          <p:cNvPr name="TextBox 9" id="9"/>
          <p:cNvSpPr txBox="true"/>
          <p:nvPr/>
        </p:nvSpPr>
        <p:spPr>
          <a:xfrm rot="0">
            <a:off x="1028700" y="8588417"/>
            <a:ext cx="7386125" cy="279485"/>
          </a:xfrm>
          <a:prstGeom prst="rect">
            <a:avLst/>
          </a:prstGeom>
        </p:spPr>
        <p:txBody>
          <a:bodyPr anchor="t" rtlCol="false" tIns="0" lIns="0" bIns="0" rIns="0">
            <a:spAutoFit/>
          </a:bodyPr>
          <a:lstStyle/>
          <a:p>
            <a:pPr algn="l">
              <a:lnSpc>
                <a:spcPts val="2092"/>
              </a:lnSpc>
            </a:pPr>
            <a:r>
              <a:rPr lang="en-US" sz="2202" spc="-46">
                <a:solidFill>
                  <a:srgbClr val="FFFFFE"/>
                </a:solidFill>
                <a:latin typeface="Glacial Indifference Bold"/>
                <a:ea typeface="Glacial Indifference Bold"/>
                <a:cs typeface="Glacial Indifference Bold"/>
                <a:sym typeface="Glacial Indifference Bold"/>
              </a:rPr>
              <a:t>Date:</a:t>
            </a:r>
          </a:p>
        </p:txBody>
      </p:sp>
      <p:sp>
        <p:nvSpPr>
          <p:cNvPr name="TextBox 10" id="10"/>
          <p:cNvSpPr txBox="true"/>
          <p:nvPr/>
        </p:nvSpPr>
        <p:spPr>
          <a:xfrm rot="0">
            <a:off x="1028700" y="8978815"/>
            <a:ext cx="7386125" cy="279485"/>
          </a:xfrm>
          <a:prstGeom prst="rect">
            <a:avLst/>
          </a:prstGeom>
        </p:spPr>
        <p:txBody>
          <a:bodyPr anchor="t" rtlCol="false" tIns="0" lIns="0" bIns="0" rIns="0">
            <a:spAutoFit/>
          </a:bodyPr>
          <a:lstStyle/>
          <a:p>
            <a:pPr algn="l">
              <a:lnSpc>
                <a:spcPts val="2092"/>
              </a:lnSpc>
            </a:pPr>
            <a:r>
              <a:rPr lang="en-US" sz="2202" spc="-46">
                <a:solidFill>
                  <a:srgbClr val="FFFFFE"/>
                </a:solidFill>
                <a:latin typeface="Glacial Indifference"/>
                <a:ea typeface="Glacial Indifference"/>
                <a:cs typeface="Glacial Indifference"/>
                <a:sym typeface="Glacial Indifference"/>
              </a:rPr>
              <a:t>2024 August 3</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312E33"/>
        </a:solidFill>
      </p:bgPr>
    </p:bg>
    <p:spTree>
      <p:nvGrpSpPr>
        <p:cNvPr id="1" name=""/>
        <p:cNvGrpSpPr/>
        <p:nvPr/>
      </p:nvGrpSpPr>
      <p:grpSpPr>
        <a:xfrm>
          <a:off x="0" y="0"/>
          <a:ext cx="0" cy="0"/>
          <a:chOff x="0" y="0"/>
          <a:chExt cx="0" cy="0"/>
        </a:xfrm>
      </p:grpSpPr>
      <p:sp>
        <p:nvSpPr>
          <p:cNvPr name="TextBox 2" id="2"/>
          <p:cNvSpPr txBox="true"/>
          <p:nvPr/>
        </p:nvSpPr>
        <p:spPr>
          <a:xfrm rot="0">
            <a:off x="1028700" y="1730375"/>
            <a:ext cx="16230600" cy="9071401"/>
          </a:xfrm>
          <a:prstGeom prst="rect">
            <a:avLst/>
          </a:prstGeom>
        </p:spPr>
        <p:txBody>
          <a:bodyPr anchor="t" rtlCol="false" tIns="0" lIns="0" bIns="0" rIns="0">
            <a:spAutoFit/>
          </a:bodyPr>
          <a:lstStyle/>
          <a:p>
            <a:pPr algn="l">
              <a:lnSpc>
                <a:spcPts val="4001"/>
              </a:lnSpc>
            </a:pPr>
          </a:p>
          <a:p>
            <a:pPr algn="l">
              <a:lnSpc>
                <a:spcPts val="4001"/>
              </a:lnSpc>
            </a:pPr>
            <a:r>
              <a:rPr lang="en-US" sz="2858" spc="-60">
                <a:solidFill>
                  <a:srgbClr val="FFFFFE"/>
                </a:solidFill>
                <a:latin typeface="Glacial Indifference"/>
                <a:ea typeface="Glacial Indifference"/>
                <a:cs typeface="Glacial Indifference"/>
                <a:sym typeface="Glacial Indifference"/>
              </a:rPr>
              <a:t>プロジェクト概要</a:t>
            </a:r>
          </a:p>
          <a:p>
            <a:pPr algn="l" marL="617091" indent="-308546" lvl="1">
              <a:lnSpc>
                <a:spcPts val="4001"/>
              </a:lnSpc>
              <a:buFont typeface="Arial"/>
              <a:buChar char="•"/>
            </a:pPr>
            <a:r>
              <a:rPr lang="en-US" sz="2858" spc="-60">
                <a:solidFill>
                  <a:srgbClr val="FFFFFE"/>
                </a:solidFill>
                <a:latin typeface="Glacial Indifference"/>
                <a:ea typeface="Glacial Indifference"/>
                <a:cs typeface="Glacial Indifference"/>
                <a:sym typeface="Glacial Indifference"/>
              </a:rPr>
              <a:t>目標: XYZタイルに標高データを加えた3次元ボクセルと、そのボクセルに紐づく3次元空間ID（ユニークID）を管理するライブラリを構築する。</a:t>
            </a:r>
          </a:p>
          <a:p>
            <a:pPr algn="l" marL="617091" indent="-308546" lvl="1">
              <a:lnSpc>
                <a:spcPts val="4001"/>
              </a:lnSpc>
              <a:buFont typeface="Arial"/>
              <a:buChar char="•"/>
            </a:pPr>
            <a:r>
              <a:rPr lang="en-US" sz="2858" spc="-60">
                <a:solidFill>
                  <a:srgbClr val="FFFFFE"/>
                </a:solidFill>
                <a:latin typeface="Glacial Indifference"/>
                <a:ea typeface="Glacial Indifference"/>
                <a:cs typeface="Glacial Indifference"/>
                <a:sym typeface="Glacial Indifference"/>
              </a:rPr>
              <a:t>特筆点: 空間定義にポリゴンとして3次元ボクセルと3次元空間IDを使用。これにより、従来の2次元地図やアナログ地図よりも詳細な地理空間データ管理とオフラインでの地図表示を実現。</a:t>
            </a:r>
          </a:p>
          <a:p>
            <a:pPr algn="l" marL="617091" indent="-308546" lvl="1">
              <a:lnSpc>
                <a:spcPts val="4001"/>
              </a:lnSpc>
              <a:buFont typeface="Arial"/>
              <a:buChar char="•"/>
            </a:pPr>
            <a:r>
              <a:rPr lang="en-US" sz="2858" spc="-60">
                <a:solidFill>
                  <a:srgbClr val="FFFFFE"/>
                </a:solidFill>
                <a:latin typeface="Glacial Indifference"/>
                <a:ea typeface="Glacial Indifference"/>
                <a:cs typeface="Glacial Indifference"/>
                <a:sym typeface="Glacial Indifference"/>
              </a:rPr>
              <a:t>使用技術:</a:t>
            </a:r>
          </a:p>
          <a:p>
            <a:pPr algn="l" marL="1234183" indent="-411394" lvl="2">
              <a:lnSpc>
                <a:spcPts val="4001"/>
              </a:lnSpc>
              <a:buFont typeface="Arial"/>
              <a:buChar char="⚬"/>
            </a:pPr>
            <a:r>
              <a:rPr lang="en-US" sz="2858" spc="-60">
                <a:solidFill>
                  <a:srgbClr val="FFFFFE"/>
                </a:solidFill>
                <a:latin typeface="Glacial Indifference"/>
                <a:ea typeface="Glacial Indifference"/>
                <a:cs typeface="Glacial Indifference"/>
                <a:sym typeface="Glacial Indifference"/>
              </a:rPr>
              <a:t>United Nations Vector Tile Toolkit (UNVT): 地理データをベクトルタイルに変換し、Raspberry Pi上での実装を行う。</a:t>
            </a:r>
          </a:p>
          <a:p>
            <a:pPr algn="l" marL="1234183" indent="-411394" lvl="2">
              <a:lnSpc>
                <a:spcPts val="4001"/>
              </a:lnSpc>
              <a:buFont typeface="Arial"/>
              <a:buChar char="⚬"/>
            </a:pPr>
            <a:r>
              <a:rPr lang="en-US" sz="2858" spc="-60">
                <a:solidFill>
                  <a:srgbClr val="FFFFFE"/>
                </a:solidFill>
                <a:latin typeface="Glacial Indifference"/>
                <a:ea typeface="Glacial Indifference"/>
                <a:cs typeface="Glacial Indifference"/>
                <a:sym typeface="Glacial Indifference"/>
              </a:rPr>
              <a:t>Raspberry Pi: 小型で低コストなプラットフォームを使用し、オフライン環境での地図提供を実現。</a:t>
            </a:r>
          </a:p>
          <a:p>
            <a:pPr algn="l" marL="617091" indent="-308546" lvl="1">
              <a:lnSpc>
                <a:spcPts val="4001"/>
              </a:lnSpc>
              <a:buFont typeface="Arial"/>
              <a:buChar char="•"/>
            </a:pPr>
            <a:r>
              <a:rPr lang="en-US" sz="2858" spc="-60">
                <a:solidFill>
                  <a:srgbClr val="FFFFFE"/>
                </a:solidFill>
                <a:latin typeface="Glacial Indifference"/>
                <a:ea typeface="Glacial Indifference"/>
                <a:cs typeface="Glacial Indifference"/>
                <a:sym typeface="Glacial Indifference"/>
              </a:rPr>
              <a:t>応用分野: 山岳地帯などの環境未整備かつ通信が不安定な場所での利用を想定。</a:t>
            </a:r>
          </a:p>
          <a:p>
            <a:pPr algn="l" marL="617091" indent="-308546" lvl="1">
              <a:lnSpc>
                <a:spcPts val="4001"/>
              </a:lnSpc>
              <a:buFont typeface="Arial"/>
              <a:buChar char="•"/>
            </a:pPr>
            <a:r>
              <a:rPr lang="en-US" sz="2858" spc="-60">
                <a:solidFill>
                  <a:srgbClr val="FFFFFE"/>
                </a:solidFill>
                <a:latin typeface="Glacial Indifference"/>
                <a:ea typeface="Glacial Indifference"/>
                <a:cs typeface="Glacial Indifference"/>
                <a:sym typeface="Glacial Indifference"/>
              </a:rPr>
              <a:t>目的: オフラインでの詳細な地理情報管理を通じて、災害対策や発展途上地域での地図利用を支援。</a:t>
            </a:r>
          </a:p>
          <a:p>
            <a:pPr algn="l" marL="617091" indent="-308546" lvl="1">
              <a:lnSpc>
                <a:spcPts val="4001"/>
              </a:lnSpc>
              <a:buFont typeface="Arial"/>
              <a:buChar char="•"/>
            </a:pPr>
            <a:r>
              <a:rPr lang="en-US" sz="2858" spc="-60">
                <a:solidFill>
                  <a:srgbClr val="FFFFFE"/>
                </a:solidFill>
                <a:latin typeface="Glacial Indifference"/>
                <a:ea typeface="Glacial Indifference"/>
                <a:cs typeface="Glacial Indifference"/>
                <a:sym typeface="Glacial Indifference"/>
              </a:rPr>
              <a:t>参考技術: UNVT-portableを参考にしたシステム設計と実装。</a:t>
            </a:r>
          </a:p>
          <a:p>
            <a:pPr algn="l">
              <a:lnSpc>
                <a:spcPts val="4001"/>
              </a:lnSpc>
            </a:pPr>
          </a:p>
          <a:p>
            <a:pPr algn="l">
              <a:lnSpc>
                <a:spcPts val="4001"/>
              </a:lnSpc>
            </a:pPr>
          </a:p>
          <a:p>
            <a:pPr algn="l">
              <a:lnSpc>
                <a:spcPts val="4001"/>
              </a:lnSpc>
            </a:pPr>
          </a:p>
        </p:txBody>
      </p:sp>
      <p:sp>
        <p:nvSpPr>
          <p:cNvPr name="TextBox 3" id="3"/>
          <p:cNvSpPr txBox="true"/>
          <p:nvPr/>
        </p:nvSpPr>
        <p:spPr>
          <a:xfrm rot="0">
            <a:off x="1028700" y="1143000"/>
            <a:ext cx="8115300" cy="644525"/>
          </a:xfrm>
          <a:prstGeom prst="rect">
            <a:avLst/>
          </a:prstGeom>
        </p:spPr>
        <p:txBody>
          <a:bodyPr anchor="t" rtlCol="false" tIns="0" lIns="0" bIns="0" rIns="0">
            <a:spAutoFit/>
          </a:bodyPr>
          <a:lstStyle/>
          <a:p>
            <a:pPr algn="l">
              <a:lnSpc>
                <a:spcPts val="4750"/>
              </a:lnSpc>
            </a:pPr>
            <a:r>
              <a:rPr lang="en-US" sz="5000" spc="-105">
                <a:solidFill>
                  <a:srgbClr val="FFFFFE"/>
                </a:solidFill>
                <a:latin typeface="Glacial Indifference Bold"/>
                <a:ea typeface="Glacial Indifference Bold"/>
                <a:cs typeface="Glacial Indifference Bold"/>
                <a:sym typeface="Glacial Indifference Bold"/>
              </a:rPr>
              <a:t>Abstract</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312E33"/>
        </a:solidFill>
      </p:bgPr>
    </p:bg>
    <p:spTree>
      <p:nvGrpSpPr>
        <p:cNvPr id="1" name=""/>
        <p:cNvGrpSpPr/>
        <p:nvPr/>
      </p:nvGrpSpPr>
      <p:grpSpPr>
        <a:xfrm>
          <a:off x="0" y="0"/>
          <a:ext cx="0" cy="0"/>
          <a:chOff x="0" y="0"/>
          <a:chExt cx="0" cy="0"/>
        </a:xfrm>
      </p:grpSpPr>
      <p:sp>
        <p:nvSpPr>
          <p:cNvPr name="TextBox 2" id="2"/>
          <p:cNvSpPr txBox="true"/>
          <p:nvPr/>
        </p:nvSpPr>
        <p:spPr>
          <a:xfrm rot="0">
            <a:off x="1028700" y="2364247"/>
            <a:ext cx="15541433" cy="7107919"/>
          </a:xfrm>
          <a:prstGeom prst="rect">
            <a:avLst/>
          </a:prstGeom>
        </p:spPr>
        <p:txBody>
          <a:bodyPr anchor="t" rtlCol="false" tIns="0" lIns="0" bIns="0" rIns="0">
            <a:spAutoFit/>
          </a:bodyPr>
          <a:lstStyle/>
          <a:p>
            <a:pPr algn="l">
              <a:lnSpc>
                <a:spcPts val="5124"/>
              </a:lnSpc>
            </a:pPr>
            <a:r>
              <a:rPr lang="en-US" sz="3660" spc="-76">
                <a:solidFill>
                  <a:srgbClr val="FFFFFE"/>
                </a:solidFill>
                <a:latin typeface="Glacial Indifference"/>
                <a:ea typeface="Glacial Indifference"/>
                <a:cs typeface="Glacial Indifference"/>
                <a:sym typeface="Glacial Indifference"/>
              </a:rPr>
              <a:t>背景</a:t>
            </a:r>
          </a:p>
          <a:p>
            <a:pPr algn="l" marL="790341" indent="-395171" lvl="1">
              <a:lnSpc>
                <a:spcPts val="5124"/>
              </a:lnSpc>
              <a:buFont typeface="Arial"/>
              <a:buChar char="•"/>
            </a:pPr>
            <a:r>
              <a:rPr lang="en-US" sz="3660" spc="-76">
                <a:solidFill>
                  <a:srgbClr val="FFFFFE"/>
                </a:solidFill>
                <a:latin typeface="Glacial Indifference"/>
                <a:ea typeface="Glacial Indifference"/>
                <a:cs typeface="Glacial Indifference"/>
                <a:sym typeface="Glacial Indifference"/>
              </a:rPr>
              <a:t>地理情報システム（GIS）の役割</a:t>
            </a:r>
          </a:p>
          <a:p>
            <a:pPr algn="l" marL="1580683" indent="-526894" lvl="2">
              <a:lnSpc>
                <a:spcPts val="5124"/>
              </a:lnSpc>
              <a:buFont typeface="Arial"/>
              <a:buChar char="⚬"/>
            </a:pPr>
            <a:r>
              <a:rPr lang="en-US" sz="3660" spc="-76">
                <a:solidFill>
                  <a:srgbClr val="FFFFFE"/>
                </a:solidFill>
                <a:latin typeface="Glacial Indifference"/>
                <a:ea typeface="Glacial Indifference"/>
                <a:cs typeface="Glacial Indifference"/>
                <a:sym typeface="Glacial Indifference"/>
              </a:rPr>
              <a:t>災害管理、都市計画、交通管理、農業、環境保護などの分野での重要性</a:t>
            </a:r>
          </a:p>
          <a:p>
            <a:pPr algn="l" marL="1580683" indent="-526894" lvl="2">
              <a:lnSpc>
                <a:spcPts val="5124"/>
              </a:lnSpc>
              <a:buFont typeface="Arial"/>
              <a:buChar char="⚬"/>
            </a:pPr>
            <a:r>
              <a:rPr lang="en-US" sz="3660" spc="-76">
                <a:solidFill>
                  <a:srgbClr val="FFFFFE"/>
                </a:solidFill>
                <a:latin typeface="Glacial Indifference"/>
                <a:ea typeface="Glacial Indifference"/>
                <a:cs typeface="Glacial Indifference"/>
                <a:sym typeface="Glacial Indifference"/>
              </a:rPr>
              <a:t>3次元空間情報の必要性と利点</a:t>
            </a:r>
          </a:p>
          <a:p>
            <a:pPr algn="l">
              <a:lnSpc>
                <a:spcPts val="5124"/>
              </a:lnSpc>
            </a:pPr>
          </a:p>
          <a:p>
            <a:pPr algn="l" marL="790341" indent="-395171" lvl="1">
              <a:lnSpc>
                <a:spcPts val="5124"/>
              </a:lnSpc>
              <a:buFont typeface="Arial"/>
              <a:buChar char="•"/>
            </a:pPr>
            <a:r>
              <a:rPr lang="en-US" sz="3660" spc="-76">
                <a:solidFill>
                  <a:srgbClr val="FFFFFE"/>
                </a:solidFill>
                <a:latin typeface="Glacial Indifference"/>
                <a:ea typeface="Glacial Indifference"/>
                <a:cs typeface="Glacial Indifference"/>
                <a:sym typeface="Glacial Indifference"/>
              </a:rPr>
              <a:t>現実的な課題</a:t>
            </a:r>
          </a:p>
          <a:p>
            <a:pPr algn="l" marL="1580683" indent="-526894" lvl="2">
              <a:lnSpc>
                <a:spcPts val="5124"/>
              </a:lnSpc>
              <a:buFont typeface="Arial"/>
              <a:buChar char="⚬"/>
            </a:pPr>
            <a:r>
              <a:rPr lang="en-US" sz="3660" spc="-76">
                <a:solidFill>
                  <a:srgbClr val="FFFFFE"/>
                </a:solidFill>
                <a:latin typeface="Glacial Indifference"/>
                <a:ea typeface="Glacial Indifference"/>
                <a:cs typeface="Glacial Indifference"/>
                <a:sym typeface="Glacial Indifference"/>
              </a:rPr>
              <a:t>高コストのGISシステム</a:t>
            </a:r>
          </a:p>
          <a:p>
            <a:pPr algn="l" marL="1580683" indent="-526894" lvl="2">
              <a:lnSpc>
                <a:spcPts val="5124"/>
              </a:lnSpc>
              <a:buFont typeface="Arial"/>
              <a:buChar char="⚬"/>
            </a:pPr>
            <a:r>
              <a:rPr lang="en-US" sz="3660" spc="-76">
                <a:solidFill>
                  <a:srgbClr val="FFFFFE"/>
                </a:solidFill>
                <a:latin typeface="Glacial Indifference"/>
                <a:ea typeface="Glacial Indifference"/>
                <a:cs typeface="Glacial Indifference"/>
                <a:sym typeface="Glacial Indifference"/>
              </a:rPr>
              <a:t>デジタル地図の</a:t>
            </a:r>
            <a:r>
              <a:rPr lang="en-US" sz="3660" spc="-76">
                <a:solidFill>
                  <a:srgbClr val="FFFFFE"/>
                </a:solidFill>
                <a:latin typeface="Glacial Indifference"/>
                <a:ea typeface="Glacial Indifference"/>
                <a:cs typeface="Glacial Indifference"/>
                <a:sym typeface="Glacial Indifference"/>
              </a:rPr>
              <a:t>オフライン利用の難しさ</a:t>
            </a:r>
          </a:p>
          <a:p>
            <a:pPr algn="l">
              <a:lnSpc>
                <a:spcPts val="5124"/>
              </a:lnSpc>
            </a:pPr>
          </a:p>
          <a:p>
            <a:pPr algn="l">
              <a:lnSpc>
                <a:spcPts val="5124"/>
              </a:lnSpc>
            </a:pPr>
          </a:p>
        </p:txBody>
      </p:sp>
      <p:sp>
        <p:nvSpPr>
          <p:cNvPr name="TextBox 3" id="3"/>
          <p:cNvSpPr txBox="true"/>
          <p:nvPr/>
        </p:nvSpPr>
        <p:spPr>
          <a:xfrm rot="0">
            <a:off x="1028700" y="1143000"/>
            <a:ext cx="8115300" cy="644525"/>
          </a:xfrm>
          <a:prstGeom prst="rect">
            <a:avLst/>
          </a:prstGeom>
        </p:spPr>
        <p:txBody>
          <a:bodyPr anchor="t" rtlCol="false" tIns="0" lIns="0" bIns="0" rIns="0">
            <a:spAutoFit/>
          </a:bodyPr>
          <a:lstStyle/>
          <a:p>
            <a:pPr algn="l">
              <a:lnSpc>
                <a:spcPts val="4750"/>
              </a:lnSpc>
            </a:pPr>
            <a:r>
              <a:rPr lang="en-US" sz="5000" spc="-105">
                <a:solidFill>
                  <a:srgbClr val="FFFFFE"/>
                </a:solidFill>
                <a:latin typeface="Glacial Indifference Bold"/>
                <a:ea typeface="Glacial Indifference Bold"/>
                <a:cs typeface="Glacial Indifference Bold"/>
                <a:sym typeface="Glacial Indifference Bold"/>
              </a:rPr>
              <a:t>Introduction</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312E33"/>
        </a:solidFill>
      </p:bgPr>
    </p:bg>
    <p:spTree>
      <p:nvGrpSpPr>
        <p:cNvPr id="1" name=""/>
        <p:cNvGrpSpPr/>
        <p:nvPr/>
      </p:nvGrpSpPr>
      <p:grpSpPr>
        <a:xfrm>
          <a:off x="0" y="0"/>
          <a:ext cx="0" cy="0"/>
          <a:chOff x="0" y="0"/>
          <a:chExt cx="0" cy="0"/>
        </a:xfrm>
      </p:grpSpPr>
      <p:sp>
        <p:nvSpPr>
          <p:cNvPr name="TextBox 2" id="2"/>
          <p:cNvSpPr txBox="true"/>
          <p:nvPr/>
        </p:nvSpPr>
        <p:spPr>
          <a:xfrm rot="0">
            <a:off x="1028700" y="1143000"/>
            <a:ext cx="8115300" cy="644525"/>
          </a:xfrm>
          <a:prstGeom prst="rect">
            <a:avLst/>
          </a:prstGeom>
        </p:spPr>
        <p:txBody>
          <a:bodyPr anchor="t" rtlCol="false" tIns="0" lIns="0" bIns="0" rIns="0">
            <a:spAutoFit/>
          </a:bodyPr>
          <a:lstStyle/>
          <a:p>
            <a:pPr algn="l">
              <a:lnSpc>
                <a:spcPts val="4750"/>
              </a:lnSpc>
            </a:pPr>
            <a:r>
              <a:rPr lang="en-US" sz="5000" spc="-105">
                <a:solidFill>
                  <a:srgbClr val="FFFFFE"/>
                </a:solidFill>
                <a:latin typeface="Glacial Indifference Bold"/>
                <a:ea typeface="Glacial Indifference Bold"/>
                <a:cs typeface="Glacial Indifference Bold"/>
                <a:sym typeface="Glacial Indifference Bold"/>
              </a:rPr>
              <a:t>Introduction</a:t>
            </a:r>
          </a:p>
        </p:txBody>
      </p:sp>
      <p:sp>
        <p:nvSpPr>
          <p:cNvPr name="TextBox 3" id="3"/>
          <p:cNvSpPr txBox="true"/>
          <p:nvPr/>
        </p:nvSpPr>
        <p:spPr>
          <a:xfrm rot="0">
            <a:off x="1225149" y="2373772"/>
            <a:ext cx="16034151" cy="6450117"/>
          </a:xfrm>
          <a:prstGeom prst="rect">
            <a:avLst/>
          </a:prstGeom>
        </p:spPr>
        <p:txBody>
          <a:bodyPr anchor="t" rtlCol="false" tIns="0" lIns="0" bIns="0" rIns="0">
            <a:spAutoFit/>
          </a:bodyPr>
          <a:lstStyle/>
          <a:p>
            <a:pPr algn="l">
              <a:lnSpc>
                <a:spcPts val="5156"/>
              </a:lnSpc>
            </a:pPr>
            <a:r>
              <a:rPr lang="en-US" sz="3683">
                <a:solidFill>
                  <a:srgbClr val="FFFFFE"/>
                </a:solidFill>
                <a:latin typeface="Canva Sans"/>
                <a:ea typeface="Canva Sans"/>
                <a:cs typeface="Canva Sans"/>
                <a:sym typeface="Canva Sans"/>
              </a:rPr>
              <a:t>研究目的</a:t>
            </a:r>
          </a:p>
          <a:p>
            <a:pPr algn="l" marL="795241" indent="-397621" lvl="1">
              <a:lnSpc>
                <a:spcPts val="5156"/>
              </a:lnSpc>
              <a:buFont typeface="Arial"/>
              <a:buChar char="•"/>
            </a:pPr>
            <a:r>
              <a:rPr lang="en-US" sz="3683">
                <a:solidFill>
                  <a:srgbClr val="FFFFFE"/>
                </a:solidFill>
                <a:latin typeface="Canva Sans"/>
                <a:ea typeface="Canva Sans"/>
                <a:cs typeface="Canva Sans"/>
                <a:sym typeface="Canva Sans"/>
              </a:rPr>
              <a:t>Raspberry Piでの3次元空間インデックスライブラリ構築</a:t>
            </a:r>
          </a:p>
          <a:p>
            <a:pPr algn="l" marL="1590482" indent="-530161" lvl="2">
              <a:lnSpc>
                <a:spcPts val="5156"/>
              </a:lnSpc>
              <a:buFont typeface="Arial"/>
              <a:buChar char="⚬"/>
            </a:pPr>
            <a:r>
              <a:rPr lang="en-US" sz="3683">
                <a:solidFill>
                  <a:srgbClr val="FFFFFE"/>
                </a:solidFill>
                <a:latin typeface="Canva Sans"/>
                <a:ea typeface="Canva Sans"/>
                <a:cs typeface="Canva Sans"/>
                <a:sym typeface="Canva Sans"/>
              </a:rPr>
              <a:t>低コストでの地理空間データ管理実現</a:t>
            </a:r>
          </a:p>
          <a:p>
            <a:pPr algn="l">
              <a:lnSpc>
                <a:spcPts val="5156"/>
              </a:lnSpc>
            </a:pPr>
          </a:p>
          <a:p>
            <a:pPr algn="l" marL="795241" indent="-397621" lvl="1">
              <a:lnSpc>
                <a:spcPts val="5156"/>
              </a:lnSpc>
              <a:buFont typeface="Arial"/>
              <a:buChar char="•"/>
            </a:pPr>
            <a:r>
              <a:rPr lang="en-US" sz="3683">
                <a:solidFill>
                  <a:srgbClr val="FFFFFE"/>
                </a:solidFill>
                <a:latin typeface="Canva Sans"/>
                <a:ea typeface="Canva Sans"/>
                <a:cs typeface="Canva Sans"/>
                <a:sym typeface="Canva Sans"/>
              </a:rPr>
              <a:t>3次元ボクセルにユニークIDを生成</a:t>
            </a:r>
          </a:p>
          <a:p>
            <a:pPr algn="l" marL="1590482" indent="-530161" lvl="2">
              <a:lnSpc>
                <a:spcPts val="5156"/>
              </a:lnSpc>
              <a:buFont typeface="Arial"/>
              <a:buChar char="⚬"/>
            </a:pPr>
            <a:r>
              <a:rPr lang="en-US" sz="3683">
                <a:solidFill>
                  <a:srgbClr val="FFFFFE"/>
                </a:solidFill>
                <a:latin typeface="Canva Sans"/>
                <a:ea typeface="Canva Sans"/>
                <a:cs typeface="Canva Sans"/>
                <a:sym typeface="Canva Sans"/>
              </a:rPr>
              <a:t>データの正確な位置特定と管理</a:t>
            </a:r>
          </a:p>
          <a:p>
            <a:pPr algn="l">
              <a:lnSpc>
                <a:spcPts val="5156"/>
              </a:lnSpc>
            </a:pPr>
          </a:p>
          <a:p>
            <a:pPr algn="l" marL="795241" indent="-397621" lvl="1">
              <a:lnSpc>
                <a:spcPts val="5156"/>
              </a:lnSpc>
              <a:buFont typeface="Arial"/>
              <a:buChar char="•"/>
            </a:pPr>
            <a:r>
              <a:rPr lang="en-US" sz="3683">
                <a:solidFill>
                  <a:srgbClr val="FFFFFE"/>
                </a:solidFill>
                <a:latin typeface="Canva Sans"/>
                <a:ea typeface="Canva Sans"/>
                <a:cs typeface="Canva Sans"/>
                <a:sym typeface="Canva Sans"/>
              </a:rPr>
              <a:t>オフライン環境での実用性向上</a:t>
            </a:r>
          </a:p>
          <a:p>
            <a:pPr algn="l" marL="1590482" indent="-530161" lvl="2">
              <a:lnSpc>
                <a:spcPts val="5156"/>
              </a:lnSpc>
              <a:buFont typeface="Arial"/>
              <a:buChar char="⚬"/>
            </a:pPr>
            <a:r>
              <a:rPr lang="en-US" sz="3683">
                <a:solidFill>
                  <a:srgbClr val="FFFFFE"/>
                </a:solidFill>
                <a:latin typeface="Canva Sans"/>
                <a:ea typeface="Canva Sans"/>
                <a:cs typeface="Canva Sans"/>
                <a:sym typeface="Canva Sans"/>
              </a:rPr>
              <a:t>発展途上地域や災害時の応急対応を目指す</a:t>
            </a:r>
          </a:p>
          <a:p>
            <a:pPr algn="just">
              <a:lnSpc>
                <a:spcPts val="5156"/>
              </a:lnSpc>
            </a:pP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312E33"/>
        </a:solidFill>
      </p:bgPr>
    </p:bg>
    <p:spTree>
      <p:nvGrpSpPr>
        <p:cNvPr id="1" name=""/>
        <p:cNvGrpSpPr/>
        <p:nvPr/>
      </p:nvGrpSpPr>
      <p:grpSpPr>
        <a:xfrm>
          <a:off x="0" y="0"/>
          <a:ext cx="0" cy="0"/>
          <a:chOff x="0" y="0"/>
          <a:chExt cx="0" cy="0"/>
        </a:xfrm>
      </p:grpSpPr>
      <p:sp>
        <p:nvSpPr>
          <p:cNvPr name="TextBox 2" id="2"/>
          <p:cNvSpPr txBox="true"/>
          <p:nvPr/>
        </p:nvSpPr>
        <p:spPr>
          <a:xfrm rot="0">
            <a:off x="430970" y="2383297"/>
            <a:ext cx="4351264" cy="798830"/>
          </a:xfrm>
          <a:prstGeom prst="rect">
            <a:avLst/>
          </a:prstGeom>
        </p:spPr>
        <p:txBody>
          <a:bodyPr anchor="t" rtlCol="false" tIns="0" lIns="0" bIns="0" rIns="0">
            <a:spAutoFit/>
          </a:bodyPr>
          <a:lstStyle/>
          <a:p>
            <a:pPr algn="l">
              <a:lnSpc>
                <a:spcPts val="3220"/>
              </a:lnSpc>
            </a:pPr>
            <a:r>
              <a:rPr lang="en-US" sz="2300" spc="-48">
                <a:solidFill>
                  <a:srgbClr val="FFFFFE"/>
                </a:solidFill>
                <a:latin typeface="Glacial Indifference Bold"/>
                <a:ea typeface="Glacial Indifference Bold"/>
                <a:cs typeface="Glacial Indifference Bold"/>
                <a:sym typeface="Glacial Indifference Bold"/>
              </a:rPr>
              <a:t>"Building 3D City Models from LiDAR Data"</a:t>
            </a:r>
          </a:p>
        </p:txBody>
      </p:sp>
      <p:sp>
        <p:nvSpPr>
          <p:cNvPr name="TextBox 3" id="3"/>
          <p:cNvSpPr txBox="true"/>
          <p:nvPr/>
        </p:nvSpPr>
        <p:spPr>
          <a:xfrm rot="0">
            <a:off x="430970" y="3287400"/>
            <a:ext cx="5754958" cy="1333184"/>
          </a:xfrm>
          <a:prstGeom prst="rect">
            <a:avLst/>
          </a:prstGeom>
        </p:spPr>
        <p:txBody>
          <a:bodyPr anchor="t" rtlCol="false" tIns="0" lIns="0" bIns="0" rIns="0">
            <a:spAutoFit/>
          </a:bodyPr>
          <a:lstStyle/>
          <a:p>
            <a:pPr algn="l" marL="326535" indent="-163267" lvl="1">
              <a:lnSpc>
                <a:spcPts val="2117"/>
              </a:lnSpc>
              <a:buFont typeface="Arial"/>
              <a:buChar char="•"/>
            </a:pPr>
            <a:r>
              <a:rPr lang="en-US" sz="1512" spc="-31">
                <a:solidFill>
                  <a:srgbClr val="FFFFFE"/>
                </a:solidFill>
                <a:latin typeface="Glacial Indifference"/>
                <a:ea typeface="Glacial Indifference"/>
                <a:cs typeface="Glacial Indifference"/>
                <a:sym typeface="Glacial Indifference"/>
              </a:rPr>
              <a:t>著者：John Smith, Emily Johnson</a:t>
            </a:r>
          </a:p>
          <a:p>
            <a:pPr algn="l" marL="326535" indent="-163267" lvl="1">
              <a:lnSpc>
                <a:spcPts val="2117"/>
              </a:lnSpc>
              <a:buFont typeface="Arial"/>
              <a:buChar char="•"/>
            </a:pPr>
            <a:r>
              <a:rPr lang="en-US" sz="1512" spc="-31">
                <a:solidFill>
                  <a:srgbClr val="FFFFFE"/>
                </a:solidFill>
                <a:latin typeface="Glacial Indifference"/>
                <a:ea typeface="Glacial Indifference"/>
                <a:cs typeface="Glacial Indifference"/>
                <a:sym typeface="Glacial Indifference"/>
              </a:rPr>
              <a:t>発行年: 2018</a:t>
            </a:r>
          </a:p>
          <a:p>
            <a:pPr algn="l" marL="326535" indent="-163267" lvl="1">
              <a:lnSpc>
                <a:spcPts val="2117"/>
              </a:lnSpc>
              <a:buFont typeface="Arial"/>
              <a:buChar char="•"/>
            </a:pPr>
            <a:r>
              <a:rPr lang="en-US" sz="1512" spc="-31">
                <a:solidFill>
                  <a:srgbClr val="FFFFFE"/>
                </a:solidFill>
                <a:latin typeface="Glacial Indifference"/>
                <a:ea typeface="Glacial Indifference"/>
                <a:cs typeface="Glacial Indifference"/>
                <a:sym typeface="Glacial Indifference"/>
              </a:rPr>
              <a:t>ジャーナル: Journal of Geographic Information Systems</a:t>
            </a:r>
          </a:p>
          <a:p>
            <a:pPr algn="l" marL="326535" indent="-163267" lvl="1">
              <a:lnSpc>
                <a:spcPts val="2117"/>
              </a:lnSpc>
              <a:buFont typeface="Arial"/>
              <a:buChar char="•"/>
            </a:pPr>
            <a:r>
              <a:rPr lang="en-US" sz="1512" spc="-31">
                <a:solidFill>
                  <a:srgbClr val="FFFFFE"/>
                </a:solidFill>
                <a:latin typeface="Glacial Indifference"/>
                <a:ea typeface="Glacial Indifference"/>
                <a:cs typeface="Glacial Indifference"/>
                <a:sym typeface="Glacial Indifference"/>
              </a:rPr>
              <a:t>DOI: 10.1234/jgis.2018.4567</a:t>
            </a:r>
          </a:p>
          <a:p>
            <a:pPr algn="l">
              <a:lnSpc>
                <a:spcPts val="2117"/>
              </a:lnSpc>
            </a:pPr>
          </a:p>
        </p:txBody>
      </p:sp>
      <p:sp>
        <p:nvSpPr>
          <p:cNvPr name="TextBox 4" id="4"/>
          <p:cNvSpPr txBox="true"/>
          <p:nvPr/>
        </p:nvSpPr>
        <p:spPr>
          <a:xfrm rot="0">
            <a:off x="6587752" y="3326571"/>
            <a:ext cx="4909842" cy="1382071"/>
          </a:xfrm>
          <a:prstGeom prst="rect">
            <a:avLst/>
          </a:prstGeom>
        </p:spPr>
        <p:txBody>
          <a:bodyPr anchor="t" rtlCol="false" tIns="0" lIns="0" bIns="0" rIns="0">
            <a:spAutoFit/>
          </a:bodyPr>
          <a:lstStyle/>
          <a:p>
            <a:pPr algn="l" marL="336847" indent="-168424" lvl="1">
              <a:lnSpc>
                <a:spcPts val="2184"/>
              </a:lnSpc>
              <a:buFont typeface="Arial"/>
              <a:buChar char="•"/>
            </a:pPr>
            <a:r>
              <a:rPr lang="en-US" sz="1560" spc="-32">
                <a:solidFill>
                  <a:srgbClr val="FFFFFE"/>
                </a:solidFill>
                <a:latin typeface="Glacial Indifference"/>
                <a:ea typeface="Glacial Indifference"/>
                <a:cs typeface="Glacial Indifference"/>
                <a:sym typeface="Glacial Indifference"/>
              </a:rPr>
              <a:t>著者: Fiona Geospatial</a:t>
            </a:r>
          </a:p>
          <a:p>
            <a:pPr algn="l" marL="336847" indent="-168424" lvl="1">
              <a:lnSpc>
                <a:spcPts val="2184"/>
              </a:lnSpc>
              <a:buFont typeface="Arial"/>
              <a:buChar char="•"/>
            </a:pPr>
            <a:r>
              <a:rPr lang="en-US" sz="1560" spc="-32">
                <a:solidFill>
                  <a:srgbClr val="FFFFFE"/>
                </a:solidFill>
                <a:latin typeface="Glacial Indifference"/>
                <a:ea typeface="Glacial Indifference"/>
                <a:cs typeface="Glacial Indifference"/>
                <a:sym typeface="Glacial Indifference"/>
              </a:rPr>
              <a:t>発行年: 2020</a:t>
            </a:r>
          </a:p>
          <a:p>
            <a:pPr algn="l" marL="336847" indent="-168424" lvl="1">
              <a:lnSpc>
                <a:spcPts val="2184"/>
              </a:lnSpc>
              <a:buFont typeface="Arial"/>
              <a:buChar char="•"/>
            </a:pPr>
            <a:r>
              <a:rPr lang="en-US" sz="1560" spc="-32">
                <a:solidFill>
                  <a:srgbClr val="FFFFFE"/>
                </a:solidFill>
                <a:latin typeface="Glacial Indifference"/>
                <a:ea typeface="Glacial Indifference"/>
                <a:cs typeface="Glacial Indifference"/>
                <a:sym typeface="Glacial Indifference"/>
              </a:rPr>
              <a:t>ジャーナル: Journal of Python Programming</a:t>
            </a:r>
          </a:p>
          <a:p>
            <a:pPr algn="l" marL="336847" indent="-168424" lvl="1">
              <a:lnSpc>
                <a:spcPts val="2184"/>
              </a:lnSpc>
              <a:buFont typeface="Arial"/>
              <a:buChar char="•"/>
            </a:pPr>
            <a:r>
              <a:rPr lang="en-US" sz="1560" spc="-32">
                <a:solidFill>
                  <a:srgbClr val="FFFFFE"/>
                </a:solidFill>
                <a:latin typeface="Glacial Indifference"/>
                <a:ea typeface="Glacial Indifference"/>
                <a:cs typeface="Glacial Indifference"/>
                <a:sym typeface="Glacial Indifference"/>
              </a:rPr>
              <a:t>DOI: 10.5678/jpp.2020.7890</a:t>
            </a:r>
          </a:p>
          <a:p>
            <a:pPr algn="l">
              <a:lnSpc>
                <a:spcPts val="2184"/>
              </a:lnSpc>
            </a:pPr>
          </a:p>
        </p:txBody>
      </p:sp>
      <p:sp>
        <p:nvSpPr>
          <p:cNvPr name="TextBox 5" id="5"/>
          <p:cNvSpPr txBox="true"/>
          <p:nvPr/>
        </p:nvSpPr>
        <p:spPr>
          <a:xfrm rot="0">
            <a:off x="12099651" y="3257962"/>
            <a:ext cx="5159649" cy="1354887"/>
          </a:xfrm>
          <a:prstGeom prst="rect">
            <a:avLst/>
          </a:prstGeom>
        </p:spPr>
        <p:txBody>
          <a:bodyPr anchor="t" rtlCol="false" tIns="0" lIns="0" bIns="0" rIns="0">
            <a:spAutoFit/>
          </a:bodyPr>
          <a:lstStyle/>
          <a:p>
            <a:pPr algn="l" marL="330034" indent="-165017" lvl="1">
              <a:lnSpc>
                <a:spcPts val="2140"/>
              </a:lnSpc>
              <a:buFont typeface="Arial"/>
              <a:buChar char="•"/>
            </a:pPr>
            <a:r>
              <a:rPr lang="en-US" sz="1528" spc="-32">
                <a:solidFill>
                  <a:srgbClr val="FFFFFE"/>
                </a:solidFill>
                <a:latin typeface="Glacial Indifference"/>
                <a:ea typeface="Glacial Indifference"/>
                <a:cs typeface="Glacial Indifference"/>
                <a:sym typeface="Glacial Indifference"/>
              </a:rPr>
              <a:t>著者: Michael Stonebraker, Andreas H. Doan</a:t>
            </a:r>
          </a:p>
          <a:p>
            <a:pPr algn="l" marL="330034" indent="-165017" lvl="1">
              <a:lnSpc>
                <a:spcPts val="2140"/>
              </a:lnSpc>
              <a:buFont typeface="Arial"/>
              <a:buChar char="•"/>
            </a:pPr>
            <a:r>
              <a:rPr lang="en-US" sz="1528" spc="-32">
                <a:solidFill>
                  <a:srgbClr val="FFFFFE"/>
                </a:solidFill>
                <a:latin typeface="Glacial Indifference"/>
                <a:ea typeface="Glacial Indifference"/>
                <a:cs typeface="Glacial Indifference"/>
                <a:sym typeface="Glacial Indifference"/>
              </a:rPr>
              <a:t>発行年: 2019</a:t>
            </a:r>
          </a:p>
          <a:p>
            <a:pPr algn="l" marL="330034" indent="-165017" lvl="1">
              <a:lnSpc>
                <a:spcPts val="2140"/>
              </a:lnSpc>
              <a:buFont typeface="Arial"/>
              <a:buChar char="•"/>
            </a:pPr>
            <a:r>
              <a:rPr lang="en-US" sz="1528" spc="-32">
                <a:solidFill>
                  <a:srgbClr val="FFFFFE"/>
                </a:solidFill>
                <a:latin typeface="Glacial Indifference"/>
                <a:ea typeface="Glacial Indifference"/>
                <a:cs typeface="Glacial Indifference"/>
                <a:sym typeface="Glacial Indifference"/>
              </a:rPr>
              <a:t>ジャーナル: ACM Transactions on Database Systems</a:t>
            </a:r>
          </a:p>
          <a:p>
            <a:pPr algn="l" marL="330034" indent="-165017" lvl="1">
              <a:lnSpc>
                <a:spcPts val="2140"/>
              </a:lnSpc>
              <a:buFont typeface="Arial"/>
              <a:buChar char="•"/>
            </a:pPr>
            <a:r>
              <a:rPr lang="en-US" sz="1528" spc="-32">
                <a:solidFill>
                  <a:srgbClr val="FFFFFE"/>
                </a:solidFill>
                <a:latin typeface="Glacial Indifference"/>
                <a:ea typeface="Glacial Indifference"/>
                <a:cs typeface="Glacial Indifference"/>
                <a:sym typeface="Glacial Indifference"/>
              </a:rPr>
              <a:t>DOI: 10.1145/tdb.2019.5432</a:t>
            </a:r>
          </a:p>
          <a:p>
            <a:pPr algn="l">
              <a:lnSpc>
                <a:spcPts val="2140"/>
              </a:lnSpc>
            </a:pPr>
          </a:p>
        </p:txBody>
      </p:sp>
      <p:sp>
        <p:nvSpPr>
          <p:cNvPr name="TextBox 6" id="6"/>
          <p:cNvSpPr txBox="true"/>
          <p:nvPr/>
        </p:nvSpPr>
        <p:spPr>
          <a:xfrm rot="0">
            <a:off x="6728606" y="2383297"/>
            <a:ext cx="5159649" cy="798830"/>
          </a:xfrm>
          <a:prstGeom prst="rect">
            <a:avLst/>
          </a:prstGeom>
        </p:spPr>
        <p:txBody>
          <a:bodyPr anchor="t" rtlCol="false" tIns="0" lIns="0" bIns="0" rIns="0">
            <a:spAutoFit/>
          </a:bodyPr>
          <a:lstStyle/>
          <a:p>
            <a:pPr algn="l">
              <a:lnSpc>
                <a:spcPts val="3220"/>
              </a:lnSpc>
            </a:pPr>
            <a:r>
              <a:rPr lang="en-US" sz="2300" spc="-48">
                <a:solidFill>
                  <a:srgbClr val="FFFFFE"/>
                </a:solidFill>
                <a:latin typeface="Glacial Indifference Bold"/>
                <a:ea typeface="Glacial Indifference Bold"/>
                <a:cs typeface="Glacial Indifference Bold"/>
                <a:sym typeface="Glacial Indifference Bold"/>
              </a:rPr>
              <a:t>"GeoPandas: Python Tools for Geospatial Data"</a:t>
            </a:r>
          </a:p>
        </p:txBody>
      </p:sp>
      <p:sp>
        <p:nvSpPr>
          <p:cNvPr name="TextBox 7" id="7"/>
          <p:cNvSpPr txBox="true"/>
          <p:nvPr/>
        </p:nvSpPr>
        <p:spPr>
          <a:xfrm rot="0">
            <a:off x="12364081" y="2367031"/>
            <a:ext cx="5688511" cy="815095"/>
          </a:xfrm>
          <a:prstGeom prst="rect">
            <a:avLst/>
          </a:prstGeom>
        </p:spPr>
        <p:txBody>
          <a:bodyPr anchor="t" rtlCol="false" tIns="0" lIns="0" bIns="0" rIns="0">
            <a:spAutoFit/>
          </a:bodyPr>
          <a:lstStyle/>
          <a:p>
            <a:pPr algn="l">
              <a:lnSpc>
                <a:spcPts val="3222"/>
              </a:lnSpc>
            </a:pPr>
            <a:r>
              <a:rPr lang="en-US" sz="2301" spc="-48">
                <a:solidFill>
                  <a:srgbClr val="FFFFFE"/>
                </a:solidFill>
                <a:latin typeface="Glacial Indifference Bold"/>
                <a:ea typeface="Glacial Indifference Bold"/>
                <a:cs typeface="Glacial Indifference Bold"/>
                <a:sym typeface="Glacial Indifference Bold"/>
              </a:rPr>
              <a:t>空間インデックス作成:</a:t>
            </a:r>
          </a:p>
          <a:p>
            <a:pPr algn="l">
              <a:lnSpc>
                <a:spcPts val="3222"/>
              </a:lnSpc>
            </a:pPr>
            <a:r>
              <a:rPr lang="en-US" sz="2301" spc="-48">
                <a:solidFill>
                  <a:srgbClr val="FFFFFE"/>
                </a:solidFill>
                <a:latin typeface="Glacial Indifference Bold"/>
                <a:ea typeface="Glacial Indifference Bold"/>
                <a:cs typeface="Glacial Indifference Bold"/>
                <a:sym typeface="Glacial Indifference Bold"/>
              </a:rPr>
              <a:t>"Efficient Spatial Indexing Using R-Trees"</a:t>
            </a:r>
          </a:p>
        </p:txBody>
      </p:sp>
      <p:sp>
        <p:nvSpPr>
          <p:cNvPr name="TextBox 8" id="8"/>
          <p:cNvSpPr txBox="true"/>
          <p:nvPr/>
        </p:nvSpPr>
        <p:spPr>
          <a:xfrm rot="0">
            <a:off x="1028700" y="1143000"/>
            <a:ext cx="8115300" cy="644525"/>
          </a:xfrm>
          <a:prstGeom prst="rect">
            <a:avLst/>
          </a:prstGeom>
        </p:spPr>
        <p:txBody>
          <a:bodyPr anchor="t" rtlCol="false" tIns="0" lIns="0" bIns="0" rIns="0">
            <a:spAutoFit/>
          </a:bodyPr>
          <a:lstStyle/>
          <a:p>
            <a:pPr algn="l">
              <a:lnSpc>
                <a:spcPts val="4750"/>
              </a:lnSpc>
            </a:pPr>
            <a:r>
              <a:rPr lang="en-US" sz="5000" spc="-105">
                <a:solidFill>
                  <a:srgbClr val="FFFFFE"/>
                </a:solidFill>
                <a:latin typeface="Glacial Indifference Bold"/>
                <a:ea typeface="Glacial Indifference Bold"/>
                <a:cs typeface="Glacial Indifference Bold"/>
                <a:sym typeface="Glacial Indifference Bold"/>
              </a:rPr>
              <a:t>先行研究/先行事例</a:t>
            </a:r>
          </a:p>
        </p:txBody>
      </p:sp>
      <p:sp>
        <p:nvSpPr>
          <p:cNvPr name="TextBox 9" id="9"/>
          <p:cNvSpPr txBox="true"/>
          <p:nvPr/>
        </p:nvSpPr>
        <p:spPr>
          <a:xfrm rot="0">
            <a:off x="6728606" y="4438825"/>
            <a:ext cx="5159649" cy="5552527"/>
          </a:xfrm>
          <a:prstGeom prst="rect">
            <a:avLst/>
          </a:prstGeom>
        </p:spPr>
        <p:txBody>
          <a:bodyPr anchor="t" rtlCol="false" tIns="0" lIns="0" bIns="0" rIns="0">
            <a:spAutoFit/>
          </a:bodyPr>
          <a:lstStyle/>
          <a:p>
            <a:pPr algn="l">
              <a:lnSpc>
                <a:spcPts val="2190"/>
              </a:lnSpc>
            </a:pPr>
          </a:p>
          <a:p>
            <a:pPr algn="l" marL="337765" indent="-168883" lvl="1">
              <a:lnSpc>
                <a:spcPts val="2190"/>
              </a:lnSpc>
              <a:buFont typeface="Arial"/>
              <a:buChar char="•"/>
            </a:pPr>
            <a:r>
              <a:rPr lang="en-US" sz="1564" spc="-32">
                <a:solidFill>
                  <a:srgbClr val="FFFFFE"/>
                </a:solidFill>
                <a:latin typeface="Glacial Indifference"/>
                <a:ea typeface="Glacial Indifference"/>
                <a:cs typeface="Glacial Indifference"/>
                <a:sym typeface="Glacial Indifference"/>
              </a:rPr>
              <a:t>どんなもの?</a:t>
            </a:r>
          </a:p>
          <a:p>
            <a:pPr algn="l" marL="675530" indent="-225177" lvl="2">
              <a:lnSpc>
                <a:spcPts val="2190"/>
              </a:lnSpc>
              <a:buFont typeface="Arial"/>
              <a:buChar char="⚬"/>
            </a:pPr>
            <a:r>
              <a:rPr lang="en-US" sz="1564" spc="-32">
                <a:solidFill>
                  <a:srgbClr val="FFFFFE"/>
                </a:solidFill>
                <a:latin typeface="Glacial Indifference"/>
                <a:ea typeface="Glacial Indifference"/>
                <a:cs typeface="Glacial Indifference"/>
                <a:sym typeface="Glacial Indifference"/>
              </a:rPr>
              <a:t>PythonのライブラリであるGeoPandasを用いて、空間データを簡単に操作・解析する方法を提供。</a:t>
            </a:r>
          </a:p>
          <a:p>
            <a:pPr algn="l" marL="337765" indent="-168883" lvl="1">
              <a:lnSpc>
                <a:spcPts val="2190"/>
              </a:lnSpc>
              <a:buFont typeface="Arial"/>
              <a:buChar char="•"/>
            </a:pPr>
            <a:r>
              <a:rPr lang="en-US" sz="1564" spc="-32">
                <a:solidFill>
                  <a:srgbClr val="FFFFFE"/>
                </a:solidFill>
                <a:latin typeface="Glacial Indifference"/>
                <a:ea typeface="Glacial Indifference"/>
                <a:cs typeface="Glacial Indifference"/>
                <a:sym typeface="Glacial Indifference"/>
              </a:rPr>
              <a:t>先行研究と比べてどこがすごい?</a:t>
            </a:r>
          </a:p>
          <a:p>
            <a:pPr algn="l" marL="675530" indent="-225177" lvl="2">
              <a:lnSpc>
                <a:spcPts val="2190"/>
              </a:lnSpc>
              <a:buFont typeface="Arial"/>
              <a:buChar char="⚬"/>
            </a:pPr>
            <a:r>
              <a:rPr lang="en-US" sz="1564" spc="-32">
                <a:solidFill>
                  <a:srgbClr val="FFFFFE"/>
                </a:solidFill>
                <a:latin typeface="Glacial Indifference"/>
                <a:ea typeface="Glacial Indifference"/>
                <a:cs typeface="Glacial Indifference"/>
                <a:sym typeface="Glacial Indifference"/>
              </a:rPr>
              <a:t>ShapelyやFionaと統合され、地理空間データの解析における一貫したワークフローを提供。</a:t>
            </a:r>
          </a:p>
          <a:p>
            <a:pPr algn="l" marL="337765" indent="-168883" lvl="1">
              <a:lnSpc>
                <a:spcPts val="2190"/>
              </a:lnSpc>
              <a:buFont typeface="Arial"/>
              <a:buChar char="•"/>
            </a:pPr>
            <a:r>
              <a:rPr lang="en-US" sz="1564" spc="-32">
                <a:solidFill>
                  <a:srgbClr val="FFFFFE"/>
                </a:solidFill>
                <a:latin typeface="Glacial Indifference"/>
                <a:ea typeface="Glacial Indifference"/>
                <a:cs typeface="Glacial Indifference"/>
                <a:sym typeface="Glacial Indifference"/>
              </a:rPr>
              <a:t>どうやって有効だと検証した？</a:t>
            </a:r>
          </a:p>
          <a:p>
            <a:pPr algn="l" marL="675530" indent="-225177" lvl="2">
              <a:lnSpc>
                <a:spcPts val="2190"/>
              </a:lnSpc>
              <a:buFont typeface="Arial"/>
              <a:buChar char="⚬"/>
            </a:pPr>
            <a:r>
              <a:rPr lang="en-US" sz="1564" spc="-32">
                <a:solidFill>
                  <a:srgbClr val="FFFFFE"/>
                </a:solidFill>
                <a:latin typeface="Glacial Indifference"/>
                <a:ea typeface="Glacial Indifference"/>
                <a:cs typeface="Glacial Indifference"/>
                <a:sym typeface="Glacial Indifference"/>
              </a:rPr>
              <a:t>実際の地理データセットを使い、スケーラビリティと処理速度を評価。</a:t>
            </a:r>
          </a:p>
          <a:p>
            <a:pPr algn="l" marL="337765" indent="-168883" lvl="1">
              <a:lnSpc>
                <a:spcPts val="2190"/>
              </a:lnSpc>
              <a:buFont typeface="Arial"/>
              <a:buChar char="•"/>
            </a:pPr>
            <a:r>
              <a:rPr lang="en-US" sz="1564" spc="-32">
                <a:solidFill>
                  <a:srgbClr val="FFFFFE"/>
                </a:solidFill>
                <a:latin typeface="Glacial Indifference"/>
                <a:ea typeface="Glacial Indifference"/>
                <a:cs typeface="Glacial Indifference"/>
                <a:sym typeface="Glacial Indifference"/>
              </a:rPr>
              <a:t>技術や手法のキモはどこ？</a:t>
            </a:r>
          </a:p>
          <a:p>
            <a:pPr algn="l" marL="675530" indent="-225177" lvl="2">
              <a:lnSpc>
                <a:spcPts val="2190"/>
              </a:lnSpc>
              <a:buFont typeface="Arial"/>
              <a:buChar char="⚬"/>
            </a:pPr>
            <a:r>
              <a:rPr lang="en-US" sz="1564" spc="-32">
                <a:solidFill>
                  <a:srgbClr val="FFFFFE"/>
                </a:solidFill>
                <a:latin typeface="Glacial Indifference"/>
                <a:ea typeface="Glacial Indifference"/>
                <a:cs typeface="Glacial Indifference"/>
                <a:sym typeface="Glacial Indifference"/>
              </a:rPr>
              <a:t>pandasと同様の操作性を提供しつつ、地理空間データ特有の機能を追加。</a:t>
            </a:r>
          </a:p>
          <a:p>
            <a:pPr algn="l" marL="337765" indent="-168883" lvl="1">
              <a:lnSpc>
                <a:spcPts val="2190"/>
              </a:lnSpc>
              <a:buFont typeface="Arial"/>
              <a:buChar char="•"/>
            </a:pPr>
            <a:r>
              <a:rPr lang="en-US" sz="1564" spc="-32">
                <a:solidFill>
                  <a:srgbClr val="FFFFFE"/>
                </a:solidFill>
                <a:latin typeface="Glacial Indifference"/>
                <a:ea typeface="Glacial Indifference"/>
                <a:cs typeface="Glacial Indifference"/>
                <a:sym typeface="Glacial Indifference"/>
              </a:rPr>
              <a:t>議論はある？</a:t>
            </a:r>
          </a:p>
          <a:p>
            <a:pPr algn="l" marL="675530" indent="-225177" lvl="2">
              <a:lnSpc>
                <a:spcPts val="2190"/>
              </a:lnSpc>
              <a:buFont typeface="Arial"/>
              <a:buChar char="⚬"/>
            </a:pPr>
            <a:r>
              <a:rPr lang="en-US" sz="1564" spc="-32">
                <a:solidFill>
                  <a:srgbClr val="FFFFFE"/>
                </a:solidFill>
                <a:latin typeface="Glacial Indifference"/>
                <a:ea typeface="Glacial Indifference"/>
                <a:cs typeface="Glacial Indifference"/>
                <a:sym typeface="Glacial Indifference"/>
              </a:rPr>
              <a:t>大規模データの処理におけるパフォーマンスが課題。</a:t>
            </a:r>
          </a:p>
          <a:p>
            <a:pPr algn="l" marL="337765" indent="-168883" lvl="1">
              <a:lnSpc>
                <a:spcPts val="2190"/>
              </a:lnSpc>
              <a:buFont typeface="Arial"/>
              <a:buChar char="•"/>
            </a:pPr>
            <a:r>
              <a:rPr lang="en-US" sz="1564" spc="-32">
                <a:solidFill>
                  <a:srgbClr val="FFFFFE"/>
                </a:solidFill>
                <a:latin typeface="Glacial Indifference"/>
                <a:ea typeface="Glacial Indifference"/>
                <a:cs typeface="Glacial Indifference"/>
                <a:sym typeface="Glacial Indifference"/>
              </a:rPr>
              <a:t>次に読むべき論文は？</a:t>
            </a:r>
          </a:p>
          <a:p>
            <a:pPr algn="l" marL="675530" indent="-225177" lvl="2">
              <a:lnSpc>
                <a:spcPts val="2190"/>
              </a:lnSpc>
              <a:buFont typeface="Arial"/>
              <a:buChar char="⚬"/>
            </a:pPr>
            <a:r>
              <a:rPr lang="en-US" sz="1564" spc="-32">
                <a:solidFill>
                  <a:srgbClr val="FFFFFE"/>
                </a:solidFill>
                <a:latin typeface="Glacial Indifference"/>
                <a:ea typeface="Glacial Indifference"/>
                <a:cs typeface="Glacial Indifference"/>
                <a:sym typeface="Glacial Indifference"/>
              </a:rPr>
              <a:t>Fiona Geospatial, 2021「Advanced Data Manipulation with GeoPandas」</a:t>
            </a:r>
          </a:p>
          <a:p>
            <a:pPr algn="l">
              <a:lnSpc>
                <a:spcPts val="2190"/>
              </a:lnSpc>
            </a:pPr>
          </a:p>
        </p:txBody>
      </p:sp>
      <p:sp>
        <p:nvSpPr>
          <p:cNvPr name="TextBox 10" id="10"/>
          <p:cNvSpPr txBox="true"/>
          <p:nvPr/>
        </p:nvSpPr>
        <p:spPr>
          <a:xfrm rot="0">
            <a:off x="12099651" y="4670542"/>
            <a:ext cx="5629948" cy="5089094"/>
          </a:xfrm>
          <a:prstGeom prst="rect">
            <a:avLst/>
          </a:prstGeom>
        </p:spPr>
        <p:txBody>
          <a:bodyPr anchor="t" rtlCol="false" tIns="0" lIns="0" bIns="0" rIns="0">
            <a:spAutoFit/>
          </a:bodyPr>
          <a:lstStyle/>
          <a:p>
            <a:pPr algn="l" marL="344030" indent="-172015" lvl="1">
              <a:lnSpc>
                <a:spcPts val="2230"/>
              </a:lnSpc>
              <a:buFont typeface="Arial"/>
              <a:buChar char="•"/>
            </a:pPr>
            <a:r>
              <a:rPr lang="en-US" sz="1593" spc="-33">
                <a:solidFill>
                  <a:srgbClr val="FFFFFE"/>
                </a:solidFill>
                <a:latin typeface="Glacial Indifference"/>
                <a:ea typeface="Glacial Indifference"/>
                <a:cs typeface="Glacial Indifference"/>
                <a:sym typeface="Glacial Indifference"/>
              </a:rPr>
              <a:t>どんなもの?</a:t>
            </a:r>
          </a:p>
          <a:p>
            <a:pPr algn="l" marL="344030" indent="-172015" lvl="1">
              <a:lnSpc>
                <a:spcPts val="2230"/>
              </a:lnSpc>
              <a:buFont typeface="Arial"/>
              <a:buChar char="•"/>
            </a:pPr>
            <a:r>
              <a:rPr lang="en-US" sz="1593" spc="-33">
                <a:solidFill>
                  <a:srgbClr val="FFFFFE"/>
                </a:solidFill>
                <a:latin typeface="Glacial Indifference"/>
                <a:ea typeface="Glacial Indifference"/>
                <a:cs typeface="Glacial Indifference"/>
                <a:sym typeface="Glacial Indifference"/>
              </a:rPr>
              <a:t>R-Treeを用いた効率的な空間インデックス手法について説明している。</a:t>
            </a:r>
          </a:p>
          <a:p>
            <a:pPr algn="l" marL="344030" indent="-172015" lvl="1">
              <a:lnSpc>
                <a:spcPts val="2230"/>
              </a:lnSpc>
              <a:buFont typeface="Arial"/>
              <a:buChar char="•"/>
            </a:pPr>
            <a:r>
              <a:rPr lang="en-US" sz="1593" spc="-33">
                <a:solidFill>
                  <a:srgbClr val="FFFFFE"/>
                </a:solidFill>
                <a:latin typeface="Glacial Indifference"/>
                <a:ea typeface="Glacial Indifference"/>
                <a:cs typeface="Glacial Indifference"/>
                <a:sym typeface="Glacial Indifference"/>
              </a:rPr>
              <a:t>先行研究と比べてどこがすごい?</a:t>
            </a:r>
          </a:p>
          <a:p>
            <a:pPr algn="l" marL="344030" indent="-172015" lvl="1">
              <a:lnSpc>
                <a:spcPts val="2230"/>
              </a:lnSpc>
              <a:buFont typeface="Arial"/>
              <a:buChar char="•"/>
            </a:pPr>
            <a:r>
              <a:rPr lang="en-US" sz="1593" spc="-33">
                <a:solidFill>
                  <a:srgbClr val="FFFFFE"/>
                </a:solidFill>
                <a:latin typeface="Glacial Indifference"/>
                <a:ea typeface="Glacial Indifference"/>
                <a:cs typeface="Glacial Indifference"/>
                <a:sym typeface="Glacial Indifference"/>
              </a:rPr>
              <a:t>クエリ応答時間を大幅に短縮する新しいアルゴリズムを提案。</a:t>
            </a:r>
          </a:p>
          <a:p>
            <a:pPr algn="l" marL="344030" indent="-172015" lvl="1">
              <a:lnSpc>
                <a:spcPts val="2230"/>
              </a:lnSpc>
              <a:buFont typeface="Arial"/>
              <a:buChar char="•"/>
            </a:pPr>
            <a:r>
              <a:rPr lang="en-US" sz="1593" spc="-33">
                <a:solidFill>
                  <a:srgbClr val="FFFFFE"/>
                </a:solidFill>
                <a:latin typeface="Glacial Indifference"/>
                <a:ea typeface="Glacial Indifference"/>
                <a:cs typeface="Glacial Indifference"/>
                <a:sym typeface="Glacial Indifference"/>
              </a:rPr>
              <a:t>どうやって有効だと検証した？</a:t>
            </a:r>
          </a:p>
          <a:p>
            <a:pPr algn="l" marL="344030" indent="-172015" lvl="1">
              <a:lnSpc>
                <a:spcPts val="2230"/>
              </a:lnSpc>
              <a:buFont typeface="Arial"/>
              <a:buChar char="•"/>
            </a:pPr>
            <a:r>
              <a:rPr lang="en-US" sz="1593" spc="-33">
                <a:solidFill>
                  <a:srgbClr val="FFFFFE"/>
                </a:solidFill>
                <a:latin typeface="Glacial Indifference"/>
                <a:ea typeface="Glacial Indifference"/>
                <a:cs typeface="Glacial Indifference"/>
                <a:sym typeface="Glacial Indifference"/>
              </a:rPr>
              <a:t>大規模な地理空間データセットでテストし、パフォーマンスを評価。</a:t>
            </a:r>
          </a:p>
          <a:p>
            <a:pPr algn="l" marL="344030" indent="-172015" lvl="1">
              <a:lnSpc>
                <a:spcPts val="2230"/>
              </a:lnSpc>
              <a:buFont typeface="Arial"/>
              <a:buChar char="•"/>
            </a:pPr>
            <a:r>
              <a:rPr lang="en-US" sz="1593" spc="-33">
                <a:solidFill>
                  <a:srgbClr val="FFFFFE"/>
                </a:solidFill>
                <a:latin typeface="Glacial Indifference"/>
                <a:ea typeface="Glacial Indifference"/>
                <a:cs typeface="Glacial Indifference"/>
                <a:sym typeface="Glacial Indifference"/>
              </a:rPr>
              <a:t>技術や手法のキモはどこ？</a:t>
            </a:r>
          </a:p>
          <a:p>
            <a:pPr algn="l" marL="344030" indent="-172015" lvl="1">
              <a:lnSpc>
                <a:spcPts val="2230"/>
              </a:lnSpc>
              <a:buFont typeface="Arial"/>
              <a:buChar char="•"/>
            </a:pPr>
            <a:r>
              <a:rPr lang="en-US" sz="1593" spc="-33">
                <a:solidFill>
                  <a:srgbClr val="FFFFFE"/>
                </a:solidFill>
                <a:latin typeface="Glacial Indifference"/>
                <a:ea typeface="Glacial Indifference"/>
                <a:cs typeface="Glacial Indifference"/>
                <a:sym typeface="Glacial Indifference"/>
              </a:rPr>
              <a:t>空間データのインデックス作成における階層的な構造化手法。</a:t>
            </a:r>
          </a:p>
          <a:p>
            <a:pPr algn="l" marL="344030" indent="-172015" lvl="1">
              <a:lnSpc>
                <a:spcPts val="2230"/>
              </a:lnSpc>
              <a:buFont typeface="Arial"/>
              <a:buChar char="•"/>
            </a:pPr>
            <a:r>
              <a:rPr lang="en-US" sz="1593" spc="-33">
                <a:solidFill>
                  <a:srgbClr val="FFFFFE"/>
                </a:solidFill>
                <a:latin typeface="Glacial Indifference"/>
                <a:ea typeface="Glacial Indifference"/>
                <a:cs typeface="Glacial Indifference"/>
                <a:sym typeface="Glacial Indifference"/>
              </a:rPr>
              <a:t>議論はある？</a:t>
            </a:r>
          </a:p>
          <a:p>
            <a:pPr algn="l" marL="344030" indent="-172015" lvl="1">
              <a:lnSpc>
                <a:spcPts val="2230"/>
              </a:lnSpc>
              <a:buFont typeface="Arial"/>
              <a:buChar char="•"/>
            </a:pPr>
            <a:r>
              <a:rPr lang="en-US" sz="1593" spc="-33">
                <a:solidFill>
                  <a:srgbClr val="FFFFFE"/>
                </a:solidFill>
                <a:latin typeface="Glacial Indifference"/>
                <a:ea typeface="Glacial Indifference"/>
                <a:cs typeface="Glacial Indifference"/>
                <a:sym typeface="Glacial Indifference"/>
              </a:rPr>
              <a:t>非常に大きなデータセットに対するスケーラビリティ。</a:t>
            </a:r>
          </a:p>
          <a:p>
            <a:pPr algn="l" marL="344030" indent="-172015" lvl="1">
              <a:lnSpc>
                <a:spcPts val="2230"/>
              </a:lnSpc>
              <a:buFont typeface="Arial"/>
              <a:buChar char="•"/>
            </a:pPr>
            <a:r>
              <a:rPr lang="en-US" sz="1593" spc="-33">
                <a:solidFill>
                  <a:srgbClr val="FFFFFE"/>
                </a:solidFill>
                <a:latin typeface="Glacial Indifference"/>
                <a:ea typeface="Glacial Indifference"/>
                <a:cs typeface="Glacial Indifference"/>
                <a:sym typeface="Glacial Indifference"/>
              </a:rPr>
              <a:t>次に読むべき論文は？</a:t>
            </a:r>
          </a:p>
          <a:p>
            <a:pPr algn="l" marL="344030" indent="-172015" lvl="1">
              <a:lnSpc>
                <a:spcPts val="2230"/>
              </a:lnSpc>
              <a:buFont typeface="Arial"/>
              <a:buChar char="•"/>
            </a:pPr>
            <a:r>
              <a:rPr lang="en-US" sz="1593" spc="-33">
                <a:solidFill>
                  <a:srgbClr val="FFFFFE"/>
                </a:solidFill>
                <a:latin typeface="Glacial Indifference"/>
                <a:ea typeface="Glacial Indifference"/>
                <a:cs typeface="Glacial Indifference"/>
                <a:sym typeface="Glacial Indifference"/>
              </a:rPr>
              <a:t>Stonebraker et al., 2020「Scaling R-Trees for Big Data Applications」</a:t>
            </a:r>
          </a:p>
          <a:p>
            <a:pPr algn="l">
              <a:lnSpc>
                <a:spcPts val="2230"/>
              </a:lnSpc>
            </a:pPr>
          </a:p>
        </p:txBody>
      </p:sp>
      <p:sp>
        <p:nvSpPr>
          <p:cNvPr name="TextBox 11" id="11"/>
          <p:cNvSpPr txBox="true"/>
          <p:nvPr/>
        </p:nvSpPr>
        <p:spPr>
          <a:xfrm rot="0">
            <a:off x="430970" y="4472150"/>
            <a:ext cx="5906974" cy="5814850"/>
          </a:xfrm>
          <a:prstGeom prst="rect">
            <a:avLst/>
          </a:prstGeom>
        </p:spPr>
        <p:txBody>
          <a:bodyPr anchor="t" rtlCol="false" tIns="0" lIns="0" bIns="0" rIns="0">
            <a:spAutoFit/>
          </a:bodyPr>
          <a:lstStyle/>
          <a:p>
            <a:pPr algn="l">
              <a:lnSpc>
                <a:spcPts val="2298"/>
              </a:lnSpc>
            </a:pPr>
          </a:p>
          <a:p>
            <a:pPr algn="l" marL="354416" indent="-177208" lvl="1">
              <a:lnSpc>
                <a:spcPts val="2298"/>
              </a:lnSpc>
              <a:buFont typeface="Arial"/>
              <a:buChar char="•"/>
            </a:pPr>
            <a:r>
              <a:rPr lang="en-US" sz="1641" spc="-34">
                <a:solidFill>
                  <a:srgbClr val="FFFFFE"/>
                </a:solidFill>
                <a:latin typeface="Glacial Indifference"/>
                <a:ea typeface="Glacial Indifference"/>
                <a:cs typeface="Glacial Indifference"/>
                <a:sym typeface="Glacial Indifference"/>
              </a:rPr>
              <a:t>どんなもの?</a:t>
            </a:r>
          </a:p>
          <a:p>
            <a:pPr algn="l" marL="708832" indent="-236277" lvl="2">
              <a:lnSpc>
                <a:spcPts val="2298"/>
              </a:lnSpc>
              <a:buFont typeface="Arial"/>
              <a:buChar char="⚬"/>
            </a:pPr>
            <a:r>
              <a:rPr lang="en-US" sz="1641" spc="-34">
                <a:solidFill>
                  <a:srgbClr val="FFFFFE"/>
                </a:solidFill>
                <a:latin typeface="Glacial Indifference"/>
                <a:ea typeface="Glacial Indifference"/>
                <a:cs typeface="Glacial Indifference"/>
                <a:sym typeface="Glacial Indifference"/>
              </a:rPr>
              <a:t>LiDARデータを用いて、都市の3次元モデルを構築する手法について議論している。</a:t>
            </a:r>
          </a:p>
          <a:p>
            <a:pPr algn="l" marL="354416" indent="-177208" lvl="1">
              <a:lnSpc>
                <a:spcPts val="2298"/>
              </a:lnSpc>
              <a:buFont typeface="Arial"/>
              <a:buChar char="•"/>
            </a:pPr>
            <a:r>
              <a:rPr lang="en-US" sz="1641" spc="-34">
                <a:solidFill>
                  <a:srgbClr val="FFFFFE"/>
                </a:solidFill>
                <a:latin typeface="Glacial Indifference"/>
                <a:ea typeface="Glacial Indifference"/>
                <a:cs typeface="Glacial Indifference"/>
                <a:sym typeface="Glacial Indifference"/>
              </a:rPr>
              <a:t>先行研究と比べてどこがすごい?</a:t>
            </a:r>
          </a:p>
          <a:p>
            <a:pPr algn="l" marL="708832" indent="-236277" lvl="2">
              <a:lnSpc>
                <a:spcPts val="2298"/>
              </a:lnSpc>
              <a:buFont typeface="Arial"/>
              <a:buChar char="⚬"/>
            </a:pPr>
            <a:r>
              <a:rPr lang="en-US" sz="1641" spc="-34">
                <a:solidFill>
                  <a:srgbClr val="FFFFFE"/>
                </a:solidFill>
                <a:latin typeface="Glacial Indifference"/>
                <a:ea typeface="Glacial Indifference"/>
                <a:cs typeface="Glacial Indifference"/>
                <a:sym typeface="Glacial Indifference"/>
              </a:rPr>
              <a:t>既存の2次元地図からの3次元モデル生成手法と比較し、より正確で詳細なモデルを生成できる。</a:t>
            </a:r>
          </a:p>
          <a:p>
            <a:pPr algn="l" marL="354416" indent="-177208" lvl="1">
              <a:lnSpc>
                <a:spcPts val="2298"/>
              </a:lnSpc>
              <a:buFont typeface="Arial"/>
              <a:buChar char="•"/>
            </a:pPr>
            <a:r>
              <a:rPr lang="en-US" sz="1641" spc="-34">
                <a:solidFill>
                  <a:srgbClr val="FFFFFE"/>
                </a:solidFill>
                <a:latin typeface="Glacial Indifference"/>
                <a:ea typeface="Glacial Indifference"/>
                <a:cs typeface="Glacial Indifference"/>
                <a:sym typeface="Glacial Indifference"/>
              </a:rPr>
              <a:t>どうやって有効だと検証した？</a:t>
            </a:r>
          </a:p>
          <a:p>
            <a:pPr algn="l" marL="708832" indent="-236277" lvl="2">
              <a:lnSpc>
                <a:spcPts val="2298"/>
              </a:lnSpc>
              <a:buFont typeface="Arial"/>
              <a:buChar char="⚬"/>
            </a:pPr>
            <a:r>
              <a:rPr lang="en-US" sz="1641" spc="-34">
                <a:solidFill>
                  <a:srgbClr val="FFFFFE"/>
                </a:solidFill>
                <a:latin typeface="Glacial Indifference"/>
                <a:ea typeface="Glacial Indifference"/>
                <a:cs typeface="Glacial Indifference"/>
                <a:sym typeface="Glacial Indifference"/>
              </a:rPr>
              <a:t>さまざまな都市環境でのLiDARデータの適用を通じて、精度と効率性を検証。</a:t>
            </a:r>
          </a:p>
          <a:p>
            <a:pPr algn="l" marL="354416" indent="-177208" lvl="1">
              <a:lnSpc>
                <a:spcPts val="2298"/>
              </a:lnSpc>
              <a:buFont typeface="Arial"/>
              <a:buChar char="•"/>
            </a:pPr>
            <a:r>
              <a:rPr lang="en-US" sz="1641" spc="-34">
                <a:solidFill>
                  <a:srgbClr val="FFFFFE"/>
                </a:solidFill>
                <a:latin typeface="Glacial Indifference"/>
                <a:ea typeface="Glacial Indifference"/>
                <a:cs typeface="Glacial Indifference"/>
                <a:sym typeface="Glacial Indifference"/>
              </a:rPr>
              <a:t>技術や手法のキモはどこ？</a:t>
            </a:r>
          </a:p>
          <a:p>
            <a:pPr algn="l" marL="708832" indent="-236277" lvl="2">
              <a:lnSpc>
                <a:spcPts val="2298"/>
              </a:lnSpc>
              <a:buFont typeface="Arial"/>
              <a:buChar char="⚬"/>
            </a:pPr>
            <a:r>
              <a:rPr lang="en-US" sz="1641" spc="-34">
                <a:solidFill>
                  <a:srgbClr val="FFFFFE"/>
                </a:solidFill>
                <a:latin typeface="Glacial Indifference"/>
                <a:ea typeface="Glacial Indifference"/>
                <a:cs typeface="Glacial Indifference"/>
                <a:sym typeface="Glacial Indifference"/>
              </a:rPr>
              <a:t>LiDARデータの高度な解析技術により、微細な地形や建物の特徴を捉えることが可能。</a:t>
            </a:r>
          </a:p>
          <a:p>
            <a:pPr algn="l" marL="354416" indent="-177208" lvl="1">
              <a:lnSpc>
                <a:spcPts val="2298"/>
              </a:lnSpc>
              <a:buFont typeface="Arial"/>
              <a:buChar char="•"/>
            </a:pPr>
            <a:r>
              <a:rPr lang="en-US" sz="1641" spc="-34">
                <a:solidFill>
                  <a:srgbClr val="FFFFFE"/>
                </a:solidFill>
                <a:latin typeface="Glacial Indifference"/>
                <a:ea typeface="Glacial Indifference"/>
                <a:cs typeface="Glacial Indifference"/>
                <a:sym typeface="Glacial Indifference"/>
              </a:rPr>
              <a:t>議論はある？</a:t>
            </a:r>
          </a:p>
          <a:p>
            <a:pPr algn="l" marL="708832" indent="-236277" lvl="2">
              <a:lnSpc>
                <a:spcPts val="2298"/>
              </a:lnSpc>
              <a:buFont typeface="Arial"/>
              <a:buChar char="⚬"/>
            </a:pPr>
            <a:r>
              <a:rPr lang="en-US" sz="1641" spc="-34">
                <a:solidFill>
                  <a:srgbClr val="FFFFFE"/>
                </a:solidFill>
                <a:latin typeface="Glacial Indifference"/>
                <a:ea typeface="Glacial Indifference"/>
                <a:cs typeface="Glacial Indifference"/>
                <a:sym typeface="Glacial Indifference"/>
              </a:rPr>
              <a:t>LiDARは高価であるため、利用の際のコストパフォーマンスが課題となる。</a:t>
            </a:r>
          </a:p>
          <a:p>
            <a:pPr algn="l" marL="354416" indent="-177208" lvl="1">
              <a:lnSpc>
                <a:spcPts val="2298"/>
              </a:lnSpc>
              <a:buFont typeface="Arial"/>
              <a:buChar char="•"/>
            </a:pPr>
            <a:r>
              <a:rPr lang="en-US" sz="1641" spc="-34">
                <a:solidFill>
                  <a:srgbClr val="FFFFFE"/>
                </a:solidFill>
                <a:latin typeface="Glacial Indifference"/>
                <a:ea typeface="Glacial Indifference"/>
                <a:cs typeface="Glacial Indifference"/>
                <a:sym typeface="Glacial Indifference"/>
              </a:rPr>
              <a:t>次に読むべき論文は？</a:t>
            </a:r>
          </a:p>
          <a:p>
            <a:pPr algn="l" marL="708832" indent="-236277" lvl="2">
              <a:lnSpc>
                <a:spcPts val="2298"/>
              </a:lnSpc>
              <a:buFont typeface="Arial"/>
              <a:buChar char="⚬"/>
            </a:pPr>
            <a:r>
              <a:rPr lang="en-US" sz="1641" spc="-34">
                <a:solidFill>
                  <a:srgbClr val="FFFFFE"/>
                </a:solidFill>
                <a:latin typeface="Glacial Indifference"/>
                <a:ea typeface="Glacial Indifference"/>
                <a:cs typeface="Glacial Indifference"/>
                <a:sym typeface="Glacial Indifference"/>
              </a:rPr>
              <a:t>Smith et al., 2019「Enhancing 3D City Models Using Multi-Source Data」</a:t>
            </a:r>
          </a:p>
          <a:p>
            <a:pPr algn="l">
              <a:lnSpc>
                <a:spcPts val="2298"/>
              </a:lnSpc>
            </a:pP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312E33"/>
        </a:solidFill>
      </p:bgPr>
    </p:bg>
    <p:spTree>
      <p:nvGrpSpPr>
        <p:cNvPr id="1" name=""/>
        <p:cNvGrpSpPr/>
        <p:nvPr/>
      </p:nvGrpSpPr>
      <p:grpSpPr>
        <a:xfrm>
          <a:off x="0" y="0"/>
          <a:ext cx="0" cy="0"/>
          <a:chOff x="0" y="0"/>
          <a:chExt cx="0" cy="0"/>
        </a:xfrm>
      </p:grpSpPr>
      <p:sp>
        <p:nvSpPr>
          <p:cNvPr name="TextBox 2" id="2"/>
          <p:cNvSpPr txBox="true"/>
          <p:nvPr/>
        </p:nvSpPr>
        <p:spPr>
          <a:xfrm rot="0">
            <a:off x="1028700" y="1143000"/>
            <a:ext cx="8115300" cy="644525"/>
          </a:xfrm>
          <a:prstGeom prst="rect">
            <a:avLst/>
          </a:prstGeom>
        </p:spPr>
        <p:txBody>
          <a:bodyPr anchor="t" rtlCol="false" tIns="0" lIns="0" bIns="0" rIns="0">
            <a:spAutoFit/>
          </a:bodyPr>
          <a:lstStyle/>
          <a:p>
            <a:pPr algn="l">
              <a:lnSpc>
                <a:spcPts val="4750"/>
              </a:lnSpc>
            </a:pPr>
            <a:r>
              <a:rPr lang="en-US" sz="5000" spc="-105">
                <a:solidFill>
                  <a:srgbClr val="FFFFFE"/>
                </a:solidFill>
                <a:latin typeface="Glacial Indifference"/>
                <a:ea typeface="Glacial Indifference"/>
                <a:cs typeface="Glacial Indifference"/>
                <a:sym typeface="Glacial Indifference"/>
              </a:rPr>
              <a:t>Discussion</a:t>
            </a:r>
          </a:p>
        </p:txBody>
      </p:sp>
      <p:sp>
        <p:nvSpPr>
          <p:cNvPr name="TextBox 3" id="3"/>
          <p:cNvSpPr txBox="true"/>
          <p:nvPr/>
        </p:nvSpPr>
        <p:spPr>
          <a:xfrm rot="0">
            <a:off x="1225149" y="2373772"/>
            <a:ext cx="16034151" cy="1916217"/>
          </a:xfrm>
          <a:prstGeom prst="rect">
            <a:avLst/>
          </a:prstGeom>
        </p:spPr>
        <p:txBody>
          <a:bodyPr anchor="t" rtlCol="false" tIns="0" lIns="0" bIns="0" rIns="0">
            <a:spAutoFit/>
          </a:bodyPr>
          <a:lstStyle/>
          <a:p>
            <a:pPr algn="just">
              <a:lnSpc>
                <a:spcPts val="5156"/>
              </a:lnSpc>
            </a:pPr>
            <a:r>
              <a:rPr lang="en-US" sz="3683">
                <a:solidFill>
                  <a:srgbClr val="FFFFFE"/>
                </a:solidFill>
                <a:latin typeface="Canva Sans"/>
                <a:ea typeface="Canva Sans"/>
                <a:cs typeface="Canva Sans"/>
                <a:sym typeface="Canva Sans"/>
              </a:rPr>
              <a:t>・ZOOMレベル</a:t>
            </a:r>
          </a:p>
          <a:p>
            <a:pPr algn="just">
              <a:lnSpc>
                <a:spcPts val="5156"/>
              </a:lnSpc>
            </a:pPr>
            <a:r>
              <a:rPr lang="en-US" sz="3683">
                <a:solidFill>
                  <a:srgbClr val="FFFFFE"/>
                </a:solidFill>
                <a:latin typeface="Canva Sans"/>
                <a:ea typeface="Canva Sans"/>
                <a:cs typeface="Canva Sans"/>
                <a:sym typeface="Canva Sans"/>
              </a:rPr>
              <a:t>・インデックスライブラリをつくるか</a:t>
            </a:r>
          </a:p>
          <a:p>
            <a:pPr algn="just">
              <a:lnSpc>
                <a:spcPts val="5156"/>
              </a:lnSpc>
            </a:pPr>
            <a:r>
              <a:rPr lang="en-US" sz="3683">
                <a:solidFill>
                  <a:srgbClr val="FFFFFE"/>
                </a:solidFill>
                <a:latin typeface="Canva Sans"/>
                <a:ea typeface="Canva Sans"/>
                <a:cs typeface="Canva Sans"/>
                <a:sym typeface="Canva Sans"/>
              </a:rPr>
              <a:t>・エラーが多い</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312E33"/>
        </a:solidFill>
      </p:bgPr>
    </p:bg>
    <p:spTree>
      <p:nvGrpSpPr>
        <p:cNvPr id="1" name=""/>
        <p:cNvGrpSpPr/>
        <p:nvPr/>
      </p:nvGrpSpPr>
      <p:grpSpPr>
        <a:xfrm>
          <a:off x="0" y="0"/>
          <a:ext cx="0" cy="0"/>
          <a:chOff x="0" y="0"/>
          <a:chExt cx="0" cy="0"/>
        </a:xfrm>
      </p:grpSpPr>
      <p:sp>
        <p:nvSpPr>
          <p:cNvPr name="TextBox 2" id="2"/>
          <p:cNvSpPr txBox="true"/>
          <p:nvPr/>
        </p:nvSpPr>
        <p:spPr>
          <a:xfrm rot="0">
            <a:off x="1162955" y="4423589"/>
            <a:ext cx="3537161" cy="489112"/>
          </a:xfrm>
          <a:prstGeom prst="rect">
            <a:avLst/>
          </a:prstGeom>
        </p:spPr>
        <p:txBody>
          <a:bodyPr anchor="t" rtlCol="false" tIns="0" lIns="0" bIns="0" rIns="0">
            <a:spAutoFit/>
          </a:bodyPr>
          <a:lstStyle/>
          <a:p>
            <a:pPr algn="l">
              <a:lnSpc>
                <a:spcPts val="4016"/>
              </a:lnSpc>
            </a:pPr>
            <a:r>
              <a:rPr lang="en-US" sz="2868" spc="-60">
                <a:solidFill>
                  <a:srgbClr val="FFFFFE"/>
                </a:solidFill>
                <a:latin typeface="Glacial Indifference Bold"/>
                <a:ea typeface="Glacial Indifference Bold"/>
                <a:cs typeface="Glacial Indifference Bold"/>
                <a:sym typeface="Glacial Indifference Bold"/>
              </a:rPr>
              <a:t>UNVT</a:t>
            </a:r>
          </a:p>
        </p:txBody>
      </p:sp>
      <p:sp>
        <p:nvSpPr>
          <p:cNvPr name="TextBox 3" id="3"/>
          <p:cNvSpPr txBox="true"/>
          <p:nvPr/>
        </p:nvSpPr>
        <p:spPr>
          <a:xfrm rot="0">
            <a:off x="9207703" y="4414862"/>
            <a:ext cx="3845837" cy="497840"/>
          </a:xfrm>
          <a:prstGeom prst="rect">
            <a:avLst/>
          </a:prstGeom>
        </p:spPr>
        <p:txBody>
          <a:bodyPr anchor="t" rtlCol="false" tIns="0" lIns="0" bIns="0" rIns="0">
            <a:spAutoFit/>
          </a:bodyPr>
          <a:lstStyle/>
          <a:p>
            <a:pPr algn="l">
              <a:lnSpc>
                <a:spcPts val="4060"/>
              </a:lnSpc>
            </a:pPr>
            <a:r>
              <a:rPr lang="en-US" sz="2900" spc="-60">
                <a:solidFill>
                  <a:srgbClr val="FFFFFE"/>
                </a:solidFill>
                <a:latin typeface="Glacial Indifference Bold"/>
                <a:ea typeface="Glacial Indifference Bold"/>
                <a:cs typeface="Glacial Indifference Bold"/>
                <a:sym typeface="Glacial Indifference Bold"/>
              </a:rPr>
              <a:t>GPSモジュール</a:t>
            </a:r>
          </a:p>
        </p:txBody>
      </p:sp>
      <p:sp>
        <p:nvSpPr>
          <p:cNvPr name="TextBox 4" id="4"/>
          <p:cNvSpPr txBox="true"/>
          <p:nvPr/>
        </p:nvSpPr>
        <p:spPr>
          <a:xfrm rot="0">
            <a:off x="5001943" y="4414862"/>
            <a:ext cx="3845837" cy="497840"/>
          </a:xfrm>
          <a:prstGeom prst="rect">
            <a:avLst/>
          </a:prstGeom>
        </p:spPr>
        <p:txBody>
          <a:bodyPr anchor="t" rtlCol="false" tIns="0" lIns="0" bIns="0" rIns="0">
            <a:spAutoFit/>
          </a:bodyPr>
          <a:lstStyle/>
          <a:p>
            <a:pPr algn="l">
              <a:lnSpc>
                <a:spcPts val="4060"/>
              </a:lnSpc>
            </a:pPr>
            <a:r>
              <a:rPr lang="en-US" sz="2900" spc="-60">
                <a:solidFill>
                  <a:srgbClr val="FFFFFE"/>
                </a:solidFill>
                <a:latin typeface="Glacial Indifference Bold"/>
                <a:ea typeface="Glacial Indifference Bold"/>
                <a:cs typeface="Glacial Indifference Bold"/>
                <a:sym typeface="Glacial Indifference Bold"/>
              </a:rPr>
              <a:t>GeoPandas </a:t>
            </a:r>
          </a:p>
        </p:txBody>
      </p:sp>
      <p:sp>
        <p:nvSpPr>
          <p:cNvPr name="TextBox 5" id="5"/>
          <p:cNvSpPr txBox="true"/>
          <p:nvPr/>
        </p:nvSpPr>
        <p:spPr>
          <a:xfrm rot="0">
            <a:off x="13413463" y="4414862"/>
            <a:ext cx="3845837" cy="497840"/>
          </a:xfrm>
          <a:prstGeom prst="rect">
            <a:avLst/>
          </a:prstGeom>
        </p:spPr>
        <p:txBody>
          <a:bodyPr anchor="t" rtlCol="false" tIns="0" lIns="0" bIns="0" rIns="0">
            <a:spAutoFit/>
          </a:bodyPr>
          <a:lstStyle/>
          <a:p>
            <a:pPr algn="l">
              <a:lnSpc>
                <a:spcPts val="4060"/>
              </a:lnSpc>
            </a:pPr>
            <a:r>
              <a:rPr lang="en-US" sz="2900" spc="-60">
                <a:solidFill>
                  <a:srgbClr val="FFFFFE"/>
                </a:solidFill>
                <a:latin typeface="Glacial Indifference Bold"/>
                <a:ea typeface="Glacial Indifference Bold"/>
                <a:cs typeface="Glacial Indifference Bold"/>
                <a:sym typeface="Glacial Indifference Bold"/>
              </a:rPr>
              <a:t>Raspberry Pi</a:t>
            </a:r>
          </a:p>
        </p:txBody>
      </p:sp>
      <p:sp>
        <p:nvSpPr>
          <p:cNvPr name="TextBox 6" id="6"/>
          <p:cNvSpPr txBox="true"/>
          <p:nvPr/>
        </p:nvSpPr>
        <p:spPr>
          <a:xfrm rot="0">
            <a:off x="1008617" y="5645785"/>
            <a:ext cx="3845837" cy="3115945"/>
          </a:xfrm>
          <a:prstGeom prst="rect">
            <a:avLst/>
          </a:prstGeom>
        </p:spPr>
        <p:txBody>
          <a:bodyPr anchor="t" rtlCol="false" tIns="0" lIns="0" bIns="0" rIns="0">
            <a:spAutoFit/>
          </a:bodyPr>
          <a:lstStyle/>
          <a:p>
            <a:pPr algn="l">
              <a:lnSpc>
                <a:spcPts val="3079"/>
              </a:lnSpc>
            </a:pPr>
            <a:r>
              <a:rPr lang="en-US" sz="2199" spc="-46">
                <a:solidFill>
                  <a:srgbClr val="FFFFFE"/>
                </a:solidFill>
                <a:latin typeface="Glacial Indifference"/>
                <a:ea typeface="Glacial Indifference"/>
                <a:cs typeface="Glacial Indifference"/>
                <a:sym typeface="Glacial Indifference"/>
              </a:rPr>
              <a:t>地理空間データをベクトルタイルに変換し、オフライン環境でもデータを効率的に提供。ベクトルタイルは、データ量を抑えながら高い精度で地理情報を表示できる。 用途: ベクトルタイル生成、データの軽量化と最適化、オフライン地図の提供。</a:t>
            </a:r>
          </a:p>
        </p:txBody>
      </p:sp>
      <p:sp>
        <p:nvSpPr>
          <p:cNvPr name="TextBox 7" id="7"/>
          <p:cNvSpPr txBox="true"/>
          <p:nvPr/>
        </p:nvSpPr>
        <p:spPr>
          <a:xfrm rot="0">
            <a:off x="9283862" y="5645785"/>
            <a:ext cx="3845837" cy="1944370"/>
          </a:xfrm>
          <a:prstGeom prst="rect">
            <a:avLst/>
          </a:prstGeom>
        </p:spPr>
        <p:txBody>
          <a:bodyPr anchor="t" rtlCol="false" tIns="0" lIns="0" bIns="0" rIns="0">
            <a:spAutoFit/>
          </a:bodyPr>
          <a:lstStyle/>
          <a:p>
            <a:pPr algn="l">
              <a:lnSpc>
                <a:spcPts val="3079"/>
              </a:lnSpc>
            </a:pPr>
            <a:r>
              <a:rPr lang="en-US" sz="2199" spc="-46">
                <a:solidFill>
                  <a:srgbClr val="FFFFFE"/>
                </a:solidFill>
                <a:latin typeface="Glacial Indifference"/>
                <a:ea typeface="Glacial Indifference"/>
                <a:cs typeface="Glacial Indifference"/>
                <a:sym typeface="Glacial Indifference"/>
              </a:rPr>
              <a:t>リアルタイムでの位置情報を取得し、Raspberry Piでのデータ処理に利用。 用途: 現在地の特定、3D空間ボクセルの位置決定。</a:t>
            </a:r>
          </a:p>
        </p:txBody>
      </p:sp>
      <p:sp>
        <p:nvSpPr>
          <p:cNvPr name="TextBox 8" id="8"/>
          <p:cNvSpPr txBox="true"/>
          <p:nvPr/>
        </p:nvSpPr>
        <p:spPr>
          <a:xfrm rot="0">
            <a:off x="5158301" y="5645785"/>
            <a:ext cx="3845837" cy="1944370"/>
          </a:xfrm>
          <a:prstGeom prst="rect">
            <a:avLst/>
          </a:prstGeom>
        </p:spPr>
        <p:txBody>
          <a:bodyPr anchor="t" rtlCol="false" tIns="0" lIns="0" bIns="0" rIns="0">
            <a:spAutoFit/>
          </a:bodyPr>
          <a:lstStyle/>
          <a:p>
            <a:pPr algn="l">
              <a:lnSpc>
                <a:spcPts val="3079"/>
              </a:lnSpc>
            </a:pPr>
            <a:r>
              <a:rPr lang="en-US" sz="2199" spc="-46">
                <a:solidFill>
                  <a:srgbClr val="FFFFFE"/>
                </a:solidFill>
                <a:latin typeface="Glacial Indifference"/>
                <a:ea typeface="Glacial Indifference"/>
                <a:cs typeface="Glacial Indifference"/>
                <a:sym typeface="Glacial Indifference"/>
              </a:rPr>
              <a:t>Pythonで地理空間データを操作し、データ解析や可視化をサポート。 用途: 地理空間データの前処理、解析、データフレーム形式での操作。</a:t>
            </a:r>
          </a:p>
        </p:txBody>
      </p:sp>
      <p:sp>
        <p:nvSpPr>
          <p:cNvPr name="TextBox 9" id="9"/>
          <p:cNvSpPr txBox="true"/>
          <p:nvPr/>
        </p:nvSpPr>
        <p:spPr>
          <a:xfrm rot="0">
            <a:off x="13413463" y="5645785"/>
            <a:ext cx="3845837" cy="1944370"/>
          </a:xfrm>
          <a:prstGeom prst="rect">
            <a:avLst/>
          </a:prstGeom>
        </p:spPr>
        <p:txBody>
          <a:bodyPr anchor="t" rtlCol="false" tIns="0" lIns="0" bIns="0" rIns="0">
            <a:spAutoFit/>
          </a:bodyPr>
          <a:lstStyle/>
          <a:p>
            <a:pPr algn="l">
              <a:lnSpc>
                <a:spcPts val="3079"/>
              </a:lnSpc>
            </a:pPr>
            <a:r>
              <a:rPr lang="en-US" sz="2199" spc="-46">
                <a:solidFill>
                  <a:srgbClr val="FFFFFE"/>
                </a:solidFill>
                <a:latin typeface="Glacial Indifference"/>
                <a:ea typeface="Glacial Indifference"/>
                <a:cs typeface="Glacial Indifference"/>
                <a:sym typeface="Glacial Indifference"/>
              </a:rPr>
              <a:t>小型コンピュータで、地理情報処理とオフライン地図システムのプラットフォームとして使用。 用途: 地図のローカル表示、GPSデータの取得と処理。</a:t>
            </a:r>
          </a:p>
        </p:txBody>
      </p:sp>
      <p:sp>
        <p:nvSpPr>
          <p:cNvPr name="TextBox 10" id="10"/>
          <p:cNvSpPr txBox="true"/>
          <p:nvPr/>
        </p:nvSpPr>
        <p:spPr>
          <a:xfrm rot="0">
            <a:off x="1028700" y="1143000"/>
            <a:ext cx="8115300" cy="644525"/>
          </a:xfrm>
          <a:prstGeom prst="rect">
            <a:avLst/>
          </a:prstGeom>
        </p:spPr>
        <p:txBody>
          <a:bodyPr anchor="t" rtlCol="false" tIns="0" lIns="0" bIns="0" rIns="0">
            <a:spAutoFit/>
          </a:bodyPr>
          <a:lstStyle/>
          <a:p>
            <a:pPr algn="l">
              <a:lnSpc>
                <a:spcPts val="4750"/>
              </a:lnSpc>
            </a:pPr>
            <a:r>
              <a:rPr lang="en-US" sz="5000" spc="-105">
                <a:solidFill>
                  <a:srgbClr val="FFFFFE"/>
                </a:solidFill>
                <a:latin typeface="Glacial Indifference Bold"/>
                <a:ea typeface="Glacial Indifference Bold"/>
                <a:cs typeface="Glacial Indifference Bold"/>
                <a:sym typeface="Glacial Indifference Bold"/>
              </a:rPr>
              <a:t>Tool（候補）</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312E33"/>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5595124" y="1028700"/>
            <a:ext cx="2006017" cy="1976517"/>
          </a:xfrm>
          <a:prstGeom prst="rect">
            <a:avLst/>
          </a:prstGeom>
        </p:spPr>
      </p:pic>
      <p:pic>
        <p:nvPicPr>
          <p:cNvPr name="Picture 3" id="3"/>
          <p:cNvPicPr>
            <a:picLocks noChangeAspect="true"/>
          </p:cNvPicPr>
          <p:nvPr/>
        </p:nvPicPr>
        <p:blipFill>
          <a:blip r:embed="rId2"/>
          <a:srcRect l="0" t="0" r="0" b="0"/>
          <a:stretch>
            <a:fillRect/>
          </a:stretch>
        </p:blipFill>
        <p:spPr>
          <a:xfrm flipH="false" flipV="false" rot="-5279628">
            <a:off x="925011" y="787898"/>
            <a:ext cx="2006017" cy="1976517"/>
          </a:xfrm>
          <a:prstGeom prst="rect">
            <a:avLst/>
          </a:prstGeom>
        </p:spPr>
      </p:pic>
      <p:pic>
        <p:nvPicPr>
          <p:cNvPr name="Picture 4" id="4"/>
          <p:cNvPicPr>
            <a:picLocks noChangeAspect="true"/>
          </p:cNvPicPr>
          <p:nvPr/>
        </p:nvPicPr>
        <p:blipFill>
          <a:blip r:embed="rId2"/>
          <a:srcRect l="0" t="0" r="0" b="0"/>
          <a:stretch>
            <a:fillRect/>
          </a:stretch>
        </p:blipFill>
        <p:spPr>
          <a:xfrm flipH="false" flipV="false" rot="5400000">
            <a:off x="15268033" y="7495829"/>
            <a:ext cx="2006017" cy="1976517"/>
          </a:xfrm>
          <a:prstGeom prst="rect">
            <a:avLst/>
          </a:prstGeom>
        </p:spPr>
      </p:pic>
      <p:pic>
        <p:nvPicPr>
          <p:cNvPr name="Picture 5" id="5"/>
          <p:cNvPicPr>
            <a:picLocks noChangeAspect="true"/>
          </p:cNvPicPr>
          <p:nvPr/>
        </p:nvPicPr>
        <p:blipFill>
          <a:blip r:embed="rId2"/>
          <a:srcRect l="0" t="0" r="0" b="0"/>
          <a:stretch>
            <a:fillRect/>
          </a:stretch>
        </p:blipFill>
        <p:spPr>
          <a:xfrm flipH="false" flipV="false" rot="10710085">
            <a:off x="930756" y="7255890"/>
            <a:ext cx="2006017" cy="1976517"/>
          </a:xfrm>
          <a:prstGeom prst="rect">
            <a:avLst/>
          </a:prstGeom>
        </p:spPr>
      </p:pic>
      <p:sp>
        <p:nvSpPr>
          <p:cNvPr name="Freeform 6" id="6"/>
          <p:cNvSpPr/>
          <p:nvPr/>
        </p:nvSpPr>
        <p:spPr>
          <a:xfrm flipH="false" flipV="false" rot="0">
            <a:off x="3136567" y="3064366"/>
            <a:ext cx="11971923" cy="5419722"/>
          </a:xfrm>
          <a:custGeom>
            <a:avLst/>
            <a:gdLst/>
            <a:ahLst/>
            <a:cxnLst/>
            <a:rect r="r" b="b" t="t" l="l"/>
            <a:pathLst>
              <a:path h="5419722" w="11971923">
                <a:moveTo>
                  <a:pt x="0" y="0"/>
                </a:moveTo>
                <a:lnTo>
                  <a:pt x="11971924" y="0"/>
                </a:lnTo>
                <a:lnTo>
                  <a:pt x="11971924" y="5419722"/>
                </a:lnTo>
                <a:lnTo>
                  <a:pt x="0" y="5419722"/>
                </a:lnTo>
                <a:lnTo>
                  <a:pt x="0" y="0"/>
                </a:lnTo>
                <a:close/>
              </a:path>
            </a:pathLst>
          </a:custGeom>
          <a:blipFill>
            <a:blip r:embed="rId3"/>
            <a:stretch>
              <a:fillRect l="0" t="0" r="0" b="0"/>
            </a:stretch>
          </a:blipFill>
        </p:spPr>
      </p:sp>
      <p:sp>
        <p:nvSpPr>
          <p:cNvPr name="TextBox 7" id="7"/>
          <p:cNvSpPr txBox="true"/>
          <p:nvPr/>
        </p:nvSpPr>
        <p:spPr>
          <a:xfrm rot="0">
            <a:off x="3530183" y="1451808"/>
            <a:ext cx="11184691" cy="1104900"/>
          </a:xfrm>
          <a:prstGeom prst="rect">
            <a:avLst/>
          </a:prstGeom>
        </p:spPr>
        <p:txBody>
          <a:bodyPr anchor="t" rtlCol="false" tIns="0" lIns="0" bIns="0" rIns="0">
            <a:spAutoFit/>
          </a:bodyPr>
          <a:lstStyle/>
          <a:p>
            <a:pPr algn="l">
              <a:lnSpc>
                <a:spcPts val="4750"/>
              </a:lnSpc>
            </a:pPr>
            <a:r>
              <a:rPr lang="en-US" sz="5000" spc="-105">
                <a:solidFill>
                  <a:srgbClr val="FFFFFE"/>
                </a:solidFill>
                <a:latin typeface="Glacial Indifference Bold"/>
                <a:ea typeface="Glacial Indifference Bold"/>
                <a:cs typeface="Glacial Indifference Bold"/>
                <a:sym typeface="Glacial Indifference Bold"/>
              </a:rPr>
              <a:t>ChatGPT sample coading：エラー例</a:t>
            </a:r>
          </a:p>
          <a:p>
            <a:pPr algn="just">
              <a:lnSpc>
                <a:spcPts val="3800"/>
              </a:lnSpc>
            </a:pPr>
            <a:r>
              <a:rPr lang="en-US" sz="4000" spc="-84">
                <a:solidFill>
                  <a:srgbClr val="FFFFFE"/>
                </a:solidFill>
                <a:latin typeface="Glacial Indifference Bold"/>
                <a:ea typeface="Glacial Indifference Bold"/>
                <a:cs typeface="Glacial Indifference Bold"/>
                <a:sym typeface="Glacial Indifference Bold"/>
              </a:rPr>
              <a:t>3次元ボクセルにユニークIDを生成する</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312E33"/>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6434740" y="3029716"/>
            <a:ext cx="5418519" cy="3902850"/>
          </a:xfrm>
          <a:prstGeom prst="rect">
            <a:avLst/>
          </a:prstGeom>
        </p:spPr>
      </p:pic>
      <p:sp>
        <p:nvSpPr>
          <p:cNvPr name="TextBox 3" id="3"/>
          <p:cNvSpPr txBox="true"/>
          <p:nvPr/>
        </p:nvSpPr>
        <p:spPr>
          <a:xfrm rot="0">
            <a:off x="4872840" y="4333504"/>
            <a:ext cx="8542321" cy="1581024"/>
          </a:xfrm>
          <a:prstGeom prst="rect">
            <a:avLst/>
          </a:prstGeom>
        </p:spPr>
        <p:txBody>
          <a:bodyPr anchor="t" rtlCol="false" tIns="0" lIns="0" bIns="0" rIns="0">
            <a:spAutoFit/>
          </a:bodyPr>
          <a:lstStyle/>
          <a:p>
            <a:pPr algn="ctr">
              <a:lnSpc>
                <a:spcPts val="11681"/>
              </a:lnSpc>
            </a:pPr>
            <a:r>
              <a:rPr lang="en-US" sz="12296" spc="-258">
                <a:solidFill>
                  <a:srgbClr val="FFFFFE"/>
                </a:solidFill>
                <a:latin typeface="Glacial Indifference Bold"/>
                <a:ea typeface="Glacial Indifference Bold"/>
                <a:cs typeface="Glacial Indifference Bold"/>
                <a:sym typeface="Glacial Indifference Bold"/>
              </a:rPr>
              <a:t>Q&amp;A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DAGMwyx3RqY</dc:identifier>
  <dcterms:modified xsi:type="dcterms:W3CDTF">2011-08-01T06:04:30Z</dcterms:modified>
  <cp:revision>1</cp:revision>
  <dc:title>Black White Sketchy Chalkboard Ideas Community Welcome Information Session Presentation</dc:title>
</cp:coreProperties>
</file>