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2" r:id="rId5"/>
    <p:sldId id="258" r:id="rId6"/>
    <p:sldId id="260"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33A"/>
    <a:srgbClr val="D5D371"/>
    <a:srgbClr val="2785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87" d="100"/>
          <a:sy n="87" d="100"/>
        </p:scale>
        <p:origin x="1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04B05-7C21-4A7E-958C-62EF19660D0B}" type="datetimeFigureOut">
              <a:rPr kumimoji="1" lang="ja-JP" altLang="en-US" smtClean="0"/>
              <a:t>2024/8/2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969D-C970-4776-844E-EE70E0BBA9B3}" type="slidenum">
              <a:rPr kumimoji="1" lang="ja-JP" altLang="en-US" smtClean="0"/>
              <a:t>‹#›</a:t>
            </a:fld>
            <a:endParaRPr kumimoji="1" lang="ja-JP" altLang="en-US"/>
          </a:p>
        </p:txBody>
      </p:sp>
    </p:spTree>
    <p:extLst>
      <p:ext uri="{BB962C8B-B14F-4D97-AF65-F5344CB8AC3E}">
        <p14:creationId xmlns:p14="http://schemas.microsoft.com/office/powerpoint/2010/main" val="21217715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ールジェンダートイレが広まっている中で、国土交通省のデータでは、利用者の中に性的マイノリティの対象データはとっていなく、多機能トイレのニーズとして性的マイノリティの人に対しての意識が低いことがわかる。</a:t>
            </a:r>
          </a:p>
        </p:txBody>
      </p:sp>
      <p:sp>
        <p:nvSpPr>
          <p:cNvPr id="4" name="スライド番号プレースホルダー 3"/>
          <p:cNvSpPr>
            <a:spLocks noGrp="1"/>
          </p:cNvSpPr>
          <p:nvPr>
            <p:ph type="sldNum" sz="quarter" idx="5"/>
          </p:nvPr>
        </p:nvSpPr>
        <p:spPr/>
        <p:txBody>
          <a:bodyPr/>
          <a:lstStyle/>
          <a:p>
            <a:fld id="{A2B2969D-C970-4776-844E-EE70E0BBA9B3}" type="slidenum">
              <a:rPr kumimoji="1" lang="ja-JP" altLang="en-US" smtClean="0"/>
              <a:t>3</a:t>
            </a:fld>
            <a:endParaRPr kumimoji="1" lang="ja-JP" altLang="en-US"/>
          </a:p>
        </p:txBody>
      </p:sp>
    </p:spTree>
    <p:extLst>
      <p:ext uri="{BB962C8B-B14F-4D97-AF65-F5344CB8AC3E}">
        <p14:creationId xmlns:p14="http://schemas.microsoft.com/office/powerpoint/2010/main" val="1980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そして私が駅をターゲットにした理由は、現状、車いす対応トイレがある駅をまとめているのは東京メトロしかないことや、鉄軌道駅の多機能トイレ数は年々増えいるが、平成</a:t>
            </a:r>
            <a:r>
              <a:rPr kumimoji="1" lang="en-US" altLang="ja-JP" dirty="0"/>
              <a:t>22</a:t>
            </a:r>
            <a:r>
              <a:rPr kumimoji="1" lang="ja-JP" altLang="en-US" dirty="0"/>
              <a:t>年度のデータナタメ、現状が分からないためです。</a:t>
            </a:r>
          </a:p>
        </p:txBody>
      </p:sp>
      <p:sp>
        <p:nvSpPr>
          <p:cNvPr id="4" name="スライド番号プレースホルダー 3"/>
          <p:cNvSpPr>
            <a:spLocks noGrp="1"/>
          </p:cNvSpPr>
          <p:nvPr>
            <p:ph type="sldNum" sz="quarter" idx="5"/>
          </p:nvPr>
        </p:nvSpPr>
        <p:spPr/>
        <p:txBody>
          <a:bodyPr/>
          <a:lstStyle/>
          <a:p>
            <a:fld id="{A2B2969D-C970-4776-844E-EE70E0BBA9B3}" type="slidenum">
              <a:rPr kumimoji="1" lang="ja-JP" altLang="en-US" smtClean="0"/>
              <a:t>4</a:t>
            </a:fld>
            <a:endParaRPr kumimoji="1" lang="ja-JP" altLang="en-US"/>
          </a:p>
        </p:txBody>
      </p:sp>
    </p:spTree>
    <p:extLst>
      <p:ext uri="{BB962C8B-B14F-4D97-AF65-F5344CB8AC3E}">
        <p14:creationId xmlns:p14="http://schemas.microsoft.com/office/powerpoint/2010/main" val="238560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そこで立てた仮説が、こちらです。古い鉄道ほど制約があり、多機能トイレが少ない。</a:t>
            </a:r>
          </a:p>
        </p:txBody>
      </p:sp>
      <p:sp>
        <p:nvSpPr>
          <p:cNvPr id="4" name="スライド番号プレースホルダー 3"/>
          <p:cNvSpPr>
            <a:spLocks noGrp="1"/>
          </p:cNvSpPr>
          <p:nvPr>
            <p:ph type="sldNum" sz="quarter" idx="5"/>
          </p:nvPr>
        </p:nvSpPr>
        <p:spPr/>
        <p:txBody>
          <a:bodyPr/>
          <a:lstStyle/>
          <a:p>
            <a:fld id="{A2B2969D-C970-4776-844E-EE70E0BBA9B3}" type="slidenum">
              <a:rPr kumimoji="1" lang="ja-JP" altLang="en-US" smtClean="0"/>
              <a:t>5</a:t>
            </a:fld>
            <a:endParaRPr kumimoji="1" lang="ja-JP" altLang="en-US"/>
          </a:p>
        </p:txBody>
      </p:sp>
    </p:spTree>
    <p:extLst>
      <p:ext uri="{BB962C8B-B14F-4D97-AF65-F5344CB8AC3E}">
        <p14:creationId xmlns:p14="http://schemas.microsoft.com/office/powerpoint/2010/main" val="117966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023CC-3CDD-2975-F701-BE0B78A39A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10412C9-E56E-1057-8F61-15FC65E04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6A94B4-947E-E84E-A576-7B6FC22C170D}"/>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E0A817EA-3982-4297-7E9F-92A63A93EE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4AC212-6F92-2CBC-3A6D-2238889746FE}"/>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82128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CD3E3-4EA8-18EC-B64E-9A8135FF98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70F7B4-7E39-48D5-3397-3749DA1386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EE7548-7568-69E2-D4CD-E16A8A25B09B}"/>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14645B53-BB25-94E7-5015-2B2623FF52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1FE4E4-1737-4599-7035-B6FE157821FD}"/>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259109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890F82A-C989-864A-5AB4-BBE4CD2FFBC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BDA326-AE7F-D1F5-5477-1F922F5726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B4A103-0CF2-A6E2-E227-D2629DB2D9E2}"/>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D5638A36-5449-F382-C37C-1F3DC7C1A6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9DF5D8-59E8-8C63-6580-E21DFC4E6FAE}"/>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358126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676AF-D243-770D-F4F2-EC08C8E5CA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FCC94F-D82A-E15A-D36E-446A7C7104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89DC32-0291-80EC-7C40-F0E2B074F7FB}"/>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BFB5E3EC-0337-F2F9-ECF8-9626DAD120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32A04B-B227-9CEF-2209-5B2A69B0695C}"/>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41227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1AA5A-659A-60E9-D612-C22077A324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2ACB32-40A2-F397-DF6B-7F29CD88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2C49AB-D825-6E81-0F0A-4E6DA7CA0ADA}"/>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0FD822C1-0000-6D82-4F14-6C3E162B32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A300B0-429F-F578-9266-03CFB21A0BD2}"/>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89561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7CC43-6B4C-F742-EBCC-9034C65767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653526-C942-D47F-DDAF-A1F16EB95C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79099C-9CC1-FF84-421B-21184CD3057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635DFB-3DB2-DA6C-B1AE-FE12903209C8}"/>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E56C3386-EAAD-9D74-7C30-915101D1E6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56F8F7-B6B9-C790-1C89-ED6A060BAB15}"/>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40462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1DB18-8AED-4980-70EF-A5E3DEDC881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DE4A3B-03F4-A5E8-F010-32EA5499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C3130D-4FA4-1DF8-1697-A5EF9543EED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7D28C6A-8BD1-B347-9677-01952E594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7A1EE7-A8FF-BB77-75FD-35A87B84AA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FF03C9-96A9-2681-13D6-890A5D1C642C}"/>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8" name="フッター プレースホルダー 7">
            <a:extLst>
              <a:ext uri="{FF2B5EF4-FFF2-40B4-BE49-F238E27FC236}">
                <a16:creationId xmlns:a16="http://schemas.microsoft.com/office/drawing/2014/main" id="{DDD5C171-C5A9-2901-6F08-B45155B713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0DA857-6395-6723-C322-174777E8F760}"/>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419330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E111C-FF9E-C89D-FD77-4A229D9D52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2396C3-59F5-1792-51CF-D47B71564603}"/>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4" name="フッター プレースホルダー 3">
            <a:extLst>
              <a:ext uri="{FF2B5EF4-FFF2-40B4-BE49-F238E27FC236}">
                <a16:creationId xmlns:a16="http://schemas.microsoft.com/office/drawing/2014/main" id="{AD322606-3B3A-C780-DB53-496AB858A0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A99367E-6E42-B0B5-CD91-7C6C8621BE16}"/>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305145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0483D83-06DB-B5AC-470F-E3783CBCCB44}"/>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3" name="フッター プレースホルダー 2">
            <a:extLst>
              <a:ext uri="{FF2B5EF4-FFF2-40B4-BE49-F238E27FC236}">
                <a16:creationId xmlns:a16="http://schemas.microsoft.com/office/drawing/2014/main" id="{27A71A92-1C6D-8627-AC6E-A88AF4901A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423D078-0B86-F8CF-6BA5-83E89432A6B9}"/>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76920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5F8DA-D8DE-4A85-6DC8-1965EE47A6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E4F085-503D-1B95-2F77-0571666D6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8F30C94-5C06-A3F4-F38B-7B4079638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2D92DD-A6CE-9072-8984-CA3E66A53990}"/>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E3107635-1C5C-6804-92F8-9F13B8C09A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C6C7AC-EAE4-573A-EB67-BB2D247D42A5}"/>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274287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40ED7-5DBD-A46D-609D-905FA8F733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146BAE-D88D-A3AC-AEA0-192E0873A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F0D1E4-93B3-A7CC-DE00-D4AFD3118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1D54B3-5BA0-73C7-915F-2E3AF0809F1C}"/>
              </a:ext>
            </a:extLst>
          </p:cNvPr>
          <p:cNvSpPr>
            <a:spLocks noGrp="1"/>
          </p:cNvSpPr>
          <p:nvPr>
            <p:ph type="dt" sz="half" idx="10"/>
          </p:nvPr>
        </p:nvSpPr>
        <p:spPr/>
        <p:txBody>
          <a:bodyPr/>
          <a:lstStyle/>
          <a:p>
            <a:fld id="{7064E722-F15A-429D-BD03-CD7F5FC565E7}"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9DF7E0B7-51E5-AC22-B4A7-B93ACFB213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7F11B3-E67F-7530-7EBD-C45A6ADB485C}"/>
              </a:ext>
            </a:extLst>
          </p:cNvPr>
          <p:cNvSpPr>
            <a:spLocks noGrp="1"/>
          </p:cNvSpPr>
          <p:nvPr>
            <p:ph type="sldNum" sz="quarter" idx="12"/>
          </p:nvPr>
        </p:nvSpPr>
        <p:spPr/>
        <p:txBody>
          <a:body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21914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01BFAAD-4EF6-8572-ACF4-EFA366B9F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830BBB-76A1-9FE7-E036-EB9B5DC7D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05140-7002-BA11-4195-4CDB6CCEA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4E722-F15A-429D-BD03-CD7F5FC565E7}"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ACFE0715-01FC-F12A-4E88-B739C3BCE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C7E5EE6-ADE5-07F4-53BE-A5EDC7358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61296-DACC-4100-BB28-1DE182A06F54}" type="slidenum">
              <a:rPr kumimoji="1" lang="ja-JP" altLang="en-US" smtClean="0"/>
              <a:t>‹#›</a:t>
            </a:fld>
            <a:endParaRPr kumimoji="1" lang="ja-JP" altLang="en-US"/>
          </a:p>
        </p:txBody>
      </p:sp>
    </p:spTree>
    <p:extLst>
      <p:ext uri="{BB962C8B-B14F-4D97-AF65-F5344CB8AC3E}">
        <p14:creationId xmlns:p14="http://schemas.microsoft.com/office/powerpoint/2010/main" val="185823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C39FA-D731-0AE5-1D61-F09D24821509}"/>
              </a:ext>
            </a:extLst>
          </p:cNvPr>
          <p:cNvSpPr>
            <a:spLocks noGrp="1"/>
          </p:cNvSpPr>
          <p:nvPr>
            <p:ph type="ctrTitle"/>
          </p:nvPr>
        </p:nvSpPr>
        <p:spPr>
          <a:xfrm>
            <a:off x="1061767" y="1757619"/>
            <a:ext cx="10068461" cy="2418208"/>
          </a:xfrm>
        </p:spPr>
        <p:txBody>
          <a:bodyPr>
            <a:noAutofit/>
          </a:bodyPr>
          <a:lstStyle/>
          <a:p>
            <a:pPr rtl="0">
              <a:spcBef>
                <a:spcPts val="0"/>
              </a:spcBef>
              <a:spcAft>
                <a:spcPts val="0"/>
              </a:spcAft>
            </a:pPr>
            <a:r>
              <a:rPr lang="ja-JP" altLang="en-US" sz="5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駅構内のトイレを対象とした</a:t>
            </a:r>
            <a:br>
              <a:rPr lang="en-US" altLang="ja-JP" sz="5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br>
            <a:r>
              <a:rPr lang="ja-JP" altLang="en-US" sz="5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乗客数と多機能トイレの設置比率</a:t>
            </a:r>
            <a:br>
              <a:rPr lang="en-US" altLang="ja-JP" sz="54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br>
            <a:r>
              <a:rPr lang="ja-JP" altLang="en-US"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キーワード：</a:t>
            </a:r>
            <a:r>
              <a:rPr lang="en-US" altLang="ja-JP"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駅</a:t>
            </a:r>
            <a:r>
              <a:rPr lang="en-US" altLang="ja-JP"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多機能トイレ</a:t>
            </a:r>
            <a:r>
              <a:rPr lang="en-US" altLang="ja-JP"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36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マップ</a:t>
            </a:r>
            <a:endParaRPr kumimoji="1" lang="ja-JP" altLang="en-US" sz="25800" dirty="0">
              <a:solidFill>
                <a:schemeClr val="accent2">
                  <a:lumMod val="75000"/>
                </a:schemeClr>
              </a:solidFill>
            </a:endParaRPr>
          </a:p>
        </p:txBody>
      </p:sp>
      <p:sp>
        <p:nvSpPr>
          <p:cNvPr id="3" name="字幕 2">
            <a:extLst>
              <a:ext uri="{FF2B5EF4-FFF2-40B4-BE49-F238E27FC236}">
                <a16:creationId xmlns:a16="http://schemas.microsoft.com/office/drawing/2014/main" id="{967B3B37-CA5B-5C22-DBCE-EFD4B6459DAB}"/>
              </a:ext>
            </a:extLst>
          </p:cNvPr>
          <p:cNvSpPr>
            <a:spLocks noGrp="1"/>
          </p:cNvSpPr>
          <p:nvPr>
            <p:ph type="subTitle" idx="1"/>
          </p:nvPr>
        </p:nvSpPr>
        <p:spPr>
          <a:xfrm>
            <a:off x="4556049" y="4113964"/>
            <a:ext cx="3079898" cy="1655762"/>
          </a:xfrm>
        </p:spPr>
        <p:txBody>
          <a:bodyPr/>
          <a:lstStyle/>
          <a:p>
            <a:r>
              <a:rPr kumimoji="1" lang="ja-JP" altLang="en-US" dirty="0">
                <a:latin typeface="HGP創英角ｺﾞｼｯｸUB" panose="020B0900000000000000" pitchFamily="50" charset="-128"/>
                <a:ea typeface="HGP創英角ｺﾞｼｯｸUB" panose="020B0900000000000000" pitchFamily="50" charset="-128"/>
              </a:rPr>
              <a:t>林優香里</a:t>
            </a:r>
          </a:p>
        </p:txBody>
      </p:sp>
      <p:sp>
        <p:nvSpPr>
          <p:cNvPr id="8" name="フレーム 7">
            <a:extLst>
              <a:ext uri="{FF2B5EF4-FFF2-40B4-BE49-F238E27FC236}">
                <a16:creationId xmlns:a16="http://schemas.microsoft.com/office/drawing/2014/main" id="{8BBB1197-CBC2-5E89-8048-4E2C90DD971E}"/>
              </a:ext>
            </a:extLst>
          </p:cNvPr>
          <p:cNvSpPr/>
          <p:nvPr/>
        </p:nvSpPr>
        <p:spPr>
          <a:xfrm>
            <a:off x="0" y="0"/>
            <a:ext cx="12192000" cy="6858000"/>
          </a:xfrm>
          <a:prstGeom prst="frame">
            <a:avLst>
              <a:gd name="adj1" fmla="val 3324"/>
            </a:avLst>
          </a:prstGeom>
          <a:solidFill>
            <a:srgbClr val="2785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913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2F26F-1FB0-3B1A-4E23-4F1330A9B6B3}"/>
              </a:ext>
            </a:extLst>
          </p:cNvPr>
          <p:cNvSpPr>
            <a:spLocks noGrp="1"/>
          </p:cNvSpPr>
          <p:nvPr>
            <p:ph type="title"/>
          </p:nvPr>
        </p:nvSpPr>
        <p:spPr>
          <a:xfrm>
            <a:off x="357730" y="187192"/>
            <a:ext cx="10515600" cy="1325563"/>
          </a:xfrm>
        </p:spPr>
        <p:txBody>
          <a:bodyPr>
            <a:normAutofit/>
          </a:bodyPr>
          <a:lstStyle/>
          <a:p>
            <a:r>
              <a:rPr kumimoji="1" lang="ja-JP" altLang="en-US" sz="5400" dirty="0">
                <a:solidFill>
                  <a:srgbClr val="D5D371"/>
                </a:solidFill>
                <a:latin typeface="HGP創英角ｺﾞｼｯｸUB" panose="020B0900000000000000" pitchFamily="50" charset="-128"/>
                <a:ea typeface="HGP創英角ｺﾞｼｯｸUB" panose="020B0900000000000000" pitchFamily="50" charset="-128"/>
              </a:rPr>
              <a:t>きっかけ</a:t>
            </a:r>
          </a:p>
        </p:txBody>
      </p:sp>
      <p:sp>
        <p:nvSpPr>
          <p:cNvPr id="4" name="フレーム 3">
            <a:extLst>
              <a:ext uri="{FF2B5EF4-FFF2-40B4-BE49-F238E27FC236}">
                <a16:creationId xmlns:a16="http://schemas.microsoft.com/office/drawing/2014/main" id="{1EFB7410-4CBC-D086-9C92-6C6E58D4665B}"/>
              </a:ext>
            </a:extLst>
          </p:cNvPr>
          <p:cNvSpPr/>
          <p:nvPr/>
        </p:nvSpPr>
        <p:spPr>
          <a:xfrm>
            <a:off x="0" y="0"/>
            <a:ext cx="12192000" cy="6858000"/>
          </a:xfrm>
          <a:prstGeom prst="frame">
            <a:avLst>
              <a:gd name="adj1" fmla="val 3324"/>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5" name="グループ化 14">
            <a:extLst>
              <a:ext uri="{FF2B5EF4-FFF2-40B4-BE49-F238E27FC236}">
                <a16:creationId xmlns:a16="http://schemas.microsoft.com/office/drawing/2014/main" id="{B30FB0D9-C40A-DBF2-4A3B-6D58C8FD1195}"/>
              </a:ext>
            </a:extLst>
          </p:cNvPr>
          <p:cNvGrpSpPr/>
          <p:nvPr/>
        </p:nvGrpSpPr>
        <p:grpSpPr>
          <a:xfrm>
            <a:off x="1073644" y="1351516"/>
            <a:ext cx="10255059" cy="4780987"/>
            <a:chOff x="1073644" y="382368"/>
            <a:chExt cx="10255059" cy="4780987"/>
          </a:xfrm>
        </p:grpSpPr>
        <p:sp>
          <p:nvSpPr>
            <p:cNvPr id="6" name="四角形: 角を丸くする 5">
              <a:extLst>
                <a:ext uri="{FF2B5EF4-FFF2-40B4-BE49-F238E27FC236}">
                  <a16:creationId xmlns:a16="http://schemas.microsoft.com/office/drawing/2014/main" id="{B1DA7F6F-5645-D92C-C8B2-8F08596A1EA9}"/>
                </a:ext>
              </a:extLst>
            </p:cNvPr>
            <p:cNvSpPr/>
            <p:nvPr/>
          </p:nvSpPr>
          <p:spPr>
            <a:xfrm>
              <a:off x="4303244" y="3349719"/>
              <a:ext cx="7025459" cy="181363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歌舞伎町タワーのジェンダーレストイレが</a:t>
              </a:r>
              <a:endParaRPr kumimoji="1" lang="en-US" altLang="ja-JP" sz="2400" b="1" dirty="0">
                <a:solidFill>
                  <a:schemeClr val="tx1"/>
                </a:solidFill>
              </a:endParaRPr>
            </a:p>
            <a:p>
              <a:pPr algn="ctr"/>
              <a:r>
                <a:rPr kumimoji="1" lang="en-US" altLang="ja-JP" sz="2400" b="1" dirty="0">
                  <a:solidFill>
                    <a:schemeClr val="accent2">
                      <a:lumMod val="75000"/>
                    </a:schemeClr>
                  </a:solidFill>
                </a:rPr>
                <a:t>4</a:t>
              </a:r>
              <a:r>
                <a:rPr kumimoji="1" lang="ja-JP" altLang="en-US" sz="2400" b="1" dirty="0">
                  <a:solidFill>
                    <a:schemeClr val="accent2">
                      <a:lumMod val="75000"/>
                    </a:schemeClr>
                  </a:solidFill>
                </a:rPr>
                <a:t>か月</a:t>
              </a:r>
              <a:r>
                <a:rPr kumimoji="1" lang="ja-JP" altLang="en-US" sz="2400" b="1" dirty="0">
                  <a:solidFill>
                    <a:schemeClr val="tx1"/>
                  </a:solidFill>
                </a:rPr>
                <a:t>で廃止</a:t>
              </a:r>
              <a:endParaRPr kumimoji="1" lang="en-US" altLang="ja-JP" sz="2400" b="1" dirty="0">
                <a:solidFill>
                  <a:schemeClr val="tx1"/>
                </a:solidFill>
              </a:endParaRPr>
            </a:p>
            <a:p>
              <a:pPr algn="ctr"/>
              <a:r>
                <a:rPr kumimoji="1" lang="ja-JP" altLang="en-US" sz="1400" dirty="0">
                  <a:solidFill>
                    <a:schemeClr val="tx1"/>
                  </a:solidFill>
                </a:rPr>
                <a:t>・</a:t>
              </a:r>
              <a:r>
                <a:rPr lang="ja-JP" altLang="en-US" sz="1400" b="0" i="0" dirty="0">
                  <a:solidFill>
                    <a:schemeClr val="tx1"/>
                  </a:solidFill>
                  <a:effectLst/>
                  <a:latin typeface="Hiragino Sans"/>
                </a:rPr>
                <a:t>画一的になってしまい、逆に使いづらい環境となった</a:t>
              </a:r>
              <a:endParaRPr lang="en-US" altLang="ja-JP" sz="1400" b="0" i="0" dirty="0">
                <a:solidFill>
                  <a:schemeClr val="tx1"/>
                </a:solidFill>
                <a:effectLst/>
                <a:latin typeface="Hiragino Sans"/>
              </a:endParaRPr>
            </a:p>
            <a:p>
              <a:pPr algn="ctr"/>
              <a:r>
                <a:rPr lang="ja-JP" altLang="en-US" sz="1400" b="0" i="0" dirty="0">
                  <a:solidFill>
                    <a:srgbClr val="000000"/>
                  </a:solidFill>
                  <a:effectLst/>
                  <a:latin typeface="Hiragino Sans"/>
                </a:rPr>
                <a:t>・性犯罪の危険性</a:t>
              </a:r>
              <a:endParaRPr lang="en-US" altLang="ja-JP" sz="1400" b="0" i="0" dirty="0">
                <a:solidFill>
                  <a:srgbClr val="000000"/>
                </a:solidFill>
                <a:effectLst/>
                <a:latin typeface="Hiragino Sans"/>
              </a:endParaRPr>
            </a:p>
            <a:p>
              <a:pPr algn="ctr"/>
              <a:r>
                <a:rPr lang="ja-JP" altLang="en-US" sz="1400" dirty="0">
                  <a:solidFill>
                    <a:srgbClr val="000000"/>
                  </a:solidFill>
                  <a:latin typeface="Hiragino Sans"/>
                </a:rPr>
                <a:t>・</a:t>
              </a:r>
              <a:r>
                <a:rPr lang="ja-JP" altLang="en-US" sz="1400" b="0" i="0" dirty="0">
                  <a:solidFill>
                    <a:srgbClr val="000000"/>
                  </a:solidFill>
                  <a:effectLst/>
                  <a:latin typeface="Hiragino Sans"/>
                </a:rPr>
                <a:t>取り組み説明が、多くの利用者に届いていなかったこと</a:t>
              </a:r>
              <a:endParaRPr lang="en-US" altLang="ja-JP" sz="1400" dirty="0"/>
            </a:p>
          </p:txBody>
        </p:sp>
        <p:sp>
          <p:nvSpPr>
            <p:cNvPr id="7" name="四角形: 角を丸くする 6">
              <a:extLst>
                <a:ext uri="{FF2B5EF4-FFF2-40B4-BE49-F238E27FC236}">
                  <a16:creationId xmlns:a16="http://schemas.microsoft.com/office/drawing/2014/main" id="{DDDFB4C6-FADB-D4A8-1630-76CC3A5C86E0}"/>
                </a:ext>
              </a:extLst>
            </p:cNvPr>
            <p:cNvSpPr/>
            <p:nvPr/>
          </p:nvSpPr>
          <p:spPr>
            <a:xfrm>
              <a:off x="1073644" y="382368"/>
              <a:ext cx="4462035" cy="160333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LGBTQ</a:t>
              </a:r>
              <a:r>
                <a:rPr kumimoji="1" lang="ja-JP" altLang="en-US" sz="2400" b="1" dirty="0">
                  <a:solidFill>
                    <a:schemeClr val="tx1"/>
                  </a:solidFill>
                </a:rPr>
                <a:t>の人が生活で困ること</a:t>
              </a:r>
              <a:endParaRPr lang="en-US" altLang="ja-JP" sz="2400" b="1" i="0" dirty="0">
                <a:solidFill>
                  <a:schemeClr val="tx1"/>
                </a:solidFill>
                <a:effectLst/>
                <a:latin typeface="Hiragino Sans"/>
              </a:endParaRPr>
            </a:p>
            <a:p>
              <a:pPr algn="ctr"/>
              <a:r>
                <a:rPr lang="ja-JP" altLang="en-US" sz="2000" b="0" i="0" dirty="0">
                  <a:solidFill>
                    <a:srgbClr val="000000"/>
                  </a:solidFill>
                  <a:effectLst/>
                  <a:latin typeface="Hiragino Sans"/>
                </a:rPr>
                <a:t>・公共トイレ</a:t>
              </a:r>
              <a:endParaRPr lang="en-US" altLang="ja-JP" sz="2000" b="0" i="0" dirty="0">
                <a:solidFill>
                  <a:srgbClr val="000000"/>
                </a:solidFill>
                <a:effectLst/>
                <a:latin typeface="Hiragino Sans"/>
              </a:endParaRPr>
            </a:p>
            <a:p>
              <a:pPr algn="ctr"/>
              <a:r>
                <a:rPr lang="ja-JP" altLang="en-US" sz="2000" dirty="0">
                  <a:solidFill>
                    <a:srgbClr val="000000"/>
                  </a:solidFill>
                  <a:latin typeface="Hiragino Sans"/>
                </a:rPr>
                <a:t>（オフィス・駅構内・飲食店など）</a:t>
              </a:r>
              <a:endParaRPr lang="en-US" altLang="ja-JP" sz="2000" dirty="0"/>
            </a:p>
          </p:txBody>
        </p:sp>
        <p:sp>
          <p:nvSpPr>
            <p:cNvPr id="8" name="矢印: 右 7">
              <a:extLst>
                <a:ext uri="{FF2B5EF4-FFF2-40B4-BE49-F238E27FC236}">
                  <a16:creationId xmlns:a16="http://schemas.microsoft.com/office/drawing/2014/main" id="{5A9373DF-C178-5E0E-0A92-B14F27184E93}"/>
                </a:ext>
              </a:extLst>
            </p:cNvPr>
            <p:cNvSpPr/>
            <p:nvPr/>
          </p:nvSpPr>
          <p:spPr>
            <a:xfrm rot="5400000">
              <a:off x="4517016" y="2025696"/>
              <a:ext cx="1691916" cy="1177678"/>
            </a:xfrm>
            <a:prstGeom prst="rightArrow">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93605B26-42CA-D973-9488-B4FFF5564831}"/>
                </a:ext>
              </a:extLst>
            </p:cNvPr>
            <p:cNvSpPr/>
            <p:nvPr/>
          </p:nvSpPr>
          <p:spPr>
            <a:xfrm>
              <a:off x="1103427" y="1883131"/>
              <a:ext cx="2726774" cy="1464138"/>
            </a:xfrm>
            <a:prstGeom prst="wedgeRoundRectCallout">
              <a:avLst>
                <a:gd name="adj1" fmla="val -36897"/>
                <a:gd name="adj2" fmla="val -57919"/>
                <a:gd name="adj3" fmla="val 16667"/>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620FE66-4412-F903-EA32-05CCF6E1D0CE}"/>
                </a:ext>
              </a:extLst>
            </p:cNvPr>
            <p:cNvSpPr txBox="1"/>
            <p:nvPr/>
          </p:nvSpPr>
          <p:spPr>
            <a:xfrm>
              <a:off x="1136277" y="2107369"/>
              <a:ext cx="2786340" cy="923330"/>
            </a:xfrm>
            <a:prstGeom prst="rect">
              <a:avLst/>
            </a:prstGeom>
            <a:noFill/>
          </p:spPr>
          <p:txBody>
            <a:bodyPr wrap="none" rtlCol="0">
              <a:spAutoFit/>
            </a:bodyPr>
            <a:lstStyle/>
            <a:p>
              <a:r>
                <a:rPr kumimoji="1" lang="en-US" altLang="ja-JP" dirty="0">
                  <a:latin typeface="HGP創英角ｺﾞｼｯｸUB" panose="020B0900000000000000" pitchFamily="50" charset="-128"/>
                  <a:ea typeface="HGP創英角ｺﾞｼｯｸUB" panose="020B0900000000000000" pitchFamily="50" charset="-128"/>
                </a:rPr>
                <a:t>LGBTQ</a:t>
              </a:r>
              <a:r>
                <a:rPr kumimoji="1" lang="ja-JP" altLang="en-US" dirty="0">
                  <a:latin typeface="HGP創英角ｺﾞｼｯｸUB" panose="020B0900000000000000" pitchFamily="50" charset="-128"/>
                  <a:ea typeface="HGP創英角ｺﾞｼｯｸUB" panose="020B0900000000000000" pitchFamily="50" charset="-128"/>
                </a:rPr>
                <a:t>の人にとって</a:t>
              </a:r>
              <a:endParaRPr kumimoji="1" lang="en-US" altLang="ja-JP" dirty="0">
                <a:latin typeface="HGP創英角ｺﾞｼｯｸUB" panose="020B0900000000000000" pitchFamily="50" charset="-128"/>
                <a:ea typeface="HGP創英角ｺﾞｼｯｸUB" panose="020B0900000000000000" pitchFamily="50" charset="-128"/>
              </a:endParaRPr>
            </a:p>
            <a:p>
              <a:r>
                <a:rPr kumimoji="1" lang="ja-JP" altLang="en-US" dirty="0">
                  <a:latin typeface="HGP創英角ｺﾞｼｯｸUB" panose="020B0900000000000000" pitchFamily="50" charset="-128"/>
                  <a:ea typeface="HGP創英角ｺﾞｼｯｸUB" panose="020B0900000000000000" pitchFamily="50" charset="-128"/>
                </a:rPr>
                <a:t>オフィストイレの不満</a:t>
              </a:r>
              <a:r>
                <a:rPr kumimoji="1" lang="en-US" altLang="ja-JP" dirty="0">
                  <a:solidFill>
                    <a:schemeClr val="accent2">
                      <a:lumMod val="75000"/>
                    </a:schemeClr>
                  </a:solidFill>
                  <a:latin typeface="HGP創英角ｺﾞｼｯｸUB" panose="020B0900000000000000" pitchFamily="50" charset="-128"/>
                  <a:ea typeface="HGP創英角ｺﾞｼｯｸUB" panose="020B0900000000000000" pitchFamily="50" charset="-128"/>
                </a:rPr>
                <a:t>1</a:t>
              </a:r>
              <a:r>
                <a:rPr kumimoji="1" lang="ja-JP" altLang="en-US" dirty="0">
                  <a:latin typeface="HGP創英角ｺﾞｼｯｸUB" panose="020B0900000000000000" pitchFamily="50" charset="-128"/>
                  <a:ea typeface="HGP創英角ｺﾞｼｯｸUB" panose="020B0900000000000000" pitchFamily="50" charset="-128"/>
                </a:rPr>
                <a:t>位は</a:t>
              </a:r>
              <a:endParaRPr kumimoji="1" lang="en-US" altLang="ja-JP" dirty="0">
                <a:latin typeface="HGP創英角ｺﾞｼｯｸUB" panose="020B0900000000000000" pitchFamily="50" charset="-128"/>
                <a:ea typeface="HGP創英角ｺﾞｼｯｸUB" panose="020B0900000000000000" pitchFamily="50" charset="-128"/>
              </a:endParaRPr>
            </a:p>
            <a:p>
              <a:r>
                <a:rPr lang="ja-JP" altLang="en-US" u="sng" dirty="0">
                  <a:latin typeface="HGP創英角ｺﾞｼｯｸUB" panose="020B0900000000000000" pitchFamily="50" charset="-128"/>
                  <a:ea typeface="HGP創英角ｺﾞｼｯｸUB" panose="020B0900000000000000" pitchFamily="50" charset="-128"/>
                </a:rPr>
                <a:t>多機能トイレがない・少ない</a:t>
              </a:r>
              <a:endParaRPr kumimoji="1" lang="ja-JP" altLang="en-US" u="sng" dirty="0">
                <a:latin typeface="HGP創英角ｺﾞｼｯｸUB" panose="020B0900000000000000" pitchFamily="50" charset="-128"/>
                <a:ea typeface="HGP創英角ｺﾞｼｯｸUB" panose="020B0900000000000000" pitchFamily="50" charset="-128"/>
              </a:endParaRPr>
            </a:p>
          </p:txBody>
        </p:sp>
      </p:grpSp>
      <p:sp>
        <p:nvSpPr>
          <p:cNvPr id="14" name="テキスト ボックス 13">
            <a:extLst>
              <a:ext uri="{FF2B5EF4-FFF2-40B4-BE49-F238E27FC236}">
                <a16:creationId xmlns:a16="http://schemas.microsoft.com/office/drawing/2014/main" id="{52E7D9B2-EDC4-3E6C-D69B-002C0C8ABF57}"/>
              </a:ext>
            </a:extLst>
          </p:cNvPr>
          <p:cNvSpPr txBox="1"/>
          <p:nvPr/>
        </p:nvSpPr>
        <p:spPr>
          <a:xfrm>
            <a:off x="2955373" y="465252"/>
            <a:ext cx="6096912" cy="769441"/>
          </a:xfrm>
          <a:prstGeom prst="rect">
            <a:avLst/>
          </a:prstGeom>
          <a:noFill/>
        </p:spPr>
        <p:txBody>
          <a:bodyPr wrap="square">
            <a:spAutoFit/>
          </a:bodyPr>
          <a:lstStyle/>
          <a:p>
            <a:r>
              <a:rPr lang="en-US" altLang="ja-JP"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en-US" altLang="ja-JP" sz="4400" dirty="0">
                <a:solidFill>
                  <a:schemeClr val="accent2">
                    <a:lumMod val="75000"/>
                  </a:schemeClr>
                </a:solidFill>
                <a:latin typeface="HGP創英角ｺﾞｼｯｸUB" panose="020B0900000000000000" pitchFamily="50" charset="-128"/>
                <a:ea typeface="HGP創英角ｺﾞｼｯｸUB" panose="020B0900000000000000" pitchFamily="50" charset="-128"/>
              </a:rPr>
              <a:t>LGBTQ</a:t>
            </a:r>
            <a:r>
              <a:rPr lang="en-US" altLang="ja-JP"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多機能トイレ</a:t>
            </a:r>
            <a:endParaRPr lang="ja-JP" altLang="en-US" sz="4400" dirty="0"/>
          </a:p>
        </p:txBody>
      </p:sp>
      <p:sp>
        <p:nvSpPr>
          <p:cNvPr id="16" name="テキスト ボックス 15">
            <a:extLst>
              <a:ext uri="{FF2B5EF4-FFF2-40B4-BE49-F238E27FC236}">
                <a16:creationId xmlns:a16="http://schemas.microsoft.com/office/drawing/2014/main" id="{BEDB932A-BA46-502C-FBAB-06CAE84683F6}"/>
              </a:ext>
            </a:extLst>
          </p:cNvPr>
          <p:cNvSpPr txBox="1"/>
          <p:nvPr/>
        </p:nvSpPr>
        <p:spPr>
          <a:xfrm>
            <a:off x="5913333" y="2954852"/>
            <a:ext cx="1728358" cy="830997"/>
          </a:xfrm>
          <a:prstGeom prst="rect">
            <a:avLst/>
          </a:prstGeom>
          <a:noFill/>
        </p:spPr>
        <p:txBody>
          <a:bodyPr wrap="none" rtlCol="0">
            <a:spAutoFit/>
          </a:bodyPr>
          <a:lstStyle/>
          <a:p>
            <a:r>
              <a:rPr kumimoji="1" lang="ja-JP" altLang="en-US" sz="4800" dirty="0">
                <a:latin typeface="HGP創英角ｺﾞｼｯｸUB" panose="020B0900000000000000" pitchFamily="50" charset="-128"/>
                <a:ea typeface="HGP創英角ｺﾞｼｯｸUB" panose="020B0900000000000000" pitchFamily="50" charset="-128"/>
              </a:rPr>
              <a:t>しかし</a:t>
            </a:r>
          </a:p>
        </p:txBody>
      </p:sp>
    </p:spTree>
    <p:extLst>
      <p:ext uri="{BB962C8B-B14F-4D97-AF65-F5344CB8AC3E}">
        <p14:creationId xmlns:p14="http://schemas.microsoft.com/office/powerpoint/2010/main" val="262013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a:extLst>
              <a:ext uri="{FF2B5EF4-FFF2-40B4-BE49-F238E27FC236}">
                <a16:creationId xmlns:a16="http://schemas.microsoft.com/office/drawing/2014/main" id="{EB9555A6-757B-55D5-4CAF-53300010283E}"/>
              </a:ext>
            </a:extLst>
          </p:cNvPr>
          <p:cNvSpPr/>
          <p:nvPr/>
        </p:nvSpPr>
        <p:spPr>
          <a:xfrm>
            <a:off x="0" y="0"/>
            <a:ext cx="12192000" cy="6858000"/>
          </a:xfrm>
          <a:prstGeom prst="frame">
            <a:avLst>
              <a:gd name="adj1" fmla="val 3324"/>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1">
            <a:extLst>
              <a:ext uri="{FF2B5EF4-FFF2-40B4-BE49-F238E27FC236}">
                <a16:creationId xmlns:a16="http://schemas.microsoft.com/office/drawing/2014/main" id="{AB724301-9D42-1495-7DA0-9BE1611E9B75}"/>
              </a:ext>
            </a:extLst>
          </p:cNvPr>
          <p:cNvSpPr txBox="1">
            <a:spLocks/>
          </p:cNvSpPr>
          <p:nvPr/>
        </p:nvSpPr>
        <p:spPr>
          <a:xfrm>
            <a:off x="400164" y="1305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5400">
                <a:solidFill>
                  <a:srgbClr val="D5D371"/>
                </a:solidFill>
                <a:latin typeface="HGP創英角ｺﾞｼｯｸUB" panose="020B0900000000000000" pitchFamily="50" charset="-128"/>
                <a:ea typeface="HGP創英角ｺﾞｼｯｸUB" panose="020B0900000000000000" pitchFamily="50" charset="-128"/>
              </a:rPr>
              <a:t>先行研究から</a:t>
            </a:r>
            <a:endParaRPr lang="ja-JP" altLang="en-US" sz="5400" dirty="0">
              <a:solidFill>
                <a:srgbClr val="D5D371"/>
              </a:solidFill>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284C340D-872B-3B50-6C2D-32168D1C4BFD}"/>
              </a:ext>
            </a:extLst>
          </p:cNvPr>
          <p:cNvSpPr txBox="1"/>
          <p:nvPr/>
        </p:nvSpPr>
        <p:spPr>
          <a:xfrm>
            <a:off x="4428269" y="513338"/>
            <a:ext cx="6632138" cy="584775"/>
          </a:xfrm>
          <a:prstGeom prst="rect">
            <a:avLst/>
          </a:prstGeom>
          <a:noFill/>
        </p:spPr>
        <p:txBody>
          <a:bodyPr wrap="square">
            <a:spAutoFit/>
          </a:bodyPr>
          <a:lstStyle/>
          <a:p>
            <a:r>
              <a:rPr lang="en-US" altLang="ja-JP" sz="32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32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オールジェンダーレス</a:t>
            </a:r>
            <a:r>
              <a:rPr lang="en-US" altLang="ja-JP" sz="32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32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多機能トイレ</a:t>
            </a:r>
            <a:endParaRPr lang="ja-JP" altLang="en-US" sz="3200" dirty="0"/>
          </a:p>
        </p:txBody>
      </p:sp>
      <p:sp>
        <p:nvSpPr>
          <p:cNvPr id="9" name="テキスト ボックス 8">
            <a:extLst>
              <a:ext uri="{FF2B5EF4-FFF2-40B4-BE49-F238E27FC236}">
                <a16:creationId xmlns:a16="http://schemas.microsoft.com/office/drawing/2014/main" id="{CC833F63-592D-8129-B202-5EB843AFAC51}"/>
              </a:ext>
            </a:extLst>
          </p:cNvPr>
          <p:cNvSpPr txBox="1"/>
          <p:nvPr/>
        </p:nvSpPr>
        <p:spPr>
          <a:xfrm>
            <a:off x="4121301" y="1149786"/>
            <a:ext cx="3949394" cy="461665"/>
          </a:xfrm>
          <a:prstGeom prst="rect">
            <a:avLst/>
          </a:prstGeom>
          <a:solidFill>
            <a:schemeClr val="accent6">
              <a:lumMod val="40000"/>
              <a:lumOff val="60000"/>
            </a:schemeClr>
          </a:solidFill>
        </p:spPr>
        <p:txBody>
          <a:bodyPr wrap="square">
            <a:spAutoFit/>
          </a:bodyPr>
          <a:lstStyle/>
          <a:p>
            <a:r>
              <a:rPr lang="en-US" altLang="ja-JP" sz="2400" dirty="0">
                <a:solidFill>
                  <a:srgbClr val="000000"/>
                </a:solidFill>
                <a:latin typeface="HGP創英角ｺﾞｼｯｸUB" panose="020B0900000000000000" pitchFamily="50" charset="-128"/>
                <a:ea typeface="HGP創英角ｺﾞｼｯｸUB" panose="020B0900000000000000" pitchFamily="50" charset="-128"/>
              </a:rPr>
              <a:t>(</a:t>
            </a:r>
            <a:r>
              <a:rPr lang="ja-JP" altLang="en-US" sz="2400" dirty="0">
                <a:solidFill>
                  <a:srgbClr val="000000"/>
                </a:solidFill>
                <a:latin typeface="HGP創英角ｺﾞｼｯｸUB" panose="020B0900000000000000" pitchFamily="50" charset="-128"/>
                <a:ea typeface="HGP創英角ｺﾞｼｯｸUB" panose="020B0900000000000000" pitchFamily="50" charset="-128"/>
              </a:rPr>
              <a:t>現在の多機能トイレ利用者</a:t>
            </a:r>
            <a:r>
              <a:rPr lang="en-US" altLang="ja-JP" sz="2400" dirty="0">
                <a:solidFill>
                  <a:srgbClr val="000000"/>
                </a:solidFill>
                <a:latin typeface="HGP創英角ｺﾞｼｯｸUB" panose="020B0900000000000000" pitchFamily="50" charset="-128"/>
                <a:ea typeface="HGP創英角ｺﾞｼｯｸUB" panose="020B0900000000000000" pitchFamily="50" charset="-128"/>
              </a:rPr>
              <a:t>)</a:t>
            </a:r>
            <a:endParaRPr lang="ja-JP" altLang="en-US" sz="2400" dirty="0">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F885F8BB-89B3-EE03-DD70-3ECC985475AB}"/>
              </a:ext>
            </a:extLst>
          </p:cNvPr>
          <p:cNvSpPr txBox="1"/>
          <p:nvPr/>
        </p:nvSpPr>
        <p:spPr>
          <a:xfrm>
            <a:off x="864208" y="6067935"/>
            <a:ext cx="10463583" cy="400110"/>
          </a:xfrm>
          <a:prstGeom prst="rect">
            <a:avLst/>
          </a:prstGeom>
          <a:solidFill>
            <a:schemeClr val="accent2">
              <a:lumMod val="60000"/>
              <a:lumOff val="40000"/>
            </a:schemeClr>
          </a:solidFill>
        </p:spPr>
        <p:txBody>
          <a:bodyPr wrap="square">
            <a:spAutoFit/>
          </a:bodyPr>
          <a:lstStyle/>
          <a:p>
            <a:pPr marL="0" indent="0" algn="ctr">
              <a:spcBef>
                <a:spcPts val="0"/>
              </a:spcBef>
              <a:buFont typeface="Arial" panose="020B0604020202020204" pitchFamily="34" charset="0"/>
              <a:buNone/>
            </a:pPr>
            <a:r>
              <a:rPr lang="ja-JP" altLang="en-US" sz="1800" dirty="0">
                <a:solidFill>
                  <a:srgbClr val="000000"/>
                </a:solidFill>
                <a:latin typeface="HGP創英角ｺﾞｼｯｸUB" panose="020B0900000000000000" pitchFamily="50" charset="-128"/>
                <a:ea typeface="HGP創英角ｺﾞｼｯｸUB" panose="020B0900000000000000" pitchFamily="50" charset="-128"/>
              </a:rPr>
              <a:t>国土交通省のデータから多機能トイレはあくまで</a:t>
            </a:r>
            <a:r>
              <a:rPr lang="ja-JP" altLang="en-US" sz="2000" dirty="0">
                <a:solidFill>
                  <a:srgbClr val="FF0000"/>
                </a:solidFill>
                <a:latin typeface="HGP創英角ｺﾞｼｯｸUB" panose="020B0900000000000000" pitchFamily="50" charset="-128"/>
                <a:ea typeface="HGP創英角ｺﾞｼｯｸUB" panose="020B0900000000000000" pitchFamily="50" charset="-128"/>
              </a:rPr>
              <a:t>障がい者・高齢者・子持ち</a:t>
            </a:r>
            <a:r>
              <a:rPr lang="ja-JP" altLang="en-US" sz="1800" dirty="0">
                <a:solidFill>
                  <a:srgbClr val="000000"/>
                </a:solidFill>
                <a:latin typeface="HGP創英角ｺﾞｼｯｸUB" panose="020B0900000000000000" pitchFamily="50" charset="-128"/>
                <a:ea typeface="HGP創英角ｺﾞｼｯｸUB" panose="020B0900000000000000" pitchFamily="50" charset="-128"/>
              </a:rPr>
              <a:t>の親が対象であることがわかる</a:t>
            </a:r>
            <a:endParaRPr lang="ja-JP" altLang="en-US" dirty="0">
              <a:latin typeface="HGP創英角ｺﾞｼｯｸUB" panose="020B0900000000000000" pitchFamily="50" charset="-128"/>
              <a:ea typeface="HGP創英角ｺﾞｼｯｸUB" panose="020B0900000000000000" pitchFamily="50" charset="-128"/>
            </a:endParaRPr>
          </a:p>
        </p:txBody>
      </p:sp>
      <p:pic>
        <p:nvPicPr>
          <p:cNvPr id="13" name="図 12">
            <a:extLst>
              <a:ext uri="{FF2B5EF4-FFF2-40B4-BE49-F238E27FC236}">
                <a16:creationId xmlns:a16="http://schemas.microsoft.com/office/drawing/2014/main" id="{7956E816-072B-1308-C00A-1D75F1970D72}"/>
              </a:ext>
            </a:extLst>
          </p:cNvPr>
          <p:cNvPicPr>
            <a:picLocks noChangeAspect="1"/>
          </p:cNvPicPr>
          <p:nvPr/>
        </p:nvPicPr>
        <p:blipFill rotWithShape="1">
          <a:blip r:embed="rId3"/>
          <a:srcRect t="4545" b="1"/>
          <a:stretch/>
        </p:blipFill>
        <p:spPr>
          <a:xfrm>
            <a:off x="3170653" y="1706022"/>
            <a:ext cx="5850691" cy="4340658"/>
          </a:xfrm>
          <a:prstGeom prst="rect">
            <a:avLst/>
          </a:prstGeom>
        </p:spPr>
      </p:pic>
    </p:spTree>
    <p:extLst>
      <p:ext uri="{BB962C8B-B14F-4D97-AF65-F5344CB8AC3E}">
        <p14:creationId xmlns:p14="http://schemas.microsoft.com/office/powerpoint/2010/main" val="46237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D297276-AB1E-41DE-62CB-3EE598AEC1DF}"/>
              </a:ext>
            </a:extLst>
          </p:cNvPr>
          <p:cNvSpPr txBox="1">
            <a:spLocks/>
          </p:cNvSpPr>
          <p:nvPr/>
        </p:nvSpPr>
        <p:spPr>
          <a:xfrm>
            <a:off x="400164" y="1305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5400">
                <a:solidFill>
                  <a:srgbClr val="D5D371"/>
                </a:solidFill>
                <a:latin typeface="HGP創英角ｺﾞｼｯｸUB" panose="020B0900000000000000" pitchFamily="50" charset="-128"/>
                <a:ea typeface="HGP創英角ｺﾞｼｯｸUB" panose="020B0900000000000000" pitchFamily="50" charset="-128"/>
              </a:rPr>
              <a:t>先行研究から</a:t>
            </a:r>
            <a:endParaRPr lang="ja-JP" altLang="en-US" sz="5400" dirty="0">
              <a:solidFill>
                <a:srgbClr val="D5D371"/>
              </a:solidFill>
              <a:latin typeface="HGP創英角ｺﾞｼｯｸUB" panose="020B0900000000000000" pitchFamily="50" charset="-128"/>
              <a:ea typeface="HGP創英角ｺﾞｼｯｸUB" panose="020B0900000000000000" pitchFamily="50" charset="-128"/>
            </a:endParaRPr>
          </a:p>
        </p:txBody>
      </p:sp>
      <p:grpSp>
        <p:nvGrpSpPr>
          <p:cNvPr id="14" name="グループ化 13">
            <a:extLst>
              <a:ext uri="{FF2B5EF4-FFF2-40B4-BE49-F238E27FC236}">
                <a16:creationId xmlns:a16="http://schemas.microsoft.com/office/drawing/2014/main" id="{16B85417-97FE-2438-4FD9-0F6A27DD8BC3}"/>
              </a:ext>
            </a:extLst>
          </p:cNvPr>
          <p:cNvGrpSpPr/>
          <p:nvPr/>
        </p:nvGrpSpPr>
        <p:grpSpPr>
          <a:xfrm>
            <a:off x="6036682" y="1178047"/>
            <a:ext cx="5847779" cy="4432375"/>
            <a:chOff x="2460483" y="946654"/>
            <a:chExt cx="7229289" cy="5217977"/>
          </a:xfrm>
        </p:grpSpPr>
        <p:pic>
          <p:nvPicPr>
            <p:cNvPr id="8" name="図 7">
              <a:extLst>
                <a:ext uri="{FF2B5EF4-FFF2-40B4-BE49-F238E27FC236}">
                  <a16:creationId xmlns:a16="http://schemas.microsoft.com/office/drawing/2014/main" id="{CD4BAD25-A5DC-5BDE-C7AE-B9735EF8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483" y="946654"/>
              <a:ext cx="7229289" cy="5217977"/>
            </a:xfrm>
            <a:prstGeom prst="rect">
              <a:avLst/>
            </a:prstGeom>
          </p:spPr>
        </p:pic>
        <p:sp>
          <p:nvSpPr>
            <p:cNvPr id="10" name="正方形/長方形 9">
              <a:extLst>
                <a:ext uri="{FF2B5EF4-FFF2-40B4-BE49-F238E27FC236}">
                  <a16:creationId xmlns:a16="http://schemas.microsoft.com/office/drawing/2014/main" id="{864F2859-2950-45E0-E499-43CF256D6D80}"/>
                </a:ext>
              </a:extLst>
            </p:cNvPr>
            <p:cNvSpPr/>
            <p:nvPr/>
          </p:nvSpPr>
          <p:spPr>
            <a:xfrm rot="20771665">
              <a:off x="3469795" y="3929561"/>
              <a:ext cx="4506295" cy="445435"/>
            </a:xfrm>
            <a:prstGeom prst="rect">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9ACCE826-65F5-4FA0-14B1-8C9EE45F1FB5}"/>
              </a:ext>
            </a:extLst>
          </p:cNvPr>
          <p:cNvSpPr txBox="1"/>
          <p:nvPr/>
        </p:nvSpPr>
        <p:spPr>
          <a:xfrm>
            <a:off x="6310911" y="5705997"/>
            <a:ext cx="5444879" cy="830997"/>
          </a:xfrm>
          <a:prstGeom prst="rect">
            <a:avLst/>
          </a:prstGeom>
          <a:solidFill>
            <a:schemeClr val="accent2">
              <a:lumMod val="60000"/>
              <a:lumOff val="40000"/>
            </a:schemeClr>
          </a:solidFill>
        </p:spPr>
        <p:txBody>
          <a:bodyPr wrap="square" rtlCol="0">
            <a:spAutoFit/>
          </a:bodyPr>
          <a:lstStyle/>
          <a:p>
            <a:pPr algn="ctr"/>
            <a:r>
              <a:rPr lang="en-US" altLang="ja-JP" sz="2400" dirty="0">
                <a:solidFill>
                  <a:srgbClr val="000000"/>
                </a:solidFill>
                <a:latin typeface="HGP創英角ｺﾞｼｯｸUB" panose="020B0900000000000000" pitchFamily="50" charset="-128"/>
                <a:ea typeface="HGP創英角ｺﾞｼｯｸUB" panose="020B0900000000000000" pitchFamily="50" charset="-128"/>
              </a:rPr>
              <a:t>1</a:t>
            </a:r>
            <a:r>
              <a:rPr lang="ja-JP" altLang="en-US" sz="2400" dirty="0">
                <a:solidFill>
                  <a:srgbClr val="000000"/>
                </a:solidFill>
                <a:latin typeface="HGP創英角ｺﾞｼｯｸUB" panose="020B0900000000000000" pitchFamily="50" charset="-128"/>
                <a:ea typeface="HGP創英角ｺﾞｼｯｸUB" panose="020B0900000000000000" pitchFamily="50" charset="-128"/>
              </a:rPr>
              <a:t>日利用客が</a:t>
            </a:r>
            <a:r>
              <a:rPr lang="en-US" altLang="ja-JP" sz="2400" dirty="0">
                <a:solidFill>
                  <a:srgbClr val="000000"/>
                </a:solidFill>
                <a:latin typeface="HGP創英角ｺﾞｼｯｸUB" panose="020B0900000000000000" pitchFamily="50" charset="-128"/>
                <a:ea typeface="HGP創英角ｺﾞｼｯｸUB" panose="020B0900000000000000" pitchFamily="50" charset="-128"/>
              </a:rPr>
              <a:t>5000</a:t>
            </a:r>
            <a:r>
              <a:rPr lang="ja-JP" altLang="en-US" sz="2400" dirty="0">
                <a:solidFill>
                  <a:srgbClr val="000000"/>
                </a:solidFill>
                <a:latin typeface="HGP創英角ｺﾞｼｯｸUB" panose="020B0900000000000000" pitchFamily="50" charset="-128"/>
                <a:ea typeface="HGP創英角ｺﾞｼｯｸUB" panose="020B0900000000000000" pitchFamily="50" charset="-128"/>
              </a:rPr>
              <a:t>人以上の</a:t>
            </a:r>
            <a:r>
              <a:rPr lang="ja-JP" altLang="en-US" sz="2400" dirty="0">
                <a:latin typeface="HGP創英角ｺﾞｼｯｸUB" panose="020B0900000000000000" pitchFamily="50" charset="-128"/>
                <a:ea typeface="HGP創英角ｺﾞｼｯｸUB" panose="020B0900000000000000" pitchFamily="50" charset="-128"/>
              </a:rPr>
              <a:t>鉄軌道駅の</a:t>
            </a:r>
            <a:endParaRPr lang="en-US" altLang="ja-JP" sz="2400" dirty="0">
              <a:latin typeface="HGP創英角ｺﾞｼｯｸUB" panose="020B0900000000000000" pitchFamily="50" charset="-128"/>
              <a:ea typeface="HGP創英角ｺﾞｼｯｸUB" panose="020B0900000000000000" pitchFamily="50" charset="-128"/>
            </a:endParaRPr>
          </a:p>
          <a:p>
            <a:pPr algn="ctr"/>
            <a:r>
              <a:rPr lang="ja-JP" altLang="en-US" sz="2400" dirty="0">
                <a:latin typeface="HGP創英角ｺﾞｼｯｸUB" panose="020B0900000000000000" pitchFamily="50" charset="-128"/>
                <a:ea typeface="HGP創英角ｺﾞｼｯｸUB" panose="020B0900000000000000" pitchFamily="50" charset="-128"/>
              </a:rPr>
              <a:t>多機能トイレ数は年々増えている！</a:t>
            </a:r>
            <a:endParaRPr kumimoji="1" lang="ja-JP" altLang="en-US" sz="2400" dirty="0">
              <a:latin typeface="HGP創英角ｺﾞｼｯｸUB" panose="020B0900000000000000" pitchFamily="50" charset="-128"/>
              <a:ea typeface="HGP創英角ｺﾞｼｯｸUB" panose="020B0900000000000000" pitchFamily="50" charset="-128"/>
            </a:endParaRPr>
          </a:p>
        </p:txBody>
      </p:sp>
      <p:pic>
        <p:nvPicPr>
          <p:cNvPr id="16" name="図 15">
            <a:extLst>
              <a:ext uri="{FF2B5EF4-FFF2-40B4-BE49-F238E27FC236}">
                <a16:creationId xmlns:a16="http://schemas.microsoft.com/office/drawing/2014/main" id="{1CD45FCE-0DCD-9021-F63B-0007376AB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9" y="2340559"/>
            <a:ext cx="5795762" cy="2363037"/>
          </a:xfrm>
          <a:prstGeom prst="rect">
            <a:avLst/>
          </a:prstGeom>
        </p:spPr>
      </p:pic>
      <p:sp>
        <p:nvSpPr>
          <p:cNvPr id="17" name="テキスト ボックス 16">
            <a:extLst>
              <a:ext uri="{FF2B5EF4-FFF2-40B4-BE49-F238E27FC236}">
                <a16:creationId xmlns:a16="http://schemas.microsoft.com/office/drawing/2014/main" id="{6B4F9DFD-E529-86EC-6168-468DC86E87C9}"/>
              </a:ext>
            </a:extLst>
          </p:cNvPr>
          <p:cNvSpPr txBox="1"/>
          <p:nvPr/>
        </p:nvSpPr>
        <p:spPr>
          <a:xfrm>
            <a:off x="591803" y="5582887"/>
            <a:ext cx="5444879" cy="954107"/>
          </a:xfrm>
          <a:prstGeom prst="rect">
            <a:avLst/>
          </a:prstGeom>
          <a:solidFill>
            <a:schemeClr val="accent2">
              <a:lumMod val="60000"/>
              <a:lumOff val="40000"/>
            </a:schemeClr>
          </a:solidFill>
        </p:spPr>
        <p:txBody>
          <a:bodyPr wrap="square" rtlCol="0">
            <a:spAutoFit/>
          </a:bodyPr>
          <a:lstStyle/>
          <a:p>
            <a:pPr algn="ctr"/>
            <a:r>
              <a:rPr kumimoji="1" lang="ja-JP" altLang="en-US" sz="2400" dirty="0">
                <a:latin typeface="HGP創英角ｺﾞｼｯｸUB" panose="020B0900000000000000" pitchFamily="50" charset="-128"/>
                <a:ea typeface="HGP創英角ｺﾞｼｯｸUB" panose="020B0900000000000000" pitchFamily="50" charset="-128"/>
              </a:rPr>
              <a:t>車いす</a:t>
            </a:r>
            <a:r>
              <a:rPr kumimoji="1" lang="en-US" altLang="ja-JP" sz="2400" dirty="0">
                <a:latin typeface="HGP創英角ｺﾞｼｯｸUB" panose="020B0900000000000000" pitchFamily="50" charset="-128"/>
                <a:ea typeface="HGP創英角ｺﾞｼｯｸUB" panose="020B0900000000000000" pitchFamily="50" charset="-128"/>
              </a:rPr>
              <a:t>(</a:t>
            </a:r>
            <a:r>
              <a:rPr kumimoji="1" lang="ja-JP" altLang="en-US" sz="2400" dirty="0">
                <a:latin typeface="HGP創英角ｺﾞｼｯｸUB" panose="020B0900000000000000" pitchFamily="50" charset="-128"/>
                <a:ea typeface="HGP創英角ｺﾞｼｯｸUB" panose="020B0900000000000000" pitchFamily="50" charset="-128"/>
              </a:rPr>
              <a:t>障がい者</a:t>
            </a:r>
            <a:r>
              <a:rPr kumimoji="1" lang="en-US" altLang="ja-JP" sz="2400" dirty="0">
                <a:latin typeface="HGP創英角ｺﾞｼｯｸUB" panose="020B0900000000000000" pitchFamily="50" charset="-128"/>
                <a:ea typeface="HGP創英角ｺﾞｼｯｸUB" panose="020B0900000000000000" pitchFamily="50" charset="-128"/>
              </a:rPr>
              <a:t>)</a:t>
            </a:r>
            <a:r>
              <a:rPr kumimoji="1" lang="ja-JP" altLang="en-US" sz="2400" dirty="0">
                <a:latin typeface="HGP創英角ｺﾞｼｯｸUB" panose="020B0900000000000000" pitchFamily="50" charset="-128"/>
                <a:ea typeface="HGP創英角ｺﾞｼｯｸUB" panose="020B0900000000000000" pitchFamily="50" charset="-128"/>
              </a:rPr>
              <a:t>対応トイレを</a:t>
            </a:r>
            <a:endParaRPr kumimoji="1" lang="en-US" altLang="ja-JP" sz="2400" dirty="0">
              <a:latin typeface="HGP創英角ｺﾞｼｯｸUB" panose="020B0900000000000000" pitchFamily="50" charset="-128"/>
              <a:ea typeface="HGP創英角ｺﾞｼｯｸUB" panose="020B0900000000000000" pitchFamily="50" charset="-128"/>
            </a:endParaRPr>
          </a:p>
          <a:p>
            <a:pPr algn="ctr"/>
            <a:r>
              <a:rPr kumimoji="1" lang="ja-JP" altLang="en-US" sz="2400" dirty="0">
                <a:latin typeface="HGP創英角ｺﾞｼｯｸUB" panose="020B0900000000000000" pitchFamily="50" charset="-128"/>
                <a:ea typeface="HGP創英角ｺﾞｼｯｸUB" panose="020B0900000000000000" pitchFamily="50" charset="-128"/>
              </a:rPr>
              <a:t>まとめているのは</a:t>
            </a:r>
            <a:r>
              <a:rPr kumimoji="1" lang="ja-JP" altLang="en-US" sz="3200" dirty="0">
                <a:ln>
                  <a:solidFill>
                    <a:schemeClr val="tx1"/>
                  </a:solidFill>
                </a:ln>
                <a:solidFill>
                  <a:schemeClr val="bg1"/>
                </a:solidFill>
                <a:latin typeface="HGP創英角ｺﾞｼｯｸUB" panose="020B0900000000000000" pitchFamily="50" charset="-128"/>
                <a:ea typeface="HGP創英角ｺﾞｼｯｸUB" panose="020B0900000000000000" pitchFamily="50" charset="-128"/>
              </a:rPr>
              <a:t>東京メトロ</a:t>
            </a:r>
            <a:r>
              <a:rPr kumimoji="1" lang="ja-JP" altLang="en-US" sz="2400" dirty="0">
                <a:latin typeface="HGP創英角ｺﾞｼｯｸUB" panose="020B0900000000000000" pitchFamily="50" charset="-128"/>
                <a:ea typeface="HGP創英角ｺﾞｼｯｸUB" panose="020B0900000000000000" pitchFamily="50" charset="-128"/>
              </a:rPr>
              <a:t>のみ！</a:t>
            </a:r>
          </a:p>
        </p:txBody>
      </p:sp>
      <p:sp>
        <p:nvSpPr>
          <p:cNvPr id="19" name="テキスト ボックス 18">
            <a:extLst>
              <a:ext uri="{FF2B5EF4-FFF2-40B4-BE49-F238E27FC236}">
                <a16:creationId xmlns:a16="http://schemas.microsoft.com/office/drawing/2014/main" id="{BB669CCB-9FC6-6875-7598-C6E84DA335CF}"/>
              </a:ext>
            </a:extLst>
          </p:cNvPr>
          <p:cNvSpPr txBox="1"/>
          <p:nvPr/>
        </p:nvSpPr>
        <p:spPr>
          <a:xfrm>
            <a:off x="4592533" y="408606"/>
            <a:ext cx="4841666" cy="769441"/>
          </a:xfrm>
          <a:prstGeom prst="rect">
            <a:avLst/>
          </a:prstGeom>
          <a:noFill/>
        </p:spPr>
        <p:txBody>
          <a:bodyPr wrap="square">
            <a:spAutoFit/>
          </a:bodyPr>
          <a:lstStyle/>
          <a:p>
            <a:r>
              <a:rPr lang="en-US" altLang="ja-JP"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駅</a:t>
            </a:r>
            <a:r>
              <a:rPr lang="en-US" altLang="ja-JP"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a:t>
            </a:r>
            <a:r>
              <a:rPr lang="ja-JP" altLang="en-US" sz="4400" b="0" i="0" u="none" strike="noStrike" dirty="0">
                <a:solidFill>
                  <a:schemeClr val="accent2">
                    <a:lumMod val="75000"/>
                  </a:schemeClr>
                </a:solidFill>
                <a:effectLst/>
                <a:latin typeface="HGP創英角ｺﾞｼｯｸUB" panose="020B0900000000000000" pitchFamily="50" charset="-128"/>
                <a:ea typeface="HGP創英角ｺﾞｼｯｸUB" panose="020B0900000000000000" pitchFamily="50" charset="-128"/>
              </a:rPr>
              <a:t>多機能トイレ</a:t>
            </a:r>
            <a:endParaRPr lang="ja-JP" altLang="en-US" sz="4400" dirty="0"/>
          </a:p>
        </p:txBody>
      </p:sp>
      <p:sp>
        <p:nvSpPr>
          <p:cNvPr id="20" name="フレーム 19">
            <a:extLst>
              <a:ext uri="{FF2B5EF4-FFF2-40B4-BE49-F238E27FC236}">
                <a16:creationId xmlns:a16="http://schemas.microsoft.com/office/drawing/2014/main" id="{E8B0172D-4A52-C280-B46D-32779346005A}"/>
              </a:ext>
            </a:extLst>
          </p:cNvPr>
          <p:cNvSpPr/>
          <p:nvPr/>
        </p:nvSpPr>
        <p:spPr>
          <a:xfrm>
            <a:off x="0" y="0"/>
            <a:ext cx="12192000" cy="6858000"/>
          </a:xfrm>
          <a:prstGeom prst="frame">
            <a:avLst>
              <a:gd name="adj1" fmla="val 3324"/>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6407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34F7B-FDD8-0902-C2C9-9FC8B433E772}"/>
              </a:ext>
            </a:extLst>
          </p:cNvPr>
          <p:cNvSpPr>
            <a:spLocks noGrp="1"/>
          </p:cNvSpPr>
          <p:nvPr>
            <p:ph type="title"/>
          </p:nvPr>
        </p:nvSpPr>
        <p:spPr>
          <a:xfrm>
            <a:off x="928576" y="1178517"/>
            <a:ext cx="1862470" cy="761926"/>
          </a:xfrm>
          <a:solidFill>
            <a:srgbClr val="D5D371"/>
          </a:solidFill>
        </p:spPr>
        <p:txBody>
          <a:bodyPr/>
          <a:lstStyle/>
          <a:p>
            <a:r>
              <a:rPr kumimoji="1" lang="en-US" altLang="ja-JP" dirty="0">
                <a:latin typeface="HGP創英角ｺﾞｼｯｸUB" panose="020B0900000000000000" pitchFamily="50" charset="-128"/>
                <a:ea typeface="HGP創英角ｺﾞｼｯｸUB" panose="020B0900000000000000" pitchFamily="50" charset="-128"/>
              </a:rPr>
              <a:t>〈</a:t>
            </a:r>
            <a:r>
              <a:rPr kumimoji="1" lang="ja-JP" altLang="en-US" dirty="0">
                <a:latin typeface="HGP創英角ｺﾞｼｯｸUB" panose="020B0900000000000000" pitchFamily="50" charset="-128"/>
                <a:ea typeface="HGP創英角ｺﾞｼｯｸUB" panose="020B0900000000000000" pitchFamily="50" charset="-128"/>
              </a:rPr>
              <a:t>仮説</a:t>
            </a:r>
            <a:r>
              <a:rPr kumimoji="1" lang="en-US" altLang="ja-JP" dirty="0">
                <a:latin typeface="HGP創英角ｺﾞｼｯｸUB" panose="020B0900000000000000" pitchFamily="50" charset="-128"/>
                <a:ea typeface="HGP創英角ｺﾞｼｯｸUB" panose="020B0900000000000000" pitchFamily="50" charset="-128"/>
              </a:rPr>
              <a:t>〉</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8CD3D12A-0C4C-25C2-765E-D4D2D32485CA}"/>
              </a:ext>
            </a:extLst>
          </p:cNvPr>
          <p:cNvSpPr>
            <a:spLocks noGrp="1"/>
          </p:cNvSpPr>
          <p:nvPr>
            <p:ph idx="1"/>
          </p:nvPr>
        </p:nvSpPr>
        <p:spPr>
          <a:xfrm>
            <a:off x="838200" y="2729393"/>
            <a:ext cx="10515600" cy="2018045"/>
          </a:xfrm>
        </p:spPr>
        <p:txBody>
          <a:bodyPr>
            <a:normAutofit fontScale="92500" lnSpcReduction="20000"/>
          </a:bodyPr>
          <a:lstStyle/>
          <a:p>
            <a:pPr marL="0" indent="0" algn="ctr">
              <a:buNone/>
            </a:pPr>
            <a:r>
              <a:rPr lang="ja-JP" altLang="en-US" sz="8600" b="0" i="0" u="sng" strike="noStrike" dirty="0">
                <a:solidFill>
                  <a:srgbClr val="278577"/>
                </a:solidFill>
                <a:effectLst/>
                <a:uFill>
                  <a:solidFill>
                    <a:srgbClr val="D5D371"/>
                  </a:solidFill>
                </a:uFill>
                <a:latin typeface="HGP創英角ｺﾞｼｯｸUB" panose="020B0900000000000000" pitchFamily="50" charset="-128"/>
                <a:ea typeface="HGP創英角ｺﾞｼｯｸUB" panose="020B0900000000000000" pitchFamily="50" charset="-128"/>
              </a:rPr>
              <a:t>古い</a:t>
            </a:r>
            <a:r>
              <a:rPr lang="ja-JP" altLang="en-US" sz="6000" b="0" i="0" u="sng" strike="noStrike" dirty="0">
                <a:solidFill>
                  <a:sysClr val="windowText" lastClr="000000"/>
                </a:solidFill>
                <a:effectLst/>
                <a:uFill>
                  <a:solidFill>
                    <a:srgbClr val="D5D371"/>
                  </a:solidFill>
                </a:uFill>
                <a:latin typeface="HGP創英角ｺﾞｼｯｸUB" panose="020B0900000000000000" pitchFamily="50" charset="-128"/>
                <a:ea typeface="HGP創英角ｺﾞｼｯｸUB" panose="020B0900000000000000" pitchFamily="50" charset="-128"/>
              </a:rPr>
              <a:t>鉄道ほど制約があり、</a:t>
            </a:r>
            <a:endParaRPr lang="en-US" altLang="ja-JP" sz="6000" b="0" i="0" u="sng" strike="noStrike" dirty="0">
              <a:solidFill>
                <a:sysClr val="windowText" lastClr="000000"/>
              </a:solidFill>
              <a:effectLst/>
              <a:uFill>
                <a:solidFill>
                  <a:srgbClr val="D5D371"/>
                </a:solidFill>
              </a:uFill>
              <a:latin typeface="HGP創英角ｺﾞｼｯｸUB" panose="020B0900000000000000" pitchFamily="50" charset="-128"/>
              <a:ea typeface="HGP創英角ｺﾞｼｯｸUB" panose="020B0900000000000000" pitchFamily="50" charset="-128"/>
            </a:endParaRPr>
          </a:p>
          <a:p>
            <a:pPr marL="0" indent="0" algn="ctr">
              <a:buNone/>
            </a:pPr>
            <a:r>
              <a:rPr lang="ja-JP" altLang="en-US" sz="6000" b="0" i="0" u="sng" strike="noStrike" dirty="0">
                <a:solidFill>
                  <a:sysClr val="windowText" lastClr="000000"/>
                </a:solidFill>
                <a:effectLst/>
                <a:uFill>
                  <a:solidFill>
                    <a:srgbClr val="D5D371"/>
                  </a:solidFill>
                </a:uFill>
                <a:latin typeface="HGP創英角ｺﾞｼｯｸUB" panose="020B0900000000000000" pitchFamily="50" charset="-128"/>
                <a:ea typeface="HGP創英角ｺﾞｼｯｸUB" panose="020B0900000000000000" pitchFamily="50" charset="-128"/>
              </a:rPr>
              <a:t>多機能トイレが</a:t>
            </a:r>
            <a:r>
              <a:rPr lang="ja-JP" altLang="en-US" sz="8000" b="0" i="0" u="sng" strike="noStrike" dirty="0">
                <a:solidFill>
                  <a:srgbClr val="278577"/>
                </a:solidFill>
                <a:effectLst/>
                <a:uFill>
                  <a:solidFill>
                    <a:srgbClr val="D5D371"/>
                  </a:solidFill>
                </a:uFill>
                <a:latin typeface="HGP創英角ｺﾞｼｯｸUB" panose="020B0900000000000000" pitchFamily="50" charset="-128"/>
                <a:ea typeface="HGP創英角ｺﾞｼｯｸUB" panose="020B0900000000000000" pitchFamily="50" charset="-128"/>
              </a:rPr>
              <a:t>少ない</a:t>
            </a:r>
            <a:r>
              <a:rPr lang="ja-JP" altLang="en-US" sz="6000" b="0" i="0" u="sng" strike="noStrike" dirty="0">
                <a:solidFill>
                  <a:sysClr val="windowText" lastClr="000000"/>
                </a:solidFill>
                <a:effectLst/>
                <a:uFill>
                  <a:solidFill>
                    <a:srgbClr val="D5D371"/>
                  </a:solidFill>
                </a:uFill>
                <a:latin typeface="HGP創英角ｺﾞｼｯｸUB" panose="020B0900000000000000" pitchFamily="50" charset="-128"/>
                <a:ea typeface="HGP創英角ｺﾞｼｯｸUB" panose="020B0900000000000000" pitchFamily="50" charset="-128"/>
              </a:rPr>
              <a:t>。</a:t>
            </a:r>
            <a:endParaRPr kumimoji="1" lang="ja-JP" altLang="en-US" sz="6000" u="sng" dirty="0">
              <a:solidFill>
                <a:sysClr val="windowText" lastClr="000000"/>
              </a:solidFill>
              <a:uFill>
                <a:solidFill>
                  <a:srgbClr val="D5D371"/>
                </a:solidFill>
              </a:uFill>
              <a:latin typeface="HGP創英角ｺﾞｼｯｸUB" panose="020B0900000000000000" pitchFamily="50" charset="-128"/>
              <a:ea typeface="HGP創英角ｺﾞｼｯｸUB" panose="020B0900000000000000" pitchFamily="50" charset="-128"/>
            </a:endParaRPr>
          </a:p>
        </p:txBody>
      </p:sp>
      <p:sp>
        <p:nvSpPr>
          <p:cNvPr id="5" name="フレーム 4">
            <a:extLst>
              <a:ext uri="{FF2B5EF4-FFF2-40B4-BE49-F238E27FC236}">
                <a16:creationId xmlns:a16="http://schemas.microsoft.com/office/drawing/2014/main" id="{4263CC93-94C1-097E-84CA-E4FBF39E88BB}"/>
              </a:ext>
            </a:extLst>
          </p:cNvPr>
          <p:cNvSpPr/>
          <p:nvPr/>
        </p:nvSpPr>
        <p:spPr>
          <a:xfrm>
            <a:off x="0" y="0"/>
            <a:ext cx="12192000" cy="6858000"/>
          </a:xfrm>
          <a:prstGeom prst="frame">
            <a:avLst>
              <a:gd name="adj1" fmla="val 3324"/>
            </a:avLst>
          </a:prstGeom>
          <a:solidFill>
            <a:srgbClr val="2785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74598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43CB4-1F4B-12C1-B21F-7F972D5A2D07}"/>
              </a:ext>
            </a:extLst>
          </p:cNvPr>
          <p:cNvSpPr>
            <a:spLocks noGrp="1"/>
          </p:cNvSpPr>
          <p:nvPr>
            <p:ph type="title"/>
          </p:nvPr>
        </p:nvSpPr>
        <p:spPr>
          <a:xfrm>
            <a:off x="652670" y="710924"/>
            <a:ext cx="3057939" cy="867327"/>
          </a:xfrm>
          <a:solidFill>
            <a:srgbClr val="D5D371"/>
          </a:solidFill>
        </p:spPr>
        <p:txBody>
          <a:bodyPr/>
          <a:lstStyle/>
          <a:p>
            <a:r>
              <a:rPr kumimoji="1" lang="ja-JP" altLang="en-US" dirty="0">
                <a:latin typeface="HGP創英角ｺﾞｼｯｸUB" panose="020B0900000000000000" pitchFamily="50" charset="-128"/>
                <a:ea typeface="HGP創英角ｺﾞｼｯｸUB" panose="020B0900000000000000" pitchFamily="50" charset="-128"/>
              </a:rPr>
              <a:t>時期別目標</a:t>
            </a:r>
          </a:p>
        </p:txBody>
      </p:sp>
      <p:graphicFrame>
        <p:nvGraphicFramePr>
          <p:cNvPr id="5" name="コンテンツ プレースホルダー 4">
            <a:extLst>
              <a:ext uri="{FF2B5EF4-FFF2-40B4-BE49-F238E27FC236}">
                <a16:creationId xmlns:a16="http://schemas.microsoft.com/office/drawing/2014/main" id="{1E9B2DE2-2A6D-DAE6-4A18-62AE06FE8FAD}"/>
              </a:ext>
            </a:extLst>
          </p:cNvPr>
          <p:cNvGraphicFramePr>
            <a:graphicFrameLocks noGrp="1"/>
          </p:cNvGraphicFramePr>
          <p:nvPr>
            <p:ph idx="1"/>
            <p:extLst>
              <p:ext uri="{D42A27DB-BD31-4B8C-83A1-F6EECF244321}">
                <p14:modId xmlns:p14="http://schemas.microsoft.com/office/powerpoint/2010/main" val="2852742626"/>
              </p:ext>
            </p:extLst>
          </p:nvPr>
        </p:nvGraphicFramePr>
        <p:xfrm>
          <a:off x="622852" y="1825625"/>
          <a:ext cx="10946295" cy="4200295"/>
        </p:xfrm>
        <a:graphic>
          <a:graphicData uri="http://schemas.openxmlformats.org/drawingml/2006/table">
            <a:tbl>
              <a:tblPr firstRow="1" bandRow="1">
                <a:tableStyleId>{5C22544A-7EE6-4342-B048-85BDC9FD1C3A}</a:tableStyleId>
              </a:tblPr>
              <a:tblGrid>
                <a:gridCol w="2706024">
                  <a:extLst>
                    <a:ext uri="{9D8B030D-6E8A-4147-A177-3AD203B41FA5}">
                      <a16:colId xmlns:a16="http://schemas.microsoft.com/office/drawing/2014/main" val="2330816983"/>
                    </a:ext>
                  </a:extLst>
                </a:gridCol>
                <a:gridCol w="8240271">
                  <a:extLst>
                    <a:ext uri="{9D8B030D-6E8A-4147-A177-3AD203B41FA5}">
                      <a16:colId xmlns:a16="http://schemas.microsoft.com/office/drawing/2014/main" val="2341098602"/>
                    </a:ext>
                  </a:extLst>
                </a:gridCol>
              </a:tblGrid>
              <a:tr h="1313254">
                <a:tc>
                  <a:txBody>
                    <a:bodyPr/>
                    <a:lstStyle/>
                    <a:p>
                      <a:pPr algn="ctr"/>
                      <a:r>
                        <a:rPr kumimoji="1" lang="ja-JP" altLang="en-US" sz="2800" dirty="0">
                          <a:solidFill>
                            <a:schemeClr val="bg1"/>
                          </a:solidFill>
                          <a:latin typeface="HGP創英角ｺﾞｼｯｸUB" panose="020B0900000000000000" pitchFamily="50" charset="-128"/>
                          <a:ea typeface="HGP創英角ｺﾞｼｯｸUB" panose="020B0900000000000000" pitchFamily="50" charset="-128"/>
                        </a:rPr>
                        <a:t>短期的目標</a:t>
                      </a:r>
                      <a:endParaRPr kumimoji="1" lang="en-US" altLang="ja-JP" sz="28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577"/>
                    </a:solidFill>
                  </a:tcPr>
                </a:tc>
                <a:tc>
                  <a:txBody>
                    <a:bodyPr/>
                    <a:lstStyle/>
                    <a:p>
                      <a:r>
                        <a:rPr kumimoji="1" lang="ja-JP" altLang="en-US" sz="2000" dirty="0">
                          <a:solidFill>
                            <a:schemeClr val="tx1"/>
                          </a:solidFill>
                        </a:rPr>
                        <a:t>・</a:t>
                      </a:r>
                      <a:r>
                        <a:rPr kumimoji="1" lang="en-US" altLang="ja-JP" sz="2000" dirty="0">
                          <a:solidFill>
                            <a:schemeClr val="tx1"/>
                          </a:solidFill>
                        </a:rPr>
                        <a:t>JR</a:t>
                      </a:r>
                      <a:r>
                        <a:rPr kumimoji="1" lang="ja-JP" altLang="en-US" sz="2000" dirty="0">
                          <a:solidFill>
                            <a:schemeClr val="tx1"/>
                          </a:solidFill>
                        </a:rPr>
                        <a:t>横浜線の乗客数と多機能トイレの個数の比率を分析</a:t>
                      </a:r>
                      <a:endParaRPr kumimoji="1" lang="en-US" altLang="ja-JP" sz="2000" dirty="0">
                        <a:solidFill>
                          <a:schemeClr val="tx1"/>
                        </a:solidFill>
                      </a:endParaRPr>
                    </a:p>
                    <a:p>
                      <a:r>
                        <a:rPr kumimoji="1" lang="ja-JP" altLang="en-US" sz="2000" dirty="0">
                          <a:solidFill>
                            <a:schemeClr val="tx1"/>
                          </a:solidFill>
                        </a:rPr>
                        <a:t>・</a:t>
                      </a:r>
                      <a:r>
                        <a:rPr kumimoji="1" lang="en-US" altLang="ja-JP" sz="2000" dirty="0">
                          <a:solidFill>
                            <a:schemeClr val="tx1"/>
                          </a:solidFill>
                        </a:rPr>
                        <a:t>JR</a:t>
                      </a:r>
                      <a:r>
                        <a:rPr kumimoji="1" lang="ja-JP" altLang="en-US" sz="2000" dirty="0">
                          <a:solidFill>
                            <a:schemeClr val="tx1"/>
                          </a:solidFill>
                        </a:rPr>
                        <a:t>横浜線のトイレの配置や内装など横浜線の特徴を分析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278577"/>
                      </a:solidFill>
                      <a:prstDash val="solid"/>
                      <a:round/>
                      <a:headEnd type="none" w="med" len="med"/>
                      <a:tailEnd type="none" w="med" len="med"/>
                    </a:lnT>
                    <a:lnB w="19050" cap="flat" cmpd="sng" algn="ctr">
                      <a:solidFill>
                        <a:srgbClr val="278577"/>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3322760"/>
                  </a:ext>
                </a:extLst>
              </a:tr>
              <a:tr h="1337181">
                <a:tc>
                  <a:txBody>
                    <a:bodyPr/>
                    <a:lstStyle/>
                    <a:p>
                      <a:pPr algn="ctr"/>
                      <a:r>
                        <a:rPr kumimoji="1" lang="ja-JP" altLang="en-US" sz="2800" dirty="0">
                          <a:solidFill>
                            <a:schemeClr val="bg1"/>
                          </a:solidFill>
                          <a:latin typeface="HGP創英角ｺﾞｼｯｸUB" panose="020B0900000000000000" pitchFamily="50" charset="-128"/>
                          <a:ea typeface="HGP創英角ｺﾞｼｯｸUB" panose="020B0900000000000000" pitchFamily="50" charset="-128"/>
                        </a:rPr>
                        <a:t>中期的目標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78577"/>
                    </a:solidFill>
                  </a:tcPr>
                </a:tc>
                <a:tc>
                  <a:txBody>
                    <a:bodyPr/>
                    <a:lstStyle/>
                    <a:p>
                      <a:r>
                        <a:rPr kumimoji="1" lang="ja-JP" altLang="en-US" sz="2000" b="1" dirty="0">
                          <a:latin typeface="+mn-ea"/>
                          <a:ea typeface="+mn-ea"/>
                        </a:rPr>
                        <a:t>・</a:t>
                      </a:r>
                      <a:r>
                        <a:rPr kumimoji="1" lang="en-US" altLang="ja-JP" sz="2000" b="1" dirty="0">
                          <a:latin typeface="+mn-ea"/>
                          <a:ea typeface="+mn-ea"/>
                        </a:rPr>
                        <a:t>Open Street Map</a:t>
                      </a:r>
                      <a:r>
                        <a:rPr kumimoji="1" lang="ja-JP" altLang="en-US" sz="2000" b="1" dirty="0">
                          <a:latin typeface="+mn-ea"/>
                          <a:ea typeface="+mn-ea"/>
                        </a:rPr>
                        <a:t>に位置データを反映</a:t>
                      </a:r>
                      <a:endParaRPr kumimoji="1" lang="en-US" altLang="ja-JP" sz="2000" b="1" dirty="0">
                        <a:latin typeface="+mn-ea"/>
                        <a:ea typeface="+mn-ea"/>
                      </a:endParaRPr>
                    </a:p>
                    <a:p>
                      <a:r>
                        <a:rPr kumimoji="1" lang="ja-JP" altLang="en-US" sz="2000" b="1" dirty="0">
                          <a:latin typeface="+mn-ea"/>
                          <a:ea typeface="+mn-ea"/>
                        </a:rPr>
                        <a:t>・他の線も調査し、比較</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278577"/>
                      </a:solidFill>
                      <a:prstDash val="solid"/>
                      <a:round/>
                      <a:headEnd type="none" w="med" len="med"/>
                      <a:tailEnd type="none" w="med" len="med"/>
                    </a:lnT>
                    <a:lnB w="19050" cap="flat" cmpd="sng" algn="ctr">
                      <a:solidFill>
                        <a:srgbClr val="278577"/>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0068748"/>
                  </a:ext>
                </a:extLst>
              </a:tr>
              <a:tr h="1549860">
                <a:tc>
                  <a:txBody>
                    <a:bodyPr/>
                    <a:lstStyle/>
                    <a:p>
                      <a:pPr algn="ctr"/>
                      <a:r>
                        <a:rPr kumimoji="1" lang="ja-JP" altLang="en-US" sz="2800" dirty="0">
                          <a:solidFill>
                            <a:schemeClr val="bg1"/>
                          </a:solidFill>
                          <a:latin typeface="HGP創英角ｺﾞｼｯｸUB" panose="020B0900000000000000" pitchFamily="50" charset="-128"/>
                          <a:ea typeface="HGP創英角ｺﾞｼｯｸUB" panose="020B0900000000000000" pitchFamily="50" charset="-128"/>
                        </a:rPr>
                        <a:t>長期的目標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278577"/>
                    </a:solidFill>
                  </a:tcPr>
                </a:tc>
                <a:tc>
                  <a:txBody>
                    <a:bodyPr/>
                    <a:lstStyle/>
                    <a:p>
                      <a:r>
                        <a:rPr kumimoji="1" lang="ja-JP" altLang="en-US" sz="2000" b="1" dirty="0">
                          <a:latin typeface="+mn-ea"/>
                          <a:ea typeface="+mn-ea"/>
                        </a:rPr>
                        <a:t>・災害時などに避難者数に必要な仮説トイレ数の提案</a:t>
                      </a:r>
                      <a:endParaRPr kumimoji="1" lang="en-US" altLang="ja-JP" sz="2000" b="1" dirty="0">
                        <a:latin typeface="+mn-ea"/>
                        <a:ea typeface="+mn-ea"/>
                      </a:endParaRPr>
                    </a:p>
                    <a:p>
                      <a:pPr rtl="0"/>
                      <a:r>
                        <a:rPr kumimoji="1" lang="ja-JP" altLang="en-US" sz="2000" b="1" i="0" u="none" strike="noStrike" kern="1200" dirty="0">
                          <a:solidFill>
                            <a:schemeClr val="dk1"/>
                          </a:solidFill>
                          <a:effectLst/>
                          <a:latin typeface="+mn-ea"/>
                          <a:ea typeface="+mn-ea"/>
                          <a:cs typeface="+mn-cs"/>
                        </a:rPr>
                        <a:t>・多目的トイレ・ジェンダーレストイレ・オールジェンダートイレの設備比較</a:t>
                      </a:r>
                      <a:r>
                        <a:rPr kumimoji="1" lang="en-US" altLang="ja-JP" sz="2000" b="1" i="0" u="none" strike="noStrike" kern="1200" dirty="0">
                          <a:solidFill>
                            <a:schemeClr val="dk1"/>
                          </a:solidFill>
                          <a:effectLst/>
                          <a:latin typeface="+mn-ea"/>
                          <a:ea typeface="+mn-ea"/>
                          <a:cs typeface="+mn-cs"/>
                        </a:rPr>
                        <a:t>/</a:t>
                      </a:r>
                      <a:r>
                        <a:rPr kumimoji="1" lang="ja-JP" altLang="en-US" sz="2000" b="1" i="0" u="none" strike="noStrike" kern="1200" dirty="0">
                          <a:solidFill>
                            <a:schemeClr val="dk1"/>
                          </a:solidFill>
                          <a:effectLst/>
                          <a:latin typeface="+mn-ea"/>
                          <a:ea typeface="+mn-ea"/>
                          <a:cs typeface="+mn-cs"/>
                        </a:rPr>
                        <a:t>駅構内のトイレはどれに該当するか</a:t>
                      </a:r>
                      <a:endParaRPr lang="ja-JP" altLang="en-US" sz="2000" b="1" dirty="0">
                        <a:effectLst/>
                        <a:latin typeface="+mn-ea"/>
                        <a:ea typeface="+mn-ea"/>
                      </a:endParaRPr>
                    </a:p>
                    <a:p>
                      <a:pPr algn="r"/>
                      <a:r>
                        <a:rPr kumimoji="1" lang="ja-JP" altLang="en-US" sz="2000" b="1" dirty="0">
                          <a:latin typeface="+mn-ea"/>
                          <a:ea typeface="+mn-ea"/>
                        </a:rPr>
                        <a:t>など分析データを他分野に応用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278577"/>
                      </a:solidFill>
                      <a:prstDash val="solid"/>
                      <a:round/>
                      <a:headEnd type="none" w="med" len="med"/>
                      <a:tailEnd type="none" w="med" len="med"/>
                    </a:lnT>
                    <a:lnB w="19050" cap="flat" cmpd="sng" algn="ctr">
                      <a:solidFill>
                        <a:srgbClr val="278577"/>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5899839"/>
                  </a:ext>
                </a:extLst>
              </a:tr>
            </a:tbl>
          </a:graphicData>
        </a:graphic>
      </p:graphicFrame>
      <p:cxnSp>
        <p:nvCxnSpPr>
          <p:cNvPr id="9" name="直線コネクタ 8">
            <a:extLst>
              <a:ext uri="{FF2B5EF4-FFF2-40B4-BE49-F238E27FC236}">
                <a16:creationId xmlns:a16="http://schemas.microsoft.com/office/drawing/2014/main" id="{27E6243A-6FFD-6D1F-8664-3F441ED74B41}"/>
              </a:ext>
            </a:extLst>
          </p:cNvPr>
          <p:cNvCxnSpPr>
            <a:cxnSpLocks/>
          </p:cNvCxnSpPr>
          <p:nvPr/>
        </p:nvCxnSpPr>
        <p:spPr>
          <a:xfrm>
            <a:off x="11569147" y="1825625"/>
            <a:ext cx="0" cy="4200295"/>
          </a:xfrm>
          <a:prstGeom prst="line">
            <a:avLst/>
          </a:prstGeom>
          <a:ln w="19050">
            <a:solidFill>
              <a:srgbClr val="278577"/>
            </a:solidFill>
          </a:ln>
        </p:spPr>
        <p:style>
          <a:lnRef idx="1">
            <a:schemeClr val="accent1"/>
          </a:lnRef>
          <a:fillRef idx="0">
            <a:schemeClr val="accent1"/>
          </a:fillRef>
          <a:effectRef idx="0">
            <a:schemeClr val="accent1"/>
          </a:effectRef>
          <a:fontRef idx="minor">
            <a:schemeClr val="tx1"/>
          </a:fontRef>
        </p:style>
      </p:cxnSp>
      <p:sp>
        <p:nvSpPr>
          <p:cNvPr id="11" name="フレーム 10">
            <a:extLst>
              <a:ext uri="{FF2B5EF4-FFF2-40B4-BE49-F238E27FC236}">
                <a16:creationId xmlns:a16="http://schemas.microsoft.com/office/drawing/2014/main" id="{6443856C-C76B-56F2-A142-812E9D5B407A}"/>
              </a:ext>
            </a:extLst>
          </p:cNvPr>
          <p:cNvSpPr/>
          <p:nvPr/>
        </p:nvSpPr>
        <p:spPr>
          <a:xfrm>
            <a:off x="0" y="0"/>
            <a:ext cx="12192000" cy="6858000"/>
          </a:xfrm>
          <a:prstGeom prst="frame">
            <a:avLst>
              <a:gd name="adj1" fmla="val 3324"/>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13039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E96C3-378D-D9EB-32C1-41BC15C3882C}"/>
              </a:ext>
            </a:extLst>
          </p:cNvPr>
          <p:cNvSpPr>
            <a:spLocks noGrp="1"/>
          </p:cNvSpPr>
          <p:nvPr>
            <p:ph type="title"/>
          </p:nvPr>
        </p:nvSpPr>
        <p:spPr>
          <a:xfrm>
            <a:off x="775252" y="3287773"/>
            <a:ext cx="10691192" cy="1325563"/>
          </a:xfrm>
        </p:spPr>
        <p:txBody>
          <a:bodyPr>
            <a:normAutofit fontScale="90000"/>
          </a:bodyPr>
          <a:lstStyle/>
          <a:p>
            <a:pPr rtl="0">
              <a:spcBef>
                <a:spcPts val="0"/>
              </a:spcBef>
              <a:spcAft>
                <a:spcPts val="0"/>
              </a:spcAft>
            </a:pPr>
            <a:br>
              <a:rPr lang="ja-JP" altLang="en-US" b="0" dirty="0">
                <a:effectLst/>
                <a:latin typeface="HGP創英角ｺﾞｼｯｸUB" panose="020B0900000000000000" pitchFamily="50" charset="-128"/>
                <a:ea typeface="HGP創英角ｺﾞｼｯｸUB" panose="020B0900000000000000" pitchFamily="50" charset="-128"/>
              </a:rPr>
            </a:br>
            <a:r>
              <a:rPr lang="ja-JP" altLang="en-US" sz="4900" b="0" dirty="0">
                <a:solidFill>
                  <a:srgbClr val="278577"/>
                </a:solidFill>
                <a:effectLst/>
                <a:latin typeface="HGP創英角ｺﾞｼｯｸUB" panose="020B0900000000000000" pitchFamily="50" charset="-128"/>
                <a:ea typeface="HGP創英角ｺﾞｼｯｸUB" panose="020B0900000000000000" pitchFamily="50" charset="-128"/>
              </a:rPr>
              <a:t>②</a:t>
            </a:r>
            <a:r>
              <a:rPr lang="ja-JP" altLang="en-US" sz="4900" dirty="0">
                <a:solidFill>
                  <a:srgbClr val="278577"/>
                </a:solidFill>
                <a:latin typeface="HGP創英角ｺﾞｼｯｸUB" panose="020B0900000000000000" pitchFamily="50" charset="-128"/>
                <a:ea typeface="HGP創英角ｺﾞｼｯｸUB" panose="020B0900000000000000" pitchFamily="50" charset="-128"/>
              </a:rPr>
              <a:t>駅内の</a:t>
            </a:r>
            <a:r>
              <a:rPr lang="ja-JP" altLang="en-US" sz="49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rPr>
              <a:t>多機能トイレの設置数の調査データ</a:t>
            </a:r>
            <a:br>
              <a:rPr lang="ja-JP" altLang="en-US" sz="4900" dirty="0">
                <a:solidFill>
                  <a:srgbClr val="278577"/>
                </a:solidFill>
              </a:rPr>
            </a:br>
            <a:endParaRPr kumimoji="1" lang="ja-JP" altLang="en-US" sz="4900" dirty="0">
              <a:solidFill>
                <a:srgbClr val="278577"/>
              </a:solidFill>
            </a:endParaRPr>
          </a:p>
        </p:txBody>
      </p:sp>
      <p:sp>
        <p:nvSpPr>
          <p:cNvPr id="3" name="コンテンツ プレースホルダー 2">
            <a:extLst>
              <a:ext uri="{FF2B5EF4-FFF2-40B4-BE49-F238E27FC236}">
                <a16:creationId xmlns:a16="http://schemas.microsoft.com/office/drawing/2014/main" id="{5F142223-9FB4-9C63-B8F2-298DE22D7080}"/>
              </a:ext>
            </a:extLst>
          </p:cNvPr>
          <p:cNvSpPr>
            <a:spLocks noGrp="1"/>
          </p:cNvSpPr>
          <p:nvPr>
            <p:ph idx="1"/>
          </p:nvPr>
        </p:nvSpPr>
        <p:spPr>
          <a:xfrm>
            <a:off x="858079" y="1051777"/>
            <a:ext cx="7007086" cy="510211"/>
          </a:xfrm>
          <a:solidFill>
            <a:srgbClr val="D5D371"/>
          </a:solidFill>
        </p:spPr>
        <p:txBody>
          <a:bodyPr>
            <a:normAutofit/>
          </a:bodyPr>
          <a:lstStyle/>
          <a:p>
            <a:pPr marL="0" indent="0">
              <a:buNone/>
            </a:pPr>
            <a:r>
              <a:rPr lang="ja-JP" altLang="en-US" sz="2800" b="0" i="0" u="none" strike="noStrike" dirty="0">
                <a:solidFill>
                  <a:srgbClr val="000000"/>
                </a:solidFill>
                <a:effectLst/>
                <a:latin typeface="HGP創英角ｺﾞｼｯｸUB" panose="020B0900000000000000" pitchFamily="50" charset="-128"/>
                <a:ea typeface="HGP創英角ｺﾞｼｯｸUB" panose="020B0900000000000000" pitchFamily="50" charset="-128"/>
              </a:rPr>
              <a:t>今年度の研究に必要な材料（データ・手段等）</a:t>
            </a:r>
            <a:endParaRPr kumimoji="1" lang="ja-JP" altLang="en-US" dirty="0"/>
          </a:p>
        </p:txBody>
      </p:sp>
      <p:sp>
        <p:nvSpPr>
          <p:cNvPr id="4" name="フレーム 3">
            <a:extLst>
              <a:ext uri="{FF2B5EF4-FFF2-40B4-BE49-F238E27FC236}">
                <a16:creationId xmlns:a16="http://schemas.microsoft.com/office/drawing/2014/main" id="{5E4E3410-049F-F417-7462-AB1F0895E839}"/>
              </a:ext>
            </a:extLst>
          </p:cNvPr>
          <p:cNvSpPr/>
          <p:nvPr/>
        </p:nvSpPr>
        <p:spPr>
          <a:xfrm>
            <a:off x="0" y="0"/>
            <a:ext cx="12192000" cy="6858000"/>
          </a:xfrm>
          <a:prstGeom prst="frame">
            <a:avLst>
              <a:gd name="adj1" fmla="val 3324"/>
            </a:avLst>
          </a:prstGeom>
          <a:solidFill>
            <a:srgbClr val="D5D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2E4A4E10-F0F1-061A-55BC-CA20C7D60FF6}"/>
              </a:ext>
            </a:extLst>
          </p:cNvPr>
          <p:cNvSpPr txBox="1"/>
          <p:nvPr/>
        </p:nvSpPr>
        <p:spPr>
          <a:xfrm>
            <a:off x="775252" y="4781676"/>
            <a:ext cx="6096000" cy="769441"/>
          </a:xfrm>
          <a:prstGeom prst="rect">
            <a:avLst/>
          </a:prstGeom>
          <a:noFill/>
        </p:spPr>
        <p:txBody>
          <a:bodyPr wrap="square">
            <a:spAutoFit/>
          </a:bodyPr>
          <a:lstStyle/>
          <a:p>
            <a:r>
              <a:rPr lang="ja-JP" altLang="en-US" sz="4400" dirty="0">
                <a:solidFill>
                  <a:srgbClr val="278577"/>
                </a:solidFill>
                <a:latin typeface="HGP創英角ｺﾞｼｯｸUB" panose="020B0900000000000000" pitchFamily="50" charset="-128"/>
                <a:ea typeface="HGP創英角ｺﾞｼｯｸUB" panose="020B0900000000000000" pitchFamily="50" charset="-128"/>
              </a:rPr>
              <a:t>③各駅の１</a:t>
            </a:r>
            <a:r>
              <a:rPr lang="ja-JP" altLang="en-US" sz="44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rPr>
              <a:t>日の乗客数</a:t>
            </a:r>
            <a:endParaRPr lang="ja-JP" altLang="en-US" sz="4400" dirty="0">
              <a:solidFill>
                <a:srgbClr val="278577"/>
              </a:solidFill>
            </a:endParaRPr>
          </a:p>
        </p:txBody>
      </p:sp>
      <p:sp>
        <p:nvSpPr>
          <p:cNvPr id="9" name="テキスト ボックス 8">
            <a:extLst>
              <a:ext uri="{FF2B5EF4-FFF2-40B4-BE49-F238E27FC236}">
                <a16:creationId xmlns:a16="http://schemas.microsoft.com/office/drawing/2014/main" id="{37892644-737E-F4F0-60C5-DD2992D255EE}"/>
              </a:ext>
            </a:extLst>
          </p:cNvPr>
          <p:cNvSpPr txBox="1"/>
          <p:nvPr/>
        </p:nvSpPr>
        <p:spPr>
          <a:xfrm>
            <a:off x="775252" y="1896294"/>
            <a:ext cx="10787270" cy="1200329"/>
          </a:xfrm>
          <a:prstGeom prst="rect">
            <a:avLst/>
          </a:prstGeom>
          <a:noFill/>
        </p:spPr>
        <p:txBody>
          <a:bodyPr wrap="square">
            <a:spAutoFit/>
          </a:bodyPr>
          <a:lstStyle/>
          <a:p>
            <a:r>
              <a:rPr lang="ja-JP" altLang="en-US" sz="4400" dirty="0">
                <a:solidFill>
                  <a:srgbClr val="278577"/>
                </a:solidFill>
                <a:latin typeface="HGP創英角ｺﾞｼｯｸUB" panose="020B0900000000000000" pitchFamily="50" charset="-128"/>
                <a:ea typeface="HGP創英角ｺﾞｼｯｸUB" panose="020B0900000000000000" pitchFamily="50" charset="-128"/>
              </a:rPr>
              <a:t>①</a:t>
            </a:r>
            <a:r>
              <a:rPr lang="ja-JP" altLang="en-US" sz="44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rPr>
              <a:t>調査の際の定義決め</a:t>
            </a:r>
            <a:endParaRPr lang="en-US" altLang="ja-JP" sz="44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endParaRPr>
          </a:p>
          <a:p>
            <a:r>
              <a:rPr lang="ja-JP" altLang="en-US" sz="2800" dirty="0">
                <a:solidFill>
                  <a:srgbClr val="278577"/>
                </a:solidFill>
                <a:latin typeface="HGP創英角ｺﾞｼｯｸUB" panose="020B0900000000000000" pitchFamily="50" charset="-128"/>
                <a:ea typeface="HGP創英角ｺﾞｼｯｸUB" panose="020B0900000000000000" pitchFamily="50" charset="-128"/>
              </a:rPr>
              <a:t>→</a:t>
            </a:r>
            <a:r>
              <a:rPr lang="ja-JP" altLang="en-US" sz="28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rPr>
              <a:t>他の線と繋がっている駅内のトイレはどこまでの範囲を調査するか</a:t>
            </a:r>
            <a:r>
              <a:rPr lang="ja-JP" altLang="en-US" sz="2000" b="0" i="0" u="none" strike="noStrike" dirty="0">
                <a:solidFill>
                  <a:srgbClr val="278577"/>
                </a:solidFill>
                <a:effectLst/>
                <a:latin typeface="HGP創英角ｺﾞｼｯｸUB" panose="020B0900000000000000" pitchFamily="50" charset="-128"/>
                <a:ea typeface="HGP創英角ｺﾞｼｯｸUB" panose="020B0900000000000000" pitchFamily="50" charset="-128"/>
              </a:rPr>
              <a:t>など</a:t>
            </a:r>
            <a:endParaRPr lang="ja-JP" altLang="en-US" sz="2800" dirty="0">
              <a:solidFill>
                <a:srgbClr val="278577"/>
              </a:solidFill>
            </a:endParaRPr>
          </a:p>
        </p:txBody>
      </p:sp>
    </p:spTree>
    <p:extLst>
      <p:ext uri="{BB962C8B-B14F-4D97-AF65-F5344CB8AC3E}">
        <p14:creationId xmlns:p14="http://schemas.microsoft.com/office/powerpoint/2010/main" val="38506661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3375</TotalTime>
  <Words>500</Words>
  <Application>Microsoft Office PowerPoint</Application>
  <PresentationFormat>ワイド画面</PresentationFormat>
  <Paragraphs>51</Paragraphs>
  <Slides>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HGP創英角ｺﾞｼｯｸUB</vt:lpstr>
      <vt:lpstr>Hiragino Sans</vt:lpstr>
      <vt:lpstr>游ゴシック</vt:lpstr>
      <vt:lpstr>游ゴシック Light</vt:lpstr>
      <vt:lpstr>Arial</vt:lpstr>
      <vt:lpstr>Office テーマ</vt:lpstr>
      <vt:lpstr>駅構内のトイレを対象とした 乗客数と多機能トイレの設置比率 キーワード：#駅#多機能トイレ#マップ</vt:lpstr>
      <vt:lpstr>きっかけ</vt:lpstr>
      <vt:lpstr>PowerPoint プレゼンテーション</vt:lpstr>
      <vt:lpstr>PowerPoint プレゼンテーション</vt:lpstr>
      <vt:lpstr>〈仮説〉</vt:lpstr>
      <vt:lpstr>時期別目標</vt:lpstr>
      <vt:lpstr> ②駅内の多機能トイレの設置数の調査データ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優香里 林</dc:creator>
  <cp:lastModifiedBy>優香里 林</cp:lastModifiedBy>
  <cp:revision>4</cp:revision>
  <dcterms:created xsi:type="dcterms:W3CDTF">2024-07-30T12:48:51Z</dcterms:created>
  <dcterms:modified xsi:type="dcterms:W3CDTF">2024-08-02T10:20:08Z</dcterms:modified>
</cp:coreProperties>
</file>