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0" r:id="rId5"/>
    <p:sldId id="264" r:id="rId6"/>
    <p:sldId id="261" r:id="rId7"/>
    <p:sldId id="269" r:id="rId8"/>
    <p:sldId id="266" r:id="rId9"/>
    <p:sldId id="267" r:id="rId10"/>
    <p:sldId id="268" r:id="rId11"/>
    <p:sldId id="271" r:id="rId12"/>
    <p:sldId id="272" r:id="rId13"/>
    <p:sldId id="273" r:id="rId14"/>
    <p:sldId id="274" r:id="rId15"/>
    <p:sldId id="275" r:id="rId16"/>
    <p:sldId id="276" r:id="rId17"/>
    <p:sldId id="277" r:id="rId18"/>
    <p:sldId id="270" r:id="rId19"/>
    <p:sldId id="26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4682"/>
  </p:normalViewPr>
  <p:slideViewPr>
    <p:cSldViewPr snapToGrid="0">
      <p:cViewPr varScale="1">
        <p:scale>
          <a:sx n="119" d="100"/>
          <a:sy n="119"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237C4-E9D7-4EC1-A518-7BFBD1C8CCB2}"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8814B4CA-BFFE-453B-B4A6-836A626E4C04}">
      <dgm:prSet custT="1"/>
      <dgm:spPr/>
      <dgm:t>
        <a:bodyPr/>
        <a:lstStyle/>
        <a:p>
          <a:pPr>
            <a:lnSpc>
              <a:spcPct val="100000"/>
            </a:lnSpc>
            <a:defRPr b="1"/>
          </a:pPr>
          <a:r>
            <a:rPr lang="en-US" sz="1600" dirty="0"/>
            <a:t>Re: Earth</a:t>
          </a:r>
          <a:r>
            <a:rPr lang="ja-JP" sz="1600"/>
            <a:t>を活用した</a:t>
          </a:r>
          <a:endParaRPr lang="en-US" altLang="ja-JP" sz="1600" dirty="0"/>
        </a:p>
        <a:p>
          <a:pPr>
            <a:lnSpc>
              <a:spcPct val="100000"/>
            </a:lnSpc>
            <a:defRPr b="1"/>
          </a:pPr>
          <a:r>
            <a:rPr lang="ja-JP" altLang="en-US" sz="1600"/>
            <a:t>楢葉町</a:t>
          </a:r>
          <a:r>
            <a:rPr lang="ja-JP" sz="1600"/>
            <a:t>特化のデジタル災害アーカイブ構築</a:t>
          </a:r>
          <a:endParaRPr lang="en-US" sz="1600" dirty="0"/>
        </a:p>
      </dgm:t>
    </dgm:pt>
    <dgm:pt modelId="{1081DF34-24A5-4407-9688-408E5241997A}" type="parTrans" cxnId="{96FE74AA-66FF-4F15-9123-EDED25DF20E7}">
      <dgm:prSet/>
      <dgm:spPr/>
      <dgm:t>
        <a:bodyPr/>
        <a:lstStyle/>
        <a:p>
          <a:endParaRPr lang="en-US"/>
        </a:p>
      </dgm:t>
    </dgm:pt>
    <dgm:pt modelId="{37CCC1C1-FF8E-405C-9277-8B4B78BF1F7C}" type="sibTrans" cxnId="{96FE74AA-66FF-4F15-9123-EDED25DF20E7}">
      <dgm:prSet/>
      <dgm:spPr/>
      <dgm:t>
        <a:bodyPr/>
        <a:lstStyle/>
        <a:p>
          <a:endParaRPr lang="en-US"/>
        </a:p>
      </dgm:t>
    </dgm:pt>
    <dgm:pt modelId="{67A23B81-4DCD-4CCA-9781-A5706735AA96}">
      <dgm:prSet custT="1"/>
      <dgm:spPr/>
      <dgm:t>
        <a:bodyPr/>
        <a:lstStyle/>
        <a:p>
          <a:pPr>
            <a:lnSpc>
              <a:spcPct val="100000"/>
            </a:lnSpc>
          </a:pPr>
          <a:r>
            <a:rPr lang="ja-JP" altLang="en-US" sz="1600"/>
            <a:t>楢葉町</a:t>
          </a:r>
          <a:r>
            <a:rPr lang="ja-JP" sz="1600"/>
            <a:t>の災害</a:t>
          </a:r>
          <a:r>
            <a:rPr lang="ja-JP" altLang="en-US" sz="1600"/>
            <a:t>、復興</a:t>
          </a:r>
          <a:r>
            <a:rPr lang="ja-JP" sz="1600"/>
            <a:t>記録を一元化</a:t>
          </a:r>
          <a:r>
            <a:rPr lang="ja-JP" altLang="en-US" sz="1600"/>
            <a:t>させる</a:t>
          </a:r>
          <a:endParaRPr lang="en-US" sz="1600" dirty="0"/>
        </a:p>
      </dgm:t>
    </dgm:pt>
    <dgm:pt modelId="{40C09891-D3E5-4869-958D-8007DF0A9ED1}" type="parTrans" cxnId="{B3C46438-7BD6-48CB-A7C3-F7E83EAB3685}">
      <dgm:prSet/>
      <dgm:spPr/>
      <dgm:t>
        <a:bodyPr/>
        <a:lstStyle/>
        <a:p>
          <a:endParaRPr lang="en-US"/>
        </a:p>
      </dgm:t>
    </dgm:pt>
    <dgm:pt modelId="{31FD1B16-A100-4161-B64C-3A0A3B10AAEC}" type="sibTrans" cxnId="{B3C46438-7BD6-48CB-A7C3-F7E83EAB3685}">
      <dgm:prSet/>
      <dgm:spPr/>
      <dgm:t>
        <a:bodyPr/>
        <a:lstStyle/>
        <a:p>
          <a:endParaRPr lang="en-US"/>
        </a:p>
      </dgm:t>
    </dgm:pt>
    <dgm:pt modelId="{B83DAE57-4EDA-4562-A093-087CD2B92786}">
      <dgm:prSet custT="1"/>
      <dgm:spPr/>
      <dgm:t>
        <a:bodyPr/>
        <a:lstStyle/>
        <a:p>
          <a:pPr>
            <a:lnSpc>
              <a:spcPct val="100000"/>
            </a:lnSpc>
            <a:defRPr b="1"/>
          </a:pPr>
          <a:r>
            <a:rPr lang="en-US" sz="1600" dirty="0"/>
            <a:t>Re: Earth</a:t>
          </a:r>
          <a:r>
            <a:rPr lang="ja-JP" sz="1600"/>
            <a:t>とは</a:t>
          </a:r>
          <a:endParaRPr lang="en-US" sz="1600" dirty="0"/>
        </a:p>
      </dgm:t>
    </dgm:pt>
    <dgm:pt modelId="{85308EDD-3F0E-4369-BD33-9607B78DF2F0}" type="parTrans" cxnId="{4AC1484B-FC2A-4396-B8ED-BA0E54E67515}">
      <dgm:prSet/>
      <dgm:spPr/>
      <dgm:t>
        <a:bodyPr/>
        <a:lstStyle/>
        <a:p>
          <a:endParaRPr lang="en-US"/>
        </a:p>
      </dgm:t>
    </dgm:pt>
    <dgm:pt modelId="{269088E6-34CF-4464-91A2-5F0FF43BF757}" type="sibTrans" cxnId="{4AC1484B-FC2A-4396-B8ED-BA0E54E67515}">
      <dgm:prSet/>
      <dgm:spPr/>
      <dgm:t>
        <a:bodyPr/>
        <a:lstStyle/>
        <a:p>
          <a:endParaRPr lang="en-US"/>
        </a:p>
      </dgm:t>
    </dgm:pt>
    <dgm:pt modelId="{68194616-AFEE-43E1-9302-90551EDCB87B}">
      <dgm:prSet custT="1"/>
      <dgm:spPr/>
      <dgm:t>
        <a:bodyPr/>
        <a:lstStyle/>
        <a:p>
          <a:pPr>
            <a:lnSpc>
              <a:spcPct val="100000"/>
            </a:lnSpc>
          </a:pPr>
          <a:r>
            <a:rPr lang="ja-JP" altLang="en-US" sz="1600"/>
            <a:t>・</a:t>
          </a:r>
          <a:r>
            <a:rPr lang="ja-JP" sz="1600"/>
            <a:t>地理情報システム（</a:t>
          </a:r>
          <a:r>
            <a:rPr lang="en-US" sz="1600" dirty="0"/>
            <a:t>GIS</a:t>
          </a:r>
          <a:r>
            <a:rPr lang="ja-JP" sz="1600"/>
            <a:t>）とデジタルアーカイブ技術の統合プラッ</a:t>
          </a:r>
          <a:r>
            <a:rPr lang="ja-JP" altLang="en-US" sz="1600"/>
            <a:t>ト</a:t>
          </a:r>
          <a:r>
            <a:rPr lang="ja-JP" sz="1600"/>
            <a:t>フォーム</a:t>
          </a:r>
          <a:endParaRPr lang="en-US" sz="1600" dirty="0"/>
        </a:p>
      </dgm:t>
    </dgm:pt>
    <dgm:pt modelId="{90293F0C-8F3D-43C2-94F2-EF5632C0B076}" type="parTrans" cxnId="{21CCA648-C749-4EAD-93B4-00F341581A2C}">
      <dgm:prSet/>
      <dgm:spPr/>
      <dgm:t>
        <a:bodyPr/>
        <a:lstStyle/>
        <a:p>
          <a:endParaRPr lang="en-US"/>
        </a:p>
      </dgm:t>
    </dgm:pt>
    <dgm:pt modelId="{D9114916-F5A3-4BA0-A1A8-FDF63886E3B6}" type="sibTrans" cxnId="{21CCA648-C749-4EAD-93B4-00F341581A2C}">
      <dgm:prSet/>
      <dgm:spPr/>
      <dgm:t>
        <a:bodyPr/>
        <a:lstStyle/>
        <a:p>
          <a:endParaRPr lang="en-US"/>
        </a:p>
      </dgm:t>
    </dgm:pt>
    <dgm:pt modelId="{2BF9AD92-BCF8-4449-91CE-D3AB9406D40A}">
      <dgm:prSet custT="1"/>
      <dgm:spPr/>
      <dgm:t>
        <a:bodyPr/>
        <a:lstStyle/>
        <a:p>
          <a:pPr>
            <a:lnSpc>
              <a:spcPct val="100000"/>
            </a:lnSpc>
          </a:pPr>
          <a:r>
            <a:rPr lang="ja-JP" altLang="en-US" sz="1600"/>
            <a:t>・</a:t>
          </a:r>
          <a:r>
            <a:rPr lang="ja-JP" sz="1600"/>
            <a:t>多層的な情報の表示と共有が可能</a:t>
          </a:r>
          <a:endParaRPr lang="en-US" sz="1600" dirty="0"/>
        </a:p>
      </dgm:t>
    </dgm:pt>
    <dgm:pt modelId="{ACAAA9E0-DEFE-4ECE-BCD2-38221A27F746}" type="parTrans" cxnId="{5D9CF760-5CC6-4FD6-8E40-BE52AD899ACC}">
      <dgm:prSet/>
      <dgm:spPr/>
      <dgm:t>
        <a:bodyPr/>
        <a:lstStyle/>
        <a:p>
          <a:endParaRPr lang="en-US"/>
        </a:p>
      </dgm:t>
    </dgm:pt>
    <dgm:pt modelId="{72D567C6-4912-4705-9C3C-17286E2F6FFB}" type="sibTrans" cxnId="{5D9CF760-5CC6-4FD6-8E40-BE52AD899ACC}">
      <dgm:prSet/>
      <dgm:spPr/>
      <dgm:t>
        <a:bodyPr/>
        <a:lstStyle/>
        <a:p>
          <a:endParaRPr lang="en-US"/>
        </a:p>
      </dgm:t>
    </dgm:pt>
    <dgm:pt modelId="{B271536E-7BAD-47AD-8639-536ED4C64242}" type="pres">
      <dgm:prSet presAssocID="{2C6237C4-E9D7-4EC1-A518-7BFBD1C8CCB2}" presName="root" presStyleCnt="0">
        <dgm:presLayoutVars>
          <dgm:dir/>
          <dgm:resizeHandles val="exact"/>
        </dgm:presLayoutVars>
      </dgm:prSet>
      <dgm:spPr/>
    </dgm:pt>
    <dgm:pt modelId="{9377E1CE-6E2D-4129-A7D1-83CF386CAE2D}" type="pres">
      <dgm:prSet presAssocID="{8814B4CA-BFFE-453B-B4A6-836A626E4C04}" presName="compNode" presStyleCnt="0"/>
      <dgm:spPr/>
    </dgm:pt>
    <dgm:pt modelId="{8B997506-7B39-4971-BC5D-C9936800B3F4}" type="pres">
      <dgm:prSet presAssocID="{8814B4CA-BFFE-453B-B4A6-836A626E4C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おひさま"/>
        </a:ext>
      </dgm:extLst>
    </dgm:pt>
    <dgm:pt modelId="{B4D9EFE9-25D4-40BF-B51E-120E168617E2}" type="pres">
      <dgm:prSet presAssocID="{8814B4CA-BFFE-453B-B4A6-836A626E4C04}" presName="iconSpace" presStyleCnt="0"/>
      <dgm:spPr/>
    </dgm:pt>
    <dgm:pt modelId="{59B5B883-4FE9-45B9-A607-7B3048CC5851}" type="pres">
      <dgm:prSet presAssocID="{8814B4CA-BFFE-453B-B4A6-836A626E4C04}" presName="parTx" presStyleLbl="revTx" presStyleIdx="0" presStyleCnt="4" custScaleX="112011">
        <dgm:presLayoutVars>
          <dgm:chMax val="0"/>
          <dgm:chPref val="0"/>
        </dgm:presLayoutVars>
      </dgm:prSet>
      <dgm:spPr/>
    </dgm:pt>
    <dgm:pt modelId="{93F3D865-CFB1-4C26-ABC7-17C1647C09EA}" type="pres">
      <dgm:prSet presAssocID="{8814B4CA-BFFE-453B-B4A6-836A626E4C04}" presName="txSpace" presStyleCnt="0"/>
      <dgm:spPr/>
    </dgm:pt>
    <dgm:pt modelId="{7F5F3089-B717-4A74-AC1F-4250E9D9CB03}" type="pres">
      <dgm:prSet presAssocID="{8814B4CA-BFFE-453B-B4A6-836A626E4C04}" presName="desTx" presStyleLbl="revTx" presStyleIdx="1" presStyleCnt="4" custLinFactNeighborX="-5240" custLinFactNeighborY="3331">
        <dgm:presLayoutVars/>
      </dgm:prSet>
      <dgm:spPr/>
    </dgm:pt>
    <dgm:pt modelId="{F2288D0C-672C-4373-977A-CD3E4AE40FA9}" type="pres">
      <dgm:prSet presAssocID="{37CCC1C1-FF8E-405C-9277-8B4B78BF1F7C}" presName="sibTrans" presStyleCnt="0"/>
      <dgm:spPr/>
    </dgm:pt>
    <dgm:pt modelId="{0586EBF0-2701-4F13-AD25-AD7A01C007EF}" type="pres">
      <dgm:prSet presAssocID="{B83DAE57-4EDA-4562-A093-087CD2B92786}" presName="compNode" presStyleCnt="0"/>
      <dgm:spPr/>
    </dgm:pt>
    <dgm:pt modelId="{0678A470-A918-4736-BA73-886F69D3E063}" type="pres">
      <dgm:prSet presAssocID="{B83DAE57-4EDA-4562-A093-087CD2B927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9C2DFA49-9106-48C8-B3DB-BBE21ADF2C35}" type="pres">
      <dgm:prSet presAssocID="{B83DAE57-4EDA-4562-A093-087CD2B92786}" presName="iconSpace" presStyleCnt="0"/>
      <dgm:spPr/>
    </dgm:pt>
    <dgm:pt modelId="{4850C4F0-0CEB-43B9-BD2B-F74556445519}" type="pres">
      <dgm:prSet presAssocID="{B83DAE57-4EDA-4562-A093-087CD2B92786}" presName="parTx" presStyleLbl="revTx" presStyleIdx="2" presStyleCnt="4" custLinFactNeighborX="498" custLinFactNeighborY="2656">
        <dgm:presLayoutVars>
          <dgm:chMax val="0"/>
          <dgm:chPref val="0"/>
        </dgm:presLayoutVars>
      </dgm:prSet>
      <dgm:spPr/>
    </dgm:pt>
    <dgm:pt modelId="{1614EBAA-F9B7-4ADD-9EA4-F1641C5D0502}" type="pres">
      <dgm:prSet presAssocID="{B83DAE57-4EDA-4562-A093-087CD2B92786}" presName="txSpace" presStyleCnt="0"/>
      <dgm:spPr/>
    </dgm:pt>
    <dgm:pt modelId="{490E04AA-06D6-4B16-A5C5-6C5528534471}" type="pres">
      <dgm:prSet presAssocID="{B83DAE57-4EDA-4562-A093-087CD2B92786}" presName="desTx" presStyleLbl="revTx" presStyleIdx="3" presStyleCnt="4" custScaleX="106313" custLinFactY="-17876678" custLinFactNeighborX="-1138" custLinFactNeighborY="-17900000">
        <dgm:presLayoutVars/>
      </dgm:prSet>
      <dgm:spPr/>
    </dgm:pt>
  </dgm:ptLst>
  <dgm:cxnLst>
    <dgm:cxn modelId="{B3C46438-7BD6-48CB-A7C3-F7E83EAB3685}" srcId="{8814B4CA-BFFE-453B-B4A6-836A626E4C04}" destId="{67A23B81-4DCD-4CCA-9781-A5706735AA96}" srcOrd="0" destOrd="0" parTransId="{40C09891-D3E5-4869-958D-8007DF0A9ED1}" sibTransId="{31FD1B16-A100-4161-B64C-3A0A3B10AAEC}"/>
    <dgm:cxn modelId="{21CCA648-C749-4EAD-93B4-00F341581A2C}" srcId="{B83DAE57-4EDA-4562-A093-087CD2B92786}" destId="{68194616-AFEE-43E1-9302-90551EDCB87B}" srcOrd="0" destOrd="0" parTransId="{90293F0C-8F3D-43C2-94F2-EF5632C0B076}" sibTransId="{D9114916-F5A3-4BA0-A1A8-FDF63886E3B6}"/>
    <dgm:cxn modelId="{4AC1484B-FC2A-4396-B8ED-BA0E54E67515}" srcId="{2C6237C4-E9D7-4EC1-A518-7BFBD1C8CCB2}" destId="{B83DAE57-4EDA-4562-A093-087CD2B92786}" srcOrd="1" destOrd="0" parTransId="{85308EDD-3F0E-4369-BD33-9607B78DF2F0}" sibTransId="{269088E6-34CF-4464-91A2-5F0FF43BF757}"/>
    <dgm:cxn modelId="{322DE254-4803-4A08-8D99-0626A598CB1B}" type="presOf" srcId="{8814B4CA-BFFE-453B-B4A6-836A626E4C04}" destId="{59B5B883-4FE9-45B9-A607-7B3048CC5851}" srcOrd="0" destOrd="0" presId="urn:microsoft.com/office/officeart/2018/2/layout/IconLabelDescriptionList"/>
    <dgm:cxn modelId="{5D9CF760-5CC6-4FD6-8E40-BE52AD899ACC}" srcId="{B83DAE57-4EDA-4562-A093-087CD2B92786}" destId="{2BF9AD92-BCF8-4449-91CE-D3AB9406D40A}" srcOrd="1" destOrd="0" parTransId="{ACAAA9E0-DEFE-4ECE-BCD2-38221A27F746}" sibTransId="{72D567C6-4912-4705-9C3C-17286E2F6FFB}"/>
    <dgm:cxn modelId="{5E77C668-92DD-4E9F-B7DF-0FDC7EDB717E}" type="presOf" srcId="{B83DAE57-4EDA-4562-A093-087CD2B92786}" destId="{4850C4F0-0CEB-43B9-BD2B-F74556445519}" srcOrd="0" destOrd="0" presId="urn:microsoft.com/office/officeart/2018/2/layout/IconLabelDescriptionList"/>
    <dgm:cxn modelId="{71B0D47F-51B6-4C28-9E70-62AD5E3286E6}" type="presOf" srcId="{2C6237C4-E9D7-4EC1-A518-7BFBD1C8CCB2}" destId="{B271536E-7BAD-47AD-8639-536ED4C64242}" srcOrd="0" destOrd="0" presId="urn:microsoft.com/office/officeart/2018/2/layout/IconLabelDescriptionList"/>
    <dgm:cxn modelId="{0E6A6183-519D-4B49-BECC-34EA0B33850C}" type="presOf" srcId="{67A23B81-4DCD-4CCA-9781-A5706735AA96}" destId="{7F5F3089-B717-4A74-AC1F-4250E9D9CB03}" srcOrd="0" destOrd="0" presId="urn:microsoft.com/office/officeart/2018/2/layout/IconLabelDescriptionList"/>
    <dgm:cxn modelId="{96FE74AA-66FF-4F15-9123-EDED25DF20E7}" srcId="{2C6237C4-E9D7-4EC1-A518-7BFBD1C8CCB2}" destId="{8814B4CA-BFFE-453B-B4A6-836A626E4C04}" srcOrd="0" destOrd="0" parTransId="{1081DF34-24A5-4407-9688-408E5241997A}" sibTransId="{37CCC1C1-FF8E-405C-9277-8B4B78BF1F7C}"/>
    <dgm:cxn modelId="{C1B819AE-434F-43AC-B52F-A628C852E71B}" type="presOf" srcId="{68194616-AFEE-43E1-9302-90551EDCB87B}" destId="{490E04AA-06D6-4B16-A5C5-6C5528534471}" srcOrd="0" destOrd="0" presId="urn:microsoft.com/office/officeart/2018/2/layout/IconLabelDescriptionList"/>
    <dgm:cxn modelId="{1492B5CF-9ACA-4C38-9CF2-A768D7DC89C8}" type="presOf" srcId="{2BF9AD92-BCF8-4449-91CE-D3AB9406D40A}" destId="{490E04AA-06D6-4B16-A5C5-6C5528534471}" srcOrd="0" destOrd="1" presId="urn:microsoft.com/office/officeart/2018/2/layout/IconLabelDescriptionList"/>
    <dgm:cxn modelId="{1F2703B6-37FB-4AF0-A5E4-CE2A2039099B}" type="presParOf" srcId="{B271536E-7BAD-47AD-8639-536ED4C64242}" destId="{9377E1CE-6E2D-4129-A7D1-83CF386CAE2D}" srcOrd="0" destOrd="0" presId="urn:microsoft.com/office/officeart/2018/2/layout/IconLabelDescriptionList"/>
    <dgm:cxn modelId="{23E6D66C-91A7-46A1-A13F-565B8E87C3CC}" type="presParOf" srcId="{9377E1CE-6E2D-4129-A7D1-83CF386CAE2D}" destId="{8B997506-7B39-4971-BC5D-C9936800B3F4}" srcOrd="0" destOrd="0" presId="urn:microsoft.com/office/officeart/2018/2/layout/IconLabelDescriptionList"/>
    <dgm:cxn modelId="{3113ADF8-79A0-454A-8594-BC34FFFD1DBC}" type="presParOf" srcId="{9377E1CE-6E2D-4129-A7D1-83CF386CAE2D}" destId="{B4D9EFE9-25D4-40BF-B51E-120E168617E2}" srcOrd="1" destOrd="0" presId="urn:microsoft.com/office/officeart/2018/2/layout/IconLabelDescriptionList"/>
    <dgm:cxn modelId="{F3B26D9E-EEB9-4791-9A8B-6E9A71B8E996}" type="presParOf" srcId="{9377E1CE-6E2D-4129-A7D1-83CF386CAE2D}" destId="{59B5B883-4FE9-45B9-A607-7B3048CC5851}" srcOrd="2" destOrd="0" presId="urn:microsoft.com/office/officeart/2018/2/layout/IconLabelDescriptionList"/>
    <dgm:cxn modelId="{AFB9D2F4-9BA4-4D1E-BBFD-64EA1EA1BBAA}" type="presParOf" srcId="{9377E1CE-6E2D-4129-A7D1-83CF386CAE2D}" destId="{93F3D865-CFB1-4C26-ABC7-17C1647C09EA}" srcOrd="3" destOrd="0" presId="urn:microsoft.com/office/officeart/2018/2/layout/IconLabelDescriptionList"/>
    <dgm:cxn modelId="{5EEF7E22-2F5E-413E-BEDB-DAF001E57A75}" type="presParOf" srcId="{9377E1CE-6E2D-4129-A7D1-83CF386CAE2D}" destId="{7F5F3089-B717-4A74-AC1F-4250E9D9CB03}" srcOrd="4" destOrd="0" presId="urn:microsoft.com/office/officeart/2018/2/layout/IconLabelDescriptionList"/>
    <dgm:cxn modelId="{0E5E766F-4C75-4C35-A3A3-4C37B28B63FC}" type="presParOf" srcId="{B271536E-7BAD-47AD-8639-536ED4C64242}" destId="{F2288D0C-672C-4373-977A-CD3E4AE40FA9}" srcOrd="1" destOrd="0" presId="urn:microsoft.com/office/officeart/2018/2/layout/IconLabelDescriptionList"/>
    <dgm:cxn modelId="{86255BDE-A437-42E7-B5A2-E0781097FE6A}" type="presParOf" srcId="{B271536E-7BAD-47AD-8639-536ED4C64242}" destId="{0586EBF0-2701-4F13-AD25-AD7A01C007EF}" srcOrd="2" destOrd="0" presId="urn:microsoft.com/office/officeart/2018/2/layout/IconLabelDescriptionList"/>
    <dgm:cxn modelId="{13C90A7F-026A-40E5-A777-A2710A0B08A8}" type="presParOf" srcId="{0586EBF0-2701-4F13-AD25-AD7A01C007EF}" destId="{0678A470-A918-4736-BA73-886F69D3E063}" srcOrd="0" destOrd="0" presId="urn:microsoft.com/office/officeart/2018/2/layout/IconLabelDescriptionList"/>
    <dgm:cxn modelId="{F83868CF-0C12-489B-B9C5-1243B2999EC9}" type="presParOf" srcId="{0586EBF0-2701-4F13-AD25-AD7A01C007EF}" destId="{9C2DFA49-9106-48C8-B3DB-BBE21ADF2C35}" srcOrd="1" destOrd="0" presId="urn:microsoft.com/office/officeart/2018/2/layout/IconLabelDescriptionList"/>
    <dgm:cxn modelId="{0F1F39DB-9D8C-4370-9F6F-4D352154A3A3}" type="presParOf" srcId="{0586EBF0-2701-4F13-AD25-AD7A01C007EF}" destId="{4850C4F0-0CEB-43B9-BD2B-F74556445519}" srcOrd="2" destOrd="0" presId="urn:microsoft.com/office/officeart/2018/2/layout/IconLabelDescriptionList"/>
    <dgm:cxn modelId="{E90B310D-B38C-46B0-A410-0ADAA84C240A}" type="presParOf" srcId="{0586EBF0-2701-4F13-AD25-AD7A01C007EF}" destId="{1614EBAA-F9B7-4ADD-9EA4-F1641C5D0502}" srcOrd="3" destOrd="0" presId="urn:microsoft.com/office/officeart/2018/2/layout/IconLabelDescriptionList"/>
    <dgm:cxn modelId="{C0762F98-8F43-4103-9595-5BA69BA6514E}" type="presParOf" srcId="{0586EBF0-2701-4F13-AD25-AD7A01C007EF}" destId="{490E04AA-06D6-4B16-A5C5-6C55285344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D4B8E-0828-457F-833B-03639A48D39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9900929-22BE-48DD-8231-28379965FF5E}">
      <dgm:prSet/>
      <dgm:spPr/>
      <dgm:t>
        <a:bodyPr/>
        <a:lstStyle/>
        <a:p>
          <a:r>
            <a:rPr lang="ja-JP" b="1"/>
            <a:t>地域の学校やコミュニティにおける防災教育の教材としての利用</a:t>
          </a:r>
          <a:endParaRPr lang="en-US" b="1" dirty="0"/>
        </a:p>
      </dgm:t>
    </dgm:pt>
    <dgm:pt modelId="{6CE4D344-E55F-490E-9DCF-062114FF04D0}" type="parTrans" cxnId="{BD203539-219A-47D5-93C7-B1A43D837E19}">
      <dgm:prSet/>
      <dgm:spPr/>
      <dgm:t>
        <a:bodyPr/>
        <a:lstStyle/>
        <a:p>
          <a:endParaRPr lang="en-US"/>
        </a:p>
      </dgm:t>
    </dgm:pt>
    <dgm:pt modelId="{B40D086E-1D3D-4921-A560-D85DEDB1C05C}" type="sibTrans" cxnId="{BD203539-219A-47D5-93C7-B1A43D837E19}">
      <dgm:prSet phldrT="01" phldr="0"/>
      <dgm:spPr/>
      <dgm:t>
        <a:bodyPr/>
        <a:lstStyle/>
        <a:p>
          <a:r>
            <a:rPr lang="en-US"/>
            <a:t>01</a:t>
          </a:r>
          <a:endParaRPr lang="en-US" dirty="0"/>
        </a:p>
      </dgm:t>
    </dgm:pt>
    <dgm:pt modelId="{7D1AC6EF-04F6-4C22-B343-5812A076BE22}">
      <dgm:prSet/>
      <dgm:spPr/>
      <dgm:t>
        <a:bodyPr/>
        <a:lstStyle/>
        <a:p>
          <a:r>
            <a:rPr lang="ja-JP"/>
            <a:t>教材としての価値</a:t>
          </a:r>
          <a:endParaRPr lang="en-US" dirty="0"/>
        </a:p>
      </dgm:t>
    </dgm:pt>
    <dgm:pt modelId="{26D25973-1F39-4476-843F-F6F3DB5D9DC8}" type="parTrans" cxnId="{D6B567FD-C325-487E-9221-03B15893B23C}">
      <dgm:prSet/>
      <dgm:spPr/>
      <dgm:t>
        <a:bodyPr/>
        <a:lstStyle/>
        <a:p>
          <a:endParaRPr lang="en-US"/>
        </a:p>
      </dgm:t>
    </dgm:pt>
    <dgm:pt modelId="{AAFF7CCA-08B7-4AA1-AA32-181941B50C0B}" type="sibTrans" cxnId="{D6B567FD-C325-487E-9221-03B15893B23C}">
      <dgm:prSet/>
      <dgm:spPr/>
      <dgm:t>
        <a:bodyPr/>
        <a:lstStyle/>
        <a:p>
          <a:endParaRPr lang="en-US"/>
        </a:p>
      </dgm:t>
    </dgm:pt>
    <dgm:pt modelId="{3A4839CD-E880-414A-A56E-B26D2BCFB791}">
      <dgm:prSet/>
      <dgm:spPr/>
      <dgm:t>
        <a:bodyPr/>
        <a:lstStyle/>
        <a:p>
          <a:r>
            <a:rPr lang="ja-JP"/>
            <a:t>ワークショップや授業での活用</a:t>
          </a:r>
          <a:endParaRPr lang="en-US" dirty="0"/>
        </a:p>
      </dgm:t>
    </dgm:pt>
    <dgm:pt modelId="{8516FEBC-0E25-425A-B3DB-DA5FC43DC4A8}" type="parTrans" cxnId="{2876FB61-D386-4C88-9609-AF953306917F}">
      <dgm:prSet/>
      <dgm:spPr/>
      <dgm:t>
        <a:bodyPr/>
        <a:lstStyle/>
        <a:p>
          <a:endParaRPr lang="en-US"/>
        </a:p>
      </dgm:t>
    </dgm:pt>
    <dgm:pt modelId="{BD7530CF-DDF2-4671-8815-927587D52826}" type="sibTrans" cxnId="{2876FB61-D386-4C88-9609-AF953306917F}">
      <dgm:prSet/>
      <dgm:spPr/>
      <dgm:t>
        <a:bodyPr/>
        <a:lstStyle/>
        <a:p>
          <a:endParaRPr lang="en-US"/>
        </a:p>
      </dgm:t>
    </dgm:pt>
    <dgm:pt modelId="{66C6702C-0DB0-4FE7-B914-488490217385}">
      <dgm:prSet/>
      <dgm:spPr/>
      <dgm:t>
        <a:bodyPr/>
        <a:lstStyle/>
        <a:p>
          <a:r>
            <a:rPr lang="ja-JP" b="1"/>
            <a:t>地域社会への啓発</a:t>
          </a:r>
          <a:endParaRPr lang="en-US" b="1" dirty="0"/>
        </a:p>
      </dgm:t>
    </dgm:pt>
    <dgm:pt modelId="{7C641530-F0E2-4373-96F2-B0428CCADC5A}" type="parTrans" cxnId="{5810BCDA-C4C2-445D-B532-600022F8752B}">
      <dgm:prSet/>
      <dgm:spPr/>
      <dgm:t>
        <a:bodyPr/>
        <a:lstStyle/>
        <a:p>
          <a:endParaRPr lang="en-US"/>
        </a:p>
      </dgm:t>
    </dgm:pt>
    <dgm:pt modelId="{83C2C0C8-F685-4A37-887F-6F3ECAFD94C5}" type="sibTrans" cxnId="{5810BCDA-C4C2-445D-B532-600022F8752B}">
      <dgm:prSet phldrT="02" phldr="0"/>
      <dgm:spPr/>
      <dgm:t>
        <a:bodyPr/>
        <a:lstStyle/>
        <a:p>
          <a:r>
            <a:rPr lang="en-US"/>
            <a:t>02</a:t>
          </a:r>
        </a:p>
      </dgm:t>
    </dgm:pt>
    <dgm:pt modelId="{71D2B5FA-60B3-4FBC-AD38-3E2465D78F9D}">
      <dgm:prSet/>
      <dgm:spPr/>
      <dgm:t>
        <a:bodyPr/>
        <a:lstStyle/>
        <a:p>
          <a:r>
            <a:rPr lang="ja-JP"/>
            <a:t>地域住民への情報提供</a:t>
          </a:r>
          <a:endParaRPr lang="en-US" dirty="0"/>
        </a:p>
      </dgm:t>
    </dgm:pt>
    <dgm:pt modelId="{B636C0A8-68D5-44D4-826F-8A85802F2668}" type="parTrans" cxnId="{9080C9A0-291A-464A-9BF1-AE060593838C}">
      <dgm:prSet/>
      <dgm:spPr/>
      <dgm:t>
        <a:bodyPr/>
        <a:lstStyle/>
        <a:p>
          <a:endParaRPr lang="en-US"/>
        </a:p>
      </dgm:t>
    </dgm:pt>
    <dgm:pt modelId="{5A84193D-323A-408B-A57E-9B488AE481BB}" type="sibTrans" cxnId="{9080C9A0-291A-464A-9BF1-AE060593838C}">
      <dgm:prSet/>
      <dgm:spPr/>
      <dgm:t>
        <a:bodyPr/>
        <a:lstStyle/>
        <a:p>
          <a:endParaRPr lang="en-US"/>
        </a:p>
      </dgm:t>
    </dgm:pt>
    <dgm:pt modelId="{251FA952-6F13-45F7-9CAF-BFED0A5CA42F}">
      <dgm:prSet/>
      <dgm:spPr/>
      <dgm:t>
        <a:bodyPr/>
        <a:lstStyle/>
        <a:p>
          <a:r>
            <a:rPr lang="ja-JP"/>
            <a:t>防災意識の向上</a:t>
          </a:r>
          <a:endParaRPr lang="en-US"/>
        </a:p>
      </dgm:t>
    </dgm:pt>
    <dgm:pt modelId="{375D3DA2-6BA9-4065-B02F-53A5DF052984}" type="parTrans" cxnId="{148DBF39-3CED-48B2-8EE7-34D3FA3F2E51}">
      <dgm:prSet/>
      <dgm:spPr/>
      <dgm:t>
        <a:bodyPr/>
        <a:lstStyle/>
        <a:p>
          <a:endParaRPr lang="en-US"/>
        </a:p>
      </dgm:t>
    </dgm:pt>
    <dgm:pt modelId="{49B3ABBA-D80A-4E78-8470-751EC2BD8C0A}" type="sibTrans" cxnId="{148DBF39-3CED-48B2-8EE7-34D3FA3F2E51}">
      <dgm:prSet/>
      <dgm:spPr/>
      <dgm:t>
        <a:bodyPr/>
        <a:lstStyle/>
        <a:p>
          <a:endParaRPr lang="en-US"/>
        </a:p>
      </dgm:t>
    </dgm:pt>
    <dgm:pt modelId="{C1D9B0D4-4117-4639-99F7-44CC91AE40E0}">
      <dgm:prSet/>
      <dgm:spPr/>
      <dgm:t>
        <a:bodyPr/>
        <a:lstStyle/>
        <a:p>
          <a:r>
            <a:rPr lang="ja-JP" b="1"/>
            <a:t>将来の災害対策への貢献</a:t>
          </a:r>
          <a:endParaRPr lang="en-US" b="1" dirty="0"/>
        </a:p>
      </dgm:t>
    </dgm:pt>
    <dgm:pt modelId="{F15DB205-ADEA-4AC1-8A9B-61CE9AB99C9D}" type="parTrans" cxnId="{7BF9A22B-6ED9-4BA5-8C0D-9B2A2E2459C3}">
      <dgm:prSet/>
      <dgm:spPr/>
      <dgm:t>
        <a:bodyPr/>
        <a:lstStyle/>
        <a:p>
          <a:endParaRPr lang="en-US"/>
        </a:p>
      </dgm:t>
    </dgm:pt>
    <dgm:pt modelId="{C6DAD62A-EC6F-49D5-BA4E-C301BE4D5D27}" type="sibTrans" cxnId="{7BF9A22B-6ED9-4BA5-8C0D-9B2A2E2459C3}">
      <dgm:prSet phldrT="03" phldr="0"/>
      <dgm:spPr/>
      <dgm:t>
        <a:bodyPr/>
        <a:lstStyle/>
        <a:p>
          <a:r>
            <a:rPr lang="en-US"/>
            <a:t>03</a:t>
          </a:r>
          <a:endParaRPr lang="en-US" dirty="0"/>
        </a:p>
      </dgm:t>
    </dgm:pt>
    <dgm:pt modelId="{69BC9231-ADE2-4A73-A748-CDB1B16620CB}">
      <dgm:prSet/>
      <dgm:spPr/>
      <dgm:t>
        <a:bodyPr/>
        <a:lstStyle/>
        <a:p>
          <a:r>
            <a:rPr lang="ja-JP"/>
            <a:t>過去の教訓を学ぶための資料</a:t>
          </a:r>
          <a:endParaRPr lang="en-US"/>
        </a:p>
      </dgm:t>
    </dgm:pt>
    <dgm:pt modelId="{733ACC3E-64E1-4ABD-90BF-ECDFC184FF60}" type="parTrans" cxnId="{02070BC8-E6DC-48D5-AED2-22C076B8B803}">
      <dgm:prSet/>
      <dgm:spPr/>
      <dgm:t>
        <a:bodyPr/>
        <a:lstStyle/>
        <a:p>
          <a:endParaRPr lang="en-US"/>
        </a:p>
      </dgm:t>
    </dgm:pt>
    <dgm:pt modelId="{93CEFD7D-80AF-4450-A03B-40BBAFE4E654}" type="sibTrans" cxnId="{02070BC8-E6DC-48D5-AED2-22C076B8B803}">
      <dgm:prSet/>
      <dgm:spPr/>
      <dgm:t>
        <a:bodyPr/>
        <a:lstStyle/>
        <a:p>
          <a:endParaRPr lang="en-US"/>
        </a:p>
      </dgm:t>
    </dgm:pt>
    <dgm:pt modelId="{E577B9EC-848F-EA47-B1DD-8FAD203977A5}" type="pres">
      <dgm:prSet presAssocID="{9FDD4B8E-0828-457F-833B-03639A48D39E}" presName="Name0" presStyleCnt="0">
        <dgm:presLayoutVars>
          <dgm:animLvl val="lvl"/>
          <dgm:resizeHandles val="exact"/>
        </dgm:presLayoutVars>
      </dgm:prSet>
      <dgm:spPr/>
    </dgm:pt>
    <dgm:pt modelId="{6E004BC9-D7C6-A34C-88F3-B1DC5E35092C}" type="pres">
      <dgm:prSet presAssocID="{49900929-22BE-48DD-8231-28379965FF5E}" presName="compositeNode" presStyleCnt="0">
        <dgm:presLayoutVars>
          <dgm:bulletEnabled val="1"/>
        </dgm:presLayoutVars>
      </dgm:prSet>
      <dgm:spPr/>
    </dgm:pt>
    <dgm:pt modelId="{E27E465D-1A1C-6F4A-8957-85AC46ACF6BF}" type="pres">
      <dgm:prSet presAssocID="{49900929-22BE-48DD-8231-28379965FF5E}" presName="bgRect" presStyleLbl="alignNode1" presStyleIdx="0" presStyleCnt="3"/>
      <dgm:spPr/>
    </dgm:pt>
    <dgm:pt modelId="{48537C77-D6EF-A24C-9A2C-4A044AC0C4C2}" type="pres">
      <dgm:prSet presAssocID="{B40D086E-1D3D-4921-A560-D85DEDB1C05C}" presName="sibTransNodeRect" presStyleLbl="alignNode1" presStyleIdx="0" presStyleCnt="3">
        <dgm:presLayoutVars>
          <dgm:chMax val="0"/>
          <dgm:bulletEnabled val="1"/>
        </dgm:presLayoutVars>
      </dgm:prSet>
      <dgm:spPr/>
    </dgm:pt>
    <dgm:pt modelId="{024729EE-9E83-7745-AE33-B48573AE012D}" type="pres">
      <dgm:prSet presAssocID="{49900929-22BE-48DD-8231-28379965FF5E}" presName="nodeRect" presStyleLbl="alignNode1" presStyleIdx="0" presStyleCnt="3">
        <dgm:presLayoutVars>
          <dgm:bulletEnabled val="1"/>
        </dgm:presLayoutVars>
      </dgm:prSet>
      <dgm:spPr/>
    </dgm:pt>
    <dgm:pt modelId="{342FF718-5384-9147-A074-EFD7FD281168}" type="pres">
      <dgm:prSet presAssocID="{B40D086E-1D3D-4921-A560-D85DEDB1C05C}" presName="sibTrans" presStyleCnt="0"/>
      <dgm:spPr/>
    </dgm:pt>
    <dgm:pt modelId="{647A2E4B-B4E4-6E4E-8C5B-2FB25AE48E00}" type="pres">
      <dgm:prSet presAssocID="{66C6702C-0DB0-4FE7-B914-488490217385}" presName="compositeNode" presStyleCnt="0">
        <dgm:presLayoutVars>
          <dgm:bulletEnabled val="1"/>
        </dgm:presLayoutVars>
      </dgm:prSet>
      <dgm:spPr/>
    </dgm:pt>
    <dgm:pt modelId="{175419BE-6C2E-5445-B83D-C886370051D5}" type="pres">
      <dgm:prSet presAssocID="{66C6702C-0DB0-4FE7-B914-488490217385}" presName="bgRect" presStyleLbl="alignNode1" presStyleIdx="1" presStyleCnt="3"/>
      <dgm:spPr/>
    </dgm:pt>
    <dgm:pt modelId="{E898CD20-3D28-494A-966D-2B8E5D35F0B9}" type="pres">
      <dgm:prSet presAssocID="{83C2C0C8-F685-4A37-887F-6F3ECAFD94C5}" presName="sibTransNodeRect" presStyleLbl="alignNode1" presStyleIdx="1" presStyleCnt="3">
        <dgm:presLayoutVars>
          <dgm:chMax val="0"/>
          <dgm:bulletEnabled val="1"/>
        </dgm:presLayoutVars>
      </dgm:prSet>
      <dgm:spPr/>
    </dgm:pt>
    <dgm:pt modelId="{DA9D0553-307C-8B40-A386-15CD36F7AE62}" type="pres">
      <dgm:prSet presAssocID="{66C6702C-0DB0-4FE7-B914-488490217385}" presName="nodeRect" presStyleLbl="alignNode1" presStyleIdx="1" presStyleCnt="3">
        <dgm:presLayoutVars>
          <dgm:bulletEnabled val="1"/>
        </dgm:presLayoutVars>
      </dgm:prSet>
      <dgm:spPr/>
    </dgm:pt>
    <dgm:pt modelId="{78922A0F-178D-F94C-949C-907C50578EFC}" type="pres">
      <dgm:prSet presAssocID="{83C2C0C8-F685-4A37-887F-6F3ECAFD94C5}" presName="sibTrans" presStyleCnt="0"/>
      <dgm:spPr/>
    </dgm:pt>
    <dgm:pt modelId="{1ECAC3BD-2060-5149-8C36-C0DDCDF57D33}" type="pres">
      <dgm:prSet presAssocID="{C1D9B0D4-4117-4639-99F7-44CC91AE40E0}" presName="compositeNode" presStyleCnt="0">
        <dgm:presLayoutVars>
          <dgm:bulletEnabled val="1"/>
        </dgm:presLayoutVars>
      </dgm:prSet>
      <dgm:spPr/>
    </dgm:pt>
    <dgm:pt modelId="{62905F5E-EC8A-5949-A8D9-4EFAAB6BD287}" type="pres">
      <dgm:prSet presAssocID="{C1D9B0D4-4117-4639-99F7-44CC91AE40E0}" presName="bgRect" presStyleLbl="alignNode1" presStyleIdx="2" presStyleCnt="3"/>
      <dgm:spPr/>
    </dgm:pt>
    <dgm:pt modelId="{1368CD5F-5B57-BC45-A94B-F30D3BA76C66}" type="pres">
      <dgm:prSet presAssocID="{C6DAD62A-EC6F-49D5-BA4E-C301BE4D5D27}" presName="sibTransNodeRect" presStyleLbl="alignNode1" presStyleIdx="2" presStyleCnt="3">
        <dgm:presLayoutVars>
          <dgm:chMax val="0"/>
          <dgm:bulletEnabled val="1"/>
        </dgm:presLayoutVars>
      </dgm:prSet>
      <dgm:spPr/>
    </dgm:pt>
    <dgm:pt modelId="{999DF844-12FD-AE42-9FA8-D8125DE4098C}" type="pres">
      <dgm:prSet presAssocID="{C1D9B0D4-4117-4639-99F7-44CC91AE40E0}" presName="nodeRect" presStyleLbl="alignNode1" presStyleIdx="2" presStyleCnt="3">
        <dgm:presLayoutVars>
          <dgm:bulletEnabled val="1"/>
        </dgm:presLayoutVars>
      </dgm:prSet>
      <dgm:spPr/>
    </dgm:pt>
  </dgm:ptLst>
  <dgm:cxnLst>
    <dgm:cxn modelId="{9CDA6B03-54BA-C742-B4F0-8C66A329CAA7}" type="presOf" srcId="{251FA952-6F13-45F7-9CAF-BFED0A5CA42F}" destId="{DA9D0553-307C-8B40-A386-15CD36F7AE62}" srcOrd="0" destOrd="2" presId="urn:microsoft.com/office/officeart/2016/7/layout/LinearBlockProcessNumbered"/>
    <dgm:cxn modelId="{5376E420-A34F-A74E-9346-D0B467906F30}" type="presOf" srcId="{3A4839CD-E880-414A-A56E-B26D2BCFB791}" destId="{024729EE-9E83-7745-AE33-B48573AE012D}" srcOrd="0" destOrd="2" presId="urn:microsoft.com/office/officeart/2016/7/layout/LinearBlockProcessNumbered"/>
    <dgm:cxn modelId="{7BF9A22B-6ED9-4BA5-8C0D-9B2A2E2459C3}" srcId="{9FDD4B8E-0828-457F-833B-03639A48D39E}" destId="{C1D9B0D4-4117-4639-99F7-44CC91AE40E0}" srcOrd="2" destOrd="0" parTransId="{F15DB205-ADEA-4AC1-8A9B-61CE9AB99C9D}" sibTransId="{C6DAD62A-EC6F-49D5-BA4E-C301BE4D5D27}"/>
    <dgm:cxn modelId="{96CA9535-CAC1-A34A-9457-4B72201EE123}" type="presOf" srcId="{9FDD4B8E-0828-457F-833B-03639A48D39E}" destId="{E577B9EC-848F-EA47-B1DD-8FAD203977A5}" srcOrd="0" destOrd="0" presId="urn:microsoft.com/office/officeart/2016/7/layout/LinearBlockProcessNumbered"/>
    <dgm:cxn modelId="{C1AE1238-8101-E149-8BF6-FE22AA2F0462}" type="presOf" srcId="{71D2B5FA-60B3-4FBC-AD38-3E2465D78F9D}" destId="{DA9D0553-307C-8B40-A386-15CD36F7AE62}" srcOrd="0" destOrd="1" presId="urn:microsoft.com/office/officeart/2016/7/layout/LinearBlockProcessNumbered"/>
    <dgm:cxn modelId="{BD203539-219A-47D5-93C7-B1A43D837E19}" srcId="{9FDD4B8E-0828-457F-833B-03639A48D39E}" destId="{49900929-22BE-48DD-8231-28379965FF5E}" srcOrd="0" destOrd="0" parTransId="{6CE4D344-E55F-490E-9DCF-062114FF04D0}" sibTransId="{B40D086E-1D3D-4921-A560-D85DEDB1C05C}"/>
    <dgm:cxn modelId="{148DBF39-3CED-48B2-8EE7-34D3FA3F2E51}" srcId="{66C6702C-0DB0-4FE7-B914-488490217385}" destId="{251FA952-6F13-45F7-9CAF-BFED0A5CA42F}" srcOrd="1" destOrd="0" parTransId="{375D3DA2-6BA9-4065-B02F-53A5DF052984}" sibTransId="{49B3ABBA-D80A-4E78-8470-751EC2BD8C0A}"/>
    <dgm:cxn modelId="{B896E23A-71CC-3043-9BE0-A9CF52FFDA0B}" type="presOf" srcId="{83C2C0C8-F685-4A37-887F-6F3ECAFD94C5}" destId="{E898CD20-3D28-494A-966D-2B8E5D35F0B9}" srcOrd="0" destOrd="0" presId="urn:microsoft.com/office/officeart/2016/7/layout/LinearBlockProcessNumbered"/>
    <dgm:cxn modelId="{66A5B251-037D-2249-B915-09471A1515C3}" type="presOf" srcId="{7D1AC6EF-04F6-4C22-B343-5812A076BE22}" destId="{024729EE-9E83-7745-AE33-B48573AE012D}" srcOrd="0" destOrd="1" presId="urn:microsoft.com/office/officeart/2016/7/layout/LinearBlockProcessNumbered"/>
    <dgm:cxn modelId="{2876FB61-D386-4C88-9609-AF953306917F}" srcId="{49900929-22BE-48DD-8231-28379965FF5E}" destId="{3A4839CD-E880-414A-A56E-B26D2BCFB791}" srcOrd="1" destOrd="0" parTransId="{8516FEBC-0E25-425A-B3DB-DA5FC43DC4A8}" sibTransId="{BD7530CF-DDF2-4671-8815-927587D52826}"/>
    <dgm:cxn modelId="{55168F67-FDCF-084B-97D3-D3657AE6F51D}" type="presOf" srcId="{C6DAD62A-EC6F-49D5-BA4E-C301BE4D5D27}" destId="{1368CD5F-5B57-BC45-A94B-F30D3BA76C66}" srcOrd="0" destOrd="0" presId="urn:microsoft.com/office/officeart/2016/7/layout/LinearBlockProcessNumbered"/>
    <dgm:cxn modelId="{3245076B-B478-2A40-986B-AE4FBB5181D6}" type="presOf" srcId="{66C6702C-0DB0-4FE7-B914-488490217385}" destId="{DA9D0553-307C-8B40-A386-15CD36F7AE62}" srcOrd="1" destOrd="0" presId="urn:microsoft.com/office/officeart/2016/7/layout/LinearBlockProcessNumbered"/>
    <dgm:cxn modelId="{B5AA7770-7154-524C-A9D9-EB6A4AB9F309}" type="presOf" srcId="{66C6702C-0DB0-4FE7-B914-488490217385}" destId="{175419BE-6C2E-5445-B83D-C886370051D5}" srcOrd="0" destOrd="0" presId="urn:microsoft.com/office/officeart/2016/7/layout/LinearBlockProcessNumbered"/>
    <dgm:cxn modelId="{CBEE9C8F-D3A4-2744-997C-C9800FF3589E}" type="presOf" srcId="{C1D9B0D4-4117-4639-99F7-44CC91AE40E0}" destId="{62905F5E-EC8A-5949-A8D9-4EFAAB6BD287}" srcOrd="0" destOrd="0" presId="urn:microsoft.com/office/officeart/2016/7/layout/LinearBlockProcessNumbered"/>
    <dgm:cxn modelId="{F32D229F-D834-5042-8BFD-BF7F1A70CE4B}" type="presOf" srcId="{B40D086E-1D3D-4921-A560-D85DEDB1C05C}" destId="{48537C77-D6EF-A24C-9A2C-4A044AC0C4C2}" srcOrd="0" destOrd="0" presId="urn:microsoft.com/office/officeart/2016/7/layout/LinearBlockProcessNumbered"/>
    <dgm:cxn modelId="{C67039A0-614E-C741-9162-AC3F82C93ADE}" type="presOf" srcId="{C1D9B0D4-4117-4639-99F7-44CC91AE40E0}" destId="{999DF844-12FD-AE42-9FA8-D8125DE4098C}" srcOrd="1" destOrd="0" presId="urn:microsoft.com/office/officeart/2016/7/layout/LinearBlockProcessNumbered"/>
    <dgm:cxn modelId="{9080C9A0-291A-464A-9BF1-AE060593838C}" srcId="{66C6702C-0DB0-4FE7-B914-488490217385}" destId="{71D2B5FA-60B3-4FBC-AD38-3E2465D78F9D}" srcOrd="0" destOrd="0" parTransId="{B636C0A8-68D5-44D4-826F-8A85802F2668}" sibTransId="{5A84193D-323A-408B-A57E-9B488AE481BB}"/>
    <dgm:cxn modelId="{6E985DA3-49F0-8947-80C7-3E80065FC927}" type="presOf" srcId="{49900929-22BE-48DD-8231-28379965FF5E}" destId="{024729EE-9E83-7745-AE33-B48573AE012D}" srcOrd="1" destOrd="0" presId="urn:microsoft.com/office/officeart/2016/7/layout/LinearBlockProcessNumbered"/>
    <dgm:cxn modelId="{BA36CBAF-F56D-A945-9C2D-E863DD9F3663}" type="presOf" srcId="{69BC9231-ADE2-4A73-A748-CDB1B16620CB}" destId="{999DF844-12FD-AE42-9FA8-D8125DE4098C}" srcOrd="0" destOrd="1" presId="urn:microsoft.com/office/officeart/2016/7/layout/LinearBlockProcessNumbered"/>
    <dgm:cxn modelId="{02070BC8-E6DC-48D5-AED2-22C076B8B803}" srcId="{C1D9B0D4-4117-4639-99F7-44CC91AE40E0}" destId="{69BC9231-ADE2-4A73-A748-CDB1B16620CB}" srcOrd="0" destOrd="0" parTransId="{733ACC3E-64E1-4ABD-90BF-ECDFC184FF60}" sibTransId="{93CEFD7D-80AF-4450-A03B-40BBAFE4E654}"/>
    <dgm:cxn modelId="{5810BCDA-C4C2-445D-B532-600022F8752B}" srcId="{9FDD4B8E-0828-457F-833B-03639A48D39E}" destId="{66C6702C-0DB0-4FE7-B914-488490217385}" srcOrd="1" destOrd="0" parTransId="{7C641530-F0E2-4373-96F2-B0428CCADC5A}" sibTransId="{83C2C0C8-F685-4A37-887F-6F3ECAFD94C5}"/>
    <dgm:cxn modelId="{6C88CCDD-35F1-D140-AB3B-FD785967DA63}" type="presOf" srcId="{49900929-22BE-48DD-8231-28379965FF5E}" destId="{E27E465D-1A1C-6F4A-8957-85AC46ACF6BF}" srcOrd="0" destOrd="0" presId="urn:microsoft.com/office/officeart/2016/7/layout/LinearBlockProcessNumbered"/>
    <dgm:cxn modelId="{D6B567FD-C325-487E-9221-03B15893B23C}" srcId="{49900929-22BE-48DD-8231-28379965FF5E}" destId="{7D1AC6EF-04F6-4C22-B343-5812A076BE22}" srcOrd="0" destOrd="0" parTransId="{26D25973-1F39-4476-843F-F6F3DB5D9DC8}" sibTransId="{AAFF7CCA-08B7-4AA1-AA32-181941B50C0B}"/>
    <dgm:cxn modelId="{10DA2A84-507C-1449-BA7D-9D9E1459AFDA}" type="presParOf" srcId="{E577B9EC-848F-EA47-B1DD-8FAD203977A5}" destId="{6E004BC9-D7C6-A34C-88F3-B1DC5E35092C}" srcOrd="0" destOrd="0" presId="urn:microsoft.com/office/officeart/2016/7/layout/LinearBlockProcessNumbered"/>
    <dgm:cxn modelId="{31152FE8-AC1B-4D4C-894E-188637EB63F7}" type="presParOf" srcId="{6E004BC9-D7C6-A34C-88F3-B1DC5E35092C}" destId="{E27E465D-1A1C-6F4A-8957-85AC46ACF6BF}" srcOrd="0" destOrd="0" presId="urn:microsoft.com/office/officeart/2016/7/layout/LinearBlockProcessNumbered"/>
    <dgm:cxn modelId="{4A806179-E2A3-2546-A9E6-79BCCB701AB0}" type="presParOf" srcId="{6E004BC9-D7C6-A34C-88F3-B1DC5E35092C}" destId="{48537C77-D6EF-A24C-9A2C-4A044AC0C4C2}" srcOrd="1" destOrd="0" presId="urn:microsoft.com/office/officeart/2016/7/layout/LinearBlockProcessNumbered"/>
    <dgm:cxn modelId="{0968CD4A-0552-C44D-AB9A-6D7F341EDDD9}" type="presParOf" srcId="{6E004BC9-D7C6-A34C-88F3-B1DC5E35092C}" destId="{024729EE-9E83-7745-AE33-B48573AE012D}" srcOrd="2" destOrd="0" presId="urn:microsoft.com/office/officeart/2016/7/layout/LinearBlockProcessNumbered"/>
    <dgm:cxn modelId="{41FFE138-C931-3A49-A107-276F9C310A8B}" type="presParOf" srcId="{E577B9EC-848F-EA47-B1DD-8FAD203977A5}" destId="{342FF718-5384-9147-A074-EFD7FD281168}" srcOrd="1" destOrd="0" presId="urn:microsoft.com/office/officeart/2016/7/layout/LinearBlockProcessNumbered"/>
    <dgm:cxn modelId="{6593AFF6-E80D-1646-B90D-2D113CE4D609}" type="presParOf" srcId="{E577B9EC-848F-EA47-B1DD-8FAD203977A5}" destId="{647A2E4B-B4E4-6E4E-8C5B-2FB25AE48E00}" srcOrd="2" destOrd="0" presId="urn:microsoft.com/office/officeart/2016/7/layout/LinearBlockProcessNumbered"/>
    <dgm:cxn modelId="{84D5FCF6-7D8D-DE4D-BCC1-2957A135E663}" type="presParOf" srcId="{647A2E4B-B4E4-6E4E-8C5B-2FB25AE48E00}" destId="{175419BE-6C2E-5445-B83D-C886370051D5}" srcOrd="0" destOrd="0" presId="urn:microsoft.com/office/officeart/2016/7/layout/LinearBlockProcessNumbered"/>
    <dgm:cxn modelId="{CE2F0603-4BBF-6548-9383-FBBA27ADB58D}" type="presParOf" srcId="{647A2E4B-B4E4-6E4E-8C5B-2FB25AE48E00}" destId="{E898CD20-3D28-494A-966D-2B8E5D35F0B9}" srcOrd="1" destOrd="0" presId="urn:microsoft.com/office/officeart/2016/7/layout/LinearBlockProcessNumbered"/>
    <dgm:cxn modelId="{E9C8D7C1-FFBE-4D44-A165-435C3A6AE872}" type="presParOf" srcId="{647A2E4B-B4E4-6E4E-8C5B-2FB25AE48E00}" destId="{DA9D0553-307C-8B40-A386-15CD36F7AE62}" srcOrd="2" destOrd="0" presId="urn:microsoft.com/office/officeart/2016/7/layout/LinearBlockProcessNumbered"/>
    <dgm:cxn modelId="{F8FF0825-BFF5-6547-A238-4B448808E414}" type="presParOf" srcId="{E577B9EC-848F-EA47-B1DD-8FAD203977A5}" destId="{78922A0F-178D-F94C-949C-907C50578EFC}" srcOrd="3" destOrd="0" presId="urn:microsoft.com/office/officeart/2016/7/layout/LinearBlockProcessNumbered"/>
    <dgm:cxn modelId="{9E305B23-B0C2-5F40-8A3E-886EC6CE619A}" type="presParOf" srcId="{E577B9EC-848F-EA47-B1DD-8FAD203977A5}" destId="{1ECAC3BD-2060-5149-8C36-C0DDCDF57D33}" srcOrd="4" destOrd="0" presId="urn:microsoft.com/office/officeart/2016/7/layout/LinearBlockProcessNumbered"/>
    <dgm:cxn modelId="{39318A29-8BB0-8247-AB30-E3A173A01D87}" type="presParOf" srcId="{1ECAC3BD-2060-5149-8C36-C0DDCDF57D33}" destId="{62905F5E-EC8A-5949-A8D9-4EFAAB6BD287}" srcOrd="0" destOrd="0" presId="urn:microsoft.com/office/officeart/2016/7/layout/LinearBlockProcessNumbered"/>
    <dgm:cxn modelId="{7D2BC305-EA67-5E40-AC54-734AF382F60E}" type="presParOf" srcId="{1ECAC3BD-2060-5149-8C36-C0DDCDF57D33}" destId="{1368CD5F-5B57-BC45-A94B-F30D3BA76C66}" srcOrd="1" destOrd="0" presId="urn:microsoft.com/office/officeart/2016/7/layout/LinearBlockProcessNumbered"/>
    <dgm:cxn modelId="{5B757215-5917-4647-913F-1C1DB413BD3B}" type="presParOf" srcId="{1ECAC3BD-2060-5149-8C36-C0DDCDF57D33}" destId="{999DF844-12FD-AE42-9FA8-D8125DE4098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97506-7B39-4971-BC5D-C9936800B3F4}">
      <dsp:nvSpPr>
        <dsp:cNvPr id="0" name=""/>
        <dsp:cNvSpPr/>
      </dsp:nvSpPr>
      <dsp:spPr>
        <a:xfrm>
          <a:off x="428160" y="93755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5B883-4FE9-45B9-A607-7B3048CC5851}">
      <dsp:nvSpPr>
        <dsp:cNvPr id="0" name=""/>
        <dsp:cNvSpPr/>
      </dsp:nvSpPr>
      <dsp:spPr>
        <a:xfrm>
          <a:off x="168976" y="2554671"/>
          <a:ext cx="4834149"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Re: Earth</a:t>
          </a:r>
          <a:r>
            <a:rPr lang="ja-JP" sz="1600" kern="1200"/>
            <a:t>を活用した</a:t>
          </a:r>
          <a:endParaRPr lang="en-US" altLang="ja-JP" sz="1600" kern="1200" dirty="0"/>
        </a:p>
        <a:p>
          <a:pPr marL="0" lvl="0" indent="0" algn="l" defTabSz="711200">
            <a:lnSpc>
              <a:spcPct val="100000"/>
            </a:lnSpc>
            <a:spcBef>
              <a:spcPct val="0"/>
            </a:spcBef>
            <a:spcAft>
              <a:spcPct val="35000"/>
            </a:spcAft>
            <a:buNone/>
            <a:defRPr b="1"/>
          </a:pPr>
          <a:r>
            <a:rPr lang="ja-JP" altLang="en-US" sz="1600" kern="1200"/>
            <a:t>楢葉町</a:t>
          </a:r>
          <a:r>
            <a:rPr lang="ja-JP" sz="1600" kern="1200"/>
            <a:t>特化のデジタル災害アーカイブ構築</a:t>
          </a:r>
          <a:endParaRPr lang="en-US" sz="1600" kern="1200" dirty="0"/>
        </a:p>
      </dsp:txBody>
      <dsp:txXfrm>
        <a:off x="168976" y="2554671"/>
        <a:ext cx="4834149" cy="810000"/>
      </dsp:txXfrm>
    </dsp:sp>
    <dsp:sp modelId="{7F5F3089-B717-4A74-AC1F-4250E9D9CB03}">
      <dsp:nvSpPr>
        <dsp:cNvPr id="0" name=""/>
        <dsp:cNvSpPr/>
      </dsp:nvSpPr>
      <dsp:spPr>
        <a:xfrm>
          <a:off x="202013" y="3414274"/>
          <a:ext cx="4315781" cy="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ja-JP" altLang="en-US" sz="1600" kern="1200"/>
            <a:t>楢葉町</a:t>
          </a:r>
          <a:r>
            <a:rPr lang="ja-JP" sz="1600" kern="1200"/>
            <a:t>の災害</a:t>
          </a:r>
          <a:r>
            <a:rPr lang="ja-JP" altLang="en-US" sz="1600" kern="1200"/>
            <a:t>、復興</a:t>
          </a:r>
          <a:r>
            <a:rPr lang="ja-JP" sz="1600" kern="1200"/>
            <a:t>記録を一元化</a:t>
          </a:r>
          <a:r>
            <a:rPr lang="ja-JP" altLang="en-US" sz="1600" kern="1200"/>
            <a:t>させる</a:t>
          </a:r>
          <a:endParaRPr lang="en-US" sz="1600" kern="1200" dirty="0"/>
        </a:p>
      </dsp:txBody>
      <dsp:txXfrm>
        <a:off x="202013" y="3414274"/>
        <a:ext cx="4315781" cy="738"/>
      </dsp:txXfrm>
    </dsp:sp>
    <dsp:sp modelId="{0678A470-A918-4736-BA73-886F69D3E063}">
      <dsp:nvSpPr>
        <dsp:cNvPr id="0" name=""/>
        <dsp:cNvSpPr/>
      </dsp:nvSpPr>
      <dsp:spPr>
        <a:xfrm>
          <a:off x="5894615" y="937555"/>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0C4F0-0CEB-43B9-BD2B-F74556445519}">
      <dsp:nvSpPr>
        <dsp:cNvPr id="0" name=""/>
        <dsp:cNvSpPr/>
      </dsp:nvSpPr>
      <dsp:spPr>
        <a:xfrm>
          <a:off x="5916107" y="2576185"/>
          <a:ext cx="4315781"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Re: Earth</a:t>
          </a:r>
          <a:r>
            <a:rPr lang="ja-JP" sz="1600" kern="1200"/>
            <a:t>とは</a:t>
          </a:r>
          <a:endParaRPr lang="en-US" sz="1600" kern="1200" dirty="0"/>
        </a:p>
      </dsp:txBody>
      <dsp:txXfrm>
        <a:off x="5916107" y="2576185"/>
        <a:ext cx="4315781" cy="810000"/>
      </dsp:txXfrm>
    </dsp:sp>
    <dsp:sp modelId="{490E04AA-06D6-4B16-A5C5-6C5528534471}">
      <dsp:nvSpPr>
        <dsp:cNvPr id="0" name=""/>
        <dsp:cNvSpPr/>
      </dsp:nvSpPr>
      <dsp:spPr>
        <a:xfrm>
          <a:off x="5709273" y="3150037"/>
          <a:ext cx="4588236" cy="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ja-JP" altLang="en-US" sz="1600" kern="1200"/>
            <a:t>・</a:t>
          </a:r>
          <a:r>
            <a:rPr lang="ja-JP" sz="1600" kern="1200"/>
            <a:t>地理情報システム（</a:t>
          </a:r>
          <a:r>
            <a:rPr lang="en-US" sz="1600" kern="1200" dirty="0"/>
            <a:t>GIS</a:t>
          </a:r>
          <a:r>
            <a:rPr lang="ja-JP" sz="1600" kern="1200"/>
            <a:t>）とデジタルアーカイブ技術の統合プラッ</a:t>
          </a:r>
          <a:r>
            <a:rPr lang="ja-JP" altLang="en-US" sz="1600" kern="1200"/>
            <a:t>ト</a:t>
          </a:r>
          <a:r>
            <a:rPr lang="ja-JP" sz="1600" kern="1200"/>
            <a:t>フォーム</a:t>
          </a:r>
          <a:endParaRPr lang="en-US" sz="1600" kern="1200" dirty="0"/>
        </a:p>
        <a:p>
          <a:pPr marL="0" lvl="0" indent="0" algn="l" defTabSz="711200">
            <a:lnSpc>
              <a:spcPct val="100000"/>
            </a:lnSpc>
            <a:spcBef>
              <a:spcPct val="0"/>
            </a:spcBef>
            <a:spcAft>
              <a:spcPct val="35000"/>
            </a:spcAft>
            <a:buNone/>
          </a:pPr>
          <a:r>
            <a:rPr lang="ja-JP" altLang="en-US" sz="1600" kern="1200"/>
            <a:t>・</a:t>
          </a:r>
          <a:r>
            <a:rPr lang="ja-JP" sz="1600" kern="1200"/>
            <a:t>多層的な情報の表示と共有が可能</a:t>
          </a:r>
          <a:endParaRPr lang="en-US" sz="1600" kern="1200" dirty="0"/>
        </a:p>
      </dsp:txBody>
      <dsp:txXfrm>
        <a:off x="5709273" y="3150037"/>
        <a:ext cx="4588236" cy="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E465D-1A1C-6F4A-8957-85AC46ACF6BF}">
      <dsp:nvSpPr>
        <dsp:cNvPr id="0" name=""/>
        <dsp:cNvSpPr/>
      </dsp:nvSpPr>
      <dsp:spPr>
        <a:xfrm>
          <a:off x="821" y="179348"/>
          <a:ext cx="3327201" cy="399264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ja-JP" sz="1800" b="1" kern="1200"/>
            <a:t>地域の学校やコミュニティにおける防災教育の教材としての利用</a:t>
          </a:r>
          <a:endParaRPr lang="en-US" sz="1800" b="1" kern="1200" dirty="0"/>
        </a:p>
        <a:p>
          <a:pPr marL="114300" lvl="1" indent="-114300" algn="l" defTabSz="622300">
            <a:lnSpc>
              <a:spcPct val="90000"/>
            </a:lnSpc>
            <a:spcBef>
              <a:spcPct val="0"/>
            </a:spcBef>
            <a:spcAft>
              <a:spcPct val="15000"/>
            </a:spcAft>
            <a:buChar char="•"/>
          </a:pPr>
          <a:r>
            <a:rPr lang="ja-JP" sz="1400" kern="1200"/>
            <a:t>教材としての価値</a:t>
          </a:r>
          <a:endParaRPr lang="en-US" sz="1400" kern="1200" dirty="0"/>
        </a:p>
        <a:p>
          <a:pPr marL="114300" lvl="1" indent="-114300" algn="l" defTabSz="622300">
            <a:lnSpc>
              <a:spcPct val="90000"/>
            </a:lnSpc>
            <a:spcBef>
              <a:spcPct val="0"/>
            </a:spcBef>
            <a:spcAft>
              <a:spcPct val="15000"/>
            </a:spcAft>
            <a:buChar char="•"/>
          </a:pPr>
          <a:r>
            <a:rPr lang="ja-JP" sz="1400" kern="1200"/>
            <a:t>ワークショップや授業での活用</a:t>
          </a:r>
          <a:endParaRPr lang="en-US" sz="1400" kern="1200" dirty="0"/>
        </a:p>
      </dsp:txBody>
      <dsp:txXfrm>
        <a:off x="821" y="1776404"/>
        <a:ext cx="3327201" cy="2395585"/>
      </dsp:txXfrm>
    </dsp:sp>
    <dsp:sp modelId="{48537C77-D6EF-A24C-9A2C-4A044AC0C4C2}">
      <dsp:nvSpPr>
        <dsp:cNvPr id="0" name=""/>
        <dsp:cNvSpPr/>
      </dsp:nvSpPr>
      <dsp:spPr>
        <a:xfrm>
          <a:off x="821"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endParaRPr lang="en-US" sz="6400" kern="1200" dirty="0"/>
        </a:p>
      </dsp:txBody>
      <dsp:txXfrm>
        <a:off x="821" y="179348"/>
        <a:ext cx="3327201" cy="1597056"/>
      </dsp:txXfrm>
    </dsp:sp>
    <dsp:sp modelId="{175419BE-6C2E-5445-B83D-C886370051D5}">
      <dsp:nvSpPr>
        <dsp:cNvPr id="0" name=""/>
        <dsp:cNvSpPr/>
      </dsp:nvSpPr>
      <dsp:spPr>
        <a:xfrm>
          <a:off x="3594199" y="179348"/>
          <a:ext cx="3327201" cy="399264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ja-JP" sz="1800" b="1" kern="1200"/>
            <a:t>地域社会への啓発</a:t>
          </a:r>
          <a:endParaRPr lang="en-US" sz="1800" b="1" kern="1200" dirty="0"/>
        </a:p>
        <a:p>
          <a:pPr marL="114300" lvl="1" indent="-114300" algn="l" defTabSz="622300">
            <a:lnSpc>
              <a:spcPct val="90000"/>
            </a:lnSpc>
            <a:spcBef>
              <a:spcPct val="0"/>
            </a:spcBef>
            <a:spcAft>
              <a:spcPct val="15000"/>
            </a:spcAft>
            <a:buChar char="•"/>
          </a:pPr>
          <a:r>
            <a:rPr lang="ja-JP" sz="1400" kern="1200"/>
            <a:t>地域住民への情報提供</a:t>
          </a:r>
          <a:endParaRPr lang="en-US" sz="1400" kern="1200" dirty="0"/>
        </a:p>
        <a:p>
          <a:pPr marL="114300" lvl="1" indent="-114300" algn="l" defTabSz="622300">
            <a:lnSpc>
              <a:spcPct val="90000"/>
            </a:lnSpc>
            <a:spcBef>
              <a:spcPct val="0"/>
            </a:spcBef>
            <a:spcAft>
              <a:spcPct val="15000"/>
            </a:spcAft>
            <a:buChar char="•"/>
          </a:pPr>
          <a:r>
            <a:rPr lang="ja-JP" sz="1400" kern="1200"/>
            <a:t>防災意識の向上</a:t>
          </a:r>
          <a:endParaRPr lang="en-US" sz="1400" kern="1200"/>
        </a:p>
      </dsp:txBody>
      <dsp:txXfrm>
        <a:off x="3594199" y="1776404"/>
        <a:ext cx="3327201" cy="2395585"/>
      </dsp:txXfrm>
    </dsp:sp>
    <dsp:sp modelId="{E898CD20-3D28-494A-966D-2B8E5D35F0B9}">
      <dsp:nvSpPr>
        <dsp:cNvPr id="0" name=""/>
        <dsp:cNvSpPr/>
      </dsp:nvSpPr>
      <dsp:spPr>
        <a:xfrm>
          <a:off x="3594199"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3594199" y="179348"/>
        <a:ext cx="3327201" cy="1597056"/>
      </dsp:txXfrm>
    </dsp:sp>
    <dsp:sp modelId="{62905F5E-EC8A-5949-A8D9-4EFAAB6BD287}">
      <dsp:nvSpPr>
        <dsp:cNvPr id="0" name=""/>
        <dsp:cNvSpPr/>
      </dsp:nvSpPr>
      <dsp:spPr>
        <a:xfrm>
          <a:off x="7187576" y="179348"/>
          <a:ext cx="3327201" cy="3992641"/>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ja-JP" sz="1800" b="1" kern="1200"/>
            <a:t>将来の災害対策への貢献</a:t>
          </a:r>
          <a:endParaRPr lang="en-US" sz="1800" b="1" kern="1200" dirty="0"/>
        </a:p>
        <a:p>
          <a:pPr marL="114300" lvl="1" indent="-114300" algn="l" defTabSz="622300">
            <a:lnSpc>
              <a:spcPct val="90000"/>
            </a:lnSpc>
            <a:spcBef>
              <a:spcPct val="0"/>
            </a:spcBef>
            <a:spcAft>
              <a:spcPct val="15000"/>
            </a:spcAft>
            <a:buChar char="•"/>
          </a:pPr>
          <a:r>
            <a:rPr lang="ja-JP" sz="1400" kern="1200"/>
            <a:t>過去の教訓を学ぶための資料</a:t>
          </a:r>
          <a:endParaRPr lang="en-US" sz="1400" kern="1200"/>
        </a:p>
      </dsp:txBody>
      <dsp:txXfrm>
        <a:off x="7187576" y="1776404"/>
        <a:ext cx="3327201" cy="2395585"/>
      </dsp:txXfrm>
    </dsp:sp>
    <dsp:sp modelId="{1368CD5F-5B57-BC45-A94B-F30D3BA76C66}">
      <dsp:nvSpPr>
        <dsp:cNvPr id="0" name=""/>
        <dsp:cNvSpPr/>
      </dsp:nvSpPr>
      <dsp:spPr>
        <a:xfrm>
          <a:off x="7187576"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endParaRPr lang="en-US" sz="6400" kern="1200" dirty="0"/>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4BAEF-20FE-8548-8A1D-5447C89E2F6B}"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08FFF-4338-9C41-8C63-6987AB1252F8}" type="slidenum">
              <a:rPr kumimoji="1" lang="ja-JP" altLang="en-US" smtClean="0"/>
              <a:t>‹#›</a:t>
            </a:fld>
            <a:endParaRPr kumimoji="1" lang="ja-JP" altLang="en-US"/>
          </a:p>
        </p:txBody>
      </p:sp>
    </p:spTree>
    <p:extLst>
      <p:ext uri="{BB962C8B-B14F-4D97-AF65-F5344CB8AC3E}">
        <p14:creationId xmlns:p14="http://schemas.microsoft.com/office/powerpoint/2010/main" val="38815666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E08FFF-4338-9C41-8C63-6987AB1252F8}" type="slidenum">
              <a:rPr kumimoji="1" lang="ja-JP" altLang="en-US" smtClean="0"/>
              <a:t>6</a:t>
            </a:fld>
            <a:endParaRPr kumimoji="1" lang="ja-JP" altLang="en-US"/>
          </a:p>
        </p:txBody>
      </p:sp>
    </p:spTree>
    <p:extLst>
      <p:ext uri="{BB962C8B-B14F-4D97-AF65-F5344CB8AC3E}">
        <p14:creationId xmlns:p14="http://schemas.microsoft.com/office/powerpoint/2010/main" val="153590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ふたば未来学園へ連絡したものの、私自身が正確な日時を指定して話し合いをするなどが現実的に不可能だった。</a:t>
            </a:r>
          </a:p>
        </p:txBody>
      </p:sp>
      <p:sp>
        <p:nvSpPr>
          <p:cNvPr id="4" name="スライド番号プレースホルダー 3"/>
          <p:cNvSpPr>
            <a:spLocks noGrp="1"/>
          </p:cNvSpPr>
          <p:nvPr>
            <p:ph type="sldNum" sz="quarter" idx="5"/>
          </p:nvPr>
        </p:nvSpPr>
        <p:spPr/>
        <p:txBody>
          <a:bodyPr/>
          <a:lstStyle/>
          <a:p>
            <a:fld id="{5AE08FFF-4338-9C41-8C63-6987AB1252F8}" type="slidenum">
              <a:rPr kumimoji="1" lang="ja-JP" altLang="en-US" smtClean="0"/>
              <a:t>7</a:t>
            </a:fld>
            <a:endParaRPr kumimoji="1" lang="ja-JP" altLang="en-US"/>
          </a:p>
        </p:txBody>
      </p:sp>
    </p:spTree>
    <p:extLst>
      <p:ext uri="{BB962C8B-B14F-4D97-AF65-F5344CB8AC3E}">
        <p14:creationId xmlns:p14="http://schemas.microsoft.com/office/powerpoint/2010/main" val="235245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E08FFF-4338-9C41-8C63-6987AB1252F8}" type="slidenum">
              <a:rPr kumimoji="1" lang="ja-JP" altLang="en-US" smtClean="0"/>
              <a:t>14</a:t>
            </a:fld>
            <a:endParaRPr kumimoji="1" lang="ja-JP" altLang="en-US"/>
          </a:p>
        </p:txBody>
      </p:sp>
    </p:spTree>
    <p:extLst>
      <p:ext uri="{BB962C8B-B14F-4D97-AF65-F5344CB8AC3E}">
        <p14:creationId xmlns:p14="http://schemas.microsoft.com/office/powerpoint/2010/main" val="16223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CE116-3D97-526E-3253-6CABA7AC54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0594B8-3E3B-92F3-7991-D53A22AAF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2EFE4D-42AD-8974-DEC0-F42FC3213427}"/>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CB16BA40-6DB7-4B4E-46D1-6392FB707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DF229D-2FAB-C03A-3D39-E20260AFCD99}"/>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441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0ADB7-56FC-22FF-3FFB-6BE4C8A22E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9567FE-3B93-1466-C36A-ACC1256BA95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37B5AB-DF3E-3F1D-9EBD-F6A3903575F8}"/>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A17A5D53-ACFE-0E39-B421-990589D10E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8566EB-C86F-2A7E-E1FF-6BF29213B082}"/>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622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415C6C-B98A-BEB6-BB90-65B38D191D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A4EFCB-0C8E-E9F6-FFFE-7D4ED1871C7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E127C6-447E-3B51-F339-12B3E8C9A80C}"/>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D1FA294-0601-1AD4-4CB3-BE64149901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7427F-7BBD-C0FA-45AC-FBCCC6EE6E4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409928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88B4A-9F03-FA8F-F139-832075054D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793CD-C9DE-41BD-C9A6-1DF999E642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9DC26A-5683-9D8E-38B9-A5B02709302D}"/>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72644DE-9C38-C8C0-8F44-73F2F86C55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052865-7371-8995-FF7F-6C96B16A8BDB}"/>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8859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DC717-4587-A1EB-DF08-E5D2170DC9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899601-9C72-5966-0F3F-F395433D35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8B8EB5-4050-686F-0BC9-6B41ACB2130F}"/>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5150ED84-E6EF-B805-153A-C409DE311F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14316-CF96-77C2-F8CF-1B0CF88C1CD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21146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4976F-DDC9-B9EC-6A13-2EFBB59A2F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5293C4-A24E-4C94-3176-17E1866AD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F4BAF0-A2C8-9E82-7F3D-6D7321E10F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8F840E4-DF11-9445-F334-F1A5A2301F10}"/>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9742DD4B-0D26-05D9-0CFC-34894364F9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F921E2-DB73-E645-3A52-06EADDCA1C5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81199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2D18-17FB-04F2-61C0-1D194BF55E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EC55E1-AE22-3615-C903-04C538D29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8192D00-C7E6-F134-B5CB-10DA08BDE8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E6D0324-C20B-9780-0767-6260640AC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CF5838-F188-FC6C-D173-89227DF838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866064-5014-A5A5-F85D-5422803BAEAD}"/>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8" name="フッター プレースホルダー 7">
            <a:extLst>
              <a:ext uri="{FF2B5EF4-FFF2-40B4-BE49-F238E27FC236}">
                <a16:creationId xmlns:a16="http://schemas.microsoft.com/office/drawing/2014/main" id="{603B4459-72A9-7AA6-B998-F3A65B5608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8C79D9-60B4-54DF-26AD-51A372631A45}"/>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04024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D5C9E-3B24-C15E-3003-F78585851E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49F7DE-5D51-E4C7-1A94-1F24740FBFC4}"/>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4" name="フッター プレースホルダー 3">
            <a:extLst>
              <a:ext uri="{FF2B5EF4-FFF2-40B4-BE49-F238E27FC236}">
                <a16:creationId xmlns:a16="http://schemas.microsoft.com/office/drawing/2014/main" id="{EB5CBF71-6AB8-D7A3-6DAF-331A7E29241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EB19AD-FD9A-9E53-23CF-2CF6D17173B6}"/>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16354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1EBA81-BF35-9780-F7F1-3A473D01BBE3}"/>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3" name="フッター プレースホルダー 2">
            <a:extLst>
              <a:ext uri="{FF2B5EF4-FFF2-40B4-BE49-F238E27FC236}">
                <a16:creationId xmlns:a16="http://schemas.microsoft.com/office/drawing/2014/main" id="{0B737F14-D9D6-FD3A-8883-0B5B0F0D7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D5523-0C27-13EF-4429-6C8AD68A150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48042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2164B-CEA7-59DD-04AB-3384BFFA70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0845C-5C4A-FC09-627B-C140D80B7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91F97C-ECF6-01C9-C757-7E804A91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7E32F8-9D3C-B49C-9212-E23D8084CBA0}"/>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97DD239B-EAA5-AD62-2C19-19AA46721C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068D83-FECD-4061-D8B3-A01DDEC95A1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71463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5C246C-8B06-E051-1F94-162278029F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72D10A-019C-7E65-ABAB-37C2C90D1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C13C5E-63B4-D5BA-C13E-2EDCFC6CD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6D9898-23E8-C4D7-BBB9-AA511B1A7E40}"/>
              </a:ext>
            </a:extLst>
          </p:cNvPr>
          <p:cNvSpPr>
            <a:spLocks noGrp="1"/>
          </p:cNvSpPr>
          <p:nvPr>
            <p:ph type="dt" sz="half" idx="10"/>
          </p:nvPr>
        </p:nvSpPr>
        <p:spPr/>
        <p:txBody>
          <a:bodyPr/>
          <a:lstStyle/>
          <a:p>
            <a:fld id="{404DBFB0-9C0D-9A48-AD0F-C516A4EF16D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A1F4B3E3-9D58-D368-88A6-93C5BA3A50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C5BCD6-FFD6-F9E7-8CBC-8140F6A6D4C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11394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57BA67-DFB0-BF70-BFA9-638966CB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B99B2-4E57-0F0B-AE66-4F2903916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D3F3C-395B-5B74-D9B0-C5F98D169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DBFB0-9C0D-9A48-AD0F-C516A4EF16D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F0AC8507-C5F9-A98D-72FE-9A886EA5A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AE9F2A-E34B-84CA-DD14-E2C918C3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01621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mapping.jp/index_jp.html" TargetMode="External"/><Relationship Id="rId2" Type="http://schemas.openxmlformats.org/officeDocument/2006/relationships/hyperlink" Target="https://hiroshima.archiving.jp/index_jp.html" TargetMode="External"/><Relationship Id="rId1" Type="http://schemas.openxmlformats.org/officeDocument/2006/relationships/slideLayout" Target="../slideLayouts/slideLayout2.xml"/><Relationship Id="rId6" Type="http://schemas.openxmlformats.org/officeDocument/2006/relationships/hyperlink" Target="https://shinsai.mapping.jp/index_jp.html" TargetMode="External"/><Relationship Id="rId5" Type="http://schemas.openxmlformats.org/officeDocument/2006/relationships/hyperlink" Target="https://kurasu-naraha.jp/house-and-work#akiyabank" TargetMode="External"/><Relationship Id="rId4" Type="http://schemas.openxmlformats.org/officeDocument/2006/relationships/hyperlink" Target="https://naraha-canvas.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3">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5">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195274-3191-5F80-3294-9F13A443A2CD}"/>
              </a:ext>
            </a:extLst>
          </p:cNvPr>
          <p:cNvSpPr>
            <a:spLocks noGrp="1"/>
          </p:cNvSpPr>
          <p:nvPr>
            <p:ph type="ctrTitle"/>
          </p:nvPr>
        </p:nvSpPr>
        <p:spPr>
          <a:xfrm>
            <a:off x="2659529" y="2085788"/>
            <a:ext cx="6884895" cy="1496649"/>
          </a:xfrm>
        </p:spPr>
        <p:txBody>
          <a:bodyPr anchor="b">
            <a:normAutofit/>
          </a:bodyPr>
          <a:lstStyle/>
          <a:p>
            <a:r>
              <a:rPr kumimoji="1" lang="en-US" altLang="ja-JP" sz="2800" b="1" dirty="0">
                <a:solidFill>
                  <a:srgbClr val="595959"/>
                </a:solidFill>
              </a:rPr>
              <a:t>Re: Earth</a:t>
            </a:r>
            <a:r>
              <a:rPr kumimoji="1" lang="ja-JP" altLang="en-US" sz="2800" b="1">
                <a:solidFill>
                  <a:srgbClr val="595959"/>
                </a:solidFill>
              </a:rPr>
              <a:t>を使った福島県双葉郡楢葉町の災害アーカイブ</a:t>
            </a:r>
          </a:p>
        </p:txBody>
      </p:sp>
      <p:sp>
        <p:nvSpPr>
          <p:cNvPr id="3" name="字幕 2">
            <a:extLst>
              <a:ext uri="{FF2B5EF4-FFF2-40B4-BE49-F238E27FC236}">
                <a16:creationId xmlns:a16="http://schemas.microsoft.com/office/drawing/2014/main" id="{AFECC93E-E236-77EC-CAE2-009C383EB144}"/>
              </a:ext>
            </a:extLst>
          </p:cNvPr>
          <p:cNvSpPr>
            <a:spLocks noGrp="1"/>
          </p:cNvSpPr>
          <p:nvPr>
            <p:ph type="subTitle" idx="1"/>
          </p:nvPr>
        </p:nvSpPr>
        <p:spPr>
          <a:xfrm>
            <a:off x="3048000" y="3948055"/>
            <a:ext cx="6096000" cy="1005981"/>
          </a:xfrm>
        </p:spPr>
        <p:txBody>
          <a:bodyPr anchor="t">
            <a:normAutofit/>
          </a:bodyPr>
          <a:lstStyle/>
          <a:p>
            <a:r>
              <a:rPr lang="ja-JP" altLang="en-US" sz="1400">
                <a:solidFill>
                  <a:srgbClr val="595959"/>
                </a:solidFill>
              </a:rPr>
              <a:t>青山学院大学</a:t>
            </a:r>
            <a:endParaRPr lang="en-US" altLang="ja-JP" sz="1400" dirty="0">
              <a:solidFill>
                <a:srgbClr val="595959"/>
              </a:solidFill>
            </a:endParaRPr>
          </a:p>
          <a:p>
            <a:r>
              <a:rPr kumimoji="1" lang="ja-JP" altLang="en-US" sz="1400">
                <a:solidFill>
                  <a:srgbClr val="595959"/>
                </a:solidFill>
              </a:rPr>
              <a:t>地球社会共生学部　地球社会共生学科</a:t>
            </a:r>
            <a:endParaRPr kumimoji="1" lang="en-US" altLang="ja-JP" sz="1400" dirty="0">
              <a:solidFill>
                <a:srgbClr val="595959"/>
              </a:solidFill>
            </a:endParaRPr>
          </a:p>
          <a:p>
            <a:r>
              <a:rPr kumimoji="1" lang="en-US" altLang="ja-JP" sz="1400" dirty="0">
                <a:solidFill>
                  <a:srgbClr val="595959"/>
                </a:solidFill>
              </a:rPr>
              <a:t>1A122166 </a:t>
            </a:r>
            <a:r>
              <a:rPr kumimoji="1" lang="ja-JP" altLang="en-US" sz="1400">
                <a:solidFill>
                  <a:srgbClr val="595959"/>
                </a:solidFill>
              </a:rPr>
              <a:t>古内千聖</a:t>
            </a:r>
          </a:p>
        </p:txBody>
      </p:sp>
    </p:spTree>
    <p:extLst>
      <p:ext uri="{BB962C8B-B14F-4D97-AF65-F5344CB8AC3E}">
        <p14:creationId xmlns:p14="http://schemas.microsoft.com/office/powerpoint/2010/main" val="187813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8E86D9-5F76-0B79-7A43-8B1FBDB4F724}"/>
              </a:ext>
            </a:extLst>
          </p:cNvPr>
          <p:cNvSpPr>
            <a:spLocks noGrp="1"/>
          </p:cNvSpPr>
          <p:nvPr>
            <p:ph type="title"/>
          </p:nvPr>
        </p:nvSpPr>
        <p:spPr>
          <a:xfrm>
            <a:off x="821093" y="1645444"/>
            <a:ext cx="10549813" cy="888360"/>
          </a:xfrm>
        </p:spPr>
        <p:txBody>
          <a:bodyPr anchor="b">
            <a:noAutofit/>
          </a:bodyPr>
          <a:lstStyle/>
          <a:p>
            <a:pPr algn="ctr"/>
            <a:r>
              <a:rPr kumimoji="1" lang="en-US" altLang="ja-JP" sz="4000" b="1" dirty="0">
                <a:solidFill>
                  <a:schemeClr val="tx1">
                    <a:lumMod val="65000"/>
                    <a:lumOff val="35000"/>
                  </a:schemeClr>
                </a:solidFill>
              </a:rPr>
              <a:t>2. </a:t>
            </a:r>
            <a:r>
              <a:rPr kumimoji="1" lang="ja-JP" altLang="en-US" sz="4000" b="1">
                <a:solidFill>
                  <a:schemeClr val="tx1">
                    <a:lumMod val="65000"/>
                    <a:lumOff val="35000"/>
                  </a:schemeClr>
                </a:solidFill>
              </a:rPr>
              <a:t>復興活動に関する具体的取り組みの存在</a:t>
            </a:r>
            <a:br>
              <a:rPr kumimoji="1" lang="en-US" altLang="ja-JP" sz="4000" b="1" dirty="0">
                <a:solidFill>
                  <a:schemeClr val="tx1">
                    <a:lumMod val="65000"/>
                    <a:lumOff val="35000"/>
                  </a:schemeClr>
                </a:solidFill>
              </a:rPr>
            </a:br>
            <a:endParaRPr kumimoji="1" lang="ja-JP" altLang="en-US" sz="4000" b="1">
              <a:solidFill>
                <a:schemeClr val="tx1">
                  <a:lumMod val="65000"/>
                  <a:lumOff val="35000"/>
                </a:schemeClr>
              </a:solidFill>
            </a:endParaRPr>
          </a:p>
        </p:txBody>
      </p:sp>
      <p:sp>
        <p:nvSpPr>
          <p:cNvPr id="3" name="コンテンツ プレースホルダー 2">
            <a:extLst>
              <a:ext uri="{FF2B5EF4-FFF2-40B4-BE49-F238E27FC236}">
                <a16:creationId xmlns:a16="http://schemas.microsoft.com/office/drawing/2014/main" id="{61C90254-D146-ECCF-423D-2C1CF68148BD}"/>
              </a:ext>
            </a:extLst>
          </p:cNvPr>
          <p:cNvSpPr>
            <a:spLocks noGrp="1"/>
          </p:cNvSpPr>
          <p:nvPr>
            <p:ph idx="1"/>
          </p:nvPr>
        </p:nvSpPr>
        <p:spPr>
          <a:xfrm>
            <a:off x="1616054" y="2427383"/>
            <a:ext cx="8959892" cy="3169482"/>
          </a:xfrm>
        </p:spPr>
        <p:txBody>
          <a:bodyPr anchor="t">
            <a:normAutofit fontScale="92500" lnSpcReduction="10000"/>
          </a:bodyPr>
          <a:lstStyle/>
          <a:p>
            <a:r>
              <a:rPr kumimoji="1" lang="ja-JP" altLang="en-US" sz="2000" b="1">
                <a:solidFill>
                  <a:schemeClr val="tx1">
                    <a:lumMod val="65000"/>
                    <a:lumOff val="35000"/>
                  </a:schemeClr>
                </a:solidFill>
              </a:rPr>
              <a:t>インフラの再建</a:t>
            </a:r>
            <a:endParaRPr lang="en-US" altLang="ja-JP" sz="2000" b="1" dirty="0">
              <a:solidFill>
                <a:schemeClr val="tx1">
                  <a:lumMod val="65000"/>
                  <a:lumOff val="35000"/>
                </a:schemeClr>
              </a:solidFill>
            </a:endParaRPr>
          </a:p>
          <a:p>
            <a:pPr marL="0" indent="0">
              <a:buNone/>
            </a:pPr>
            <a:r>
              <a:rPr kumimoji="1" lang="ja-JP" altLang="en-US" sz="2000">
                <a:solidFill>
                  <a:schemeClr val="tx1">
                    <a:lumMod val="65000"/>
                    <a:lumOff val="35000"/>
                  </a:schemeClr>
                </a:solidFill>
              </a:rPr>
              <a:t>避難指示解除後、学校や医療施設、商業施設の再建が進められている</a:t>
            </a:r>
            <a:endParaRPr kumimoji="1" lang="en-US" altLang="ja-JP" sz="2000" dirty="0">
              <a:solidFill>
                <a:schemeClr val="tx1">
                  <a:lumMod val="65000"/>
                  <a:lumOff val="35000"/>
                </a:schemeClr>
              </a:solidFill>
            </a:endParaRPr>
          </a:p>
          <a:p>
            <a:pPr marL="457200" lvl="1" indent="0">
              <a:buNone/>
            </a:pPr>
            <a:r>
              <a:rPr kumimoji="1" lang="ja-JP" altLang="en-US" sz="2000">
                <a:solidFill>
                  <a:schemeClr val="tx1">
                    <a:lumMod val="65000"/>
                    <a:lumOff val="35000"/>
                  </a:schemeClr>
                </a:solidFill>
              </a:rPr>
              <a:t>楢葉町立楢葉南小学校の再開、楢葉町地域医療センターの開設、</a:t>
            </a:r>
            <a:r>
              <a:rPr kumimoji="1" lang="en-US" altLang="ja-JP" sz="2000" dirty="0">
                <a:solidFill>
                  <a:schemeClr val="tx1">
                    <a:lumMod val="65000"/>
                    <a:lumOff val="35000"/>
                  </a:schemeClr>
                </a:solidFill>
              </a:rPr>
              <a:t>JR </a:t>
            </a:r>
            <a:r>
              <a:rPr kumimoji="1" lang="ja-JP" altLang="en-US" sz="2000">
                <a:solidFill>
                  <a:schemeClr val="tx1">
                    <a:lumMod val="65000"/>
                    <a:lumOff val="35000"/>
                  </a:schemeClr>
                </a:solidFill>
              </a:rPr>
              <a:t>常磐線の再開通（</a:t>
            </a:r>
            <a:r>
              <a:rPr kumimoji="1" lang="en-US" altLang="ja-JP" sz="2000" dirty="0">
                <a:solidFill>
                  <a:schemeClr val="tx1">
                    <a:lumMod val="65000"/>
                    <a:lumOff val="35000"/>
                  </a:schemeClr>
                </a:solidFill>
              </a:rPr>
              <a:t>2014</a:t>
            </a:r>
            <a:r>
              <a:rPr kumimoji="1" lang="ja-JP" altLang="en-US" sz="2000">
                <a:solidFill>
                  <a:schemeClr val="tx1">
                    <a:lumMod val="65000"/>
                    <a:lumOff val="35000"/>
                  </a:schemeClr>
                </a:solidFill>
              </a:rPr>
              <a:t>年）</a:t>
            </a:r>
            <a:endParaRPr kumimoji="1" lang="en-US" altLang="ja-JP" sz="2000" dirty="0">
              <a:solidFill>
                <a:schemeClr val="tx1">
                  <a:lumMod val="65000"/>
                  <a:lumOff val="35000"/>
                </a:schemeClr>
              </a:solidFill>
            </a:endParaRPr>
          </a:p>
          <a:p>
            <a:pPr marL="457200" lvl="1" indent="0">
              <a:buNone/>
            </a:pPr>
            <a:endParaRPr kumimoji="1" lang="en-US" altLang="ja-JP" sz="2000" dirty="0">
              <a:solidFill>
                <a:schemeClr val="tx1">
                  <a:lumMod val="65000"/>
                  <a:lumOff val="35000"/>
                </a:schemeClr>
              </a:solidFill>
            </a:endParaRPr>
          </a:p>
          <a:p>
            <a:r>
              <a:rPr lang="ja-JP" altLang="en-US" sz="2000" b="1">
                <a:solidFill>
                  <a:schemeClr val="tx1">
                    <a:lumMod val="65000"/>
                    <a:lumOff val="35000"/>
                  </a:schemeClr>
                </a:solidFill>
              </a:rPr>
              <a:t>産業復興</a:t>
            </a:r>
            <a:endParaRPr lang="en-US" altLang="ja-JP" sz="2000" b="1" dirty="0">
              <a:solidFill>
                <a:schemeClr val="tx1">
                  <a:lumMod val="65000"/>
                  <a:lumOff val="35000"/>
                </a:schemeClr>
              </a:solidFill>
            </a:endParaRPr>
          </a:p>
          <a:p>
            <a:pPr marL="457200" lvl="1" indent="0">
              <a:buNone/>
            </a:pPr>
            <a:r>
              <a:rPr lang="ja-JP" altLang="en-US" sz="2000">
                <a:solidFill>
                  <a:schemeClr val="tx1">
                    <a:lumMod val="65000"/>
                    <a:lumOff val="35000"/>
                  </a:schemeClr>
                </a:solidFill>
              </a:rPr>
              <a:t>「木戸川の鮭」の再生プロジェクト</a:t>
            </a:r>
            <a:endParaRPr lang="en-US" altLang="ja-JP" sz="2000" dirty="0">
              <a:solidFill>
                <a:schemeClr val="tx1">
                  <a:lumMod val="65000"/>
                  <a:lumOff val="35000"/>
                </a:schemeClr>
              </a:solidFill>
            </a:endParaRPr>
          </a:p>
          <a:p>
            <a:pPr marL="457200" lvl="1" indent="0">
              <a:buNone/>
            </a:pPr>
            <a:endParaRPr lang="en-US" altLang="ja-JP" sz="2000" dirty="0">
              <a:solidFill>
                <a:schemeClr val="tx1">
                  <a:lumMod val="65000"/>
                  <a:lumOff val="35000"/>
                </a:schemeClr>
              </a:solidFill>
            </a:endParaRPr>
          </a:p>
          <a:p>
            <a:r>
              <a:rPr kumimoji="1" lang="ja-JP" altLang="en-US" sz="2000" b="1">
                <a:solidFill>
                  <a:schemeClr val="tx1">
                    <a:lumMod val="65000"/>
                    <a:lumOff val="35000"/>
                  </a:schemeClr>
                </a:solidFill>
              </a:rPr>
              <a:t>生活再建と新たな挑戦</a:t>
            </a:r>
            <a:endParaRPr kumimoji="1" lang="en-US" altLang="ja-JP" sz="2000" b="1" dirty="0">
              <a:solidFill>
                <a:schemeClr val="tx1">
                  <a:lumMod val="65000"/>
                  <a:lumOff val="35000"/>
                </a:schemeClr>
              </a:solidFill>
            </a:endParaRPr>
          </a:p>
          <a:p>
            <a:pPr marL="457200" lvl="1" indent="0">
              <a:buNone/>
            </a:pPr>
            <a:r>
              <a:rPr lang="ja-JP" altLang="en-US" sz="2000">
                <a:solidFill>
                  <a:schemeClr val="tx1">
                    <a:lumMod val="65000"/>
                    <a:lumOff val="35000"/>
                  </a:schemeClr>
                </a:solidFill>
              </a:rPr>
              <a:t>町民の帰還を促進するための住宅再建支援や新産業の導入</a:t>
            </a:r>
            <a:endParaRPr kumimoji="1" lang="ja-JP" altLang="en-US" sz="2000">
              <a:solidFill>
                <a:schemeClr val="tx1">
                  <a:lumMod val="65000"/>
                  <a:lumOff val="35000"/>
                </a:schemeClr>
              </a:solidFill>
            </a:endParaRPr>
          </a:p>
        </p:txBody>
      </p:sp>
    </p:spTree>
    <p:extLst>
      <p:ext uri="{BB962C8B-B14F-4D97-AF65-F5344CB8AC3E}">
        <p14:creationId xmlns:p14="http://schemas.microsoft.com/office/powerpoint/2010/main" val="421933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0E9B056-9961-0110-AA17-F473986B77B1}"/>
              </a:ext>
            </a:extLst>
          </p:cNvPr>
          <p:cNvSpPr>
            <a:spLocks noGrp="1"/>
          </p:cNvSpPr>
          <p:nvPr>
            <p:ph type="title"/>
          </p:nvPr>
        </p:nvSpPr>
        <p:spPr>
          <a:xfrm>
            <a:off x="1616054" y="1070149"/>
            <a:ext cx="8959893" cy="1004836"/>
          </a:xfrm>
        </p:spPr>
        <p:txBody>
          <a:bodyPr anchor="ctr">
            <a:normAutofit fontScale="90000"/>
          </a:bodyPr>
          <a:lstStyle/>
          <a:p>
            <a:pPr algn="ctr"/>
            <a:r>
              <a:rPr kumimoji="1" lang="ja-JP" altLang="en-US" sz="4000">
                <a:solidFill>
                  <a:srgbClr val="595959"/>
                </a:solidFill>
              </a:rPr>
              <a:t>現在の東日本大震災アーカイブ</a:t>
            </a:r>
            <a:r>
              <a:rPr kumimoji="1" lang="en-US" altLang="ja-JP" sz="4000" dirty="0">
                <a:solidFill>
                  <a:srgbClr val="595959"/>
                </a:solidFill>
              </a:rPr>
              <a:t>(</a:t>
            </a:r>
            <a:r>
              <a:rPr kumimoji="1" lang="ja-JP" altLang="en-US" sz="4000">
                <a:solidFill>
                  <a:srgbClr val="595959"/>
                </a:solidFill>
              </a:rPr>
              <a:t>楢葉町</a:t>
            </a:r>
            <a:r>
              <a:rPr kumimoji="1" lang="en-US" altLang="ja-JP" sz="4000" dirty="0">
                <a:solidFill>
                  <a:srgbClr val="595959"/>
                </a:solidFill>
              </a:rPr>
              <a:t>)</a:t>
            </a:r>
            <a:endParaRPr kumimoji="1" lang="ja-JP" altLang="en-US" sz="4000">
              <a:solidFill>
                <a:srgbClr val="595959"/>
              </a:solidFill>
            </a:endParaRP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142A9D0-436E-37BB-F3BA-95B18D3F8F80}"/>
              </a:ext>
            </a:extLst>
          </p:cNvPr>
          <p:cNvSpPr>
            <a:spLocks noGrp="1"/>
          </p:cNvSpPr>
          <p:nvPr>
            <p:ph idx="1"/>
          </p:nvPr>
        </p:nvSpPr>
        <p:spPr>
          <a:xfrm>
            <a:off x="1616054" y="2768321"/>
            <a:ext cx="8959892" cy="2828543"/>
          </a:xfrm>
        </p:spPr>
        <p:txBody>
          <a:bodyPr anchor="t">
            <a:normAutofit/>
          </a:bodyPr>
          <a:lstStyle/>
          <a:p>
            <a:pPr marL="0" indent="0">
              <a:buNone/>
            </a:pPr>
            <a:r>
              <a:rPr lang="en-US" altLang="ja-JP" sz="2000" b="1" dirty="0">
                <a:solidFill>
                  <a:schemeClr val="tx1">
                    <a:lumMod val="65000"/>
                    <a:lumOff val="35000"/>
                  </a:schemeClr>
                </a:solidFill>
              </a:rPr>
              <a:t>1. </a:t>
            </a:r>
            <a:r>
              <a:rPr lang="ja-JP" altLang="en-US" sz="2000" b="1">
                <a:solidFill>
                  <a:schemeClr val="tx1">
                    <a:lumMod val="65000"/>
                    <a:lumOff val="35000"/>
                  </a:schemeClr>
                </a:solidFill>
              </a:rPr>
              <a:t>記録対象</a:t>
            </a:r>
            <a:endParaRPr lang="ja-JP" altLang="en-US" sz="2000">
              <a:solidFill>
                <a:schemeClr val="tx1">
                  <a:lumMod val="65000"/>
                  <a:lumOff val="35000"/>
                </a:schemeClr>
              </a:solidFill>
            </a:endParaRPr>
          </a:p>
          <a:p>
            <a:pPr>
              <a:buFont typeface="Arial" panose="020B0604020202020204" pitchFamily="34" charset="0"/>
              <a:buChar char="•"/>
            </a:pPr>
            <a:r>
              <a:rPr lang="ja-JP" altLang="en-US" sz="2000">
                <a:solidFill>
                  <a:schemeClr val="tx1">
                    <a:lumMod val="65000"/>
                    <a:lumOff val="35000"/>
                  </a:schemeClr>
                </a:solidFill>
              </a:rPr>
              <a:t>被災時の住所が楢葉町の方の記録：</a:t>
            </a:r>
            <a:r>
              <a:rPr lang="en-US" altLang="ja-JP" sz="2000" dirty="0">
                <a:solidFill>
                  <a:schemeClr val="tx1">
                    <a:lumMod val="65000"/>
                    <a:lumOff val="35000"/>
                  </a:schemeClr>
                </a:solidFill>
              </a:rPr>
              <a:t>10</a:t>
            </a:r>
            <a:r>
              <a:rPr lang="ja-JP" altLang="en-US" sz="2000">
                <a:solidFill>
                  <a:schemeClr val="tx1">
                    <a:lumMod val="65000"/>
                    <a:lumOff val="35000"/>
                  </a:schemeClr>
                </a:solidFill>
              </a:rPr>
              <a:t>名分。</a:t>
            </a:r>
          </a:p>
          <a:p>
            <a:pPr>
              <a:buFont typeface="Arial" panose="020B0604020202020204" pitchFamily="34" charset="0"/>
              <a:buChar char="•"/>
            </a:pPr>
            <a:r>
              <a:rPr lang="ja-JP" altLang="en-US" sz="2000">
                <a:solidFill>
                  <a:schemeClr val="tx1">
                    <a:lumMod val="65000"/>
                    <a:lumOff val="35000"/>
                  </a:schemeClr>
                </a:solidFill>
              </a:rPr>
              <a:t>使用されている記事と写真は</a:t>
            </a:r>
            <a:r>
              <a:rPr lang="en-US" altLang="ja-JP" sz="2000" dirty="0">
                <a:solidFill>
                  <a:schemeClr val="tx1">
                    <a:lumMod val="65000"/>
                    <a:lumOff val="35000"/>
                  </a:schemeClr>
                </a:solidFill>
              </a:rPr>
              <a:t>2012</a:t>
            </a:r>
            <a:r>
              <a:rPr lang="ja-JP" altLang="en-US" sz="2000">
                <a:solidFill>
                  <a:schemeClr val="tx1">
                    <a:lumMod val="65000"/>
                    <a:lumOff val="35000"/>
                  </a:schemeClr>
                </a:solidFill>
              </a:rPr>
              <a:t>年に朝日新聞社が提供したもの。</a:t>
            </a:r>
            <a:endParaRPr lang="en-US" altLang="ja-JP" sz="2000" dirty="0">
              <a:solidFill>
                <a:schemeClr val="tx1">
                  <a:lumMod val="65000"/>
                  <a:lumOff val="35000"/>
                </a:schemeClr>
              </a:solidFill>
            </a:endParaRPr>
          </a:p>
          <a:p>
            <a:pPr marL="0" indent="0">
              <a:buNone/>
            </a:pPr>
            <a:endParaRPr lang="en-US" altLang="ja-JP" sz="2000" dirty="0">
              <a:solidFill>
                <a:schemeClr val="tx1">
                  <a:lumMod val="65000"/>
                  <a:lumOff val="35000"/>
                </a:schemeClr>
              </a:solidFill>
            </a:endParaRPr>
          </a:p>
          <a:p>
            <a:pPr marL="0" indent="0">
              <a:buNone/>
            </a:pPr>
            <a:r>
              <a:rPr lang="en-US" altLang="ja-JP" sz="2000" b="1" dirty="0">
                <a:solidFill>
                  <a:schemeClr val="tx1">
                    <a:lumMod val="65000"/>
                    <a:lumOff val="35000"/>
                  </a:schemeClr>
                </a:solidFill>
              </a:rPr>
              <a:t>2. </a:t>
            </a:r>
            <a:r>
              <a:rPr lang="ja-JP" altLang="en-US" sz="2000" b="1">
                <a:solidFill>
                  <a:schemeClr val="tx1">
                    <a:lumMod val="65000"/>
                    <a:lumOff val="35000"/>
                  </a:schemeClr>
                </a:solidFill>
              </a:rPr>
              <a:t>特徴</a:t>
            </a:r>
            <a:endParaRPr lang="ja-JP" altLang="en-US" sz="2000">
              <a:solidFill>
                <a:schemeClr val="tx1">
                  <a:lumMod val="65000"/>
                  <a:lumOff val="35000"/>
                </a:schemeClr>
              </a:solidFill>
            </a:endParaRPr>
          </a:p>
          <a:p>
            <a:pPr>
              <a:buFont typeface="Arial" panose="020B0604020202020204" pitchFamily="34" charset="0"/>
              <a:buChar char="•"/>
            </a:pPr>
            <a:r>
              <a:rPr lang="ja-JP" altLang="en-US" sz="2000">
                <a:solidFill>
                  <a:schemeClr val="tx1">
                    <a:lumMod val="65000"/>
                    <a:lumOff val="35000"/>
                  </a:schemeClr>
                </a:solidFill>
              </a:rPr>
              <a:t>写真と数文のシンプルな内容で、情報が簡潔に整理されている。</a:t>
            </a:r>
          </a:p>
          <a:p>
            <a:pPr marL="0" indent="0">
              <a:buNone/>
            </a:pPr>
            <a:endParaRPr kumimoji="1" lang="ja-JP" altLang="en-US" sz="2000">
              <a:solidFill>
                <a:schemeClr val="tx1">
                  <a:lumMod val="65000"/>
                  <a:lumOff val="35000"/>
                </a:schemeClr>
              </a:solidFill>
            </a:endParaRPr>
          </a:p>
        </p:txBody>
      </p:sp>
    </p:spTree>
    <p:extLst>
      <p:ext uri="{BB962C8B-B14F-4D97-AF65-F5344CB8AC3E}">
        <p14:creationId xmlns:p14="http://schemas.microsoft.com/office/powerpoint/2010/main" val="220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A7654D3-B483-FA7C-8A1D-2E8F4FD4AF01}"/>
              </a:ext>
            </a:extLst>
          </p:cNvPr>
          <p:cNvSpPr>
            <a:spLocks noGrp="1"/>
          </p:cNvSpPr>
          <p:nvPr>
            <p:ph type="title"/>
          </p:nvPr>
        </p:nvSpPr>
        <p:spPr>
          <a:xfrm>
            <a:off x="1616054" y="1070149"/>
            <a:ext cx="8959893" cy="1004836"/>
          </a:xfrm>
        </p:spPr>
        <p:txBody>
          <a:bodyPr anchor="ctr">
            <a:normAutofit/>
          </a:bodyPr>
          <a:lstStyle/>
          <a:p>
            <a:pPr algn="ctr"/>
            <a:r>
              <a:rPr kumimoji="1" lang="ja-JP" altLang="en-US" sz="4000">
                <a:solidFill>
                  <a:srgbClr val="595959"/>
                </a:solidFill>
              </a:rPr>
              <a:t>改善案</a:t>
            </a: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049918B6-597E-7D88-934B-2807B54140C8}"/>
              </a:ext>
            </a:extLst>
          </p:cNvPr>
          <p:cNvSpPr>
            <a:spLocks noGrp="1"/>
          </p:cNvSpPr>
          <p:nvPr>
            <p:ph idx="1"/>
          </p:nvPr>
        </p:nvSpPr>
        <p:spPr>
          <a:xfrm>
            <a:off x="935915" y="2459335"/>
            <a:ext cx="10316584" cy="3887678"/>
          </a:xfrm>
        </p:spPr>
        <p:txBody>
          <a:bodyPr anchor="t">
            <a:normAutofit/>
          </a:bodyPr>
          <a:lstStyle/>
          <a:p>
            <a:pPr marL="514350" indent="-514350">
              <a:buFont typeface="+mj-lt"/>
              <a:buAutoNum type="arabicPeriod"/>
            </a:pPr>
            <a:r>
              <a:rPr kumimoji="1" lang="ja-JP" altLang="en-US" sz="1800" b="1">
                <a:solidFill>
                  <a:schemeClr val="tx1">
                    <a:lumMod val="65000"/>
                    <a:lumOff val="35000"/>
                  </a:schemeClr>
                </a:solidFill>
              </a:rPr>
              <a:t>最新情報の追加</a:t>
            </a:r>
            <a:endParaRPr kumimoji="1" lang="en-US" altLang="ja-JP" sz="1800" b="1"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・震災後の状況や復興の進捗状況を追加し、現在の視点を反映。</a:t>
            </a:r>
            <a:endParaRPr lang="en-US" altLang="ja-JP" sz="1800"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・記録者や被災者の最新の声（例：現在の生活、復興への思い）をインタビュー形式で収録。</a:t>
            </a:r>
            <a:endParaRPr lang="en-US" altLang="ja-JP" sz="1800" dirty="0">
              <a:solidFill>
                <a:schemeClr val="tx1">
                  <a:lumMod val="65000"/>
                  <a:lumOff val="35000"/>
                </a:schemeClr>
              </a:solidFill>
            </a:endParaRPr>
          </a:p>
          <a:p>
            <a:pPr marL="457200" lvl="1" indent="0">
              <a:buNone/>
            </a:pPr>
            <a:endParaRPr kumimoji="1" lang="en-US" altLang="ja-JP" sz="1800" dirty="0">
              <a:solidFill>
                <a:schemeClr val="tx1">
                  <a:lumMod val="65000"/>
                  <a:lumOff val="35000"/>
                </a:schemeClr>
              </a:solidFill>
            </a:endParaRPr>
          </a:p>
          <a:p>
            <a:pPr marL="514350" indent="-514350">
              <a:buFont typeface="+mj-lt"/>
              <a:buAutoNum type="arabicPeriod"/>
            </a:pPr>
            <a:r>
              <a:rPr lang="ja-JP" altLang="en-US" sz="1800" b="1">
                <a:solidFill>
                  <a:schemeClr val="tx1">
                    <a:lumMod val="65000"/>
                    <a:lumOff val="35000"/>
                  </a:schemeClr>
                </a:solidFill>
              </a:rPr>
              <a:t>多様なコンテンツ形式の導入</a:t>
            </a:r>
            <a:endParaRPr lang="en-US" altLang="ja-JP" sz="1800" b="1" dirty="0">
              <a:solidFill>
                <a:schemeClr val="tx1">
                  <a:lumMod val="65000"/>
                  <a:lumOff val="35000"/>
                </a:schemeClr>
              </a:solidFill>
            </a:endParaRPr>
          </a:p>
          <a:p>
            <a:pPr marL="457200" lvl="1" indent="0">
              <a:buNone/>
            </a:pPr>
            <a:r>
              <a:rPr lang="ja-JP" altLang="en-US" sz="1800" u="sng">
                <a:solidFill>
                  <a:schemeClr val="tx1">
                    <a:lumMod val="65000"/>
                    <a:lumOff val="35000"/>
                  </a:schemeClr>
                </a:solidFill>
              </a:rPr>
              <a:t>動画の活用</a:t>
            </a:r>
            <a:endParaRPr lang="en-US" altLang="ja-JP" sz="1800" u="sng"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・被災者の方へのインタビューの様子を動画で収録し、写真だけでは伝えきれない感情や背景を補足。</a:t>
            </a:r>
            <a:endParaRPr lang="en-US" altLang="ja-JP" sz="1800"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・動画には日本語字幕と英語訳を加えて視聴者層を拡大。</a:t>
            </a:r>
            <a:endParaRPr lang="en-US" altLang="ja-JP" sz="1800" dirty="0">
              <a:solidFill>
                <a:schemeClr val="tx1">
                  <a:lumMod val="65000"/>
                  <a:lumOff val="35000"/>
                </a:schemeClr>
              </a:solidFill>
            </a:endParaRPr>
          </a:p>
          <a:p>
            <a:pPr marL="457200" lvl="1" indent="0">
              <a:buNone/>
            </a:pPr>
            <a:r>
              <a:rPr lang="ja-JP" altLang="en-US" sz="1800" u="sng">
                <a:solidFill>
                  <a:schemeClr val="tx1">
                    <a:lumMod val="65000"/>
                    <a:lumOff val="35000"/>
                  </a:schemeClr>
                </a:solidFill>
              </a:rPr>
              <a:t>リンクの追加</a:t>
            </a:r>
            <a:endParaRPr lang="en-US" altLang="ja-JP" sz="1800" u="sng"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・関連する新聞記事や震災に関する研究論文へのリンクをそれぞれの記録に設置。</a:t>
            </a:r>
            <a:endParaRPr lang="en-US" altLang="ja-JP" sz="1800" dirty="0">
              <a:solidFill>
                <a:schemeClr val="tx1">
                  <a:lumMod val="65000"/>
                  <a:lumOff val="35000"/>
                </a:schemeClr>
              </a:solidFill>
            </a:endParaRPr>
          </a:p>
          <a:p>
            <a:pPr marL="457200" lvl="1" indent="0">
              <a:buNone/>
            </a:pPr>
            <a:r>
              <a:rPr lang="ja-JP" altLang="en-US" sz="1800">
                <a:solidFill>
                  <a:schemeClr val="tx1">
                    <a:lumMod val="65000"/>
                    <a:lumOff val="35000"/>
                  </a:schemeClr>
                </a:solidFill>
              </a:rPr>
              <a:t>・被災地支援の団体や復興プロジェクトのウェブサイトに飛べるリンクも併設。</a:t>
            </a:r>
            <a:endParaRPr lang="en-US" altLang="ja-JP" sz="1800" dirty="0">
              <a:solidFill>
                <a:schemeClr val="tx1">
                  <a:lumMod val="65000"/>
                  <a:lumOff val="35000"/>
                </a:schemeClr>
              </a:solidFill>
            </a:endParaRPr>
          </a:p>
        </p:txBody>
      </p:sp>
    </p:spTree>
    <p:extLst>
      <p:ext uri="{BB962C8B-B14F-4D97-AF65-F5344CB8AC3E}">
        <p14:creationId xmlns:p14="http://schemas.microsoft.com/office/powerpoint/2010/main" val="26486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E0CA965-2E28-D50F-B3B7-2D34853BCBA5}"/>
              </a:ext>
            </a:extLst>
          </p:cNvPr>
          <p:cNvSpPr>
            <a:spLocks noGrp="1"/>
          </p:cNvSpPr>
          <p:nvPr>
            <p:ph type="title"/>
          </p:nvPr>
        </p:nvSpPr>
        <p:spPr>
          <a:xfrm>
            <a:off x="1616054" y="1070149"/>
            <a:ext cx="8959893" cy="1004836"/>
          </a:xfrm>
        </p:spPr>
        <p:txBody>
          <a:bodyPr anchor="ctr">
            <a:normAutofit/>
          </a:bodyPr>
          <a:lstStyle/>
          <a:p>
            <a:pPr algn="ctr"/>
            <a:r>
              <a:rPr lang="en-US" altLang="ja-JP" sz="4000" dirty="0">
                <a:solidFill>
                  <a:srgbClr val="595959"/>
                </a:solidFill>
              </a:rPr>
              <a:t>2</a:t>
            </a:r>
            <a:r>
              <a:rPr lang="ja-JP" altLang="en-US" sz="4000">
                <a:solidFill>
                  <a:srgbClr val="595959"/>
                </a:solidFill>
              </a:rPr>
              <a:t>月・</a:t>
            </a:r>
            <a:r>
              <a:rPr lang="en-US" altLang="ja-JP" sz="4000" dirty="0">
                <a:solidFill>
                  <a:srgbClr val="595959"/>
                </a:solidFill>
              </a:rPr>
              <a:t>3</a:t>
            </a:r>
            <a:r>
              <a:rPr lang="ja-JP" altLang="en-US" sz="4000">
                <a:solidFill>
                  <a:srgbClr val="595959"/>
                </a:solidFill>
              </a:rPr>
              <a:t>月に</a:t>
            </a:r>
            <a:r>
              <a:rPr kumimoji="1" lang="ja-JP" altLang="en-US" sz="4000">
                <a:solidFill>
                  <a:srgbClr val="595959"/>
                </a:solidFill>
              </a:rPr>
              <a:t>取り組むプロジェクト</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5FF5735-869A-9BDC-BEED-ED92B6C0EBE5}"/>
              </a:ext>
            </a:extLst>
          </p:cNvPr>
          <p:cNvSpPr>
            <a:spLocks noGrp="1"/>
          </p:cNvSpPr>
          <p:nvPr>
            <p:ph idx="1"/>
          </p:nvPr>
        </p:nvSpPr>
        <p:spPr>
          <a:xfrm>
            <a:off x="1616055" y="3246438"/>
            <a:ext cx="8959892" cy="1642314"/>
          </a:xfrm>
        </p:spPr>
        <p:txBody>
          <a:bodyPr anchor="t">
            <a:normAutofit lnSpcReduction="10000"/>
          </a:bodyPr>
          <a:lstStyle/>
          <a:p>
            <a:pPr marL="457200" indent="-457200" algn="ctr">
              <a:buAutoNum type="arabicPeriod"/>
            </a:pPr>
            <a:r>
              <a:rPr kumimoji="1" lang="ja-JP" altLang="en-US" sz="3200">
                <a:solidFill>
                  <a:schemeClr val="tx1">
                    <a:lumMod val="65000"/>
                    <a:lumOff val="35000"/>
                  </a:schemeClr>
                </a:solidFill>
              </a:rPr>
              <a:t>楢葉町出身の友人へのインタビュー</a:t>
            </a:r>
            <a:endParaRPr kumimoji="1" lang="en-US" altLang="ja-JP" sz="3200" dirty="0">
              <a:solidFill>
                <a:schemeClr val="tx1">
                  <a:lumMod val="65000"/>
                  <a:lumOff val="35000"/>
                </a:schemeClr>
              </a:solidFill>
            </a:endParaRPr>
          </a:p>
          <a:p>
            <a:pPr marL="457200" indent="-457200" algn="ctr">
              <a:buAutoNum type="arabicPeriod"/>
            </a:pPr>
            <a:endParaRPr kumimoji="1" lang="en-US" altLang="ja-JP" sz="3200" dirty="0">
              <a:solidFill>
                <a:schemeClr val="tx1">
                  <a:lumMod val="65000"/>
                  <a:lumOff val="35000"/>
                </a:schemeClr>
              </a:solidFill>
            </a:endParaRPr>
          </a:p>
          <a:p>
            <a:pPr marL="457200" indent="-457200" algn="ctr">
              <a:buAutoNum type="arabicPeriod"/>
            </a:pPr>
            <a:r>
              <a:rPr lang="ja-JP" altLang="en-US" sz="3200">
                <a:solidFill>
                  <a:schemeClr val="tx1">
                    <a:lumMod val="65000"/>
                    <a:lumOff val="35000"/>
                  </a:schemeClr>
                </a:solidFill>
              </a:rPr>
              <a:t>ならは</a:t>
            </a:r>
            <a:r>
              <a:rPr lang="en-US" altLang="ja-JP" sz="3200" dirty="0">
                <a:solidFill>
                  <a:schemeClr val="tx1">
                    <a:lumMod val="65000"/>
                    <a:lumOff val="35000"/>
                  </a:schemeClr>
                </a:solidFill>
              </a:rPr>
              <a:t>Canvas</a:t>
            </a:r>
            <a:r>
              <a:rPr lang="ja-JP" altLang="en-US" sz="3200">
                <a:solidFill>
                  <a:schemeClr val="tx1">
                    <a:lumMod val="65000"/>
                    <a:lumOff val="35000"/>
                  </a:schemeClr>
                </a:solidFill>
              </a:rPr>
              <a:t>への取材協力依頼</a:t>
            </a:r>
            <a:endParaRPr lang="en-US" altLang="ja-JP" sz="3200" dirty="0">
              <a:solidFill>
                <a:schemeClr val="tx1">
                  <a:lumMod val="65000"/>
                  <a:lumOff val="35000"/>
                </a:schemeClr>
              </a:solidFill>
            </a:endParaRPr>
          </a:p>
          <a:p>
            <a:pPr marL="457200" indent="-457200">
              <a:buAutoNum type="arabicPeriod"/>
            </a:pPr>
            <a:endParaRPr lang="en-US" altLang="ja-JP" sz="2000" dirty="0">
              <a:solidFill>
                <a:schemeClr val="tx1">
                  <a:lumMod val="65000"/>
                  <a:lumOff val="35000"/>
                </a:schemeClr>
              </a:solidFill>
            </a:endParaRPr>
          </a:p>
        </p:txBody>
      </p:sp>
    </p:spTree>
    <p:extLst>
      <p:ext uri="{BB962C8B-B14F-4D97-AF65-F5344CB8AC3E}">
        <p14:creationId xmlns:p14="http://schemas.microsoft.com/office/powerpoint/2010/main" val="182810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22822379-3472-7447-363B-48DCEC79D529}"/>
              </a:ext>
            </a:extLst>
          </p:cNvPr>
          <p:cNvSpPr>
            <a:spLocks noGrp="1"/>
          </p:cNvSpPr>
          <p:nvPr>
            <p:ph type="title"/>
          </p:nvPr>
        </p:nvSpPr>
        <p:spPr>
          <a:xfrm>
            <a:off x="1137036" y="731201"/>
            <a:ext cx="9543405" cy="1188720"/>
          </a:xfrm>
        </p:spPr>
        <p:txBody>
          <a:bodyPr>
            <a:normAutofit fontScale="90000"/>
          </a:bodyPr>
          <a:lstStyle/>
          <a:p>
            <a:r>
              <a:rPr kumimoji="1" lang="ja-JP" altLang="en-US" sz="4000" b="1">
                <a:solidFill>
                  <a:schemeClr val="tx1">
                    <a:lumMod val="85000"/>
                    <a:lumOff val="15000"/>
                  </a:schemeClr>
                </a:solidFill>
              </a:rPr>
              <a:t>楢葉町出身の友人へのインタビュー内容</a:t>
            </a:r>
            <a:br>
              <a:rPr kumimoji="1" lang="en-US" altLang="ja-JP" sz="4000" b="1" dirty="0">
                <a:solidFill>
                  <a:schemeClr val="tx1">
                    <a:lumMod val="85000"/>
                    <a:lumOff val="15000"/>
                  </a:schemeClr>
                </a:solidFill>
              </a:rPr>
            </a:br>
            <a:endParaRPr kumimoji="1" lang="ja-JP" altLang="en-US" sz="4000" b="1">
              <a:solidFill>
                <a:schemeClr val="tx1">
                  <a:lumMod val="85000"/>
                  <a:lumOff val="15000"/>
                </a:schemeClr>
              </a:solidFill>
            </a:endParaRPr>
          </a:p>
        </p:txBody>
      </p:sp>
      <p:sp>
        <p:nvSpPr>
          <p:cNvPr id="3" name="コンテンツ プレースホルダー 2">
            <a:extLst>
              <a:ext uri="{FF2B5EF4-FFF2-40B4-BE49-F238E27FC236}">
                <a16:creationId xmlns:a16="http://schemas.microsoft.com/office/drawing/2014/main" id="{72A061EE-3B20-81B1-35E9-29848A55B948}"/>
              </a:ext>
            </a:extLst>
          </p:cNvPr>
          <p:cNvSpPr>
            <a:spLocks noGrp="1"/>
          </p:cNvSpPr>
          <p:nvPr>
            <p:ph idx="1"/>
          </p:nvPr>
        </p:nvSpPr>
        <p:spPr>
          <a:xfrm>
            <a:off x="1957987" y="2651118"/>
            <a:ext cx="8276026" cy="3320031"/>
          </a:xfrm>
        </p:spPr>
        <p:txBody>
          <a:bodyPr anchor="ctr">
            <a:normAutofit fontScale="92500" lnSpcReduction="20000"/>
          </a:bodyPr>
          <a:lstStyle/>
          <a:p>
            <a:pPr marL="0" indent="0">
              <a:buNone/>
            </a:pPr>
            <a:r>
              <a:rPr lang="en-US" altLang="ja-JP" sz="2000" b="1" dirty="0">
                <a:solidFill>
                  <a:schemeClr val="tx1">
                    <a:lumMod val="85000"/>
                    <a:lumOff val="15000"/>
                  </a:schemeClr>
                </a:solidFill>
              </a:rPr>
              <a:t>1. </a:t>
            </a:r>
            <a:r>
              <a:rPr lang="ja-JP" altLang="en-US" sz="2000" b="1">
                <a:solidFill>
                  <a:schemeClr val="tx1">
                    <a:lumMod val="85000"/>
                    <a:lumOff val="15000"/>
                  </a:schemeClr>
                </a:solidFill>
              </a:rPr>
              <a:t>震災当時の体験</a:t>
            </a:r>
          </a:p>
          <a:p>
            <a:pPr lvl="1"/>
            <a:r>
              <a:rPr lang="ja-JP" altLang="en-US" sz="2000">
                <a:solidFill>
                  <a:schemeClr val="tx1">
                    <a:lumMod val="85000"/>
                    <a:lumOff val="15000"/>
                  </a:schemeClr>
                </a:solidFill>
              </a:rPr>
              <a:t>地震発生時の状況、避難の流れ、避難生活での思い出。</a:t>
            </a:r>
          </a:p>
          <a:p>
            <a:pPr lvl="1"/>
            <a:r>
              <a:rPr lang="ja-JP" altLang="en-US" sz="2000">
                <a:solidFill>
                  <a:schemeClr val="tx1">
                    <a:lumMod val="85000"/>
                    <a:lumOff val="15000"/>
                  </a:schemeClr>
                </a:solidFill>
              </a:rPr>
              <a:t>家族や地域の方々との交流、困難や助け合いのエピソード。</a:t>
            </a:r>
            <a:endParaRPr lang="en-US" altLang="ja-JP" sz="2000" dirty="0">
              <a:solidFill>
                <a:schemeClr val="tx1">
                  <a:lumMod val="85000"/>
                  <a:lumOff val="15000"/>
                </a:schemeClr>
              </a:solidFill>
            </a:endParaRPr>
          </a:p>
          <a:p>
            <a:pPr lvl="1"/>
            <a:endParaRPr lang="ja-JP" altLang="en-US" sz="2000">
              <a:solidFill>
                <a:schemeClr val="tx1">
                  <a:lumMod val="85000"/>
                  <a:lumOff val="15000"/>
                </a:schemeClr>
              </a:solidFill>
            </a:endParaRPr>
          </a:p>
          <a:p>
            <a:pPr marL="0" indent="0">
              <a:buNone/>
            </a:pPr>
            <a:r>
              <a:rPr lang="en-US" altLang="ja-JP" sz="2000" b="1" dirty="0">
                <a:solidFill>
                  <a:schemeClr val="tx1">
                    <a:lumMod val="85000"/>
                    <a:lumOff val="15000"/>
                  </a:schemeClr>
                </a:solidFill>
              </a:rPr>
              <a:t>2. </a:t>
            </a:r>
            <a:r>
              <a:rPr lang="ja-JP" altLang="en-US" sz="2000" b="1">
                <a:solidFill>
                  <a:schemeClr val="tx1">
                    <a:lumMod val="85000"/>
                    <a:lumOff val="15000"/>
                  </a:schemeClr>
                </a:solidFill>
              </a:rPr>
              <a:t>震災後の復興と変化</a:t>
            </a:r>
          </a:p>
          <a:p>
            <a:pPr lvl="1"/>
            <a:r>
              <a:rPr lang="ja-JP" altLang="en-US" sz="2000">
                <a:solidFill>
                  <a:schemeClr val="tx1">
                    <a:lumMod val="85000"/>
                    <a:lumOff val="15000"/>
                  </a:schemeClr>
                </a:solidFill>
              </a:rPr>
              <a:t>楢葉町がどのように復興していったかの印象。</a:t>
            </a:r>
          </a:p>
          <a:p>
            <a:pPr lvl="1"/>
            <a:r>
              <a:rPr lang="ja-JP" altLang="en-US" sz="2000">
                <a:solidFill>
                  <a:schemeClr val="tx1">
                    <a:lumMod val="85000"/>
                    <a:lumOff val="15000"/>
                  </a:schemeClr>
                </a:solidFill>
              </a:rPr>
              <a:t>現在の生活環境や町への思い。</a:t>
            </a:r>
            <a:endParaRPr lang="en-US" altLang="ja-JP" sz="2000" dirty="0">
              <a:solidFill>
                <a:schemeClr val="tx1">
                  <a:lumMod val="85000"/>
                  <a:lumOff val="15000"/>
                </a:schemeClr>
              </a:solidFill>
            </a:endParaRPr>
          </a:p>
          <a:p>
            <a:pPr lvl="1"/>
            <a:endParaRPr lang="ja-JP" altLang="en-US" sz="2000">
              <a:solidFill>
                <a:schemeClr val="tx1">
                  <a:lumMod val="85000"/>
                  <a:lumOff val="15000"/>
                </a:schemeClr>
              </a:solidFill>
            </a:endParaRPr>
          </a:p>
          <a:p>
            <a:pPr marL="0" indent="0">
              <a:buNone/>
            </a:pPr>
            <a:r>
              <a:rPr lang="en-US" altLang="ja-JP" sz="2000" b="1" dirty="0">
                <a:solidFill>
                  <a:schemeClr val="tx1">
                    <a:lumMod val="85000"/>
                    <a:lumOff val="15000"/>
                  </a:schemeClr>
                </a:solidFill>
              </a:rPr>
              <a:t>3. </a:t>
            </a:r>
            <a:r>
              <a:rPr lang="ja-JP" altLang="en-US" sz="2000" b="1">
                <a:solidFill>
                  <a:schemeClr val="tx1">
                    <a:lumMod val="85000"/>
                    <a:lumOff val="15000"/>
                  </a:schemeClr>
                </a:solidFill>
              </a:rPr>
              <a:t>未来へのメッセージ</a:t>
            </a:r>
          </a:p>
          <a:p>
            <a:pPr lvl="1"/>
            <a:r>
              <a:rPr lang="ja-JP" altLang="en-US" sz="2000">
                <a:solidFill>
                  <a:schemeClr val="tx1">
                    <a:lumMod val="85000"/>
                    <a:lumOff val="15000"/>
                  </a:schemeClr>
                </a:solidFill>
              </a:rPr>
              <a:t>楢葉町や震災の教訓をどのように後世に伝えたいか。</a:t>
            </a:r>
          </a:p>
          <a:p>
            <a:pPr lvl="1"/>
            <a:r>
              <a:rPr lang="ja-JP" altLang="en-US" sz="2000">
                <a:solidFill>
                  <a:schemeClr val="tx1">
                    <a:lumMod val="85000"/>
                    <a:lumOff val="15000"/>
                  </a:schemeClr>
                </a:solidFill>
              </a:rPr>
              <a:t>若い世代へのメッセージ。</a:t>
            </a:r>
          </a:p>
          <a:p>
            <a:endParaRPr kumimoji="1" lang="ja-JP" altLang="en-US" sz="2000">
              <a:solidFill>
                <a:schemeClr val="tx1">
                  <a:lumMod val="85000"/>
                  <a:lumOff val="15000"/>
                </a:schemeClr>
              </a:solidFill>
            </a:endParaRPr>
          </a:p>
        </p:txBody>
      </p:sp>
      <p:sp>
        <p:nvSpPr>
          <p:cNvPr id="37" name="Freeform: Shape 36">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47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8CCE5FF9-B668-C95D-4EA6-7342B9B83AE8}"/>
              </a:ext>
            </a:extLst>
          </p:cNvPr>
          <p:cNvSpPr>
            <a:spLocks noGrp="1"/>
          </p:cNvSpPr>
          <p:nvPr>
            <p:ph type="title"/>
          </p:nvPr>
        </p:nvSpPr>
        <p:spPr>
          <a:xfrm>
            <a:off x="1137036" y="876746"/>
            <a:ext cx="9543405" cy="941294"/>
          </a:xfrm>
        </p:spPr>
        <p:txBody>
          <a:bodyPr>
            <a:noAutofit/>
          </a:bodyPr>
          <a:lstStyle/>
          <a:p>
            <a:r>
              <a:rPr lang="ja-JP" altLang="en-US" sz="4000" b="1">
                <a:solidFill>
                  <a:schemeClr val="tx1">
                    <a:lumMod val="85000"/>
                    <a:lumOff val="15000"/>
                  </a:schemeClr>
                </a:solidFill>
              </a:rPr>
              <a:t>ならは</a:t>
            </a:r>
            <a:r>
              <a:rPr lang="en-US" altLang="ja-JP" sz="4000" b="1" dirty="0">
                <a:solidFill>
                  <a:schemeClr val="tx1">
                    <a:lumMod val="85000"/>
                    <a:lumOff val="15000"/>
                  </a:schemeClr>
                </a:solidFill>
              </a:rPr>
              <a:t>Canvas</a:t>
            </a:r>
            <a:r>
              <a:rPr lang="ja-JP" altLang="en-US" sz="4000" b="1">
                <a:solidFill>
                  <a:schemeClr val="tx1">
                    <a:lumMod val="85000"/>
                    <a:lumOff val="15000"/>
                  </a:schemeClr>
                </a:solidFill>
              </a:rPr>
              <a:t>への取材協力依頼</a:t>
            </a:r>
            <a:br>
              <a:rPr lang="en-US" altLang="ja-JP" sz="4000" b="1" dirty="0">
                <a:solidFill>
                  <a:schemeClr val="tx1">
                    <a:lumMod val="85000"/>
                    <a:lumOff val="15000"/>
                  </a:schemeClr>
                </a:solidFill>
              </a:rPr>
            </a:br>
            <a:endParaRPr kumimoji="1" lang="ja-JP" altLang="en-US" sz="4000" b="1">
              <a:solidFill>
                <a:schemeClr val="tx1">
                  <a:lumMod val="85000"/>
                  <a:lumOff val="15000"/>
                </a:schemeClr>
              </a:solidFill>
            </a:endParaRPr>
          </a:p>
        </p:txBody>
      </p:sp>
      <p:sp>
        <p:nvSpPr>
          <p:cNvPr id="3" name="コンテンツ プレースホルダー 2">
            <a:extLst>
              <a:ext uri="{FF2B5EF4-FFF2-40B4-BE49-F238E27FC236}">
                <a16:creationId xmlns:a16="http://schemas.microsoft.com/office/drawing/2014/main" id="{55639C8C-3147-1621-6EC2-1730EC1B7E42}"/>
              </a:ext>
            </a:extLst>
          </p:cNvPr>
          <p:cNvSpPr>
            <a:spLocks noGrp="1"/>
          </p:cNvSpPr>
          <p:nvPr>
            <p:ph idx="1"/>
          </p:nvPr>
        </p:nvSpPr>
        <p:spPr>
          <a:xfrm>
            <a:off x="1137036" y="1818042"/>
            <a:ext cx="9096977" cy="4690333"/>
          </a:xfrm>
        </p:spPr>
        <p:txBody>
          <a:bodyPr anchor="ctr">
            <a:normAutofit/>
          </a:bodyPr>
          <a:lstStyle/>
          <a:p>
            <a:pPr marL="0" indent="0">
              <a:buNone/>
            </a:pPr>
            <a:r>
              <a:rPr lang="en-US" altLang="ja-JP" sz="2000" b="1" dirty="0">
                <a:solidFill>
                  <a:schemeClr val="tx1">
                    <a:lumMod val="85000"/>
                    <a:lumOff val="15000"/>
                  </a:schemeClr>
                </a:solidFill>
              </a:rPr>
              <a:t>1. </a:t>
            </a:r>
            <a:r>
              <a:rPr lang="ja-JP" altLang="en-US" sz="2000" b="1">
                <a:solidFill>
                  <a:schemeClr val="tx1">
                    <a:lumMod val="85000"/>
                    <a:lumOff val="15000"/>
                  </a:schemeClr>
                </a:solidFill>
              </a:rPr>
              <a:t>目的</a:t>
            </a:r>
          </a:p>
          <a:p>
            <a:pPr lvl="1"/>
            <a:r>
              <a:rPr lang="ja-JP" altLang="en-US" sz="1800">
                <a:solidFill>
                  <a:schemeClr val="tx1">
                    <a:lumMod val="85000"/>
                    <a:lumOff val="15000"/>
                  </a:schemeClr>
                </a:solidFill>
              </a:rPr>
              <a:t>東日本大震災アーカイブの記録を充実させるため、楢葉町の現状や住民の声を収集する。</a:t>
            </a:r>
          </a:p>
          <a:p>
            <a:pPr lvl="1"/>
            <a:r>
              <a:rPr lang="ja-JP" altLang="en-US" sz="1800">
                <a:solidFill>
                  <a:schemeClr val="tx1">
                    <a:lumMod val="85000"/>
                    <a:lumOff val="15000"/>
                  </a:schemeClr>
                </a:solidFill>
              </a:rPr>
              <a:t>復興の進捗や地域の魅力を広く発信することで、次世代への教訓や希望を共有。</a:t>
            </a:r>
            <a:endParaRPr lang="en-US" altLang="ja-JP" sz="1800" dirty="0">
              <a:solidFill>
                <a:schemeClr val="tx1">
                  <a:lumMod val="85000"/>
                  <a:lumOff val="15000"/>
                </a:schemeClr>
              </a:solidFill>
            </a:endParaRPr>
          </a:p>
          <a:p>
            <a:pPr lvl="1"/>
            <a:endParaRPr lang="ja-JP" altLang="en-US" sz="1800">
              <a:solidFill>
                <a:schemeClr val="tx1">
                  <a:lumMod val="85000"/>
                  <a:lumOff val="15000"/>
                </a:schemeClr>
              </a:solidFill>
            </a:endParaRPr>
          </a:p>
          <a:p>
            <a:pPr marL="0" indent="0">
              <a:buNone/>
            </a:pPr>
            <a:r>
              <a:rPr lang="en-US" altLang="ja-JP" sz="2000" b="1" dirty="0">
                <a:solidFill>
                  <a:schemeClr val="tx1">
                    <a:lumMod val="85000"/>
                    <a:lumOff val="15000"/>
                  </a:schemeClr>
                </a:solidFill>
              </a:rPr>
              <a:t>2. </a:t>
            </a:r>
            <a:r>
              <a:rPr lang="ja-JP" altLang="en-US" sz="2000" b="1">
                <a:solidFill>
                  <a:schemeClr val="tx1">
                    <a:lumMod val="85000"/>
                    <a:lumOff val="15000"/>
                  </a:schemeClr>
                </a:solidFill>
              </a:rPr>
              <a:t>具体的な取材内容</a:t>
            </a:r>
          </a:p>
          <a:p>
            <a:pPr lvl="1"/>
            <a:r>
              <a:rPr lang="ja-JP" altLang="en-US" sz="1800">
                <a:solidFill>
                  <a:schemeClr val="tx1">
                    <a:lumMod val="85000"/>
                    <a:lumOff val="15000"/>
                  </a:schemeClr>
                </a:solidFill>
              </a:rPr>
              <a:t>震災後の復興プロジェクトや取り組みの成果。</a:t>
            </a:r>
          </a:p>
          <a:p>
            <a:pPr lvl="1"/>
            <a:r>
              <a:rPr lang="ja-JP" altLang="en-US" sz="1800">
                <a:solidFill>
                  <a:schemeClr val="tx1">
                    <a:lumMod val="85000"/>
                    <a:lumOff val="15000"/>
                  </a:schemeClr>
                </a:solidFill>
              </a:rPr>
              <a:t>ならは</a:t>
            </a:r>
            <a:r>
              <a:rPr lang="en-US" altLang="ja-JP" sz="1800" dirty="0" err="1">
                <a:solidFill>
                  <a:schemeClr val="tx1">
                    <a:lumMod val="85000"/>
                    <a:lumOff val="15000"/>
                  </a:schemeClr>
                </a:solidFill>
              </a:rPr>
              <a:t>CANvas</a:t>
            </a:r>
            <a:r>
              <a:rPr lang="ja-JP" altLang="en-US" sz="1800">
                <a:solidFill>
                  <a:schemeClr val="tx1">
                    <a:lumMod val="85000"/>
                    <a:lumOff val="15000"/>
                  </a:schemeClr>
                </a:solidFill>
              </a:rPr>
              <a:t>が行っている活動や、地域住民への影響。</a:t>
            </a:r>
          </a:p>
          <a:p>
            <a:pPr lvl="1"/>
            <a:r>
              <a:rPr lang="ja-JP" altLang="en-US" sz="1800">
                <a:solidFill>
                  <a:schemeClr val="tx1">
                    <a:lumMod val="85000"/>
                    <a:lumOff val="15000"/>
                  </a:schemeClr>
                </a:solidFill>
              </a:rPr>
              <a:t>写真・動画の撮影許可およびインタビュー内容の使用許可。</a:t>
            </a:r>
            <a:endParaRPr lang="en-US" altLang="ja-JP" sz="1800" dirty="0">
              <a:solidFill>
                <a:schemeClr val="tx1">
                  <a:lumMod val="85000"/>
                  <a:lumOff val="15000"/>
                </a:schemeClr>
              </a:solidFill>
            </a:endParaRPr>
          </a:p>
          <a:p>
            <a:pPr lvl="1"/>
            <a:endParaRPr lang="ja-JP" altLang="en-US" sz="1800">
              <a:solidFill>
                <a:schemeClr val="tx1">
                  <a:lumMod val="85000"/>
                  <a:lumOff val="15000"/>
                </a:schemeClr>
              </a:solidFill>
            </a:endParaRPr>
          </a:p>
          <a:p>
            <a:pPr marL="0" indent="0">
              <a:buNone/>
            </a:pPr>
            <a:r>
              <a:rPr lang="en-US" altLang="ja-JP" sz="2000" b="1" dirty="0">
                <a:solidFill>
                  <a:schemeClr val="tx1">
                    <a:lumMod val="85000"/>
                    <a:lumOff val="15000"/>
                  </a:schemeClr>
                </a:solidFill>
              </a:rPr>
              <a:t>3. </a:t>
            </a:r>
            <a:r>
              <a:rPr lang="ja-JP" altLang="en-US" sz="2000" b="1">
                <a:solidFill>
                  <a:schemeClr val="tx1">
                    <a:lumMod val="85000"/>
                    <a:lumOff val="15000"/>
                  </a:schemeClr>
                </a:solidFill>
              </a:rPr>
              <a:t>協力依頼の方法</a:t>
            </a:r>
          </a:p>
          <a:p>
            <a:pPr lvl="1"/>
            <a:r>
              <a:rPr lang="ja-JP" altLang="en-US" sz="1800">
                <a:solidFill>
                  <a:schemeClr val="tx1">
                    <a:lumMod val="85000"/>
                    <a:lumOff val="15000"/>
                  </a:schemeClr>
                </a:solidFill>
              </a:rPr>
              <a:t>事務局に事前にメールまたは電話で依頼。</a:t>
            </a:r>
          </a:p>
          <a:p>
            <a:pPr lvl="1"/>
            <a:r>
              <a:rPr lang="ja-JP" altLang="en-US" sz="1800">
                <a:solidFill>
                  <a:schemeClr val="tx1">
                    <a:lumMod val="85000"/>
                    <a:lumOff val="15000"/>
                  </a:schemeClr>
                </a:solidFill>
              </a:rPr>
              <a:t>訪問時に取材趣旨を説明し、関係者に協力を仰ぐ。</a:t>
            </a:r>
          </a:p>
          <a:p>
            <a:pPr lvl="1"/>
            <a:r>
              <a:rPr lang="ja-JP" altLang="en-US" sz="1800">
                <a:solidFill>
                  <a:schemeClr val="tx1">
                    <a:lumMod val="85000"/>
                    <a:lumOff val="15000"/>
                  </a:schemeClr>
                </a:solidFill>
              </a:rPr>
              <a:t>必要であれば、事前に質問リストを送付して準備を促す。</a:t>
            </a:r>
          </a:p>
        </p:txBody>
      </p:sp>
      <p:sp>
        <p:nvSpPr>
          <p:cNvPr id="28" name="Freeform: Shape 27">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22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AEE285D-405D-FC8D-ADC6-16495FAA9811}"/>
              </a:ext>
            </a:extLst>
          </p:cNvPr>
          <p:cNvSpPr>
            <a:spLocks noGrp="1"/>
          </p:cNvSpPr>
          <p:nvPr>
            <p:ph type="title"/>
          </p:nvPr>
        </p:nvSpPr>
        <p:spPr>
          <a:xfrm>
            <a:off x="1137036" y="548640"/>
            <a:ext cx="9543405" cy="1188720"/>
          </a:xfrm>
        </p:spPr>
        <p:txBody>
          <a:bodyPr>
            <a:normAutofit/>
          </a:bodyPr>
          <a:lstStyle/>
          <a:p>
            <a:r>
              <a:rPr kumimoji="1" lang="ja-JP" altLang="en-US">
                <a:solidFill>
                  <a:schemeClr val="tx1">
                    <a:lumMod val="85000"/>
                    <a:lumOff val="15000"/>
                  </a:schemeClr>
                </a:solidFill>
              </a:rPr>
              <a:t>その後</a:t>
            </a:r>
          </a:p>
        </p:txBody>
      </p:sp>
      <p:sp>
        <p:nvSpPr>
          <p:cNvPr id="3" name="コンテンツ プレースホルダー 2">
            <a:extLst>
              <a:ext uri="{FF2B5EF4-FFF2-40B4-BE49-F238E27FC236}">
                <a16:creationId xmlns:a16="http://schemas.microsoft.com/office/drawing/2014/main" id="{5050A0B5-993F-6297-8B8F-79FBD41648A2}"/>
              </a:ext>
            </a:extLst>
          </p:cNvPr>
          <p:cNvSpPr>
            <a:spLocks noGrp="1"/>
          </p:cNvSpPr>
          <p:nvPr>
            <p:ph idx="1"/>
          </p:nvPr>
        </p:nvSpPr>
        <p:spPr>
          <a:xfrm>
            <a:off x="1137036" y="2431765"/>
            <a:ext cx="10061675" cy="3320031"/>
          </a:xfrm>
        </p:spPr>
        <p:txBody>
          <a:bodyPr anchor="ctr">
            <a:normAutofit/>
          </a:bodyPr>
          <a:lstStyle/>
          <a:p>
            <a:r>
              <a:rPr lang="ja-JP" altLang="en-US" sz="2000">
                <a:solidFill>
                  <a:schemeClr val="tx1">
                    <a:lumMod val="85000"/>
                    <a:lumOff val="15000"/>
                  </a:schemeClr>
                </a:solidFill>
              </a:rPr>
              <a:t>友人へのインタビューを実施し、ならは</a:t>
            </a:r>
            <a:r>
              <a:rPr lang="en" altLang="ja-JP" sz="2000" dirty="0" err="1">
                <a:solidFill>
                  <a:schemeClr val="tx1">
                    <a:lumMod val="85000"/>
                    <a:lumOff val="15000"/>
                  </a:schemeClr>
                </a:solidFill>
              </a:rPr>
              <a:t>CANvas</a:t>
            </a:r>
            <a:r>
              <a:rPr lang="ja-JP" altLang="en-US" sz="2000">
                <a:solidFill>
                  <a:schemeClr val="tx1">
                    <a:lumMod val="85000"/>
                    <a:lumOff val="15000"/>
                  </a:schemeClr>
                </a:solidFill>
              </a:rPr>
              <a:t>への取材と並行して楢葉町を</a:t>
            </a:r>
            <a:r>
              <a:rPr lang="en" altLang="ja-JP" sz="2000" dirty="0">
                <a:solidFill>
                  <a:schemeClr val="tx1">
                    <a:lumMod val="85000"/>
                    <a:lumOff val="15000"/>
                  </a:schemeClr>
                </a:solidFill>
              </a:rPr>
              <a:t>Strava</a:t>
            </a:r>
            <a:r>
              <a:rPr lang="ja-JP" altLang="en-US" sz="2000">
                <a:solidFill>
                  <a:schemeClr val="tx1">
                    <a:lumMod val="85000"/>
                    <a:lumOff val="15000"/>
                  </a:schemeClr>
                </a:solidFill>
              </a:rPr>
              <a:t>と</a:t>
            </a:r>
            <a:r>
              <a:rPr lang="en" altLang="ja-JP" sz="2000" dirty="0" err="1">
                <a:solidFill>
                  <a:schemeClr val="tx1">
                    <a:lumMod val="85000"/>
                    <a:lumOff val="15000"/>
                  </a:schemeClr>
                </a:solidFill>
              </a:rPr>
              <a:t>Mapillary</a:t>
            </a:r>
            <a:r>
              <a:rPr lang="ja-JP" altLang="en-US" sz="2000">
                <a:solidFill>
                  <a:schemeClr val="tx1">
                    <a:lumMod val="85000"/>
                    <a:lumOff val="15000"/>
                  </a:schemeClr>
                </a:solidFill>
              </a:rPr>
              <a:t>で記録し、</a:t>
            </a:r>
            <a:r>
              <a:rPr lang="en" altLang="ja-JP" sz="2000" dirty="0">
                <a:solidFill>
                  <a:schemeClr val="tx1">
                    <a:lumMod val="85000"/>
                    <a:lumOff val="15000"/>
                  </a:schemeClr>
                </a:solidFill>
              </a:rPr>
              <a:t>Re: Earth</a:t>
            </a:r>
            <a:r>
              <a:rPr lang="ja-JP" altLang="en-US" sz="2000">
                <a:solidFill>
                  <a:schemeClr val="tx1">
                    <a:lumMod val="85000"/>
                    <a:lumOff val="15000"/>
                  </a:schemeClr>
                </a:solidFill>
              </a:rPr>
              <a:t>にインポートする。</a:t>
            </a:r>
            <a:endParaRPr lang="en-US" altLang="ja-JP" sz="2000" dirty="0">
              <a:solidFill>
                <a:schemeClr val="tx1">
                  <a:lumMod val="85000"/>
                  <a:lumOff val="15000"/>
                </a:schemeClr>
              </a:solidFill>
            </a:endParaRPr>
          </a:p>
          <a:p>
            <a:r>
              <a:rPr lang="ja-JP" altLang="en-US" sz="2000">
                <a:solidFill>
                  <a:schemeClr val="tx1">
                    <a:lumMod val="85000"/>
                    <a:lumOff val="15000"/>
                  </a:schemeClr>
                </a:solidFill>
              </a:rPr>
              <a:t>インタビューの記事と</a:t>
            </a:r>
            <a:r>
              <a:rPr lang="en" altLang="ja-JP" sz="2000" dirty="0">
                <a:solidFill>
                  <a:schemeClr val="tx1">
                    <a:lumMod val="85000"/>
                    <a:lumOff val="15000"/>
                  </a:schemeClr>
                </a:solidFill>
              </a:rPr>
              <a:t>YouTube</a:t>
            </a:r>
            <a:r>
              <a:rPr lang="ja-JP" altLang="en-US" sz="2000">
                <a:solidFill>
                  <a:schemeClr val="tx1">
                    <a:lumMod val="85000"/>
                    <a:lumOff val="15000"/>
                  </a:schemeClr>
                </a:solidFill>
              </a:rPr>
              <a:t>動画の作成。</a:t>
            </a:r>
            <a:endParaRPr lang="en-US" altLang="ja-JP" sz="2000" dirty="0">
              <a:solidFill>
                <a:schemeClr val="tx1">
                  <a:lumMod val="85000"/>
                  <a:lumOff val="15000"/>
                </a:schemeClr>
              </a:solidFill>
            </a:endParaRPr>
          </a:p>
          <a:p>
            <a:r>
              <a:rPr lang="ja-JP" altLang="en-US" sz="2000">
                <a:solidFill>
                  <a:schemeClr val="tx1">
                    <a:lumMod val="85000"/>
                    <a:lumOff val="15000"/>
                  </a:schemeClr>
                </a:solidFill>
              </a:rPr>
              <a:t>完成した</a:t>
            </a:r>
            <a:r>
              <a:rPr lang="en" altLang="ja-JP" sz="2000" dirty="0">
                <a:solidFill>
                  <a:schemeClr val="tx1">
                    <a:lumMod val="85000"/>
                    <a:lumOff val="15000"/>
                  </a:schemeClr>
                </a:solidFill>
              </a:rPr>
              <a:t>Re: Earth</a:t>
            </a:r>
            <a:r>
              <a:rPr lang="ja-JP" altLang="en-US" sz="2000">
                <a:solidFill>
                  <a:schemeClr val="tx1">
                    <a:lumMod val="85000"/>
                    <a:lumOff val="15000"/>
                  </a:schemeClr>
                </a:solidFill>
              </a:rPr>
              <a:t>のプロジェクト、記事、動画を元にポートフォリオを作成する。</a:t>
            </a:r>
          </a:p>
        </p:txBody>
      </p:sp>
      <p:sp>
        <p:nvSpPr>
          <p:cNvPr id="34" name="Freeform: Shape 33">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64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C73E478-6E16-3763-3CD7-E627AC6470AE}"/>
              </a:ext>
            </a:extLst>
          </p:cNvPr>
          <p:cNvSpPr>
            <a:spLocks noGrp="1"/>
          </p:cNvSpPr>
          <p:nvPr>
            <p:ph type="title"/>
          </p:nvPr>
        </p:nvSpPr>
        <p:spPr>
          <a:xfrm>
            <a:off x="1285240" y="1050595"/>
            <a:ext cx="8074815" cy="1618489"/>
          </a:xfrm>
        </p:spPr>
        <p:txBody>
          <a:bodyPr anchor="ctr">
            <a:normAutofit/>
          </a:bodyPr>
          <a:lstStyle/>
          <a:p>
            <a:r>
              <a:rPr kumimoji="1" lang="ja-JP" altLang="en-US" sz="7200"/>
              <a:t>課題</a:t>
            </a:r>
          </a:p>
        </p:txBody>
      </p:sp>
      <p:sp>
        <p:nvSpPr>
          <p:cNvPr id="3" name="コンテンツ プレースホルダー 2">
            <a:extLst>
              <a:ext uri="{FF2B5EF4-FFF2-40B4-BE49-F238E27FC236}">
                <a16:creationId xmlns:a16="http://schemas.microsoft.com/office/drawing/2014/main" id="{AF2CB613-368A-FA70-EA49-1C0713481C87}"/>
              </a:ext>
            </a:extLst>
          </p:cNvPr>
          <p:cNvSpPr>
            <a:spLocks noGrp="1"/>
          </p:cNvSpPr>
          <p:nvPr>
            <p:ph idx="1"/>
          </p:nvPr>
        </p:nvSpPr>
        <p:spPr>
          <a:xfrm>
            <a:off x="1285241" y="2969469"/>
            <a:ext cx="7944820" cy="2800395"/>
          </a:xfrm>
        </p:spPr>
        <p:txBody>
          <a:bodyPr anchor="t">
            <a:normAutofit/>
          </a:bodyPr>
          <a:lstStyle/>
          <a:p>
            <a:pPr marL="0" indent="0">
              <a:buNone/>
            </a:pPr>
            <a:r>
              <a:rPr kumimoji="1" lang="en-US" altLang="ja-JP" sz="2400" dirty="0"/>
              <a:t>Re: Earth</a:t>
            </a:r>
            <a:r>
              <a:rPr kumimoji="1" lang="ja-JP" altLang="en-US" sz="2400"/>
              <a:t>では</a:t>
            </a:r>
            <a:r>
              <a:rPr lang="en-US" altLang="ja-JP" sz="2400" dirty="0"/>
              <a:t>GSC</a:t>
            </a:r>
            <a:r>
              <a:rPr lang="ja-JP" altLang="en-US" sz="2400"/>
              <a:t>の</a:t>
            </a:r>
            <a:r>
              <a:rPr kumimoji="1" lang="ja-JP" altLang="en-US" sz="2400"/>
              <a:t>アカウントで既に一つプロジェクトを作成済み。</a:t>
            </a:r>
            <a:endParaRPr kumimoji="1" lang="en-US" altLang="ja-JP" sz="2400" dirty="0"/>
          </a:p>
          <a:p>
            <a:pPr marL="0" indent="0">
              <a:buNone/>
            </a:pPr>
            <a:r>
              <a:rPr kumimoji="1" lang="ja-JP" altLang="en-US" sz="2400"/>
              <a:t>有料アカウントにするのか否か。</a:t>
            </a:r>
            <a:endParaRPr kumimoji="1" lang="en-US" altLang="ja-JP" sz="2400" dirty="0"/>
          </a:p>
          <a:p>
            <a:pPr marL="0" indent="0">
              <a:buNone/>
            </a:pPr>
            <a:endParaRPr kumimoji="1" lang="ja-JP" altLang="en-US" sz="2400"/>
          </a:p>
        </p:txBody>
      </p:sp>
    </p:spTree>
    <p:extLst>
      <p:ext uri="{BB962C8B-B14F-4D97-AF65-F5344CB8AC3E}">
        <p14:creationId xmlns:p14="http://schemas.microsoft.com/office/powerpoint/2010/main" val="274748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A5B8FE4-6AB7-3529-B859-0EE56F9844C0}"/>
              </a:ext>
            </a:extLst>
          </p:cNvPr>
          <p:cNvSpPr>
            <a:spLocks noGrp="1"/>
          </p:cNvSpPr>
          <p:nvPr>
            <p:ph type="title"/>
          </p:nvPr>
        </p:nvSpPr>
        <p:spPr>
          <a:xfrm>
            <a:off x="1629751" y="934327"/>
            <a:ext cx="8924392" cy="1058275"/>
          </a:xfrm>
        </p:spPr>
        <p:txBody>
          <a:bodyPr>
            <a:normAutofit/>
          </a:bodyPr>
          <a:lstStyle/>
          <a:p>
            <a:pPr algn="ctr"/>
            <a:r>
              <a:rPr kumimoji="1" lang="ja-JP" altLang="en-US" sz="4000" b="1"/>
              <a:t>参考資料（先行研究）</a:t>
            </a:r>
          </a:p>
        </p:txBody>
      </p:sp>
      <p:sp>
        <p:nvSpPr>
          <p:cNvPr id="28" name="Freeform: Shape 27">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2E3983AC-8A84-EADA-2260-A81A0BA48380}"/>
              </a:ext>
            </a:extLst>
          </p:cNvPr>
          <p:cNvSpPr>
            <a:spLocks noGrp="1"/>
          </p:cNvSpPr>
          <p:nvPr>
            <p:ph idx="1"/>
          </p:nvPr>
        </p:nvSpPr>
        <p:spPr>
          <a:xfrm>
            <a:off x="1293813" y="2397080"/>
            <a:ext cx="9604374" cy="3272200"/>
          </a:xfrm>
        </p:spPr>
        <p:txBody>
          <a:bodyPr>
            <a:normAutofit lnSpcReduction="10000"/>
          </a:bodyPr>
          <a:lstStyle/>
          <a:p>
            <a:pPr>
              <a:buFont typeface="+mj-lt"/>
              <a:buAutoNum type="arabicPeriod"/>
            </a:pPr>
            <a:endParaRPr lang="en-US" altLang="ja-JP" sz="900" b="1" dirty="0"/>
          </a:p>
          <a:p>
            <a:pPr>
              <a:buFont typeface="+mj-lt"/>
              <a:buAutoNum type="arabicPeriod"/>
            </a:pPr>
            <a:r>
              <a:rPr lang="ja-JP" altLang="en-US" sz="1050" b="1"/>
              <a:t>荒川俊也</a:t>
            </a:r>
            <a:r>
              <a:rPr lang="en-US" altLang="ja-JP" sz="1050" dirty="0"/>
              <a:t>. (2023). </a:t>
            </a:r>
            <a:r>
              <a:rPr lang="ja-JP" altLang="en-US" sz="1050"/>
              <a:t>地域連携型 </a:t>
            </a:r>
            <a:r>
              <a:rPr lang="en" altLang="ja-JP" sz="1050" dirty="0"/>
              <a:t>PBL </a:t>
            </a:r>
            <a:r>
              <a:rPr lang="ja-JP" altLang="en-US" sz="1050"/>
              <a:t>の取り組み</a:t>
            </a:r>
            <a:r>
              <a:rPr lang="en-US" altLang="ja-JP" sz="1050" dirty="0"/>
              <a:t>-</a:t>
            </a:r>
            <a:r>
              <a:rPr lang="ja-JP" altLang="en-US" sz="1050"/>
              <a:t>福島県楢葉町を例として</a:t>
            </a:r>
            <a:r>
              <a:rPr lang="en-US" altLang="ja-JP" sz="1050" dirty="0"/>
              <a:t>. </a:t>
            </a:r>
            <a:r>
              <a:rPr lang="ja-JP" altLang="en-US" sz="1050" i="1"/>
              <a:t>工学教育</a:t>
            </a:r>
            <a:r>
              <a:rPr lang="en-US" altLang="ja-JP" sz="1050" dirty="0"/>
              <a:t>, 71(5), 5_80-5_85.</a:t>
            </a:r>
          </a:p>
          <a:p>
            <a:pPr>
              <a:buFont typeface="+mj-lt"/>
              <a:buAutoNum type="arabicPeriod"/>
            </a:pPr>
            <a:r>
              <a:rPr lang="ja-JP" altLang="en-US" sz="1050" b="1"/>
              <a:t>大西昴</a:t>
            </a:r>
            <a:r>
              <a:rPr lang="en-US" altLang="ja-JP" sz="1050" dirty="0"/>
              <a:t>. (2023). [</a:t>
            </a:r>
            <a:r>
              <a:rPr lang="en" altLang="ja-JP" sz="1050" dirty="0"/>
              <a:t>D22] </a:t>
            </a:r>
            <a:r>
              <a:rPr lang="ja-JP" altLang="en-US" sz="1050"/>
              <a:t>東日本大震災に関する災害デジタルアーカイブの利活用における成果と課題</a:t>
            </a:r>
            <a:r>
              <a:rPr lang="en-US" altLang="ja-JP" sz="1050" dirty="0"/>
              <a:t>. </a:t>
            </a:r>
            <a:r>
              <a:rPr lang="ja-JP" altLang="en-US" sz="1050" i="1"/>
              <a:t>デジタルアーカイブ学会誌</a:t>
            </a:r>
            <a:r>
              <a:rPr lang="en-US" altLang="ja-JP" sz="1050" dirty="0"/>
              <a:t>, 7(</a:t>
            </a:r>
            <a:r>
              <a:rPr lang="en" altLang="ja-JP" sz="1050" dirty="0"/>
              <a:t>s2), s146-s149.</a:t>
            </a:r>
          </a:p>
          <a:p>
            <a:pPr>
              <a:buFont typeface="+mj-lt"/>
              <a:buAutoNum type="arabicPeriod"/>
            </a:pPr>
            <a:r>
              <a:rPr lang="ja-JP" altLang="en-US" sz="1050" b="1"/>
              <a:t>北村美和子</a:t>
            </a:r>
            <a:r>
              <a:rPr lang="en-US" altLang="ja-JP" sz="1050" dirty="0"/>
              <a:t>. (2020). [</a:t>
            </a:r>
            <a:r>
              <a:rPr lang="en" altLang="ja-JP" sz="1050" dirty="0"/>
              <a:t>A43] </a:t>
            </a:r>
            <a:r>
              <a:rPr lang="ja-JP" altLang="en-US" sz="1050"/>
              <a:t>災害デジタルアーカイブの継続的記録方法</a:t>
            </a:r>
            <a:r>
              <a:rPr lang="en-US" altLang="ja-JP" sz="1050" dirty="0"/>
              <a:t>: </a:t>
            </a:r>
            <a:r>
              <a:rPr lang="ja-JP" altLang="en-US" sz="1050"/>
              <a:t>レコードコンティニュアムモデルを使用した研究の一例</a:t>
            </a:r>
            <a:r>
              <a:rPr lang="en-US" altLang="ja-JP" sz="1050" dirty="0"/>
              <a:t>. </a:t>
            </a:r>
            <a:r>
              <a:rPr lang="ja-JP" altLang="en-US" sz="1050" i="1"/>
              <a:t>デジタルアーカイブ学会誌</a:t>
            </a:r>
            <a:r>
              <a:rPr lang="en-US" altLang="ja-JP" sz="1050" dirty="0"/>
              <a:t>, 4(2), 140-143.</a:t>
            </a:r>
          </a:p>
          <a:p>
            <a:pPr>
              <a:buFont typeface="+mj-lt"/>
              <a:buAutoNum type="arabicPeriod"/>
            </a:pPr>
            <a:r>
              <a:rPr lang="ja-JP" altLang="en-US" sz="1050" b="1"/>
              <a:t>深谷直弘</a:t>
            </a:r>
            <a:r>
              <a:rPr lang="en-US" altLang="ja-JP" sz="1050" dirty="0"/>
              <a:t>. (2019). </a:t>
            </a:r>
            <a:r>
              <a:rPr lang="ja-JP" altLang="en-US" sz="1050"/>
              <a:t>福島県における東日本大震災の記憶を残す活動とアーカイブ拠点施設の構築</a:t>
            </a:r>
            <a:r>
              <a:rPr lang="en-US" altLang="ja-JP" sz="1050" dirty="0"/>
              <a:t>. </a:t>
            </a:r>
            <a:r>
              <a:rPr lang="en" altLang="ja-JP" sz="1050" i="1" dirty="0"/>
              <a:t>Journal of Center for Regional</a:t>
            </a:r>
            <a:r>
              <a:rPr lang="en" altLang="ja-JP" sz="1050" dirty="0"/>
              <a:t>.</a:t>
            </a:r>
          </a:p>
          <a:p>
            <a:pPr marL="0" indent="0">
              <a:buNone/>
            </a:pPr>
            <a:endParaRPr lang="en-US" altLang="ja-JP" sz="1050" dirty="0"/>
          </a:p>
          <a:p>
            <a:pPr marL="0" indent="0">
              <a:buNone/>
            </a:pPr>
            <a:r>
              <a:rPr lang="ja-JP" altLang="en-US" sz="1050"/>
              <a:t>リンク一覧</a:t>
            </a:r>
            <a:r>
              <a:rPr lang="en-US" altLang="ja-JP" sz="1050" dirty="0"/>
              <a:t>:</a:t>
            </a:r>
          </a:p>
          <a:p>
            <a:pPr>
              <a:buFont typeface="Arial" panose="020B0604020202020204" pitchFamily="34" charset="0"/>
              <a:buChar char="•"/>
            </a:pPr>
            <a:r>
              <a:rPr lang="ja-JP" altLang="en-US" sz="1050">
                <a:hlinkClick r:id="rId2"/>
              </a:rPr>
              <a:t>ヒロシマ・アーカイブ</a:t>
            </a:r>
            <a:endParaRPr lang="ja-JP" altLang="en-US" sz="1050"/>
          </a:p>
          <a:p>
            <a:pPr>
              <a:buFont typeface="Arial" panose="020B0604020202020204" pitchFamily="34" charset="0"/>
              <a:buChar char="•"/>
            </a:pPr>
            <a:r>
              <a:rPr lang="ja-JP" altLang="en-US" sz="1050">
                <a:hlinkClick r:id="rId3"/>
              </a:rPr>
              <a:t>ナガサキ・アーカイブ</a:t>
            </a:r>
            <a:endParaRPr lang="ja-JP" altLang="en-US" sz="1050"/>
          </a:p>
          <a:p>
            <a:pPr>
              <a:buFont typeface="Arial" panose="020B0604020202020204" pitchFamily="34" charset="0"/>
              <a:buChar char="•"/>
            </a:pPr>
            <a:r>
              <a:rPr lang="ja-JP" altLang="en-US" sz="1050">
                <a:hlinkClick r:id="rId4"/>
              </a:rPr>
              <a:t>ならは</a:t>
            </a:r>
            <a:r>
              <a:rPr lang="en" altLang="ja-JP" sz="1050" dirty="0">
                <a:hlinkClick r:id="rId4"/>
              </a:rPr>
              <a:t>CANvas</a:t>
            </a:r>
            <a:endParaRPr lang="en" altLang="ja-JP" sz="1050" dirty="0"/>
          </a:p>
          <a:p>
            <a:pPr>
              <a:buFont typeface="Arial" panose="020B0604020202020204" pitchFamily="34" charset="0"/>
              <a:buChar char="•"/>
            </a:pPr>
            <a:r>
              <a:rPr lang="ja-JP" altLang="en-US" sz="1050">
                <a:hlinkClick r:id="rId5"/>
              </a:rPr>
              <a:t>暮らすなら楢葉「空き家・空き地バンク」</a:t>
            </a:r>
            <a:endParaRPr lang="ja-JP" altLang="en-US" sz="1050"/>
          </a:p>
          <a:p>
            <a:pPr>
              <a:buFont typeface="Arial" panose="020B0604020202020204" pitchFamily="34" charset="0"/>
              <a:buChar char="•"/>
            </a:pPr>
            <a:r>
              <a:rPr lang="ja-JP" altLang="en-US" sz="1050">
                <a:hlinkClick r:id="rId6"/>
              </a:rPr>
              <a:t>東日本大震災アーカイブ</a:t>
            </a:r>
            <a:endParaRPr lang="ja-JP" altLang="en-US" sz="1050"/>
          </a:p>
          <a:p>
            <a:pPr marL="0" indent="0">
              <a:buNone/>
            </a:pPr>
            <a:endParaRPr lang="en-US" altLang="ja-JP" sz="2000" dirty="0"/>
          </a:p>
          <a:p>
            <a:pPr marL="0" indent="0">
              <a:buNone/>
            </a:pPr>
            <a:endParaRPr kumimoji="1" lang="ja-JP" altLang="en-US" sz="2000"/>
          </a:p>
        </p:txBody>
      </p:sp>
    </p:spTree>
    <p:extLst>
      <p:ext uri="{BB962C8B-B14F-4D97-AF65-F5344CB8AC3E}">
        <p14:creationId xmlns:p14="http://schemas.microsoft.com/office/powerpoint/2010/main" val="63901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descr="背景パターン&#10;&#10;AI によって生成されたコンテンツは間違っている可能性があります。">
            <a:extLst>
              <a:ext uri="{FF2B5EF4-FFF2-40B4-BE49-F238E27FC236}">
                <a16:creationId xmlns:a16="http://schemas.microsoft.com/office/drawing/2014/main" id="{2674373A-A271-A1B4-B27F-A4FF284D7B4B}"/>
              </a:ext>
            </a:extLst>
          </p:cNvPr>
          <p:cNvPicPr>
            <a:picLocks noChangeAspect="1"/>
          </p:cNvPicPr>
          <p:nvPr/>
        </p:nvPicPr>
        <p:blipFill>
          <a:blip r:embed="rId2"/>
          <a:srcRect t="22798" r="9091" b="593"/>
          <a:stretch/>
        </p:blipFill>
        <p:spPr>
          <a:xfrm>
            <a:off x="20" y="10"/>
            <a:ext cx="12191980" cy="6857990"/>
          </a:xfrm>
          <a:prstGeom prst="rect">
            <a:avLst/>
          </a:prstGeom>
        </p:spPr>
      </p:pic>
      <p:sp>
        <p:nvSpPr>
          <p:cNvPr id="104" name="Rectangle 9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066EBA5-7E93-7EBC-C0B3-039873C7561A}"/>
              </a:ext>
            </a:extLst>
          </p:cNvPr>
          <p:cNvSpPr>
            <a:spLocks noGrp="1"/>
          </p:cNvSpPr>
          <p:nvPr>
            <p:ph type="title"/>
          </p:nvPr>
        </p:nvSpPr>
        <p:spPr>
          <a:xfrm>
            <a:off x="838200" y="365125"/>
            <a:ext cx="10515600" cy="1325563"/>
          </a:xfrm>
        </p:spPr>
        <p:txBody>
          <a:bodyPr>
            <a:normAutofit/>
          </a:bodyPr>
          <a:lstStyle/>
          <a:p>
            <a:r>
              <a:rPr kumimoji="1" lang="ja-JP" altLang="en-US" b="1"/>
              <a:t>まとめ</a:t>
            </a:r>
          </a:p>
        </p:txBody>
      </p:sp>
      <p:sp>
        <p:nvSpPr>
          <p:cNvPr id="7" name="コンテンツ プレースホルダー 6">
            <a:extLst>
              <a:ext uri="{FF2B5EF4-FFF2-40B4-BE49-F238E27FC236}">
                <a16:creationId xmlns:a16="http://schemas.microsoft.com/office/drawing/2014/main" id="{CF0E7A8A-3091-8887-9152-197DD3823FE2}"/>
              </a:ext>
            </a:extLst>
          </p:cNvPr>
          <p:cNvSpPr>
            <a:spLocks noGrp="1"/>
          </p:cNvSpPr>
          <p:nvPr>
            <p:ph idx="1"/>
          </p:nvPr>
        </p:nvSpPr>
        <p:spPr>
          <a:xfrm>
            <a:off x="838200" y="1825625"/>
            <a:ext cx="10515600" cy="4351338"/>
          </a:xfrm>
        </p:spPr>
        <p:txBody>
          <a:bodyPr>
            <a:normAutofit/>
          </a:bodyPr>
          <a:lstStyle/>
          <a:p>
            <a:pPr lvl="0"/>
            <a:r>
              <a:rPr lang="ja-JP" altLang="ja-JP" b="1"/>
              <a:t>記憶を次世代に伝える重要性</a:t>
            </a:r>
            <a:endParaRPr lang="en-US" altLang="ja-JP" b="1"/>
          </a:p>
          <a:p>
            <a:pPr marL="457200" lvl="1" indent="0">
              <a:buNone/>
            </a:pPr>
            <a:r>
              <a:rPr lang="ja-JP" altLang="ja-JP"/>
              <a:t>災害の経験を風化させない</a:t>
            </a:r>
            <a:endParaRPr lang="en-US" altLang="ja-JP"/>
          </a:p>
          <a:p>
            <a:pPr marL="457200" lvl="1" indent="0">
              <a:buNone/>
            </a:pPr>
            <a:r>
              <a:rPr lang="ja-JP" altLang="ja-JP"/>
              <a:t>次世代への教訓としての価値</a:t>
            </a:r>
            <a:endParaRPr lang="en-US" altLang="ja-JP"/>
          </a:p>
          <a:p>
            <a:pPr marL="457200" lvl="1" indent="0">
              <a:buNone/>
            </a:pPr>
            <a:endParaRPr lang="en-US" altLang="ja-JP"/>
          </a:p>
          <a:p>
            <a:pPr lvl="0"/>
            <a:r>
              <a:rPr lang="ja-JP" altLang="ja-JP" b="1"/>
              <a:t>双葉郡の歴史と復興をデジタル化して保存</a:t>
            </a:r>
            <a:endParaRPr lang="en-US" altLang="ja-JP" b="1"/>
          </a:p>
          <a:p>
            <a:pPr marL="457200" lvl="1" indent="0">
              <a:buNone/>
            </a:pPr>
            <a:r>
              <a:rPr lang="ja-JP" altLang="ja-JP"/>
              <a:t>地域の歴史の一部としての保存</a:t>
            </a:r>
            <a:endParaRPr lang="en-US" altLang="ja-JP"/>
          </a:p>
          <a:p>
            <a:pPr marL="457200" lvl="1" indent="0">
              <a:buNone/>
            </a:pPr>
            <a:endParaRPr lang="en-US" altLang="ja-JP"/>
          </a:p>
          <a:p>
            <a:pPr lvl="0"/>
            <a:r>
              <a:rPr lang="en-US" altLang="ja-JP" b="1"/>
              <a:t>Re: Earth</a:t>
            </a:r>
            <a:r>
              <a:rPr lang="ja-JP" altLang="ja-JP" b="1"/>
              <a:t>を活用した持続可能な情報発信</a:t>
            </a:r>
            <a:endParaRPr lang="en-US" altLang="ja-JP" b="1"/>
          </a:p>
          <a:p>
            <a:pPr marL="457200" lvl="1" indent="0">
              <a:buNone/>
            </a:pPr>
            <a:r>
              <a:rPr lang="ja-JP" altLang="ja-JP"/>
              <a:t>長期的な視点での情報保存と発信</a:t>
            </a:r>
            <a:endParaRPr lang="en-US" altLang="ja-JP"/>
          </a:p>
          <a:p>
            <a:endParaRPr lang="ja-JP" altLang="en-US"/>
          </a:p>
        </p:txBody>
      </p:sp>
    </p:spTree>
    <p:extLst>
      <p:ext uri="{BB962C8B-B14F-4D97-AF65-F5344CB8AC3E}">
        <p14:creationId xmlns:p14="http://schemas.microsoft.com/office/powerpoint/2010/main" val="177816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C6188837-8214-628E-A9C3-19719A9C1466}"/>
              </a:ext>
            </a:extLst>
          </p:cNvPr>
          <p:cNvSpPr>
            <a:spLocks noGrp="1"/>
          </p:cNvSpPr>
          <p:nvPr>
            <p:ph type="title"/>
          </p:nvPr>
        </p:nvSpPr>
        <p:spPr>
          <a:xfrm>
            <a:off x="1137036" y="548640"/>
            <a:ext cx="9916632" cy="1188720"/>
          </a:xfrm>
        </p:spPr>
        <p:txBody>
          <a:bodyPr>
            <a:normAutofit/>
          </a:bodyPr>
          <a:lstStyle/>
          <a:p>
            <a:r>
              <a:rPr kumimoji="1" lang="ja-JP" altLang="en-US" sz="4000" b="1">
                <a:solidFill>
                  <a:schemeClr val="tx1">
                    <a:lumMod val="85000"/>
                    <a:lumOff val="15000"/>
                  </a:schemeClr>
                </a:solidFill>
              </a:rPr>
              <a:t>研究背景</a:t>
            </a:r>
          </a:p>
        </p:txBody>
      </p:sp>
      <p:sp>
        <p:nvSpPr>
          <p:cNvPr id="3" name="コンテンツ プレースホルダー 2">
            <a:extLst>
              <a:ext uri="{FF2B5EF4-FFF2-40B4-BE49-F238E27FC236}">
                <a16:creationId xmlns:a16="http://schemas.microsoft.com/office/drawing/2014/main" id="{2365B8C5-5476-2178-9F3B-4D00DF042ABC}"/>
              </a:ext>
            </a:extLst>
          </p:cNvPr>
          <p:cNvSpPr>
            <a:spLocks noGrp="1"/>
          </p:cNvSpPr>
          <p:nvPr>
            <p:ph idx="1"/>
          </p:nvPr>
        </p:nvSpPr>
        <p:spPr>
          <a:xfrm>
            <a:off x="1137036" y="2286000"/>
            <a:ext cx="9714156" cy="3958275"/>
          </a:xfrm>
        </p:spPr>
        <p:txBody>
          <a:bodyPr anchor="ctr">
            <a:normAutofit/>
          </a:bodyPr>
          <a:lstStyle/>
          <a:p>
            <a:pPr marL="0" indent="0">
              <a:buNone/>
            </a:pPr>
            <a:r>
              <a:rPr lang="en-US" altLang="ja-JP" sz="1700" b="1" dirty="0">
                <a:solidFill>
                  <a:schemeClr val="tx1">
                    <a:lumMod val="85000"/>
                    <a:lumOff val="15000"/>
                  </a:schemeClr>
                </a:solidFill>
              </a:rPr>
              <a:t>2011</a:t>
            </a:r>
            <a:r>
              <a:rPr lang="ja-JP" altLang="en-US" sz="1700" b="1">
                <a:solidFill>
                  <a:schemeClr val="tx1">
                    <a:lumMod val="85000"/>
                    <a:lumOff val="15000"/>
                  </a:schemeClr>
                </a:solidFill>
              </a:rPr>
              <a:t>年</a:t>
            </a:r>
            <a:r>
              <a:rPr lang="en-US" altLang="ja-JP" sz="1700" b="1" dirty="0">
                <a:solidFill>
                  <a:schemeClr val="tx1">
                    <a:lumMod val="85000"/>
                    <a:lumOff val="15000"/>
                  </a:schemeClr>
                </a:solidFill>
              </a:rPr>
              <a:t>3</a:t>
            </a:r>
            <a:r>
              <a:rPr lang="ja-JP" altLang="en-US" sz="1700" b="1">
                <a:solidFill>
                  <a:schemeClr val="tx1">
                    <a:lumMod val="85000"/>
                    <a:lumOff val="15000"/>
                  </a:schemeClr>
                </a:solidFill>
              </a:rPr>
              <a:t>月</a:t>
            </a:r>
            <a:r>
              <a:rPr lang="en-US" altLang="ja-JP" sz="1700" b="1" dirty="0">
                <a:solidFill>
                  <a:schemeClr val="tx1">
                    <a:lumMod val="85000"/>
                    <a:lumOff val="15000"/>
                  </a:schemeClr>
                </a:solidFill>
              </a:rPr>
              <a:t>11</a:t>
            </a:r>
            <a:r>
              <a:rPr lang="ja-JP" altLang="en-US" sz="1700" b="1">
                <a:solidFill>
                  <a:schemeClr val="tx1">
                    <a:lumMod val="85000"/>
                    <a:lumOff val="15000"/>
                  </a:schemeClr>
                </a:solidFill>
              </a:rPr>
              <a:t>日に発生</a:t>
            </a:r>
            <a:endParaRPr lang="en-US" altLang="ja-JP" sz="1700" b="1" dirty="0">
              <a:solidFill>
                <a:schemeClr val="tx1">
                  <a:lumMod val="85000"/>
                  <a:lumOff val="15000"/>
                </a:schemeClr>
              </a:solidFill>
            </a:endParaRPr>
          </a:p>
          <a:p>
            <a:pPr marL="0" indent="0">
              <a:buNone/>
            </a:pPr>
            <a:r>
              <a:rPr lang="ja-JP" altLang="en-US" sz="1700" b="1">
                <a:solidFill>
                  <a:schemeClr val="tx1">
                    <a:lumMod val="85000"/>
                    <a:lumOff val="15000"/>
                  </a:schemeClr>
                </a:solidFill>
              </a:rPr>
              <a:t>・</a:t>
            </a:r>
            <a:r>
              <a:rPr lang="ja-JP" altLang="en-US" sz="1700">
                <a:solidFill>
                  <a:schemeClr val="tx1">
                    <a:lumMod val="85000"/>
                    <a:lumOff val="15000"/>
                  </a:schemeClr>
                </a:solidFill>
              </a:rPr>
              <a:t>日本の歴史上最大級の地震</a:t>
            </a:r>
            <a:r>
              <a:rPr lang="en-US" altLang="ja-JP" sz="1700" dirty="0">
                <a:solidFill>
                  <a:schemeClr val="tx1">
                    <a:lumMod val="85000"/>
                    <a:lumOff val="15000"/>
                  </a:schemeClr>
                </a:solidFill>
              </a:rPr>
              <a:t>(</a:t>
            </a:r>
            <a:r>
              <a:rPr lang="ja-JP" altLang="en-US" sz="1700">
                <a:solidFill>
                  <a:schemeClr val="tx1">
                    <a:lumMod val="85000"/>
                    <a:lumOff val="15000"/>
                  </a:schemeClr>
                </a:solidFill>
              </a:rPr>
              <a:t>マグニチュード</a:t>
            </a:r>
            <a:r>
              <a:rPr lang="en-US" altLang="ja-JP" sz="1700" dirty="0">
                <a:solidFill>
                  <a:schemeClr val="tx1">
                    <a:lumMod val="85000"/>
                    <a:lumOff val="15000"/>
                  </a:schemeClr>
                </a:solidFill>
              </a:rPr>
              <a:t>9.0, </a:t>
            </a:r>
            <a:r>
              <a:rPr lang="ja-JP" altLang="en-US" sz="1700">
                <a:solidFill>
                  <a:schemeClr val="tx1">
                    <a:lumMod val="85000"/>
                    <a:lumOff val="15000"/>
                  </a:schemeClr>
                </a:solidFill>
              </a:rPr>
              <a:t>震度</a:t>
            </a:r>
            <a:r>
              <a:rPr lang="en-US" altLang="ja-JP" sz="1700" dirty="0">
                <a:solidFill>
                  <a:schemeClr val="tx1">
                    <a:lumMod val="85000"/>
                    <a:lumOff val="15000"/>
                  </a:schemeClr>
                </a:solidFill>
              </a:rPr>
              <a:t>7)</a:t>
            </a:r>
          </a:p>
          <a:p>
            <a:pPr marL="0" indent="0">
              <a:buNone/>
            </a:pPr>
            <a:r>
              <a:rPr lang="ja-JP" altLang="en-US" sz="1700">
                <a:solidFill>
                  <a:schemeClr val="tx1">
                    <a:lumMod val="85000"/>
                    <a:lumOff val="15000"/>
                  </a:schemeClr>
                </a:solidFill>
              </a:rPr>
              <a:t>・巨大な津波の発生</a:t>
            </a:r>
            <a:r>
              <a:rPr lang="en-US" altLang="ja-JP" sz="1700" dirty="0">
                <a:solidFill>
                  <a:schemeClr val="tx1">
                    <a:lumMod val="85000"/>
                    <a:lumOff val="15000"/>
                  </a:schemeClr>
                </a:solidFill>
              </a:rPr>
              <a:t>(</a:t>
            </a:r>
            <a:r>
              <a:rPr lang="ja-JP" altLang="en-US" sz="1700">
                <a:solidFill>
                  <a:schemeClr val="tx1">
                    <a:lumMod val="85000"/>
                    <a:lumOff val="15000"/>
                  </a:schemeClr>
                </a:solidFill>
              </a:rPr>
              <a:t>岩手県宮古市田老で最大津波高さ</a:t>
            </a:r>
            <a:r>
              <a:rPr lang="en-US" altLang="ja-JP" sz="1700" dirty="0">
                <a:solidFill>
                  <a:schemeClr val="tx1">
                    <a:lumMod val="85000"/>
                    <a:lumOff val="15000"/>
                  </a:schemeClr>
                </a:solidFill>
              </a:rPr>
              <a:t>: </a:t>
            </a:r>
            <a:r>
              <a:rPr lang="ja-JP" altLang="en-US" sz="1700">
                <a:solidFill>
                  <a:schemeClr val="tx1">
                    <a:lumMod val="85000"/>
                    <a:lumOff val="15000"/>
                  </a:schemeClr>
                </a:solidFill>
              </a:rPr>
              <a:t>約</a:t>
            </a:r>
            <a:r>
              <a:rPr lang="en-US" altLang="ja-JP" sz="1700" dirty="0">
                <a:solidFill>
                  <a:schemeClr val="tx1">
                    <a:lumMod val="85000"/>
                    <a:lumOff val="15000"/>
                  </a:schemeClr>
                </a:solidFill>
              </a:rPr>
              <a:t>40.1</a:t>
            </a:r>
            <a:r>
              <a:rPr lang="ja-JP" altLang="en-US" sz="1700">
                <a:solidFill>
                  <a:schemeClr val="tx1">
                    <a:lumMod val="85000"/>
                    <a:lumOff val="15000"/>
                  </a:schemeClr>
                </a:solidFill>
              </a:rPr>
              <a:t>メートル</a:t>
            </a:r>
            <a:r>
              <a:rPr lang="en-US" altLang="ja-JP" sz="1700" dirty="0">
                <a:solidFill>
                  <a:schemeClr val="tx1">
                    <a:lumMod val="85000"/>
                    <a:lumOff val="15000"/>
                  </a:schemeClr>
                </a:solidFill>
              </a:rPr>
              <a:t>)</a:t>
            </a:r>
          </a:p>
          <a:p>
            <a:pPr lvl="1"/>
            <a:endParaRPr lang="ja-JP" altLang="en-US" sz="1700">
              <a:solidFill>
                <a:schemeClr val="tx1">
                  <a:lumMod val="85000"/>
                  <a:lumOff val="15000"/>
                </a:schemeClr>
              </a:solidFill>
            </a:endParaRPr>
          </a:p>
          <a:p>
            <a:pPr marL="0" indent="0">
              <a:buNone/>
            </a:pPr>
            <a:r>
              <a:rPr lang="ja-JP" altLang="en-US" sz="1700" b="1">
                <a:solidFill>
                  <a:schemeClr val="tx1">
                    <a:lumMod val="85000"/>
                    <a:lumOff val="15000"/>
                  </a:schemeClr>
                </a:solidFill>
              </a:rPr>
              <a:t>福島第一原子力発電所事故</a:t>
            </a:r>
            <a:endParaRPr lang="en-US" altLang="ja-JP" sz="1700" b="1" dirty="0">
              <a:solidFill>
                <a:schemeClr val="tx1">
                  <a:lumMod val="85000"/>
                  <a:lumOff val="15000"/>
                </a:schemeClr>
              </a:solidFill>
            </a:endParaRPr>
          </a:p>
          <a:p>
            <a:pPr marL="0" indent="0">
              <a:buNone/>
            </a:pPr>
            <a:r>
              <a:rPr lang="ja-JP" altLang="en-US" sz="1700" b="1">
                <a:solidFill>
                  <a:schemeClr val="tx1">
                    <a:lumMod val="85000"/>
                    <a:lumOff val="15000"/>
                  </a:schemeClr>
                </a:solidFill>
              </a:rPr>
              <a:t>・</a:t>
            </a:r>
            <a:r>
              <a:rPr lang="ja-JP" altLang="en-US" sz="1700">
                <a:solidFill>
                  <a:schemeClr val="tx1">
                    <a:lumMod val="85000"/>
                    <a:lumOff val="15000"/>
                  </a:schemeClr>
                </a:solidFill>
              </a:rPr>
              <a:t>原発事故によって放射性物質が漏洩</a:t>
            </a:r>
            <a:endParaRPr lang="en-US" altLang="ja-JP" sz="1700" dirty="0">
              <a:solidFill>
                <a:schemeClr val="tx1">
                  <a:lumMod val="85000"/>
                  <a:lumOff val="15000"/>
                </a:schemeClr>
              </a:solidFill>
            </a:endParaRPr>
          </a:p>
          <a:p>
            <a:pPr marL="0" indent="0">
              <a:buNone/>
            </a:pPr>
            <a:r>
              <a:rPr lang="ja-JP" altLang="en-US" sz="1700">
                <a:solidFill>
                  <a:schemeClr val="tx1">
                    <a:lumMod val="85000"/>
                    <a:lumOff val="15000"/>
                  </a:schemeClr>
                </a:solidFill>
              </a:rPr>
              <a:t>・放射線被害により広範囲に避難区域が設定された</a:t>
            </a:r>
            <a:endParaRPr lang="en-US" altLang="ja-JP" sz="1700" dirty="0">
              <a:solidFill>
                <a:schemeClr val="tx1">
                  <a:lumMod val="85000"/>
                  <a:lumOff val="15000"/>
                </a:schemeClr>
              </a:solidFill>
            </a:endParaRPr>
          </a:p>
          <a:p>
            <a:pPr marL="457200" lvl="1" indent="0">
              <a:buNone/>
            </a:pPr>
            <a:endParaRPr lang="ja-JP" altLang="en-US" sz="1700">
              <a:solidFill>
                <a:schemeClr val="tx1">
                  <a:lumMod val="85000"/>
                  <a:lumOff val="15000"/>
                </a:schemeClr>
              </a:solidFill>
            </a:endParaRPr>
          </a:p>
          <a:p>
            <a:pPr marL="0" indent="0">
              <a:buNone/>
            </a:pPr>
            <a:r>
              <a:rPr lang="ja-JP" altLang="en-US" sz="1700" b="1">
                <a:solidFill>
                  <a:schemeClr val="tx1">
                    <a:lumMod val="85000"/>
                    <a:lumOff val="15000"/>
                  </a:schemeClr>
                </a:solidFill>
              </a:rPr>
              <a:t>福島県双葉郡への震災被害</a:t>
            </a:r>
            <a:endParaRPr lang="en-US" altLang="ja-JP" sz="1700" b="1" dirty="0">
              <a:solidFill>
                <a:schemeClr val="tx1">
                  <a:lumMod val="85000"/>
                  <a:lumOff val="15000"/>
                </a:schemeClr>
              </a:solidFill>
            </a:endParaRPr>
          </a:p>
          <a:p>
            <a:pPr marL="0" indent="0">
              <a:buNone/>
            </a:pPr>
            <a:r>
              <a:rPr lang="ja-JP" altLang="en-US" sz="1700" b="1">
                <a:solidFill>
                  <a:schemeClr val="tx1">
                    <a:lumMod val="85000"/>
                    <a:lumOff val="15000"/>
                  </a:schemeClr>
                </a:solidFill>
              </a:rPr>
              <a:t>・</a:t>
            </a:r>
            <a:r>
              <a:rPr lang="ja-JP" altLang="en-US" sz="1700">
                <a:solidFill>
                  <a:schemeClr val="tx1">
                    <a:lumMod val="85000"/>
                    <a:lumOff val="15000"/>
                  </a:schemeClr>
                </a:solidFill>
              </a:rPr>
              <a:t>地震、津波、原発事故の</a:t>
            </a:r>
            <a:r>
              <a:rPr lang="ja-JP" altLang="en-US" sz="1700" b="1">
                <a:solidFill>
                  <a:schemeClr val="tx1">
                    <a:lumMod val="85000"/>
                    <a:lumOff val="15000"/>
                  </a:schemeClr>
                </a:solidFill>
              </a:rPr>
              <a:t>複合災害</a:t>
            </a:r>
            <a:endParaRPr lang="en-US" altLang="ja-JP" sz="1700" b="1" dirty="0">
              <a:solidFill>
                <a:schemeClr val="tx1">
                  <a:lumMod val="85000"/>
                  <a:lumOff val="15000"/>
                </a:schemeClr>
              </a:solidFill>
            </a:endParaRPr>
          </a:p>
          <a:p>
            <a:pPr marL="0" indent="0">
              <a:buNone/>
            </a:pPr>
            <a:r>
              <a:rPr lang="ja-JP" altLang="en-US" sz="1700" b="1">
                <a:solidFill>
                  <a:schemeClr val="tx1">
                    <a:lumMod val="85000"/>
                    <a:lumOff val="15000"/>
                  </a:schemeClr>
                </a:solidFill>
              </a:rPr>
              <a:t>・</a:t>
            </a:r>
            <a:r>
              <a:rPr lang="ja-JP" altLang="en-US" sz="1700">
                <a:solidFill>
                  <a:schemeClr val="tx1">
                    <a:lumMod val="85000"/>
                    <a:lumOff val="15000"/>
                  </a:schemeClr>
                </a:solidFill>
              </a:rPr>
              <a:t>住民の避難による長期的な影響</a:t>
            </a:r>
          </a:p>
          <a:p>
            <a:endParaRPr kumimoji="1" lang="ja-JP" altLang="en-US" sz="1700">
              <a:solidFill>
                <a:schemeClr val="tx1">
                  <a:lumMod val="85000"/>
                  <a:lumOff val="15000"/>
                </a:schemeClr>
              </a:solidFill>
            </a:endParaRPr>
          </a:p>
        </p:txBody>
      </p:sp>
    </p:spTree>
    <p:extLst>
      <p:ext uri="{BB962C8B-B14F-4D97-AF65-F5344CB8AC3E}">
        <p14:creationId xmlns:p14="http://schemas.microsoft.com/office/powerpoint/2010/main" val="34099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964AD1D-D39D-F9B8-0F94-B87338C3E58E}"/>
              </a:ext>
            </a:extLst>
          </p:cNvPr>
          <p:cNvSpPr>
            <a:spLocks noGrp="1"/>
          </p:cNvSpPr>
          <p:nvPr>
            <p:ph type="title"/>
          </p:nvPr>
        </p:nvSpPr>
        <p:spPr>
          <a:xfrm>
            <a:off x="1137036" y="548640"/>
            <a:ext cx="9543405" cy="1188720"/>
          </a:xfrm>
        </p:spPr>
        <p:txBody>
          <a:bodyPr>
            <a:normAutofit/>
          </a:bodyPr>
          <a:lstStyle/>
          <a:p>
            <a:r>
              <a:rPr kumimoji="1" lang="ja-JP" altLang="en-US" sz="4000" b="1">
                <a:solidFill>
                  <a:schemeClr val="tx1">
                    <a:lumMod val="85000"/>
                    <a:lumOff val="15000"/>
                  </a:schemeClr>
                </a:solidFill>
              </a:rPr>
              <a:t>研究背景</a:t>
            </a:r>
          </a:p>
        </p:txBody>
      </p:sp>
      <p:sp>
        <p:nvSpPr>
          <p:cNvPr id="17" name="コンテンツ プレースホルダー 2">
            <a:extLst>
              <a:ext uri="{FF2B5EF4-FFF2-40B4-BE49-F238E27FC236}">
                <a16:creationId xmlns:a16="http://schemas.microsoft.com/office/drawing/2014/main" id="{F8A40ED0-A464-0EC1-A83E-D0715AD12441}"/>
              </a:ext>
            </a:extLst>
          </p:cNvPr>
          <p:cNvSpPr>
            <a:spLocks noGrp="1"/>
          </p:cNvSpPr>
          <p:nvPr>
            <p:ph idx="1"/>
          </p:nvPr>
        </p:nvSpPr>
        <p:spPr>
          <a:xfrm>
            <a:off x="1592132" y="2171571"/>
            <a:ext cx="8778240" cy="3922996"/>
          </a:xfrm>
        </p:spPr>
        <p:txBody>
          <a:bodyPr anchor="ctr">
            <a:normAutofit/>
          </a:bodyPr>
          <a:lstStyle/>
          <a:p>
            <a:pPr>
              <a:buFont typeface="Arial" panose="020B0604020202020204" pitchFamily="34" charset="0"/>
              <a:buChar char="•"/>
            </a:pPr>
            <a:r>
              <a:rPr lang="ja-JP" altLang="en-US" sz="1700">
                <a:solidFill>
                  <a:schemeClr val="tx1">
                    <a:lumMod val="85000"/>
                    <a:lumOff val="15000"/>
                  </a:schemeClr>
                </a:solidFill>
              </a:rPr>
              <a:t>災害から</a:t>
            </a:r>
            <a:r>
              <a:rPr lang="en-US" altLang="ja-JP" sz="1700" dirty="0">
                <a:solidFill>
                  <a:schemeClr val="tx1">
                    <a:lumMod val="85000"/>
                    <a:lumOff val="15000"/>
                  </a:schemeClr>
                </a:solidFill>
              </a:rPr>
              <a:t>13</a:t>
            </a:r>
            <a:r>
              <a:rPr lang="ja-JP" altLang="en-US" sz="1700">
                <a:solidFill>
                  <a:schemeClr val="tx1">
                    <a:lumMod val="85000"/>
                    <a:lumOff val="15000"/>
                  </a:schemeClr>
                </a:solidFill>
              </a:rPr>
              <a:t>年が経過し、人々の東日本大震災に関する記憶が風化しつつある</a:t>
            </a:r>
            <a:endParaRPr lang="en-US" altLang="ja-JP" sz="1700" dirty="0">
              <a:solidFill>
                <a:schemeClr val="tx1">
                  <a:lumMod val="85000"/>
                  <a:lumOff val="15000"/>
                </a:schemeClr>
              </a:solidFill>
            </a:endParaRPr>
          </a:p>
          <a:p>
            <a:pPr>
              <a:buFont typeface="Arial" panose="020B0604020202020204" pitchFamily="34" charset="0"/>
              <a:buChar char="•"/>
            </a:pPr>
            <a:endParaRPr lang="en-US" altLang="ja-JP" sz="1700" dirty="0">
              <a:solidFill>
                <a:schemeClr val="tx1">
                  <a:lumMod val="85000"/>
                  <a:lumOff val="15000"/>
                </a:schemeClr>
              </a:solidFill>
            </a:endParaRPr>
          </a:p>
          <a:p>
            <a:r>
              <a:rPr lang="ja-JP" altLang="en-US" sz="1700" b="1">
                <a:solidFill>
                  <a:schemeClr val="tx1">
                    <a:lumMod val="85000"/>
                    <a:lumOff val="15000"/>
                  </a:schemeClr>
                </a:solidFill>
              </a:rPr>
              <a:t>震災を語れる最後の世代</a:t>
            </a:r>
            <a:endParaRPr lang="en-US" altLang="ja-JP" sz="1700" b="1" dirty="0">
              <a:solidFill>
                <a:schemeClr val="tx1">
                  <a:lumMod val="85000"/>
                  <a:lumOff val="15000"/>
                </a:schemeClr>
              </a:solidFill>
            </a:endParaRPr>
          </a:p>
          <a:p>
            <a:pPr marL="457200" lvl="1" indent="0">
              <a:buNone/>
            </a:pPr>
            <a:r>
              <a:rPr lang="en-US" altLang="ja-JP" sz="1700" dirty="0">
                <a:solidFill>
                  <a:schemeClr val="tx1">
                    <a:lumMod val="85000"/>
                    <a:lumOff val="15000"/>
                  </a:schemeClr>
                </a:solidFill>
              </a:rPr>
              <a:t>2003(04)</a:t>
            </a:r>
            <a:r>
              <a:rPr lang="ja-JP" altLang="en-US" sz="1700">
                <a:solidFill>
                  <a:schemeClr val="tx1">
                    <a:lumMod val="85000"/>
                    <a:lumOff val="15000"/>
                  </a:schemeClr>
                </a:solidFill>
              </a:rPr>
              <a:t>年生まれの私たちが、災害を直接経験し、自らの経験を語れる最後の世代</a:t>
            </a:r>
            <a:endParaRPr lang="en-US" altLang="ja-JP" sz="1700" dirty="0">
              <a:solidFill>
                <a:schemeClr val="tx1">
                  <a:lumMod val="85000"/>
                  <a:lumOff val="15000"/>
                </a:schemeClr>
              </a:solidFill>
            </a:endParaRPr>
          </a:p>
          <a:p>
            <a:pPr marL="457200" lvl="1" indent="0">
              <a:buNone/>
            </a:pPr>
            <a:r>
              <a:rPr lang="ja-JP" altLang="en-US" sz="1700">
                <a:solidFill>
                  <a:schemeClr val="tx1">
                    <a:lumMod val="85000"/>
                    <a:lumOff val="15000"/>
                  </a:schemeClr>
                </a:solidFill>
              </a:rPr>
              <a:t>（震災発生時小学校</a:t>
            </a:r>
            <a:r>
              <a:rPr lang="en-US" altLang="ja-JP" sz="1700" dirty="0">
                <a:solidFill>
                  <a:schemeClr val="tx1">
                    <a:lumMod val="85000"/>
                    <a:lumOff val="15000"/>
                  </a:schemeClr>
                </a:solidFill>
              </a:rPr>
              <a:t>1</a:t>
            </a:r>
            <a:r>
              <a:rPr lang="ja-JP" altLang="en-US" sz="1700">
                <a:solidFill>
                  <a:schemeClr val="tx1">
                    <a:lumMod val="85000"/>
                    <a:lumOff val="15000"/>
                  </a:schemeClr>
                </a:solidFill>
              </a:rPr>
              <a:t>年生）</a:t>
            </a:r>
            <a:endParaRPr lang="en-US" altLang="ja-JP" sz="1700" dirty="0">
              <a:solidFill>
                <a:schemeClr val="tx1">
                  <a:lumMod val="85000"/>
                  <a:lumOff val="15000"/>
                </a:schemeClr>
              </a:solidFill>
            </a:endParaRPr>
          </a:p>
          <a:p>
            <a:pPr marL="457200" lvl="1" indent="0">
              <a:buNone/>
            </a:pPr>
            <a:endParaRPr lang="ja-JP" altLang="en-US" sz="1700">
              <a:solidFill>
                <a:schemeClr val="tx1">
                  <a:lumMod val="85000"/>
                  <a:lumOff val="15000"/>
                </a:schemeClr>
              </a:solidFill>
            </a:endParaRPr>
          </a:p>
          <a:p>
            <a:pPr>
              <a:buFont typeface="Arial" panose="020B0604020202020204" pitchFamily="34" charset="0"/>
              <a:buChar char="•"/>
            </a:pPr>
            <a:r>
              <a:rPr lang="ja-JP" altLang="en-US" sz="1700">
                <a:solidFill>
                  <a:schemeClr val="tx1">
                    <a:lumMod val="85000"/>
                    <a:lumOff val="15000"/>
                  </a:schemeClr>
                </a:solidFill>
              </a:rPr>
              <a:t>情報を発信し続けることの重要性</a:t>
            </a:r>
            <a:endParaRPr lang="en-US" altLang="ja-JP" sz="1700" dirty="0">
              <a:solidFill>
                <a:schemeClr val="tx1">
                  <a:lumMod val="85000"/>
                  <a:lumOff val="15000"/>
                </a:schemeClr>
              </a:solidFill>
            </a:endParaRPr>
          </a:p>
          <a:p>
            <a:pPr marL="457200" lvl="1" indent="0">
              <a:buNone/>
            </a:pPr>
            <a:r>
              <a:rPr lang="en-US" altLang="ja-JP" sz="1700" dirty="0">
                <a:solidFill>
                  <a:schemeClr val="tx1">
                    <a:lumMod val="85000"/>
                    <a:lumOff val="15000"/>
                  </a:schemeClr>
                </a:solidFill>
              </a:rPr>
              <a:t>1. </a:t>
            </a:r>
            <a:r>
              <a:rPr lang="ja-JP" altLang="en-US" sz="1700">
                <a:solidFill>
                  <a:schemeClr val="tx1">
                    <a:lumMod val="85000"/>
                    <a:lumOff val="15000"/>
                  </a:schemeClr>
                </a:solidFill>
              </a:rPr>
              <a:t>次世代への継承</a:t>
            </a:r>
          </a:p>
          <a:p>
            <a:pPr marL="457200" lvl="1" indent="0">
              <a:buNone/>
            </a:pPr>
            <a:r>
              <a:rPr lang="en-US" altLang="ja-JP" sz="1700" dirty="0">
                <a:solidFill>
                  <a:schemeClr val="tx1">
                    <a:lumMod val="85000"/>
                    <a:lumOff val="15000"/>
                  </a:schemeClr>
                </a:solidFill>
              </a:rPr>
              <a:t>2. </a:t>
            </a:r>
            <a:r>
              <a:rPr lang="ja-JP" altLang="en-US" sz="1700">
                <a:solidFill>
                  <a:schemeClr val="tx1">
                    <a:lumMod val="85000"/>
                    <a:lumOff val="15000"/>
                  </a:schemeClr>
                </a:solidFill>
              </a:rPr>
              <a:t>防災意識の向上</a:t>
            </a:r>
            <a:endParaRPr lang="en-US" altLang="ja-JP" sz="1700" dirty="0">
              <a:solidFill>
                <a:schemeClr val="tx1">
                  <a:lumMod val="85000"/>
                  <a:lumOff val="15000"/>
                </a:schemeClr>
              </a:solidFill>
            </a:endParaRPr>
          </a:p>
          <a:p>
            <a:pPr marL="457200" lvl="1" indent="0">
              <a:buNone/>
            </a:pPr>
            <a:r>
              <a:rPr lang="en-US" altLang="ja-JP" sz="1700" dirty="0">
                <a:solidFill>
                  <a:schemeClr val="tx1">
                    <a:lumMod val="85000"/>
                    <a:lumOff val="15000"/>
                  </a:schemeClr>
                </a:solidFill>
              </a:rPr>
              <a:t>3. </a:t>
            </a:r>
            <a:r>
              <a:rPr lang="ja-JP" altLang="en-US" sz="1700">
                <a:solidFill>
                  <a:schemeClr val="tx1">
                    <a:lumMod val="85000"/>
                    <a:lumOff val="15000"/>
                  </a:schemeClr>
                </a:solidFill>
              </a:rPr>
              <a:t>記憶を風化させない</a:t>
            </a:r>
          </a:p>
          <a:p>
            <a:endParaRPr kumimoji="1" lang="ja-JP" altLang="en-US" sz="1700">
              <a:solidFill>
                <a:schemeClr val="tx1">
                  <a:lumMod val="85000"/>
                  <a:lumOff val="15000"/>
                </a:schemeClr>
              </a:solidFill>
            </a:endParaRPr>
          </a:p>
        </p:txBody>
      </p:sp>
      <p:sp>
        <p:nvSpPr>
          <p:cNvPr id="41" name="Freeform: Shape 4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4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7AF0108-24CB-AB4E-4417-C0900B5673D5}"/>
              </a:ext>
            </a:extLst>
          </p:cNvPr>
          <p:cNvSpPr>
            <a:spLocks noGrp="1"/>
          </p:cNvSpPr>
          <p:nvPr>
            <p:ph type="title"/>
          </p:nvPr>
        </p:nvSpPr>
        <p:spPr>
          <a:xfrm>
            <a:off x="838200" y="557188"/>
            <a:ext cx="10515600" cy="1133499"/>
          </a:xfrm>
        </p:spPr>
        <p:txBody>
          <a:bodyPr>
            <a:normAutofit/>
          </a:bodyPr>
          <a:lstStyle/>
          <a:p>
            <a:r>
              <a:rPr kumimoji="1" lang="ja-JP" altLang="en-US" sz="4000" b="1"/>
              <a:t>研究方法</a:t>
            </a:r>
          </a:p>
        </p:txBody>
      </p:sp>
      <p:graphicFrame>
        <p:nvGraphicFramePr>
          <p:cNvPr id="5" name="コンテンツ プレースホルダー 2">
            <a:extLst>
              <a:ext uri="{FF2B5EF4-FFF2-40B4-BE49-F238E27FC236}">
                <a16:creationId xmlns:a16="http://schemas.microsoft.com/office/drawing/2014/main" id="{FDBB9D56-B38D-F27B-428D-98B7DD4C9B3C}"/>
              </a:ext>
            </a:extLst>
          </p:cNvPr>
          <p:cNvGraphicFramePr>
            <a:graphicFrameLocks noGrp="1"/>
          </p:cNvGraphicFramePr>
          <p:nvPr>
            <p:ph idx="1"/>
            <p:extLst>
              <p:ext uri="{D42A27DB-BD31-4B8C-83A1-F6EECF244321}">
                <p14:modId xmlns:p14="http://schemas.microsoft.com/office/powerpoint/2010/main" val="2967613237"/>
              </p:ext>
            </p:extLst>
          </p:nvPr>
        </p:nvGraphicFramePr>
        <p:xfrm>
          <a:off x="836675" y="1123937"/>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0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4623CB1-40E1-2BE1-B638-C0CC29860E0D}"/>
              </a:ext>
            </a:extLst>
          </p:cNvPr>
          <p:cNvSpPr>
            <a:spLocks noGrp="1"/>
          </p:cNvSpPr>
          <p:nvPr>
            <p:ph type="title"/>
          </p:nvPr>
        </p:nvSpPr>
        <p:spPr>
          <a:xfrm>
            <a:off x="838200" y="556995"/>
            <a:ext cx="10515600" cy="1133693"/>
          </a:xfrm>
        </p:spPr>
        <p:txBody>
          <a:bodyPr>
            <a:normAutofit/>
          </a:bodyPr>
          <a:lstStyle/>
          <a:p>
            <a:r>
              <a:rPr lang="ja-JP" altLang="en-US" sz="5200" b="1"/>
              <a:t>アーカイブの活用方法</a:t>
            </a:r>
            <a:endParaRPr kumimoji="1" lang="ja-JP" altLang="en-US" sz="5200" b="1"/>
          </a:p>
        </p:txBody>
      </p:sp>
      <p:graphicFrame>
        <p:nvGraphicFramePr>
          <p:cNvPr id="5" name="コンテンツ プレースホルダー 2">
            <a:extLst>
              <a:ext uri="{FF2B5EF4-FFF2-40B4-BE49-F238E27FC236}">
                <a16:creationId xmlns:a16="http://schemas.microsoft.com/office/drawing/2014/main" id="{55B3B803-0B45-4AE7-BB3E-09350C048EF0}"/>
              </a:ext>
            </a:extLst>
          </p:cNvPr>
          <p:cNvGraphicFramePr>
            <a:graphicFrameLocks noGrp="1"/>
          </p:cNvGraphicFramePr>
          <p:nvPr>
            <p:ph idx="1"/>
            <p:extLst>
              <p:ext uri="{D42A27DB-BD31-4B8C-83A1-F6EECF244321}">
                <p14:modId xmlns:p14="http://schemas.microsoft.com/office/powerpoint/2010/main" val="2353889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46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背景パターン&#10;&#10;AI によって生成されたコンテンツは間違っている可能性があります。">
            <a:extLst>
              <a:ext uri="{FF2B5EF4-FFF2-40B4-BE49-F238E27FC236}">
                <a16:creationId xmlns:a16="http://schemas.microsoft.com/office/drawing/2014/main" id="{95390745-B8E6-6130-EBFA-D0EBDE012CFB}"/>
              </a:ext>
            </a:extLst>
          </p:cNvPr>
          <p:cNvPicPr>
            <a:picLocks noChangeAspect="1"/>
          </p:cNvPicPr>
          <p:nvPr/>
        </p:nvPicPr>
        <p:blipFill>
          <a:blip r:embed="rId3"/>
          <a:srcRect t="16312" r="9091" b="7079"/>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3C004DAB-8492-2E60-8BC6-863B3173C767}"/>
              </a:ext>
            </a:extLst>
          </p:cNvPr>
          <p:cNvSpPr>
            <a:spLocks noGrp="1"/>
          </p:cNvSpPr>
          <p:nvPr>
            <p:ph type="title"/>
          </p:nvPr>
        </p:nvSpPr>
        <p:spPr>
          <a:xfrm>
            <a:off x="838200" y="365125"/>
            <a:ext cx="10515600" cy="1325563"/>
          </a:xfrm>
        </p:spPr>
        <p:txBody>
          <a:bodyPr>
            <a:normAutofit/>
          </a:bodyPr>
          <a:lstStyle/>
          <a:p>
            <a:r>
              <a:rPr kumimoji="1" lang="ja-JP" altLang="en-US" sz="4000" b="1"/>
              <a:t>先行研究</a:t>
            </a:r>
          </a:p>
        </p:txBody>
      </p:sp>
      <p:sp>
        <p:nvSpPr>
          <p:cNvPr id="6" name="コンテンツ プレースホルダー 5">
            <a:extLst>
              <a:ext uri="{FF2B5EF4-FFF2-40B4-BE49-F238E27FC236}">
                <a16:creationId xmlns:a16="http://schemas.microsoft.com/office/drawing/2014/main" id="{63BBADC0-5F8C-E0C5-74C2-0222757F1BDF}"/>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US" altLang="ja-JP" sz="1900" b="1" dirty="0"/>
              <a:t>1. </a:t>
            </a:r>
            <a:r>
              <a:rPr lang="ja-JP" altLang="en-US" sz="1900" b="1"/>
              <a:t>ヒロシマ・</a:t>
            </a:r>
            <a:r>
              <a:rPr kumimoji="1" lang="ja-JP" altLang="en-US" sz="1900" b="1"/>
              <a:t>アーカイブ</a:t>
            </a:r>
            <a:r>
              <a:rPr kumimoji="1" lang="en-US" altLang="ja-JP" sz="1900" b="1" dirty="0"/>
              <a:t>, </a:t>
            </a:r>
            <a:r>
              <a:rPr kumimoji="1" lang="ja-JP" altLang="en-US" sz="1900" b="1"/>
              <a:t>ナガサキ・アーカイブ</a:t>
            </a:r>
            <a:endParaRPr lang="en-US" altLang="ja-JP" sz="1900" b="1" dirty="0"/>
          </a:p>
          <a:p>
            <a:pPr marL="0" indent="0">
              <a:buNone/>
            </a:pPr>
            <a:r>
              <a:rPr lang="ja-JP" altLang="en-US" sz="1400"/>
              <a:t>・被爆者の証言を</a:t>
            </a:r>
            <a:r>
              <a:rPr lang="en" altLang="ja-JP" sz="1400" dirty="0"/>
              <a:t>Google Earth</a:t>
            </a:r>
            <a:r>
              <a:rPr lang="ja-JP" altLang="en-US" sz="1400"/>
              <a:t>上で可視化し、写真・動画・音声を統合したデジタルアーカイブ。</a:t>
            </a:r>
            <a:endParaRPr lang="en-US" altLang="ja-JP" sz="1400" dirty="0"/>
          </a:p>
          <a:p>
            <a:pPr marL="0" indent="0">
              <a:buNone/>
            </a:pPr>
            <a:r>
              <a:rPr lang="ja-JP" altLang="en-US" sz="1400"/>
              <a:t>・市民参加型の仕組みを導入し、多言語対応によって国内外の平和教育に活用。</a:t>
            </a:r>
            <a:endParaRPr lang="en-US" altLang="ja-JP" sz="1400" dirty="0"/>
          </a:p>
          <a:p>
            <a:pPr marL="0" indent="0">
              <a:buNone/>
            </a:pPr>
            <a:r>
              <a:rPr lang="ja-JP" altLang="en-US" sz="1400"/>
              <a:t>・</a:t>
            </a:r>
            <a:r>
              <a:rPr lang="en-US" altLang="ja-JP" sz="1400" dirty="0"/>
              <a:t>3</a:t>
            </a:r>
            <a:r>
              <a:rPr lang="en" altLang="ja-JP" sz="1400" dirty="0"/>
              <a:t>D</a:t>
            </a:r>
            <a:r>
              <a:rPr lang="ja-JP" altLang="en-US" sz="1400"/>
              <a:t>マッピングやタイムスライダー機能を用いて、被爆の歴史を直感的に学べるインタラクティブな設計。</a:t>
            </a:r>
            <a:endParaRPr lang="en-US" altLang="ja-JP" sz="1400" dirty="0"/>
          </a:p>
          <a:p>
            <a:pPr marL="0" indent="0">
              <a:buNone/>
            </a:pPr>
            <a:endParaRPr kumimoji="1" lang="en-US" altLang="ja-JP" sz="1400" dirty="0"/>
          </a:p>
          <a:p>
            <a:pPr marL="0" indent="0">
              <a:buNone/>
            </a:pPr>
            <a:r>
              <a:rPr lang="en-US" altLang="ja-JP" sz="1900" b="1" dirty="0"/>
              <a:t>2. </a:t>
            </a:r>
            <a:r>
              <a:rPr lang="ja-JP" altLang="en-US" sz="1900" b="1"/>
              <a:t>東日本大震災アーカイブ</a:t>
            </a:r>
            <a:endParaRPr lang="en-US" altLang="ja-JP" sz="1900" b="1" dirty="0"/>
          </a:p>
          <a:p>
            <a:pPr marL="0" indent="0">
              <a:buNone/>
            </a:pPr>
            <a:r>
              <a:rPr lang="ja-JP" altLang="en-US" sz="1400"/>
              <a:t>・東日本大震災アーカイブは、被災者の証言や写真・映像を地図上に可視化し、震災の記録を保存するデジタルアーカイブ。</a:t>
            </a:r>
          </a:p>
          <a:p>
            <a:pPr marL="0" indent="0">
              <a:buNone/>
            </a:pPr>
            <a:r>
              <a:rPr lang="ja-JP" altLang="en-US" sz="1400"/>
              <a:t>・ユーザー参加型の仕組みを採用し、一般の人々が情報を追加・編集できる点が特徴。</a:t>
            </a:r>
          </a:p>
          <a:p>
            <a:pPr marL="0" indent="0">
              <a:buNone/>
            </a:pPr>
            <a:r>
              <a:rPr lang="ja-JP" altLang="en-US" sz="1400"/>
              <a:t>・津波や原発事故など複合災害の影響を記録し、防災教育や震災の風化防止に活用されている</a:t>
            </a:r>
            <a:r>
              <a:rPr lang="ja-JP" altLang="en-US" sz="1600"/>
              <a:t>。</a:t>
            </a:r>
          </a:p>
          <a:p>
            <a:pPr marL="457200" lvl="1" indent="0">
              <a:buNone/>
            </a:pPr>
            <a:endParaRPr kumimoji="1" lang="en-US" altLang="ja-JP" sz="2000" dirty="0"/>
          </a:p>
          <a:p>
            <a:pPr marL="0" indent="0">
              <a:buNone/>
            </a:pPr>
            <a:r>
              <a:rPr lang="en-US" altLang="ja-JP" sz="1900" b="1" dirty="0"/>
              <a:t>3. </a:t>
            </a:r>
            <a:r>
              <a:rPr lang="ja-JP" altLang="en-US" sz="1900" b="1"/>
              <a:t>共通点</a:t>
            </a:r>
            <a:endParaRPr lang="en-US" altLang="ja-JP" sz="1900" b="1" dirty="0"/>
          </a:p>
          <a:p>
            <a:pPr marL="0" indent="0">
              <a:buNone/>
            </a:pPr>
            <a:r>
              <a:rPr lang="ja-JP" altLang="en-US" sz="1500" b="1"/>
              <a:t>・地図上での可視化</a:t>
            </a:r>
            <a:r>
              <a:rPr lang="ja-JP" altLang="en-US" sz="1500"/>
              <a:t>：</a:t>
            </a:r>
            <a:r>
              <a:rPr lang="en" altLang="ja-JP" sz="1500" dirty="0"/>
              <a:t>Google Earth</a:t>
            </a:r>
            <a:r>
              <a:rPr lang="ja-JP" altLang="en-US" sz="1500"/>
              <a:t>などを活用し、証言や写真・映像を地理情報と結びつけて表示。</a:t>
            </a:r>
          </a:p>
          <a:p>
            <a:pPr marL="0" indent="0">
              <a:buNone/>
            </a:pPr>
            <a:r>
              <a:rPr lang="ja-JP" altLang="en-US" sz="1500" b="1"/>
              <a:t>・マルチメディア統合</a:t>
            </a:r>
            <a:r>
              <a:rPr lang="ja-JP" altLang="en-US" sz="1500"/>
              <a:t>：テキストだけでなく、写真・動画・音声を活用し、臨場感のある記録を提供。</a:t>
            </a:r>
          </a:p>
          <a:p>
            <a:pPr marL="0" indent="0">
              <a:buNone/>
            </a:pPr>
            <a:r>
              <a:rPr lang="ja-JP" altLang="en-US" sz="1500" b="1"/>
              <a:t>・市民参加型の構造</a:t>
            </a:r>
            <a:r>
              <a:rPr lang="ja-JP" altLang="en-US" sz="1500"/>
              <a:t>：被爆・被災者や関係者が証言や資料を提供し、継続的に情報を更新可能。</a:t>
            </a:r>
          </a:p>
          <a:p>
            <a:pPr marL="0" indent="0">
              <a:buNone/>
            </a:pPr>
            <a:r>
              <a:rPr lang="ja-JP" altLang="en-US" sz="1500" b="1"/>
              <a:t>・多言語対応</a:t>
            </a:r>
            <a:r>
              <a:rPr lang="ja-JP" altLang="en-US" sz="1500"/>
              <a:t>：日本語だけでなく、英語などの言語にも対応し、国際的な発信を意識。</a:t>
            </a:r>
          </a:p>
          <a:p>
            <a:pPr marL="0" indent="0">
              <a:buNone/>
            </a:pPr>
            <a:r>
              <a:rPr lang="ja-JP" altLang="en-US" sz="1500" b="1"/>
              <a:t>・教育・防災の活用</a:t>
            </a:r>
            <a:r>
              <a:rPr lang="ja-JP" altLang="en-US" sz="1500"/>
              <a:t>：歴史や災害の教訓を伝える教材として、学校や研究機関での活用を想定。</a:t>
            </a:r>
          </a:p>
          <a:p>
            <a:pPr marL="0" indent="0">
              <a:buNone/>
            </a:pPr>
            <a:endParaRPr lang="en-US" altLang="ja-JP" sz="2000" b="1" dirty="0"/>
          </a:p>
        </p:txBody>
      </p:sp>
    </p:spTree>
    <p:extLst>
      <p:ext uri="{BB962C8B-B14F-4D97-AF65-F5344CB8AC3E}">
        <p14:creationId xmlns:p14="http://schemas.microsoft.com/office/powerpoint/2010/main" val="34305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747BD0A-FF33-F652-AF4B-6076EEE4271D}"/>
              </a:ext>
            </a:extLst>
          </p:cNvPr>
          <p:cNvSpPr>
            <a:spLocks noGrp="1"/>
          </p:cNvSpPr>
          <p:nvPr>
            <p:ph type="title"/>
          </p:nvPr>
        </p:nvSpPr>
        <p:spPr>
          <a:xfrm>
            <a:off x="1137036" y="548640"/>
            <a:ext cx="9916632" cy="1188720"/>
          </a:xfrm>
        </p:spPr>
        <p:txBody>
          <a:bodyPr>
            <a:normAutofit/>
          </a:bodyPr>
          <a:lstStyle/>
          <a:p>
            <a:r>
              <a:rPr kumimoji="1" lang="ja-JP" altLang="en-US" sz="4000" b="1">
                <a:solidFill>
                  <a:schemeClr val="tx1">
                    <a:lumMod val="85000"/>
                    <a:lumOff val="15000"/>
                  </a:schemeClr>
                </a:solidFill>
              </a:rPr>
              <a:t>双葉郡楢葉町にフォーカス</a:t>
            </a:r>
          </a:p>
        </p:txBody>
      </p:sp>
      <p:sp>
        <p:nvSpPr>
          <p:cNvPr id="3" name="コンテンツ プレースホルダー 2">
            <a:extLst>
              <a:ext uri="{FF2B5EF4-FFF2-40B4-BE49-F238E27FC236}">
                <a16:creationId xmlns:a16="http://schemas.microsoft.com/office/drawing/2014/main" id="{4DC184F5-BEF9-FC7B-0E5D-EDFCCB1FAA9B}"/>
              </a:ext>
            </a:extLst>
          </p:cNvPr>
          <p:cNvSpPr>
            <a:spLocks noGrp="1"/>
          </p:cNvSpPr>
          <p:nvPr>
            <p:ph idx="1"/>
          </p:nvPr>
        </p:nvSpPr>
        <p:spPr>
          <a:xfrm>
            <a:off x="1137036" y="2431767"/>
            <a:ext cx="9997129" cy="3685156"/>
          </a:xfrm>
        </p:spPr>
        <p:txBody>
          <a:bodyPr anchor="ctr">
            <a:normAutofit/>
          </a:bodyPr>
          <a:lstStyle/>
          <a:p>
            <a:pPr marL="0" indent="0">
              <a:buNone/>
            </a:pPr>
            <a:r>
              <a:rPr kumimoji="1" lang="ja-JP" altLang="ja-JP">
                <a:solidFill>
                  <a:schemeClr val="tx1">
                    <a:lumMod val="85000"/>
                    <a:lumOff val="15000"/>
                  </a:schemeClr>
                </a:solidFill>
              </a:rPr>
              <a:t>作成する災害アーカイブ</a:t>
            </a:r>
            <a:r>
              <a:rPr kumimoji="1" lang="ja-JP" altLang="en-US">
                <a:solidFill>
                  <a:schemeClr val="tx1">
                    <a:lumMod val="85000"/>
                    <a:lumOff val="15000"/>
                  </a:schemeClr>
                </a:solidFill>
              </a:rPr>
              <a:t>を</a:t>
            </a:r>
            <a:r>
              <a:rPr kumimoji="1" lang="ja-JP" altLang="ja-JP">
                <a:solidFill>
                  <a:schemeClr val="tx1">
                    <a:lumMod val="85000"/>
                    <a:lumOff val="15000"/>
                  </a:schemeClr>
                </a:solidFill>
              </a:rPr>
              <a:t>福島県双葉郡</a:t>
            </a:r>
            <a:r>
              <a:rPr kumimoji="1" lang="ja-JP" altLang="ja-JP" b="1">
                <a:solidFill>
                  <a:schemeClr val="tx1">
                    <a:lumMod val="85000"/>
                    <a:lumOff val="15000"/>
                  </a:schemeClr>
                </a:solidFill>
              </a:rPr>
              <a:t>楢葉町に</a:t>
            </a:r>
            <a:r>
              <a:rPr lang="ja-JP" altLang="en-US" b="1">
                <a:solidFill>
                  <a:schemeClr val="tx1">
                    <a:lumMod val="85000"/>
                    <a:lumOff val="15000"/>
                  </a:schemeClr>
                </a:solidFill>
              </a:rPr>
              <a:t>限定。</a:t>
            </a:r>
            <a:endParaRPr lang="en-US" altLang="ja-JP" b="1" dirty="0">
              <a:solidFill>
                <a:schemeClr val="tx1">
                  <a:lumMod val="85000"/>
                  <a:lumOff val="15000"/>
                </a:schemeClr>
              </a:solidFill>
            </a:endParaRPr>
          </a:p>
          <a:p>
            <a:pPr marL="457200" lvl="1" indent="0">
              <a:buNone/>
            </a:pPr>
            <a:endParaRPr lang="en-US" altLang="ja-JP" sz="2800" dirty="0">
              <a:solidFill>
                <a:schemeClr val="tx1">
                  <a:lumMod val="85000"/>
                  <a:lumOff val="15000"/>
                </a:schemeClr>
              </a:solidFill>
            </a:endParaRPr>
          </a:p>
          <a:p>
            <a:pPr marL="0" indent="0">
              <a:buNone/>
            </a:pPr>
            <a:endParaRPr kumimoji="1" lang="ja-JP" altLang="en-US" sz="2000">
              <a:solidFill>
                <a:schemeClr val="tx1">
                  <a:lumMod val="85000"/>
                  <a:lumOff val="15000"/>
                </a:schemeClr>
              </a:solidFill>
            </a:endParaRPr>
          </a:p>
        </p:txBody>
      </p:sp>
    </p:spTree>
    <p:extLst>
      <p:ext uri="{BB962C8B-B14F-4D97-AF65-F5344CB8AC3E}">
        <p14:creationId xmlns:p14="http://schemas.microsoft.com/office/powerpoint/2010/main" val="422271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A072C5-1172-E9FC-688C-42DFAB7F05A4}"/>
              </a:ext>
            </a:extLst>
          </p:cNvPr>
          <p:cNvSpPr>
            <a:spLocks noGrp="1"/>
          </p:cNvSpPr>
          <p:nvPr>
            <p:ph type="title"/>
          </p:nvPr>
        </p:nvSpPr>
        <p:spPr>
          <a:xfrm>
            <a:off x="1616054" y="1261137"/>
            <a:ext cx="8959893" cy="888360"/>
          </a:xfrm>
        </p:spPr>
        <p:txBody>
          <a:bodyPr anchor="b">
            <a:normAutofit/>
          </a:bodyPr>
          <a:lstStyle/>
          <a:p>
            <a:pPr algn="ctr"/>
            <a:r>
              <a:rPr kumimoji="1" lang="ja-JP" altLang="en-US" sz="4000" b="1">
                <a:solidFill>
                  <a:schemeClr val="tx1">
                    <a:lumMod val="65000"/>
                    <a:lumOff val="35000"/>
                  </a:schemeClr>
                </a:solidFill>
              </a:rPr>
              <a:t>なぜ楢葉町にファーカスするのか？</a:t>
            </a:r>
          </a:p>
        </p:txBody>
      </p:sp>
      <p:sp>
        <p:nvSpPr>
          <p:cNvPr id="3" name="コンテンツ プレースホルダー 2">
            <a:extLst>
              <a:ext uri="{FF2B5EF4-FFF2-40B4-BE49-F238E27FC236}">
                <a16:creationId xmlns:a16="http://schemas.microsoft.com/office/drawing/2014/main" id="{E80336ED-556B-2D0A-6D37-6155BFA1B6B5}"/>
              </a:ext>
            </a:extLst>
          </p:cNvPr>
          <p:cNvSpPr>
            <a:spLocks noGrp="1"/>
          </p:cNvSpPr>
          <p:nvPr>
            <p:ph idx="1"/>
          </p:nvPr>
        </p:nvSpPr>
        <p:spPr>
          <a:xfrm>
            <a:off x="1616054" y="2724834"/>
            <a:ext cx="8959892" cy="2133859"/>
          </a:xfrm>
        </p:spPr>
        <p:txBody>
          <a:bodyPr anchor="t">
            <a:normAutofit/>
          </a:bodyPr>
          <a:lstStyle/>
          <a:p>
            <a:pPr marL="514350" indent="-514350">
              <a:buFont typeface="+mj-lt"/>
              <a:buAutoNum type="arabicPeriod"/>
            </a:pPr>
            <a:r>
              <a:rPr kumimoji="1" lang="ja-JP" altLang="en-US" sz="2000">
                <a:solidFill>
                  <a:schemeClr val="tx1">
                    <a:lumMod val="65000"/>
                    <a:lumOff val="35000"/>
                  </a:schemeClr>
                </a:solidFill>
              </a:rPr>
              <a:t>特徴的な復興過程</a:t>
            </a:r>
            <a:endParaRPr kumimoji="1" lang="en-US" altLang="ja-JP" sz="2000" dirty="0">
              <a:solidFill>
                <a:schemeClr val="tx1">
                  <a:lumMod val="65000"/>
                  <a:lumOff val="35000"/>
                </a:schemeClr>
              </a:solidFill>
            </a:endParaRPr>
          </a:p>
          <a:p>
            <a:pPr marL="457200" lvl="1" indent="0">
              <a:buNone/>
            </a:pPr>
            <a:r>
              <a:rPr kumimoji="1" lang="ja-JP" altLang="en-US" sz="2000">
                <a:solidFill>
                  <a:schemeClr val="tx1">
                    <a:lumMod val="65000"/>
                    <a:lumOff val="35000"/>
                  </a:schemeClr>
                </a:solidFill>
              </a:rPr>
              <a:t>震災後の「帰還」と「復興」の象徴的な事例の存在</a:t>
            </a:r>
            <a:endParaRPr kumimoji="1" lang="en-US" altLang="ja-JP" sz="2000" dirty="0">
              <a:solidFill>
                <a:schemeClr val="tx1">
                  <a:lumMod val="65000"/>
                  <a:lumOff val="35000"/>
                </a:schemeClr>
              </a:solidFill>
            </a:endParaRPr>
          </a:p>
          <a:p>
            <a:pPr marL="457200" lvl="1" indent="0">
              <a:buNone/>
            </a:pPr>
            <a:endParaRPr kumimoji="1" lang="en-US" altLang="ja-JP" sz="2000" dirty="0">
              <a:solidFill>
                <a:schemeClr val="tx1">
                  <a:lumMod val="65000"/>
                  <a:lumOff val="35000"/>
                </a:schemeClr>
              </a:solidFill>
            </a:endParaRPr>
          </a:p>
          <a:p>
            <a:pPr marL="514350" indent="-514350">
              <a:buFont typeface="+mj-lt"/>
              <a:buAutoNum type="arabicPeriod"/>
            </a:pPr>
            <a:r>
              <a:rPr kumimoji="1" lang="ja-JP" altLang="en-US" sz="2000">
                <a:solidFill>
                  <a:schemeClr val="tx1">
                    <a:lumMod val="65000"/>
                    <a:lumOff val="35000"/>
                  </a:schemeClr>
                </a:solidFill>
              </a:rPr>
              <a:t>復興活動に関する具体的取り組み</a:t>
            </a:r>
            <a:endParaRPr kumimoji="1" lang="en-US" altLang="ja-JP" sz="2000" dirty="0">
              <a:solidFill>
                <a:schemeClr val="tx1">
                  <a:lumMod val="65000"/>
                  <a:lumOff val="35000"/>
                </a:schemeClr>
              </a:solidFill>
            </a:endParaRPr>
          </a:p>
          <a:p>
            <a:pPr marL="457200" lvl="1" indent="0">
              <a:buNone/>
            </a:pPr>
            <a:r>
              <a:rPr lang="ja-JP" altLang="en-US" sz="2000">
                <a:solidFill>
                  <a:schemeClr val="tx1">
                    <a:lumMod val="65000"/>
                    <a:lumOff val="35000"/>
                  </a:schemeClr>
                </a:solidFill>
              </a:rPr>
              <a:t>「木戸川の鮭の遡上再生」「避難解除後の生活再建支援」</a:t>
            </a:r>
            <a:endParaRPr kumimoji="1" lang="ja-JP" altLang="en-US" sz="2000">
              <a:solidFill>
                <a:schemeClr val="tx1">
                  <a:lumMod val="65000"/>
                  <a:lumOff val="35000"/>
                </a:schemeClr>
              </a:solidFill>
            </a:endParaRPr>
          </a:p>
        </p:txBody>
      </p:sp>
    </p:spTree>
    <p:extLst>
      <p:ext uri="{BB962C8B-B14F-4D97-AF65-F5344CB8AC3E}">
        <p14:creationId xmlns:p14="http://schemas.microsoft.com/office/powerpoint/2010/main" val="8252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CA2A7AD-F355-6194-B752-442321062D4D}"/>
              </a:ext>
            </a:extLst>
          </p:cNvPr>
          <p:cNvSpPr>
            <a:spLocks noGrp="1"/>
          </p:cNvSpPr>
          <p:nvPr>
            <p:ph type="title"/>
          </p:nvPr>
        </p:nvSpPr>
        <p:spPr>
          <a:xfrm>
            <a:off x="1616054" y="1261137"/>
            <a:ext cx="8959893" cy="888360"/>
          </a:xfrm>
        </p:spPr>
        <p:txBody>
          <a:bodyPr anchor="b">
            <a:normAutofit/>
          </a:bodyPr>
          <a:lstStyle/>
          <a:p>
            <a:pPr algn="ctr"/>
            <a:r>
              <a:rPr kumimoji="1" lang="en-US" altLang="ja-JP" sz="4000" b="1" dirty="0">
                <a:solidFill>
                  <a:schemeClr val="tx1">
                    <a:lumMod val="65000"/>
                    <a:lumOff val="35000"/>
                  </a:schemeClr>
                </a:solidFill>
              </a:rPr>
              <a:t>1. </a:t>
            </a:r>
            <a:r>
              <a:rPr kumimoji="1" lang="ja-JP" altLang="en-US" sz="4000" b="1">
                <a:solidFill>
                  <a:schemeClr val="tx1">
                    <a:lumMod val="65000"/>
                    <a:lumOff val="35000"/>
                  </a:schemeClr>
                </a:solidFill>
              </a:rPr>
              <a:t>特徴的な復興過程</a:t>
            </a:r>
          </a:p>
        </p:txBody>
      </p:sp>
      <p:sp>
        <p:nvSpPr>
          <p:cNvPr id="3" name="コンテンツ プレースホルダー 2">
            <a:extLst>
              <a:ext uri="{FF2B5EF4-FFF2-40B4-BE49-F238E27FC236}">
                <a16:creationId xmlns:a16="http://schemas.microsoft.com/office/drawing/2014/main" id="{CE195A87-954E-56D2-854C-D15944CC5A5F}"/>
              </a:ext>
            </a:extLst>
          </p:cNvPr>
          <p:cNvSpPr>
            <a:spLocks noGrp="1"/>
          </p:cNvSpPr>
          <p:nvPr>
            <p:ph idx="1"/>
          </p:nvPr>
        </p:nvSpPr>
        <p:spPr>
          <a:xfrm>
            <a:off x="1616054" y="2576107"/>
            <a:ext cx="8959892" cy="3169482"/>
          </a:xfrm>
        </p:spPr>
        <p:txBody>
          <a:bodyPr anchor="t">
            <a:normAutofit fontScale="85000" lnSpcReduction="20000"/>
          </a:bodyPr>
          <a:lstStyle/>
          <a:p>
            <a:r>
              <a:rPr kumimoji="1" lang="ja-JP" altLang="en-US" sz="2000">
                <a:solidFill>
                  <a:schemeClr val="tx1">
                    <a:lumMod val="65000"/>
                    <a:lumOff val="35000"/>
                  </a:schemeClr>
                </a:solidFill>
              </a:rPr>
              <a:t>楢葉町の「避難解除」は双葉郡の中で最初期に行われた</a:t>
            </a:r>
            <a:r>
              <a:rPr kumimoji="1" lang="en-US" altLang="ja-JP" sz="2000" dirty="0">
                <a:solidFill>
                  <a:schemeClr val="tx1">
                    <a:lumMod val="65000"/>
                    <a:lumOff val="35000"/>
                  </a:schemeClr>
                </a:solidFill>
              </a:rPr>
              <a:t>(2015</a:t>
            </a:r>
            <a:r>
              <a:rPr kumimoji="1" lang="ja-JP" altLang="en-US" sz="2000">
                <a:solidFill>
                  <a:schemeClr val="tx1">
                    <a:lumMod val="65000"/>
                    <a:lumOff val="35000"/>
                  </a:schemeClr>
                </a:solidFill>
              </a:rPr>
              <a:t>年</a:t>
            </a:r>
            <a:r>
              <a:rPr kumimoji="1" lang="en-US" altLang="ja-JP" sz="2000" dirty="0">
                <a:solidFill>
                  <a:schemeClr val="tx1">
                    <a:lumMod val="65000"/>
                    <a:lumOff val="35000"/>
                  </a:schemeClr>
                </a:solidFill>
              </a:rPr>
              <a:t>9</a:t>
            </a:r>
            <a:r>
              <a:rPr kumimoji="1" lang="ja-JP" altLang="en-US" sz="2000">
                <a:solidFill>
                  <a:schemeClr val="tx1">
                    <a:lumMod val="65000"/>
                    <a:lumOff val="35000"/>
                  </a:schemeClr>
                </a:solidFill>
              </a:rPr>
              <a:t>月</a:t>
            </a:r>
            <a:r>
              <a:rPr kumimoji="1" lang="en-US" altLang="ja-JP" sz="2000" dirty="0">
                <a:solidFill>
                  <a:schemeClr val="tx1">
                    <a:lumMod val="65000"/>
                    <a:lumOff val="35000"/>
                  </a:schemeClr>
                </a:solidFill>
              </a:rPr>
              <a:t>)</a:t>
            </a:r>
          </a:p>
          <a:p>
            <a:endParaRPr kumimoji="1" lang="en-US" altLang="ja-JP" sz="2000" dirty="0">
              <a:solidFill>
                <a:schemeClr val="tx1">
                  <a:lumMod val="65000"/>
                  <a:lumOff val="35000"/>
                </a:schemeClr>
              </a:solidFill>
            </a:endParaRPr>
          </a:p>
          <a:p>
            <a:r>
              <a:rPr lang="ja-JP" altLang="en-US" sz="2000">
                <a:solidFill>
                  <a:schemeClr val="tx1">
                    <a:lumMod val="65000"/>
                    <a:lumOff val="35000"/>
                  </a:schemeClr>
                </a:solidFill>
              </a:rPr>
              <a:t>「初」の事例が多いモデルケース</a:t>
            </a:r>
            <a:endParaRPr lang="en-US" altLang="ja-JP" sz="2000" dirty="0">
              <a:solidFill>
                <a:schemeClr val="tx1">
                  <a:lumMod val="65000"/>
                  <a:lumOff val="35000"/>
                </a:schemeClr>
              </a:solidFill>
            </a:endParaRPr>
          </a:p>
          <a:p>
            <a:pPr lvl="1"/>
            <a:r>
              <a:rPr kumimoji="1" lang="ja-JP" altLang="en-US" sz="2000">
                <a:solidFill>
                  <a:schemeClr val="tx1">
                    <a:lumMod val="65000"/>
                    <a:lumOff val="35000"/>
                  </a:schemeClr>
                </a:solidFill>
              </a:rPr>
              <a:t>福島県内初の復興商業施設、「ならは</a:t>
            </a:r>
            <a:r>
              <a:rPr kumimoji="1" lang="en-US" altLang="ja-JP" sz="2000" dirty="0" err="1">
                <a:solidFill>
                  <a:schemeClr val="tx1">
                    <a:lumMod val="65000"/>
                    <a:lumOff val="35000"/>
                  </a:schemeClr>
                </a:solidFill>
              </a:rPr>
              <a:t>CANvas</a:t>
            </a:r>
            <a:r>
              <a:rPr kumimoji="1" lang="ja-JP" altLang="en-US" sz="2000">
                <a:solidFill>
                  <a:schemeClr val="tx1">
                    <a:lumMod val="65000"/>
                    <a:lumOff val="35000"/>
                  </a:schemeClr>
                </a:solidFill>
              </a:rPr>
              <a:t>」</a:t>
            </a:r>
            <a:endParaRPr kumimoji="1" lang="en-US" altLang="ja-JP" sz="2000" dirty="0">
              <a:solidFill>
                <a:schemeClr val="tx1">
                  <a:lumMod val="65000"/>
                  <a:lumOff val="35000"/>
                </a:schemeClr>
              </a:solidFill>
            </a:endParaRPr>
          </a:p>
          <a:p>
            <a:pPr lvl="1"/>
            <a:r>
              <a:rPr lang="ja-JP" altLang="en-US" sz="2000">
                <a:solidFill>
                  <a:schemeClr val="tx1">
                    <a:lumMod val="65000"/>
                    <a:lumOff val="35000"/>
                  </a:schemeClr>
                </a:solidFill>
              </a:rPr>
              <a:t>避難指示解除後の公共インフラの整備</a:t>
            </a:r>
            <a:endParaRPr lang="en-US" altLang="ja-JP" sz="2000" dirty="0">
              <a:solidFill>
                <a:schemeClr val="tx1">
                  <a:lumMod val="65000"/>
                  <a:lumOff val="35000"/>
                </a:schemeClr>
              </a:solidFill>
            </a:endParaRPr>
          </a:p>
          <a:p>
            <a:pPr lvl="1"/>
            <a:endParaRPr lang="en-US" altLang="ja-JP" sz="2000" dirty="0">
              <a:solidFill>
                <a:schemeClr val="tx1">
                  <a:lumMod val="65000"/>
                  <a:lumOff val="35000"/>
                </a:schemeClr>
              </a:solidFill>
            </a:endParaRPr>
          </a:p>
          <a:p>
            <a:r>
              <a:rPr lang="ja-JP" altLang="en-US" sz="2000">
                <a:solidFill>
                  <a:schemeClr val="tx1">
                    <a:lumMod val="65000"/>
                    <a:lumOff val="35000"/>
                  </a:schemeClr>
                </a:solidFill>
              </a:rPr>
              <a:t>避難住民の帰還率の課題</a:t>
            </a:r>
            <a:endParaRPr lang="en-US" altLang="ja-JP" sz="2000" dirty="0">
              <a:solidFill>
                <a:schemeClr val="tx1">
                  <a:lumMod val="65000"/>
                  <a:lumOff val="35000"/>
                </a:schemeClr>
              </a:solidFill>
            </a:endParaRPr>
          </a:p>
          <a:p>
            <a:pPr lvl="1"/>
            <a:r>
              <a:rPr lang="ja-JP" altLang="en-US" sz="2000">
                <a:solidFill>
                  <a:schemeClr val="tx1">
                    <a:lumMod val="65000"/>
                    <a:lumOff val="35000"/>
                  </a:schemeClr>
                </a:solidFill>
              </a:rPr>
              <a:t>若年層の帰還率が低いことによる少子高齢化の進行</a:t>
            </a:r>
            <a:endParaRPr lang="en-US" altLang="ja-JP" sz="2000" dirty="0">
              <a:solidFill>
                <a:schemeClr val="tx1">
                  <a:lumMod val="65000"/>
                  <a:lumOff val="35000"/>
                </a:schemeClr>
              </a:solidFill>
            </a:endParaRPr>
          </a:p>
          <a:p>
            <a:pPr lvl="1"/>
            <a:endParaRPr lang="en-US" altLang="ja-JP" sz="2000" dirty="0">
              <a:solidFill>
                <a:schemeClr val="tx1">
                  <a:lumMod val="65000"/>
                  <a:lumOff val="35000"/>
                </a:schemeClr>
              </a:solidFill>
            </a:endParaRPr>
          </a:p>
          <a:p>
            <a:r>
              <a:rPr lang="ja-JP" altLang="en-US" sz="2000">
                <a:solidFill>
                  <a:schemeClr val="tx1">
                    <a:lumMod val="65000"/>
                    <a:lumOff val="35000"/>
                  </a:schemeClr>
                </a:solidFill>
              </a:rPr>
              <a:t>震災遺構の保存</a:t>
            </a:r>
            <a:endParaRPr lang="en-US" altLang="ja-JP" sz="2000" dirty="0">
              <a:solidFill>
                <a:schemeClr val="tx1">
                  <a:lumMod val="65000"/>
                  <a:lumOff val="35000"/>
                </a:schemeClr>
              </a:solidFill>
            </a:endParaRPr>
          </a:p>
          <a:p>
            <a:pPr lvl="1"/>
            <a:r>
              <a:rPr lang="ja-JP" altLang="en-US" sz="2000">
                <a:solidFill>
                  <a:schemeClr val="tx1">
                    <a:lumMod val="65000"/>
                    <a:lumOff val="35000"/>
                  </a:schemeClr>
                </a:solidFill>
              </a:rPr>
              <a:t>避難の痕跡が残る公共施設や学校の存在</a:t>
            </a:r>
            <a:endParaRPr lang="en-US" altLang="ja-JP" sz="2000" dirty="0">
              <a:solidFill>
                <a:schemeClr val="tx1">
                  <a:lumMod val="65000"/>
                  <a:lumOff val="35000"/>
                </a:schemeClr>
              </a:solidFill>
            </a:endParaRPr>
          </a:p>
        </p:txBody>
      </p:sp>
    </p:spTree>
    <p:extLst>
      <p:ext uri="{BB962C8B-B14F-4D97-AF65-F5344CB8AC3E}">
        <p14:creationId xmlns:p14="http://schemas.microsoft.com/office/powerpoint/2010/main" val="13580771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1399</TotalTime>
  <Words>1643</Words>
  <Application>Microsoft Macintosh PowerPoint</Application>
  <PresentationFormat>ワイド画面</PresentationFormat>
  <Paragraphs>176</Paragraphs>
  <Slides>19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Arial</vt:lpstr>
      <vt:lpstr>Calibri</vt:lpstr>
      <vt:lpstr>Office テーマ</vt:lpstr>
      <vt:lpstr>Re: Earthを使った福島県双葉郡楢葉町の災害アーカイブ</vt:lpstr>
      <vt:lpstr>研究背景</vt:lpstr>
      <vt:lpstr>研究背景</vt:lpstr>
      <vt:lpstr>研究方法</vt:lpstr>
      <vt:lpstr>アーカイブの活用方法</vt:lpstr>
      <vt:lpstr>先行研究</vt:lpstr>
      <vt:lpstr>双葉郡楢葉町にフォーカス</vt:lpstr>
      <vt:lpstr>なぜ楢葉町にファーカスするのか？</vt:lpstr>
      <vt:lpstr>1. 特徴的な復興過程</vt:lpstr>
      <vt:lpstr>2. 復興活動に関する具体的取り組みの存在 </vt:lpstr>
      <vt:lpstr>現在の東日本大震災アーカイブ(楢葉町)</vt:lpstr>
      <vt:lpstr>改善案</vt:lpstr>
      <vt:lpstr>2月・3月に取り組むプロジェクト</vt:lpstr>
      <vt:lpstr>楢葉町出身の友人へのインタビュー内容 </vt:lpstr>
      <vt:lpstr>ならはCanvasへの取材協力依頼 </vt:lpstr>
      <vt:lpstr>その後</vt:lpstr>
      <vt:lpstr>課題</vt:lpstr>
      <vt:lpstr>参考資料（先行研究）</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古内　千聖</dc:creator>
  <cp:lastModifiedBy>古内　千聖</cp:lastModifiedBy>
  <cp:revision>11</cp:revision>
  <dcterms:created xsi:type="dcterms:W3CDTF">2024-08-03T04:19:26Z</dcterms:created>
  <dcterms:modified xsi:type="dcterms:W3CDTF">2025-02-01T06:48:43Z</dcterms:modified>
</cp:coreProperties>
</file>