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C"/>
    <a:srgbClr val="FECEF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C1C30-166C-4B35-B08D-962305DFB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36309B-9FBE-4D0C-AA39-8F6FF15E5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25E4FD-04BA-408A-8255-89F19742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655ACE-2F41-4A87-8624-92D254E6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ABF9D-610C-470D-BFEA-E5B92F53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56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D3589-6760-4113-98A0-7329F186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9B629-A3C1-4FFA-BB5D-9C00CC666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35EE4-C825-4D82-971F-2D3EF640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CCDF3-1161-4E01-9BCB-9FEC4B42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F563C9-0460-4701-8963-961C64EB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9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6DB266-D81C-4F7E-8411-90E9E29DC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C30450-7711-4370-8050-F541EE59B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4E81AE-9D03-4CED-9E01-28D1229A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84F118-EF2C-4038-9694-2939D931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7C12ED-10E4-440A-BC6F-C793849A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2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61BE54-DFEC-4EE0-BC1F-A8080258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016BDE-2ADD-489B-AD04-6AAB91FBB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FDD6DF-1B91-4AD6-86D3-3EC3B0FC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2D30B0-7CD8-4BA9-996A-109448C1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5E3FE-25AB-4FFC-B3FF-C48B9540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4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78294-B442-4868-AD2A-63764B66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0DD3EF-12BA-4404-BF50-BB5294F2F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639940-C36E-4243-A49C-FF48A912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D03F1D-4C2D-4A97-B61F-9149D25E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A6AE8C-80FB-4DF2-94AE-CB5C5792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F75E8-8780-48EE-8EA1-077C9117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7F4852-9734-4404-99AA-5999858C8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7D0954-0EC2-4435-A17B-022D61593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FA6987-CEAA-4CC5-80FA-0A3DAECB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D54D97-78F0-413A-874A-44885F77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843AEE-4CB1-48EA-B7B9-4E13CF22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EAD68-771B-45EE-9506-7FEF0D40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1FEFFB-8C06-487A-842C-0B65EEF28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B716D8-81AD-4239-9DB3-E6988DDA9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74F7DA-54D8-4B3E-8AC2-CD6FE06C4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FA723C-2930-4A13-802D-C387BF635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7C6B56-DF13-4648-ACC5-56A41F1D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5C51B8A-6DA7-4C18-8CEF-628C302B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FCD6F02-2557-4404-B8FB-8D94A3D0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21523B-AF28-40BA-B4EA-5AAE0922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E4EB98-BDD8-426D-BA53-E07DF739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D69D3A-D2D2-4A54-8B7B-8BAE05A4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BAC715-F206-4DE9-99C6-4F8C7E67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9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A18559-E732-4ED7-A66F-8AB43BBE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7133B8-0F01-4C33-86F7-C00F028E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AF1B5A-32E7-49BB-A031-E6E2B85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5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3424B-96FB-4069-95DF-3F7794F3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DAB4C8-7AE0-4D23-AFC4-FBA6EF6E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6480A8-FE22-4E76-99BB-BDF3C0B3B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C21E83-70E3-4459-8CD5-191D7D8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F62BD5-DDFE-40BA-BC6A-64F6F7A3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51D678-5475-4192-AB0E-1B8455A5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4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0A2A2B-9657-4783-99E2-15E04DF7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166231-560C-49EB-8ED9-4CE218196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1BD561-7B7E-465A-9261-3A2B13243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34FFD3-8412-4D8F-8274-AD85AF4E5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BD6DF1-9D95-43A3-898E-C8E19652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EF2485-7C39-41A1-B9B9-97DBCC84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1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2456B5-0EE3-4019-A4C3-1BF9E465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48BC93-A38E-442B-8AC7-38D28ADD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A229B4-79D5-46FC-8BEF-D373D2895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61F2-EE1B-4A46-8F93-11180246EBEE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D136D-46BB-42FB-AF55-ABC185750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3683A-C9A4-4995-B2FF-FDACB40A3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CF05-C988-4949-98B5-3EC4C3FC8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8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BAAC24-5666-42C6-88CB-772808223F8A}"/>
              </a:ext>
            </a:extLst>
          </p:cNvPr>
          <p:cNvSpPr txBox="1"/>
          <p:nvPr/>
        </p:nvSpPr>
        <p:spPr>
          <a:xfrm>
            <a:off x="101600" y="167340"/>
            <a:ext cx="2915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9999"/>
                </a:solidFill>
              </a:rPr>
              <a:t>正しい引用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4C2081-3BFF-4540-870F-A4B310A68F5E}"/>
              </a:ext>
            </a:extLst>
          </p:cNvPr>
          <p:cNvSpPr txBox="1"/>
          <p:nvPr/>
        </p:nvSpPr>
        <p:spPr>
          <a:xfrm>
            <a:off x="10500360" y="159429"/>
            <a:ext cx="214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剽窃</a:t>
            </a:r>
          </a:p>
        </p:txBody>
      </p:sp>
      <p:sp>
        <p:nvSpPr>
          <p:cNvPr id="5" name="矢印: 左右 4">
            <a:extLst>
              <a:ext uri="{FF2B5EF4-FFF2-40B4-BE49-F238E27FC236}">
                <a16:creationId xmlns:a16="http://schemas.microsoft.com/office/drawing/2014/main" id="{619FA0B9-81E9-4234-A7A1-0C9BF24A096C}"/>
              </a:ext>
            </a:extLst>
          </p:cNvPr>
          <p:cNvSpPr/>
          <p:nvPr/>
        </p:nvSpPr>
        <p:spPr>
          <a:xfrm>
            <a:off x="619760" y="1440182"/>
            <a:ext cx="11155680" cy="619760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 7">
            <a:extLst>
              <a:ext uri="{FF2B5EF4-FFF2-40B4-BE49-F238E27FC236}">
                <a16:creationId xmlns:a16="http://schemas.microsoft.com/office/drawing/2014/main" id="{D9D5E8CE-3F76-417A-B422-D4DBD4617819}"/>
              </a:ext>
            </a:extLst>
          </p:cNvPr>
          <p:cNvSpPr/>
          <p:nvPr/>
        </p:nvSpPr>
        <p:spPr>
          <a:xfrm>
            <a:off x="4927600" y="450994"/>
            <a:ext cx="3088640" cy="727184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グレーゾーン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6ACD3D5-3CFA-43CC-9D7C-8B1726176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4702"/>
            <a:ext cx="1747838" cy="1905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4247DA0-1513-439E-8B44-A62C8D7B5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2079477"/>
            <a:ext cx="1854518" cy="2289529"/>
          </a:xfrm>
          <a:prstGeom prst="rect">
            <a:avLst/>
          </a:prstGeom>
        </p:spPr>
      </p:pic>
      <p:sp>
        <p:nvSpPr>
          <p:cNvPr id="19" name="楕円 18">
            <a:extLst>
              <a:ext uri="{FF2B5EF4-FFF2-40B4-BE49-F238E27FC236}">
                <a16:creationId xmlns:a16="http://schemas.microsoft.com/office/drawing/2014/main" id="{91B6CB5D-2AD5-45C3-B805-6F24D9057D75}"/>
              </a:ext>
            </a:extLst>
          </p:cNvPr>
          <p:cNvSpPr/>
          <p:nvPr/>
        </p:nvSpPr>
        <p:spPr>
          <a:xfrm>
            <a:off x="2448560" y="2408125"/>
            <a:ext cx="3911600" cy="1960881"/>
          </a:xfrm>
          <a:prstGeom prst="ellipse">
            <a:avLst/>
          </a:prstGeom>
          <a:solidFill>
            <a:srgbClr val="FFEFFC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2"/>
                </a:solidFill>
              </a:rPr>
              <a:t>オマージュ</a:t>
            </a:r>
            <a:endParaRPr lang="en-US" altLang="ja-JP" sz="2800" b="1" dirty="0">
              <a:solidFill>
                <a:schemeClr val="accent2"/>
              </a:solidFill>
            </a:endParaRPr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b="1" dirty="0">
                <a:solidFill>
                  <a:schemeClr val="tx2">
                    <a:lumMod val="75000"/>
                  </a:schemeClr>
                </a:solidFill>
              </a:rPr>
              <a:t>尊敬している作品に影響を受け</a:t>
            </a:r>
            <a:r>
              <a:rPr lang="ja-JP" altLang="en-US" b="1" dirty="0">
                <a:solidFill>
                  <a:schemeClr val="tx2">
                    <a:lumMod val="75000"/>
                  </a:schemeClr>
                </a:solidFill>
              </a:rPr>
              <a:t>て、似たような作品を創作すること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84B9123-F206-4005-981E-CB7CB4F2DBC4}"/>
              </a:ext>
            </a:extLst>
          </p:cNvPr>
          <p:cNvSpPr/>
          <p:nvPr/>
        </p:nvSpPr>
        <p:spPr>
          <a:xfrm>
            <a:off x="5897721" y="4800598"/>
            <a:ext cx="3911600" cy="1960881"/>
          </a:xfrm>
          <a:prstGeom prst="ellipse">
            <a:avLst/>
          </a:prstGeom>
          <a:solidFill>
            <a:srgbClr val="FFEFFC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2"/>
                </a:solidFill>
              </a:rPr>
              <a:t>パロディ</a:t>
            </a:r>
            <a:endParaRPr kumimoji="1" lang="en-US" altLang="ja-JP" sz="2800" b="1" dirty="0">
              <a:solidFill>
                <a:schemeClr val="accent2"/>
              </a:solidFill>
            </a:endParaRPr>
          </a:p>
          <a:p>
            <a:pPr algn="ctr"/>
            <a:endParaRPr kumimoji="1" lang="en-US" altLang="ja-JP" b="1" dirty="0">
              <a:solidFill>
                <a:schemeClr val="accent2"/>
              </a:solidFill>
            </a:endParaRPr>
          </a:p>
          <a:p>
            <a:pPr algn="ctr"/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</a:rPr>
              <a:t>既成の作品の要素を残したまま、全く違った内容を表現して風刺・滑稽に作り変えた作品</a:t>
            </a:r>
            <a:endParaRPr kumimoji="1" lang="en-US" altLang="ja-JP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7" name="コネクタ: 曲線 26">
            <a:extLst>
              <a:ext uri="{FF2B5EF4-FFF2-40B4-BE49-F238E27FC236}">
                <a16:creationId xmlns:a16="http://schemas.microsoft.com/office/drawing/2014/main" id="{B751F86A-B70E-41FD-9060-624E6B0927DD}"/>
              </a:ext>
            </a:extLst>
          </p:cNvPr>
          <p:cNvCxnSpPr>
            <a:cxnSpLocks/>
            <a:stCxn id="3" idx="1"/>
          </p:cNvCxnSpPr>
          <p:nvPr/>
        </p:nvCxnSpPr>
        <p:spPr>
          <a:xfrm rot="10800000" flipV="1">
            <a:off x="8575040" y="513372"/>
            <a:ext cx="1925320" cy="1182174"/>
          </a:xfrm>
          <a:prstGeom prst="curvedConnector3">
            <a:avLst>
              <a:gd name="adj1" fmla="val 98021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58A4E56-D333-4C53-8E3A-6CB85008BB59}"/>
              </a:ext>
            </a:extLst>
          </p:cNvPr>
          <p:cNvSpPr/>
          <p:nvPr/>
        </p:nvSpPr>
        <p:spPr>
          <a:xfrm>
            <a:off x="6624320" y="2057401"/>
            <a:ext cx="3840480" cy="26568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rgbClr val="0070C0"/>
                </a:solidFill>
              </a:rPr>
              <a:t>盗用</a:t>
            </a:r>
            <a:endParaRPr kumimoji="1" lang="en-US" altLang="ja-JP" sz="2400" b="1" dirty="0">
              <a:solidFill>
                <a:srgbClr val="0070C0"/>
              </a:solidFill>
            </a:endParaRPr>
          </a:p>
          <a:p>
            <a:r>
              <a:rPr kumimoji="1" lang="ja-JP" altLang="en-US" b="1" dirty="0">
                <a:solidFill>
                  <a:schemeClr val="bg2">
                    <a:lumMod val="25000"/>
                  </a:schemeClr>
                </a:solidFill>
              </a:rPr>
              <a:t>他者の作品を引用せずに、あたかも自分が書いたように発表する行為</a:t>
            </a:r>
            <a:endParaRPr kumimoji="1" lang="en-US" altLang="ja-JP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ja-JP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ja-JP" altLang="en-US" sz="2400" b="1" dirty="0">
                <a:solidFill>
                  <a:srgbClr val="0070C0"/>
                </a:solidFill>
              </a:rPr>
              <a:t>盗作</a:t>
            </a:r>
            <a:endParaRPr kumimoji="1" lang="en-US" altLang="ja-JP" sz="2400" b="1" dirty="0">
              <a:solidFill>
                <a:srgbClr val="0070C0"/>
              </a:solidFill>
            </a:endParaRPr>
          </a:p>
          <a:p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</a:rPr>
              <a:t>他人の作品を自分のものとして、無断で使う行為</a:t>
            </a:r>
            <a:endParaRPr kumimoji="1" lang="ja-JP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A1545DC-A857-4D7C-8DD1-B6C7B9C6C444}"/>
              </a:ext>
            </a:extLst>
          </p:cNvPr>
          <p:cNvSpPr txBox="1"/>
          <p:nvPr/>
        </p:nvSpPr>
        <p:spPr>
          <a:xfrm>
            <a:off x="203200" y="955040"/>
            <a:ext cx="258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著作権法第</a:t>
            </a:r>
            <a:r>
              <a:rPr kumimoji="1" lang="en-US" altLang="ja-JP" dirty="0"/>
              <a:t>32</a:t>
            </a:r>
            <a:r>
              <a:rPr kumimoji="1" lang="ja-JP" altLang="en-US" dirty="0"/>
              <a:t>条、</a:t>
            </a:r>
            <a:r>
              <a:rPr kumimoji="1" lang="en-US" altLang="ja-JP" dirty="0"/>
              <a:t>48</a:t>
            </a:r>
            <a:r>
              <a:rPr kumimoji="1" lang="ja-JP" altLang="en-US" dirty="0"/>
              <a:t>条を満たすもの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8B0E959-F206-40E2-B08E-017F7F92C7F0}"/>
              </a:ext>
            </a:extLst>
          </p:cNvPr>
          <p:cNvSpPr txBox="1"/>
          <p:nvPr/>
        </p:nvSpPr>
        <p:spPr>
          <a:xfrm>
            <a:off x="9255760" y="875226"/>
            <a:ext cx="2783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0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夏美</dc:creator>
  <cp:lastModifiedBy>渡辺 夏美</cp:lastModifiedBy>
  <cp:revision>6</cp:revision>
  <dcterms:created xsi:type="dcterms:W3CDTF">2020-07-14T04:57:20Z</dcterms:created>
  <dcterms:modified xsi:type="dcterms:W3CDTF">2020-07-14T05:46:30Z</dcterms:modified>
</cp:coreProperties>
</file>