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68" r:id="rId2"/>
    <p:sldId id="279" r:id="rId3"/>
    <p:sldId id="295" r:id="rId4"/>
    <p:sldId id="297" r:id="rId5"/>
    <p:sldId id="318" r:id="rId6"/>
    <p:sldId id="299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24" r:id="rId16"/>
    <p:sldId id="327" r:id="rId17"/>
    <p:sldId id="331" r:id="rId18"/>
    <p:sldId id="332" r:id="rId19"/>
    <p:sldId id="333" r:id="rId20"/>
    <p:sldId id="334" r:id="rId21"/>
    <p:sldId id="323" r:id="rId22"/>
    <p:sldId id="319" r:id="rId23"/>
    <p:sldId id="320" r:id="rId24"/>
    <p:sldId id="311" r:id="rId25"/>
    <p:sldId id="313" r:id="rId26"/>
    <p:sldId id="335" r:id="rId27"/>
    <p:sldId id="32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83" r:id="rId40"/>
    <p:sldId id="282" r:id="rId41"/>
    <p:sldId id="281" r:id="rId42"/>
    <p:sldId id="280" r:id="rId43"/>
    <p:sldId id="276" r:id="rId44"/>
    <p:sldId id="274" r:id="rId4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AC4"/>
    <a:srgbClr val="FBA848"/>
    <a:srgbClr val="CCCCCC"/>
    <a:srgbClr val="393947"/>
    <a:srgbClr val="58BE89"/>
    <a:srgbClr val="F27398"/>
    <a:srgbClr val="40AAEF"/>
    <a:srgbClr val="EC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濃色 2 - アクセント 3/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濃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8483" autoAdjust="0"/>
  </p:normalViewPr>
  <p:slideViewPr>
    <p:cSldViewPr snapToObjects="1">
      <p:cViewPr varScale="1">
        <p:scale>
          <a:sx n="126" d="100"/>
          <a:sy n="126" d="100"/>
        </p:scale>
        <p:origin x="-1144" y="-96"/>
      </p:cViewPr>
      <p:guideLst>
        <p:guide orient="horz" pos="119"/>
        <p:guide orient="horz" pos="4201"/>
        <p:guide orient="horz" pos="2840"/>
        <p:guide orient="horz" pos="2160"/>
        <p:guide orient="horz" pos="1480"/>
        <p:guide pos="158"/>
        <p:guide pos="5603"/>
        <p:guide pos="2880"/>
        <p:guide pos="3787"/>
        <p:guide pos="1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605B-939F-664A-B1D2-05C9A1E4A004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C988-F71E-F54E-9A0F-40B5CB3F4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45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4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2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5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8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8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7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05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5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0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5867" y="29331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ToDoApp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0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45" y="1573932"/>
            <a:ext cx="4467225" cy="34290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ごみ箱（</a:t>
            </a:r>
            <a:r>
              <a:rPr lang="en-US" altLang="ja-JP" dirty="0" smtClean="0">
                <a:latin typeface="+mj-ea"/>
              </a:rPr>
              <a:t>.Trash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1503"/>
              <a:gd name="adj4" fmla="val 129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9873"/>
              <a:gd name="adj4" fmla="val 13024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87352"/>
              <a:gd name="adj4" fmla="val 1337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重要（</a:t>
            </a:r>
            <a:r>
              <a:rPr lang="en-US" altLang="ja-JP" dirty="0" smtClean="0">
                <a:latin typeface="+mj-ea"/>
              </a:rPr>
              <a:t>.Mark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88777"/>
            <a:ext cx="4505325" cy="2946314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3303"/>
              <a:gd name="adj4" fmla="val 1285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3946"/>
              <a:gd name="adj4" fmla="val 1297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80" y="1556793"/>
            <a:ext cx="4441345" cy="310618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31479"/>
              <a:gd name="adj4" fmla="val 1341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一覧（</a:t>
            </a:r>
            <a:r>
              <a:rPr lang="en-US" altLang="ja-JP" dirty="0" smtClean="0">
                <a:latin typeface="+mj-ea"/>
              </a:rPr>
              <a:t>.Normal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55976" y="1443786"/>
            <a:ext cx="4520149" cy="409647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44" y="1484784"/>
            <a:ext cx="4434012" cy="331433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8705"/>
              <a:gd name="adj4" fmla="val 12814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11673"/>
              <a:gd name="adj4" fmla="val 128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TrashView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05357"/>
              <a:gd name="adj4" fmla="val 1297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latin typeface="+mn-ea"/>
              </a:rPr>
              <a:t>SearchView</a:t>
            </a:r>
            <a:endParaRPr lang="en-US" altLang="ja-JP" sz="14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</a:t>
            </a:r>
            <a:r>
              <a:rPr kumimoji="1" lang="en-US" altLang="ja-JP" sz="1600" b="1" dirty="0" err="1" smtClean="0">
                <a:latin typeface="+mn-ea"/>
              </a:rPr>
              <a:t>ableView</a:t>
            </a:r>
            <a:endParaRPr kumimoji="1" lang="en-US" altLang="ja-JP" sz="1600" b="1" dirty="0" smtClean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0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endParaRPr lang="ja-JP" altLang="en-US" sz="3200" dirty="0">
              <a:latin typeface="+mj-e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3886"/>
            <a:ext cx="2206950" cy="4011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8" y="1628800"/>
            <a:ext cx="2181170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2856"/>
            <a:ext cx="2185369" cy="3972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912"/>
            <a:ext cx="2199063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強調線吹き出し 1 (枠付き) 6"/>
          <p:cNvSpPr/>
          <p:nvPr/>
        </p:nvSpPr>
        <p:spPr>
          <a:xfrm>
            <a:off x="2735016" y="905047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一覧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=.Normal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強調線吹き出し 1 (枠付き) 7"/>
          <p:cNvSpPr/>
          <p:nvPr/>
        </p:nvSpPr>
        <p:spPr>
          <a:xfrm>
            <a:off x="4572000" y="1533239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ごみ箱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=.Trash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強調線吹き出し 1 (枠付き) 8"/>
          <p:cNvSpPr/>
          <p:nvPr/>
        </p:nvSpPr>
        <p:spPr>
          <a:xfrm>
            <a:off x="4540872" y="4891025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重要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=.Mark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強調線吹き出し 1 (枠付き) 9"/>
          <p:cNvSpPr/>
          <p:nvPr/>
        </p:nvSpPr>
        <p:spPr>
          <a:xfrm>
            <a:off x="2457775" y="4010823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+mn-ea"/>
              </a:rPr>
              <a:t>検索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=.Search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1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4" y="188913"/>
            <a:ext cx="851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err="1" smtClean="0">
                <a:latin typeface="+mj-ea"/>
              </a:rPr>
              <a:t>HeaderView</a:t>
            </a:r>
            <a:r>
              <a:rPr lang="ja-JP" altLang="en-US" dirty="0" smtClean="0">
                <a:latin typeface="+mj-ea"/>
              </a:rPr>
              <a:t>を基底クラスとする</a:t>
            </a:r>
            <a:endParaRPr lang="ja-JP" altLang="en-US" dirty="0">
              <a:latin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03848" y="292494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HeaderView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03848" y="35137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visible : Bool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11015" y="4089784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onCance</a:t>
            </a:r>
            <a:r>
              <a:rPr kumimoji="1" lang="en-US" altLang="ja-JP" dirty="0" smtClean="0">
                <a:latin typeface="+mn-ea"/>
              </a:rPr>
              <a:t> 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646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SearchView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TrashView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56871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MarkView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21" name="直線矢印コネクタ 20"/>
          <p:cNvCxnSpPr>
            <a:stCxn id="7" idx="0"/>
            <a:endCxn id="5" idx="2"/>
          </p:cNvCxnSpPr>
          <p:nvPr/>
        </p:nvCxnSpPr>
        <p:spPr>
          <a:xfrm flipV="1">
            <a:off x="4572000" y="4665848"/>
            <a:ext cx="3584" cy="851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0"/>
          </p:cNvCxnSpPr>
          <p:nvPr/>
        </p:nvCxnSpPr>
        <p:spPr>
          <a:xfrm flipV="1">
            <a:off x="1653798" y="4665848"/>
            <a:ext cx="2126114" cy="851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0"/>
          </p:cNvCxnSpPr>
          <p:nvPr/>
        </p:nvCxnSpPr>
        <p:spPr>
          <a:xfrm flipH="1" flipV="1">
            <a:off x="5364088" y="4665848"/>
            <a:ext cx="2160935" cy="851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85646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onSearch</a:t>
            </a:r>
            <a:r>
              <a:rPr kumimoji="1" lang="en-US" altLang="ja-JP" dirty="0" smtClean="0">
                <a:latin typeface="+mn-ea"/>
              </a:rPr>
              <a:t> </a:t>
            </a:r>
          </a:p>
          <a:p>
            <a:pPr algn="ctr"/>
            <a:r>
              <a:rPr kumimoji="1" lang="en-US" altLang="ja-JP" dirty="0" smtClean="0">
                <a:latin typeface="+mn-ea"/>
              </a:rPr>
              <a:t>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(String)-&gt;Void)?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03848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46797" y="6072877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1520" y="848493"/>
            <a:ext cx="5672086" cy="423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196681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UIView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34" name="直線矢印コネクタ 33"/>
          <p:cNvCxnSpPr>
            <a:stCxn id="3" idx="0"/>
            <a:endCxn id="33" idx="2"/>
          </p:cNvCxnSpPr>
          <p:nvPr/>
        </p:nvCxnSpPr>
        <p:spPr>
          <a:xfrm flipH="1" flipV="1">
            <a:off x="4564833" y="2349500"/>
            <a:ext cx="7167" cy="5754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4863585" y="905806"/>
            <a:ext cx="1026687" cy="324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1"/>
                </a:solidFill>
              </a:rPr>
              <a:t>キャンセル</a:t>
            </a:r>
            <a:endParaRPr kumimoji="1"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19" name="強調線吹き出し 1 (枠付き) 18"/>
          <p:cNvSpPr/>
          <p:nvPr/>
        </p:nvSpPr>
        <p:spPr>
          <a:xfrm>
            <a:off x="6553262" y="1271557"/>
            <a:ext cx="1943521" cy="1082705"/>
          </a:xfrm>
          <a:prstGeom prst="accentBorderCallout1">
            <a:avLst>
              <a:gd name="adj1" fmla="val 45757"/>
              <a:gd name="adj2" fmla="val -4515"/>
              <a:gd name="adj3" fmla="val 142582"/>
              <a:gd name="adj4" fmla="val -366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表示・非表示のプロパティとキャンセルボタンの機能を有する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682037" y="4508500"/>
            <a:ext cx="1943521" cy="413416"/>
          </a:xfrm>
          <a:prstGeom prst="accentBorderCallout1">
            <a:avLst>
              <a:gd name="adj1" fmla="val 69595"/>
              <a:gd name="adj2" fmla="val -5879"/>
              <a:gd name="adj3" fmla="val 238691"/>
              <a:gd name="adj4" fmla="val -14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検索バーの機能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モーダル</a:t>
            </a:r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22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2941239" y="100648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4794969" y="4979248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54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824" y="188913"/>
            <a:ext cx="77775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</a:t>
            </a:r>
            <a:r>
              <a:rPr lang="ja-JP" altLang="en-US" dirty="0">
                <a:latin typeface="+mj-ea"/>
              </a:rPr>
              <a:t>の</a:t>
            </a:r>
            <a:r>
              <a:rPr lang="ja-JP" altLang="en-US" dirty="0" smtClean="0">
                <a:latin typeface="+mj-ea"/>
              </a:rPr>
              <a:t>受け渡し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298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線吹き出し 1 (枠付き) 4"/>
          <p:cNvSpPr/>
          <p:nvPr/>
        </p:nvSpPr>
        <p:spPr>
          <a:xfrm>
            <a:off x="250825" y="1039580"/>
            <a:ext cx="4298980" cy="1296144"/>
          </a:xfrm>
          <a:prstGeom prst="borderCallout1">
            <a:avLst>
              <a:gd name="adj1" fmla="val 102739"/>
              <a:gd name="adj2" fmla="val 80057"/>
              <a:gd name="adj3" fmla="val 156827"/>
              <a:gd name="adj4" fmla="val 964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prepareForSegue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){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if 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segue.identifier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== "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goModalViewSegue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" 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    /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データコピー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}</a:t>
            </a:r>
          </a:p>
        </p:txBody>
      </p:sp>
      <p:sp>
        <p:nvSpPr>
          <p:cNvPr id="24" name="線吹き出し 1 (枠付き) 23"/>
          <p:cNvSpPr/>
          <p:nvPr/>
        </p:nvSpPr>
        <p:spPr>
          <a:xfrm>
            <a:off x="250825" y="4732416"/>
            <a:ext cx="4298980" cy="1296144"/>
          </a:xfrm>
          <a:prstGeom prst="borderCallout1">
            <a:avLst>
              <a:gd name="adj1" fmla="val -5358"/>
              <a:gd name="adj2" fmla="val 80995"/>
              <a:gd name="adj3" fmla="val -84251"/>
              <a:gd name="adj4" fmla="val 957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rgbClr val="000000"/>
                </a:solidFill>
              </a:rPr>
              <a:t>@</a:t>
            </a:r>
            <a:r>
              <a:rPr lang="en-US" altLang="ja-JP" sz="1400" dirty="0" err="1">
                <a:solidFill>
                  <a:srgbClr val="000000"/>
                </a:solidFill>
              </a:rPr>
              <a:t>IBAction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unwindModalView</a:t>
            </a:r>
            <a:r>
              <a:rPr lang="en-US" altLang="ja-JP" sz="1400" dirty="0" smtClean="0">
                <a:solidFill>
                  <a:srgbClr val="000000"/>
                </a:solidFill>
              </a:rPr>
              <a:t>()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 If </a:t>
            </a:r>
            <a:r>
              <a:rPr lang="en-US" altLang="ja-JP" sz="1400" dirty="0" err="1">
                <a:solidFill>
                  <a:srgbClr val="000000"/>
                </a:solidFill>
              </a:rPr>
              <a:t>view.modify</a:t>
            </a:r>
            <a:r>
              <a:rPr lang="en-US" altLang="ja-JP" sz="1400" dirty="0">
                <a:solidFill>
                  <a:srgbClr val="000000"/>
                </a:solidFill>
              </a:rPr>
              <a:t> {</a:t>
            </a:r>
          </a:p>
          <a:p>
            <a:r>
              <a:rPr lang="en-US" altLang="ja-JP" sz="1400" dirty="0">
                <a:solidFill>
                  <a:srgbClr val="000000"/>
                </a:solidFill>
              </a:rPr>
              <a:t>          </a:t>
            </a:r>
            <a:r>
              <a:rPr lang="en-US" altLang="ja-JP" sz="1400" dirty="0" smtClean="0">
                <a:solidFill>
                  <a:srgbClr val="000000"/>
                </a:solidFill>
              </a:rPr>
              <a:t>/</a:t>
            </a:r>
            <a:r>
              <a:rPr lang="en-US" altLang="ja-JP" sz="1400" dirty="0">
                <a:solidFill>
                  <a:srgbClr val="000000"/>
                </a:solidFill>
              </a:rPr>
              <a:t>/</a:t>
            </a:r>
            <a:r>
              <a:rPr lang="ja-JP" altLang="en-US" sz="1400" dirty="0" smtClean="0">
                <a:solidFill>
                  <a:srgbClr val="000000"/>
                </a:solidFill>
              </a:rPr>
              <a:t>データコピー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</a:rPr>
              <a:t>　</a:t>
            </a:r>
            <a:r>
              <a:rPr lang="en-US" altLang="ja-JP" sz="1400" dirty="0" smtClean="0">
                <a:solidFill>
                  <a:srgbClr val="000000"/>
                </a:solidFill>
              </a:rPr>
              <a:t>}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890501" y="2404058"/>
            <a:ext cx="1589017" cy="564622"/>
          </a:xfrm>
          <a:prstGeom prst="borderCallout1">
            <a:avLst>
              <a:gd name="adj1" fmla="val 102739"/>
              <a:gd name="adj2" fmla="val 80057"/>
              <a:gd name="adj3" fmla="val 101486"/>
              <a:gd name="adj4" fmla="val 799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Bool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824" y="188913"/>
            <a:ext cx="77775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データの受け渡し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98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線吹き出し 1 (枠付き) 26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データの</a:t>
            </a:r>
            <a:r>
              <a:rPr lang="ja-JP" altLang="en-US" dirty="0">
                <a:latin typeface="+mj-ea"/>
              </a:rPr>
              <a:t>受け渡し</a:t>
            </a:r>
            <a:endParaRPr lang="ja-JP" altLang="en-US" sz="3200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7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99" y="5324197"/>
            <a:ext cx="2176239" cy="156417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77" y="1139098"/>
            <a:ext cx="4321175" cy="12051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300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Swift</a:t>
            </a:r>
            <a:r>
              <a:rPr lang="ja-JP" altLang="en-US" sz="3200" dirty="0" smtClean="0">
                <a:latin typeface="+mj-ea"/>
                <a:ea typeface="+mj-ea"/>
              </a:rPr>
              <a:t>による、</a:t>
            </a:r>
            <a:r>
              <a:rPr lang="en-US" altLang="ja-JP" sz="3200" dirty="0" err="1" smtClean="0">
                <a:latin typeface="+mj-ea"/>
                <a:ea typeface="+mj-ea"/>
              </a:rPr>
              <a:t>ToDo</a:t>
            </a:r>
            <a:r>
              <a:rPr lang="ja-JP" altLang="en-US" sz="3200" dirty="0" smtClean="0">
                <a:latin typeface="+mj-ea"/>
                <a:ea typeface="+mj-ea"/>
              </a:rPr>
              <a:t>アプリの簡易版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8846" y="1697927"/>
            <a:ext cx="5624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n-ea"/>
              </a:rPr>
              <a:t>1 </a:t>
            </a:r>
            <a:r>
              <a:rPr lang="en-US" altLang="ja-JP" sz="2400" dirty="0" err="1" smtClean="0">
                <a:latin typeface="+mn-ea"/>
              </a:rPr>
              <a:t>WebAPI</a:t>
            </a:r>
            <a:r>
              <a:rPr lang="en-US" altLang="ja-JP" sz="2400" dirty="0" smtClean="0">
                <a:latin typeface="+mn-ea"/>
              </a:rPr>
              <a:t>(REST API + JSON)</a:t>
            </a:r>
          </a:p>
          <a:p>
            <a:r>
              <a:rPr kumimoji="1" lang="ja-JP" altLang="en-US" dirty="0">
                <a:latin typeface="+mn-ea"/>
              </a:rPr>
              <a:t>　</a:t>
            </a:r>
            <a:r>
              <a:rPr kumimoji="1" lang="en-US" altLang="ja-JP" dirty="0" smtClean="0">
                <a:latin typeface="+mn-ea"/>
              </a:rPr>
              <a:t>Parse.com</a:t>
            </a:r>
          </a:p>
          <a:p>
            <a:endParaRPr kumimoji="1"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2" y="707843"/>
            <a:ext cx="2320853" cy="206766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4939" y="2801048"/>
            <a:ext cx="720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ea"/>
              </a:rPr>
              <a:t>2 </a:t>
            </a:r>
            <a:r>
              <a:rPr kumimoji="1" lang="ja-JP" altLang="en-US" sz="2800" dirty="0" smtClean="0">
                <a:latin typeface="+mn-ea"/>
              </a:rPr>
              <a:t>タスクの入力 ＋ 一覧</a:t>
            </a:r>
            <a:r>
              <a:rPr lang="en-US" altLang="ja-JP" sz="2800" dirty="0" smtClean="0">
                <a:latin typeface="+mn-ea"/>
              </a:rPr>
              <a:t> </a:t>
            </a:r>
            <a:r>
              <a:rPr kumimoji="1" lang="ja-JP" altLang="en-US" sz="2800" dirty="0" smtClean="0">
                <a:latin typeface="+mn-ea"/>
              </a:rPr>
              <a:t> ＋ 画面遷移</a:t>
            </a:r>
            <a:endParaRPr kumimoji="1" lang="en-US" altLang="ja-JP" sz="2800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37283" y="4048034"/>
            <a:ext cx="56173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+mn-ea"/>
              </a:rPr>
              <a:t>3 OSS</a:t>
            </a:r>
          </a:p>
          <a:p>
            <a:r>
              <a:rPr kumimoji="1" lang="en-US" altLang="ja-JP" dirty="0" smtClean="0">
                <a:latin typeface="+mn-ea"/>
              </a:rPr>
              <a:t>  </a:t>
            </a:r>
            <a:r>
              <a:rPr lang="en-US" altLang="ja-JP" dirty="0" err="1">
                <a:latin typeface="+mn-ea"/>
              </a:rPr>
              <a:t>SwiftData</a:t>
            </a:r>
            <a:endParaRPr lang="ja-JP" altLang="en-US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err="1" smtClean="0">
                <a:latin typeface="+mn-ea"/>
              </a:rPr>
              <a:t>A</a:t>
            </a:r>
            <a:r>
              <a:rPr kumimoji="1" lang="en-US" altLang="ja-JP" dirty="0" err="1" smtClean="0">
                <a:latin typeface="+mn-ea"/>
              </a:rPr>
              <a:t>lamofire</a:t>
            </a:r>
            <a:endParaRPr kumimoji="1"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  </a:t>
            </a:r>
            <a:r>
              <a:rPr lang="en-US" altLang="ja-JP" dirty="0" err="1" smtClean="0">
                <a:latin typeface="+mn-ea"/>
              </a:rPr>
              <a:t>SwiftyJSON</a:t>
            </a:r>
            <a:endParaRPr lang="en-US" altLang="ja-JP" dirty="0" smtClean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09" y="3429000"/>
            <a:ext cx="2601593" cy="47910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35" y="4517290"/>
            <a:ext cx="2405831" cy="440149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4221698" y="3947126"/>
            <a:ext cx="3079010" cy="43598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屈折矢印 7"/>
          <p:cNvSpPr/>
          <p:nvPr/>
        </p:nvSpPr>
        <p:spPr>
          <a:xfrm rot="5400000">
            <a:off x="5093010" y="4728593"/>
            <a:ext cx="803998" cy="797099"/>
          </a:xfrm>
          <a:prstGeom prst="bentUpArrow">
            <a:avLst>
              <a:gd name="adj1" fmla="val 33198"/>
              <a:gd name="adj2" fmla="val 36794"/>
              <a:gd name="adj3" fmla="val 391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5361636" y="833773"/>
            <a:ext cx="3313063" cy="864716"/>
          </a:xfrm>
          <a:prstGeom prst="borderCallout1">
            <a:avLst>
              <a:gd name="adj1" fmla="val 53781"/>
              <a:gd name="adj2" fmla="val -3298"/>
              <a:gd name="adj3" fmla="val 123023"/>
              <a:gd name="adj4" fmla="val -233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rgbClr val="000000"/>
                </a:solidFill>
              </a:rPr>
              <a:t>viewWillAppear</a:t>
            </a:r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setControl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572000" y="5250076"/>
            <a:ext cx="4192158" cy="1296144"/>
          </a:xfrm>
          <a:prstGeom prst="borderCallout1">
            <a:avLst>
              <a:gd name="adj1" fmla="val -5322"/>
              <a:gd name="adj2" fmla="val 26995"/>
              <a:gd name="adj3" fmla="val -38612"/>
              <a:gd name="adj4" fmla="val 79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rgbClr val="000000"/>
                </a:solidFill>
              </a:rPr>
              <a:t>buttonOkTapped</a:t>
            </a:r>
            <a:r>
              <a:rPr lang="en-US" altLang="ja-JP" sz="1400" dirty="0" smtClean="0">
                <a:solidFill>
                  <a:srgbClr val="000000"/>
                </a:solidFill>
              </a:rPr>
              <a:t>() 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getControl</a:t>
            </a:r>
            <a:r>
              <a:rPr lang="en-US" altLang="ja-JP" sz="1400" dirty="0">
                <a:solidFill>
                  <a:srgbClr val="000000"/>
                </a:solidFill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  <a:endParaRPr lang="ja-JP" altLang="en-US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performSegueWithIdentifier</a:t>
            </a:r>
            <a:r>
              <a:rPr lang="en-US" altLang="ja-JP" sz="1400" dirty="0">
                <a:solidFill>
                  <a:srgbClr val="000000"/>
                </a:solidFill>
              </a:rPr>
              <a:t>("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unwindSegue</a:t>
            </a:r>
            <a:r>
              <a:rPr lang="en-US" altLang="ja-JP" sz="1400" dirty="0" smtClean="0">
                <a:solidFill>
                  <a:srgbClr val="000000"/>
                </a:solidFill>
              </a:rPr>
              <a:t>”)</a:t>
            </a:r>
            <a:endParaRPr lang="en-US" altLang="ja-JP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	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線吹き出し 1 (枠付き) 28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データの</a:t>
            </a:r>
            <a:r>
              <a:rPr lang="ja-JP" altLang="en-US" dirty="0">
                <a:latin typeface="+mj-ea"/>
              </a:rPr>
              <a:t>受け渡し</a:t>
            </a:r>
            <a:endParaRPr lang="ja-JP" altLang="en-US" sz="3200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16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614865"/>
            <a:ext cx="5595974" cy="278164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382" y="245533"/>
            <a:ext cx="773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/>
              <a:t>ModalViewにおける</a:t>
            </a:r>
            <a:r>
              <a:rPr lang="ja-JP" altLang="en-US" dirty="0" smtClean="0"/>
              <a:t>データの</a:t>
            </a:r>
            <a:r>
              <a:rPr lang="ja-JP" altLang="en-US" dirty="0" smtClean="0">
                <a:latin typeface="+mj-ea"/>
              </a:rPr>
              <a:t>受け渡し</a:t>
            </a:r>
            <a:r>
              <a:rPr lang="en-US" altLang="en-US" dirty="0" smtClean="0"/>
              <a:t> (</a:t>
            </a:r>
            <a:r>
              <a:rPr lang="ja-JP" altLang="en-US" dirty="0" smtClean="0"/>
              <a:t>基準</a:t>
            </a:r>
            <a:r>
              <a:rPr lang="en-US" altLang="en-US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930" y="2628905"/>
            <a:ext cx="5508270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FirstViewController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 smtClean="0"/>
              <a:t>   </a:t>
            </a:r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 </a:t>
            </a:r>
            <a:r>
              <a:rPr lang="en-US" altLang="ja-JP" sz="1000" dirty="0" smtClean="0">
                <a:solidFill>
                  <a:srgbClr val="008000"/>
                </a:solidFill>
              </a:rPr>
              <a:t>// </a:t>
            </a:r>
            <a:r>
              <a:rPr lang="ja-JP" altLang="en-US" sz="1000" dirty="0" smtClean="0">
                <a:solidFill>
                  <a:srgbClr val="008000"/>
                </a:solidFill>
              </a:rPr>
              <a:t>データ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ja-JP" altLang="en-US" sz="1000" dirty="0"/>
              <a:t> </a:t>
            </a:r>
            <a:r>
              <a:rPr lang="ja-JP" altLang="en-US" sz="1000" dirty="0" smtClean="0"/>
              <a:t> </a:t>
            </a:r>
            <a:endParaRPr lang="en-US" altLang="ja-JP" sz="1000" dirty="0" smtClean="0"/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prepareForSegue</a:t>
            </a:r>
            <a:r>
              <a:rPr lang="en-US" altLang="ja-JP" sz="1000" dirty="0"/>
              <a:t>(segue: </a:t>
            </a:r>
            <a:r>
              <a:rPr lang="en-US" altLang="ja-JP" sz="1000" dirty="0" err="1"/>
              <a:t>UIStoryboardSegue</a:t>
            </a:r>
            <a:r>
              <a:rPr lang="en-US" altLang="ja-JP" sz="1000" dirty="0"/>
              <a:t>, 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?) {</a:t>
            </a:r>
          </a:p>
          <a:p>
            <a:r>
              <a:rPr lang="en-US" altLang="ja-JP" sz="1000" dirty="0"/>
              <a:t>        if </a:t>
            </a:r>
            <a:r>
              <a:rPr lang="en-US" altLang="ja-JP" sz="1000" dirty="0" err="1"/>
              <a:t>segue.identifier</a:t>
            </a:r>
            <a:r>
              <a:rPr lang="en-US" altLang="ja-JP" sz="1000" dirty="0"/>
              <a:t> == "</a:t>
            </a:r>
            <a:r>
              <a:rPr lang="en-US" altLang="ja-JP" sz="1000" dirty="0" err="1"/>
              <a:t>goModalViewSegue</a:t>
            </a:r>
            <a:r>
              <a:rPr lang="en-US" altLang="ja-JP" sz="1000" dirty="0"/>
              <a:t>" {</a:t>
            </a:r>
          </a:p>
          <a:p>
            <a:r>
              <a:rPr lang="en-US" altLang="ja-JP" sz="1000" dirty="0"/>
              <a:t>            let view = </a:t>
            </a:r>
            <a:r>
              <a:rPr lang="en-US" altLang="ja-JP" sz="1000" dirty="0" err="1"/>
              <a:t>segue.destinationViewController</a:t>
            </a:r>
            <a:r>
              <a:rPr lang="en-US" altLang="ja-JP" sz="1000" dirty="0"/>
              <a:t> as! </a:t>
            </a:r>
            <a:r>
              <a:rPr lang="en-US" altLang="ja-JP" sz="1000" dirty="0" err="1"/>
              <a:t>ModalViewController</a:t>
            </a:r>
            <a:endParaRPr lang="en-US" altLang="ja-JP" sz="1000" dirty="0"/>
          </a:p>
          <a:p>
            <a:r>
              <a:rPr lang="en-US" altLang="ja-JP" sz="1000" dirty="0"/>
              <a:t>            </a:t>
            </a:r>
            <a:r>
              <a:rPr lang="en-US" altLang="ja-JP" sz="1000" dirty="0" err="1"/>
              <a:t>view.myData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self.myData</a:t>
            </a:r>
            <a:endParaRPr lang="en-US" altLang="ja-JP" sz="1000" dirty="0"/>
          </a:p>
          <a:p>
            <a:r>
              <a:rPr lang="en-US" altLang="ja-JP" sz="1000" dirty="0"/>
              <a:t>        }</a:t>
            </a:r>
          </a:p>
          <a:p>
            <a:r>
              <a:rPr lang="en-US" altLang="ja-JP" sz="1000" dirty="0"/>
              <a:t>    }</a:t>
            </a:r>
          </a:p>
          <a:p>
            <a:endParaRPr lang="en-US" altLang="ja-JP" sz="1000" dirty="0"/>
          </a:p>
          <a:p>
            <a:r>
              <a:rPr lang="en-US" altLang="ja-JP" sz="1000" dirty="0" smtClean="0"/>
              <a:t>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 smtClean="0"/>
              <a:t>unwindModalView</a:t>
            </a:r>
            <a:r>
              <a:rPr lang="en-US" altLang="ja-JP" sz="1000" dirty="0" smtClean="0"/>
              <a:t>(</a:t>
            </a:r>
            <a:r>
              <a:rPr lang="en-US" altLang="ja-JP" sz="1000" dirty="0" err="1"/>
              <a:t>segue:UIStoryboardSegue</a:t>
            </a:r>
            <a:r>
              <a:rPr lang="en-US" altLang="ja-JP" sz="1000" dirty="0"/>
              <a:t>){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smtClean="0"/>
              <a:t>let view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segue.sourceViewController</a:t>
            </a:r>
            <a:r>
              <a:rPr lang="en-US" altLang="ja-JP" sz="1000" dirty="0"/>
              <a:t> as! </a:t>
            </a:r>
            <a:r>
              <a:rPr lang="en-US" altLang="ja-JP" sz="1000" dirty="0" err="1" smtClean="0"/>
              <a:t>ModalViewController</a:t>
            </a:r>
            <a:endParaRPr lang="en-US" altLang="ja-JP" sz="1000" dirty="0" smtClean="0"/>
          </a:p>
          <a:p>
            <a:r>
              <a:rPr lang="en-US" altLang="ja-JP" sz="1000" dirty="0" smtClean="0"/>
              <a:t>        If </a:t>
            </a:r>
            <a:r>
              <a:rPr lang="en-US" altLang="ja-JP" sz="1000" dirty="0" err="1" smtClean="0"/>
              <a:t>view.modify</a:t>
            </a:r>
            <a:r>
              <a:rPr lang="en-US" altLang="ja-JP" sz="1000" dirty="0" smtClean="0"/>
              <a:t> {</a:t>
            </a:r>
          </a:p>
          <a:p>
            <a:r>
              <a:rPr lang="en-US" altLang="ja-JP" sz="1000" dirty="0" smtClean="0"/>
              <a:t>     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データの変化に伴い、再描画等が必要な場合は、ここに処理を記述</a:t>
            </a:r>
            <a:r>
              <a:rPr lang="ja-JP" altLang="en-US" sz="1000" dirty="0" smtClean="0">
                <a:solidFill>
                  <a:srgbClr val="008000"/>
                </a:solidFill>
              </a:rPr>
              <a:t>する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en-US" altLang="ja-JP" sz="1000" dirty="0" smtClean="0"/>
              <a:t>       }</a:t>
            </a:r>
          </a:p>
          <a:p>
            <a:r>
              <a:rPr lang="en-US" altLang="ja-JP" sz="1000" dirty="0" smtClean="0"/>
              <a:t>     }</a:t>
            </a:r>
          </a:p>
          <a:p>
            <a:endParaRPr lang="en-US" altLang="ja-JP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9389" y="2620449"/>
            <a:ext cx="4368800" cy="4555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ModalViewController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 smtClean="0"/>
              <a:t>var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false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textFieldTitle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UITextField</a:t>
            </a:r>
            <a:r>
              <a:rPr lang="en-US" altLang="ja-JP" sz="1000" dirty="0"/>
              <a:t>!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switchIsDone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UISwitch</a:t>
            </a:r>
            <a:r>
              <a:rPr lang="en-US" altLang="ja-JP" sz="1000" dirty="0"/>
              <a:t>!</a:t>
            </a:r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viewWillAppear</a:t>
            </a:r>
            <a:r>
              <a:rPr lang="en-US" altLang="ja-JP" sz="1000" dirty="0"/>
              <a:t>(animated: </a:t>
            </a:r>
            <a:r>
              <a:rPr lang="en-US" altLang="ja-JP" sz="1000" dirty="0" err="1"/>
              <a:t>Bool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表示前にコントロールを初期化する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buttonOkTapped</a:t>
            </a:r>
            <a:r>
              <a:rPr lang="en-US" altLang="ja-JP" sz="1000" dirty="0"/>
              <a:t>(sender: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 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getControl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performSegueWithIdentifier</a:t>
            </a:r>
            <a:r>
              <a:rPr lang="en-US" altLang="ja-JP" sz="1000" dirty="0"/>
              <a:t>("</a:t>
            </a:r>
            <a:r>
              <a:rPr lang="en-US" altLang="ja-JP" sz="1000" dirty="0" err="1"/>
              <a:t>unwindSegue</a:t>
            </a:r>
            <a:r>
              <a:rPr lang="en-US" altLang="ja-JP" sz="1000" dirty="0"/>
              <a:t>", sender: nil)</a:t>
            </a:r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 smtClean="0">
                <a:solidFill>
                  <a:srgbClr val="008000"/>
                </a:solidFill>
              </a:rPr>
              <a:t>　</a:t>
            </a:r>
            <a:r>
              <a:rPr lang="en-US" altLang="ja-JP" sz="1000" dirty="0" smtClean="0">
                <a:solidFill>
                  <a:srgbClr val="008000"/>
                </a:solidFill>
              </a:rPr>
              <a:t>/</a:t>
            </a:r>
            <a:r>
              <a:rPr lang="en-US" altLang="ja-JP" sz="1000" dirty="0">
                <a:solidFill>
                  <a:srgbClr val="008000"/>
                </a:solidFill>
              </a:rPr>
              <a:t>/ 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/>
              <a:t>      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=false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</a:t>
            </a:r>
            <a:r>
              <a:rPr lang="en-US" altLang="ja-JP" sz="1000" dirty="0" err="1" smtClean="0"/>
              <a:t>textFieldTitle.text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myData.title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switchIsDone.on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myData.isDone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getControl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isModify</a:t>
            </a:r>
            <a:r>
              <a:rPr lang="en-US" altLang="ja-JP" sz="1000" dirty="0" smtClean="0"/>
              <a:t>=true 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myData.title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textFieldTitle.text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myData.isDone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switchIsDone.on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en-US" altLang="ja-JP" sz="1000" dirty="0" smtClean="0"/>
              <a:t>}</a:t>
            </a:r>
          </a:p>
          <a:p>
            <a:endParaRPr lang="en-US" altLang="ja-JP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97175" y="1791231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FirstView</a:t>
            </a:r>
            <a:endParaRPr kumimoji="1" lang="ja-JP" altLang="en-US" sz="11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75721" y="1812826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ModalView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6630" y="683235"/>
            <a:ext cx="2931407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① </a:t>
            </a:r>
            <a:r>
              <a:rPr lang="ja-JP" altLang="en-US" sz="1000" dirty="0" smtClean="0">
                <a:solidFill>
                  <a:srgbClr val="FF0000"/>
                </a:solidFill>
              </a:rPr>
              <a:t>遷移先へのデータコピー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②</a:t>
            </a:r>
            <a:r>
              <a:rPr lang="en-US" altLang="en-US" sz="1000" dirty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データ移行の</a:t>
            </a:r>
            <a:r>
              <a:rPr lang="en-US" altLang="ja-JP" sz="1000" dirty="0" smtClean="0">
                <a:solidFill>
                  <a:srgbClr val="FF0000"/>
                </a:solidFill>
              </a:rPr>
              <a:t>Function</a:t>
            </a:r>
            <a:r>
              <a:rPr lang="ja-JP" altLang="en-US" sz="1000" dirty="0" smtClean="0">
                <a:solidFill>
                  <a:srgbClr val="FF0000"/>
                </a:solidFill>
              </a:rPr>
              <a:t>名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③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コントロールへのデータコピーのタイミング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④</a:t>
            </a:r>
            <a:r>
              <a:rPr lang="en-US" altLang="en-US" sz="1000" dirty="0" smtClean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コントロールからのデータ復帰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35" name="線吹き出し 1 (枠付き) 34"/>
          <p:cNvSpPr/>
          <p:nvPr/>
        </p:nvSpPr>
        <p:spPr>
          <a:xfrm>
            <a:off x="2975330" y="2498877"/>
            <a:ext cx="2087737" cy="549123"/>
          </a:xfrm>
          <a:prstGeom prst="borderCallout1">
            <a:avLst>
              <a:gd name="adj1" fmla="val 105695"/>
              <a:gd name="adj2" fmla="val 20950"/>
              <a:gd name="adj3" fmla="val 158658"/>
              <a:gd name="adj4" fmla="val 364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①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prepareForSegueでSegue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名を確認してデータをコピーする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6" name="線吹き出し 1 (枠付き) 35"/>
          <p:cNvSpPr/>
          <p:nvPr/>
        </p:nvSpPr>
        <p:spPr>
          <a:xfrm>
            <a:off x="7405372" y="4958567"/>
            <a:ext cx="2087737" cy="549123"/>
          </a:xfrm>
          <a:prstGeom prst="borderCallout1">
            <a:avLst>
              <a:gd name="adj1" fmla="val 68690"/>
              <a:gd name="adj2" fmla="val -21226"/>
              <a:gd name="adj3" fmla="val 52271"/>
              <a:gd name="adj4" fmla="val -4062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②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setControl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/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getControl</a:t>
            </a:r>
            <a:endParaRPr lang="en-US" altLang="en-US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isModifyの設定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" name="線吹き出し 1 (枠付き) 36"/>
          <p:cNvSpPr/>
          <p:nvPr/>
        </p:nvSpPr>
        <p:spPr>
          <a:xfrm>
            <a:off x="7405372" y="2089459"/>
            <a:ext cx="1738628" cy="549123"/>
          </a:xfrm>
          <a:prstGeom prst="borderCallout1">
            <a:avLst>
              <a:gd name="adj1" fmla="val 104153"/>
              <a:gd name="adj2" fmla="val 59908"/>
              <a:gd name="adj3" fmla="val 320553"/>
              <a:gd name="adj4" fmla="val 2701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③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viewWillAppearで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8333" y="1185333"/>
            <a:ext cx="592667" cy="341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線吹き出し 1 (枠付き) 43"/>
          <p:cNvSpPr/>
          <p:nvPr/>
        </p:nvSpPr>
        <p:spPr>
          <a:xfrm>
            <a:off x="1286934" y="5029562"/>
            <a:ext cx="3488266" cy="617705"/>
          </a:xfrm>
          <a:prstGeom prst="borderCallout1">
            <a:avLst>
              <a:gd name="adj1" fmla="val -46945"/>
              <a:gd name="adj2" fmla="val 122934"/>
              <a:gd name="adj3" fmla="val 47645"/>
              <a:gd name="adj4" fmla="val 1001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④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Cancel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」は、直接</a:t>
            </a:r>
            <a:r>
              <a:rPr lang="en-US" altLang="ja-JP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OK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」は、データ復帰処理の後、</a:t>
            </a:r>
            <a:r>
              <a:rPr lang="en-US" altLang="ja-JP" sz="900" dirty="0" err="1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672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カラー</a:t>
            </a:r>
            <a:r>
              <a:rPr lang="ja-JP" altLang="en-US" sz="2800" dirty="0">
                <a:latin typeface="+mj-ea"/>
                <a:ea typeface="+mj-ea"/>
              </a:rPr>
              <a:t>デザイン</a:t>
            </a:r>
            <a:r>
              <a:rPr lang="ja-JP" altLang="en-US" sz="2800" dirty="0" smtClean="0">
                <a:latin typeface="+mj-ea"/>
                <a:ea typeface="+mj-ea"/>
              </a:rPr>
              <a:t> </a:t>
            </a:r>
            <a:r>
              <a:rPr lang="ja-JP" altLang="en-US" dirty="0">
                <a:latin typeface="+mj-ea"/>
                <a:ea typeface="+mj-ea"/>
              </a:rPr>
              <a:t>拡張</a:t>
            </a:r>
            <a:r>
              <a:rPr lang="ja-JP" altLang="en-US" dirty="0" smtClean="0">
                <a:latin typeface="+mj-ea"/>
                <a:ea typeface="+mj-ea"/>
              </a:rPr>
              <a:t>メソッド（</a:t>
            </a:r>
            <a:r>
              <a:rPr lang="en-US" altLang="ja-JP" dirty="0" err="1" smtClean="0">
                <a:latin typeface="+mj-ea"/>
                <a:ea typeface="+mj-ea"/>
              </a:rPr>
              <a:t>UIColorExtensions.swift</a:t>
            </a:r>
            <a:r>
              <a:rPr lang="ja-JP" altLang="en-US" dirty="0" smtClean="0">
                <a:latin typeface="+mj-ea"/>
                <a:ea typeface="+mj-ea"/>
              </a:rPr>
              <a:t>）で集約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0825" y="1190665"/>
            <a:ext cx="86423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b="1" dirty="0">
                <a:latin typeface="+mn-ea"/>
              </a:rPr>
              <a:t>extension </a:t>
            </a:r>
            <a:r>
              <a:rPr lang="en-US" altLang="ja-JP" sz="1500" b="1" dirty="0" err="1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ja-JP" altLang="en-US" sz="1500" dirty="0" smtClean="0">
                <a:latin typeface="+mn-ea"/>
              </a:rPr>
              <a:t> 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err="1">
                <a:latin typeface="+mn-ea"/>
              </a:rPr>
              <a:t>fromRgba</a:t>
            </a:r>
            <a:r>
              <a:rPr lang="en-US" altLang="ja-JP" sz="1500" dirty="0">
                <a:latin typeface="+mn-ea"/>
              </a:rPr>
              <a:t>(</a:t>
            </a:r>
            <a:r>
              <a:rPr lang="en-US" altLang="ja-JP" sz="1500" dirty="0" err="1">
                <a:latin typeface="+mn-ea"/>
              </a:rPr>
              <a:t>r:Int,g:Int,b:Int,a:CGFloat</a:t>
            </a:r>
            <a:r>
              <a:rPr lang="en-US" altLang="ja-JP" sz="1500" dirty="0">
                <a:latin typeface="+mn-ea"/>
              </a:rPr>
              <a:t>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(...)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</a:t>
            </a:r>
            <a:r>
              <a:rPr lang="en-US" altLang="ja-JP" sz="1500" dirty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summerSky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 </a:t>
            </a:r>
          </a:p>
          <a:p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UIColor.fromRgba</a:t>
            </a:r>
            <a:r>
              <a:rPr lang="en-US" altLang="ja-JP" sz="1500" dirty="0" smtClean="0">
                <a:latin typeface="+mn-ea"/>
              </a:rPr>
              <a:t>(64, g: 170, b: 239, a: 1.0) 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solitude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 {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</a:t>
            </a:r>
            <a:r>
              <a:rPr lang="ja-JP" altLang="en-US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return </a:t>
            </a:r>
            <a:r>
              <a:rPr lang="en-US" altLang="ja-JP" sz="1500" dirty="0" err="1">
                <a:latin typeface="+mn-ea"/>
              </a:rPr>
              <a:t>UIColor.fromRgba</a:t>
            </a:r>
            <a:r>
              <a:rPr lang="en-US" altLang="ja-JP" sz="1500" dirty="0">
                <a:latin typeface="+mn-ea"/>
              </a:rPr>
              <a:t>(236, g: 238, b: 241, a: 1.0) </a:t>
            </a:r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lightCorol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r>
              <a:rPr lang="en-US" altLang="ja-JP" sz="1500" dirty="0" smtClean="0">
                <a:latin typeface="+mn-ea"/>
              </a:rPr>
              <a:t>   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silverTree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blackBlock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veryLightGrey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ja-JP" altLang="en-US" sz="1500" dirty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mySin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denim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12159" y="3284984"/>
            <a:ext cx="2881015" cy="396044"/>
          </a:xfrm>
          <a:prstGeom prst="rect">
            <a:avLst/>
          </a:prstGeom>
          <a:solidFill>
            <a:srgbClr val="ECEEF1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  <a:latin typeface="+mn-ea"/>
              </a:rPr>
              <a:t>#ECEEF1 </a:t>
            </a:r>
            <a:r>
              <a:rPr lang="en-US" altLang="ja-JP" sz="1600" b="1" dirty="0">
                <a:solidFill>
                  <a:schemeClr val="tx1"/>
                </a:solidFill>
                <a:latin typeface="+mn-ea"/>
              </a:rPr>
              <a:t>SOLITUDE</a:t>
            </a:r>
            <a:endParaRPr kumimoji="1" lang="ja-JP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12159" y="2474894"/>
            <a:ext cx="2881015" cy="396044"/>
          </a:xfrm>
          <a:prstGeom prst="rect">
            <a:avLst/>
          </a:prstGeom>
          <a:solidFill>
            <a:srgbClr val="40AAEF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#40AAEF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SUMMER SKY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012159" y="4073892"/>
            <a:ext cx="2881015" cy="396044"/>
          </a:xfrm>
          <a:prstGeom prst="rect">
            <a:avLst/>
          </a:prstGeom>
          <a:solidFill>
            <a:srgbClr val="F2739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#F27398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LIGHT COROL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012159" y="4527553"/>
            <a:ext cx="2881015" cy="396044"/>
          </a:xfrm>
          <a:prstGeom prst="rect">
            <a:avLst/>
          </a:prstGeom>
          <a:solidFill>
            <a:srgbClr val="58BE89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#85BE89 SILVER TREE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012159" y="4981214"/>
            <a:ext cx="2881015" cy="396044"/>
          </a:xfrm>
          <a:prstGeom prst="rect">
            <a:avLst/>
          </a:prstGeom>
          <a:solidFill>
            <a:srgbClr val="393947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#363947</a:t>
            </a:r>
            <a:r>
              <a:rPr lang="ja-JP" altLang="en-US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BLACK BLOCK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12159" y="5434875"/>
            <a:ext cx="2881015" cy="396044"/>
          </a:xfrm>
          <a:prstGeom prst="rect">
            <a:avLst/>
          </a:prstGeom>
          <a:solidFill>
            <a:srgbClr val="CCCCCC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#CCCCCC </a:t>
            </a:r>
            <a:r>
              <a:rPr kumimoji="1" lang="en-US" altLang="ja-JP" sz="1200" b="1" dirty="0" smtClean="0">
                <a:solidFill>
                  <a:schemeClr val="bg1"/>
                </a:solidFill>
                <a:latin typeface="+mn-ea"/>
              </a:rPr>
              <a:t>VERY LIGHT GRAY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012159" y="5888536"/>
            <a:ext cx="2881015" cy="396044"/>
          </a:xfrm>
          <a:prstGeom prst="rect">
            <a:avLst/>
          </a:prstGeom>
          <a:solidFill>
            <a:srgbClr val="FBA84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#FBA848 MY SIN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012159" y="6342198"/>
            <a:ext cx="2881015" cy="396044"/>
          </a:xfrm>
          <a:prstGeom prst="rect">
            <a:avLst/>
          </a:prstGeom>
          <a:solidFill>
            <a:srgbClr val="0E7AC4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#0E7AC4 DENIM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8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326"/>
            <a:ext cx="4309351" cy="24274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拡張ボタン 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UIToggleButton.swift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2467" y="2132856"/>
            <a:ext cx="8642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@</a:t>
            </a:r>
            <a:r>
              <a:rPr lang="en-US" altLang="ja-JP" dirty="0" err="1" smtClean="0">
                <a:latin typeface="+mn-ea"/>
              </a:rPr>
              <a:t>IBDesignable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class </a:t>
            </a:r>
            <a:r>
              <a:rPr lang="en-US" altLang="ja-JP" dirty="0" err="1">
                <a:latin typeface="+mn-ea"/>
              </a:rPr>
              <a:t>UIToggleButton</a:t>
            </a:r>
            <a:r>
              <a:rPr lang="en-US" altLang="ja-JP" dirty="0">
                <a:latin typeface="+mn-ea"/>
              </a:rPr>
              <a:t>: </a:t>
            </a:r>
            <a:r>
              <a:rPr lang="en-US" altLang="ja-JP" dirty="0" err="1">
                <a:latin typeface="+mn-ea"/>
              </a:rPr>
              <a:t>UIButton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 smtClean="0">
                <a:latin typeface="+mn-ea"/>
              </a:rPr>
              <a:t> 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sw:Bool</a:t>
            </a:r>
            <a:r>
              <a:rPr lang="en-US" altLang="ja-JP" dirty="0">
                <a:latin typeface="+mn-ea"/>
              </a:rPr>
              <a:t> = false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</a:t>
            </a:r>
            <a:r>
              <a:rPr lang="en-US" altLang="ja-JP" dirty="0" err="1">
                <a:latin typeface="+mn-ea"/>
              </a:rPr>
              <a:t>didSet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    </a:t>
            </a:r>
            <a:r>
              <a:rPr lang="en-US" altLang="ja-JP" dirty="0" err="1">
                <a:latin typeface="+mn-ea"/>
              </a:rPr>
              <a:t>self.setImage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dirty="0" err="1">
                <a:latin typeface="+mn-ea"/>
              </a:rPr>
              <a:t>sw</a:t>
            </a:r>
            <a:r>
              <a:rPr lang="en-US" altLang="ja-JP" dirty="0">
                <a:latin typeface="+mn-ea"/>
              </a:rPr>
              <a:t> ?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, </a:t>
            </a:r>
            <a:r>
              <a:rPr lang="en-US" altLang="ja-JP" dirty="0" err="1">
                <a:latin typeface="+mn-ea"/>
              </a:rPr>
              <a:t>forState</a:t>
            </a:r>
            <a:r>
              <a:rPr lang="en-US" altLang="ja-JP" dirty="0">
                <a:latin typeface="+mn-ea"/>
              </a:rPr>
              <a:t>: .Normal)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}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}</a:t>
            </a:r>
          </a:p>
          <a:p>
            <a:r>
              <a:rPr lang="en-US" altLang="ja-JP" dirty="0" smtClean="0">
                <a:latin typeface="+mn-ea"/>
              </a:rPr>
              <a:t>} 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lang="en-US" altLang="ja-JP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84" y="915008"/>
            <a:ext cx="3239915" cy="86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6467563" y="242447"/>
            <a:ext cx="2425612" cy="497677"/>
          </a:xfrm>
          <a:prstGeom prst="accentBorderCallout1">
            <a:avLst>
              <a:gd name="adj1" fmla="val 58133"/>
              <a:gd name="adj2" fmla="val -5061"/>
              <a:gd name="adj3" fmla="val 148113"/>
              <a:gd name="adj4" fmla="val -200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isMarkButton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239302" y="1528070"/>
            <a:ext cx="2425612" cy="497677"/>
          </a:xfrm>
          <a:prstGeom prst="accentBorderCallout1">
            <a:avLst>
              <a:gd name="adj1" fmla="val 42156"/>
              <a:gd name="adj2" fmla="val 103661"/>
              <a:gd name="adj3" fmla="val -6555"/>
              <a:gd name="adj4" fmla="val 1107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isDoneButton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11863" y="4653136"/>
            <a:ext cx="2869488" cy="1080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250825" y="6255672"/>
            <a:ext cx="2788083" cy="413416"/>
          </a:xfrm>
          <a:prstGeom prst="accentBorderCallout1">
            <a:avLst>
              <a:gd name="adj1" fmla="val 56773"/>
              <a:gd name="adj2" fmla="val 107310"/>
              <a:gd name="adj3" fmla="val -8777"/>
              <a:gd name="adj4" fmla="val 1706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ストーリボードでビュー定義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6156176" y="2368925"/>
            <a:ext cx="2087705" cy="578296"/>
          </a:xfrm>
          <a:prstGeom prst="accentBorderCallout1">
            <a:avLst>
              <a:gd name="adj1" fmla="val 63184"/>
              <a:gd name="adj2" fmla="val -6610"/>
              <a:gd name="adj3" fmla="val 190608"/>
              <a:gd name="adj4" fmla="val -341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Button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に状態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(value)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を持たせる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843808" y="890799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503855" y="915008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825" y="1190665"/>
            <a:ext cx="86423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SecretKey.swift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 smtClean="0">
                <a:latin typeface="+mn-ea"/>
              </a:rPr>
              <a:t>struct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</a:t>
            </a:r>
            <a:r>
              <a:rPr lang="en-US" altLang="ja-JP" dirty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appId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err="1" smtClean="0">
                <a:latin typeface="+mn-ea"/>
              </a:rPr>
              <a:t>pNJUEkZxxxxxxxxxxxxxSWEfqNGlR</a:t>
            </a:r>
            <a:r>
              <a:rPr lang="en-US" altLang="ja-JP" dirty="0">
                <a:latin typeface="+mn-ea"/>
              </a:rPr>
              <a:t>" //Application ID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appKey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smtClean="0">
                <a:latin typeface="+mn-ea"/>
              </a:rPr>
              <a:t>KBizvtp0Rxxxxxxxxxxw0AIsOqO</a:t>
            </a:r>
            <a:r>
              <a:rPr lang="en-US" altLang="ja-JP" dirty="0">
                <a:latin typeface="+mn-ea"/>
              </a:rPr>
              <a:t>" //REST API </a:t>
            </a:r>
            <a:r>
              <a:rPr lang="en-US" altLang="ja-JP" dirty="0" smtClean="0">
                <a:latin typeface="+mn-ea"/>
              </a:rPr>
              <a:t>Key</a:t>
            </a:r>
          </a:p>
          <a:p>
            <a:r>
              <a:rPr lang="en-US" altLang="ja-JP" dirty="0" smtClean="0">
                <a:latin typeface="+mn-ea"/>
              </a:rPr>
              <a:t>    static </a:t>
            </a:r>
            <a:r>
              <a:rPr lang="en-US" altLang="ja-JP" dirty="0">
                <a:latin typeface="+mn-ea"/>
              </a:rPr>
              <a:t>let </a:t>
            </a:r>
            <a:r>
              <a:rPr lang="en-US" altLang="ja-JP" dirty="0" err="1">
                <a:solidFill>
                  <a:srgbClr val="FF6600"/>
                </a:solidFill>
                <a:latin typeface="+mn-ea"/>
              </a:rPr>
              <a:t>appMaster</a:t>
            </a:r>
            <a:r>
              <a:rPr lang="en-US" altLang="ja-JP" dirty="0">
                <a:solidFill>
                  <a:srgbClr val="FF6600"/>
                </a:solidFill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w0hdeiUscxxxxxxxxxx	hgn6Dols0</a:t>
            </a:r>
            <a:r>
              <a:rPr lang="en-US" altLang="ja-JP" dirty="0">
                <a:latin typeface="+mn-ea"/>
              </a:rPr>
              <a:t>" //Master Key</a:t>
            </a: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}</a:t>
            </a: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DbParse.swift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params</a:t>
            </a:r>
            <a:r>
              <a:rPr lang="en-US" altLang="ja-JP" dirty="0">
                <a:latin typeface="+mn-ea"/>
              </a:rPr>
              <a:t> : [</a:t>
            </a:r>
            <a:r>
              <a:rPr lang="en-US" altLang="ja-JP" dirty="0" err="1">
                <a:latin typeface="+mn-ea"/>
              </a:rPr>
              <a:t>String:String</a:t>
            </a:r>
            <a:r>
              <a:rPr lang="en-US" altLang="ja-JP" dirty="0">
                <a:latin typeface="+mn-ea"/>
              </a:rPr>
              <a:t>] = [</a:t>
            </a:r>
          </a:p>
          <a:p>
            <a:r>
              <a:rPr lang="en-US" altLang="ja-JP" dirty="0">
                <a:latin typeface="+mn-ea"/>
              </a:rPr>
              <a:t>    "X-Parse-Application-Id"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ParseSecret.appId</a:t>
            </a:r>
            <a:r>
              <a:rPr lang="en-US" altLang="ja-JP" dirty="0">
                <a:latin typeface="+mn-ea"/>
              </a:rPr>
              <a:t> ,</a:t>
            </a:r>
          </a:p>
          <a:p>
            <a:r>
              <a:rPr lang="en-US" altLang="ja-JP" dirty="0">
                <a:latin typeface="+mn-ea"/>
              </a:rPr>
              <a:t>    "X-Parse-REST-API-Key"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ParseSecret.appKey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,</a:t>
            </a:r>
          </a:p>
          <a:p>
            <a:endParaRPr lang="en-US" altLang="ja-JP" dirty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[.</a:t>
            </a:r>
            <a:r>
              <a:rPr lang="en-US" altLang="ja-JP" dirty="0" err="1" smtClean="0">
                <a:latin typeface="+mn-ea"/>
              </a:rPr>
              <a:t>gitignore</a:t>
            </a:r>
            <a:r>
              <a:rPr lang="en-US" altLang="ja-JP" dirty="0" smtClean="0">
                <a:latin typeface="+mn-ea"/>
              </a:rPr>
              <a:t>]</a:t>
            </a:r>
          </a:p>
          <a:p>
            <a:r>
              <a:rPr lang="en-US" altLang="ja-JP" dirty="0" smtClean="0">
                <a:latin typeface="+mn-ea"/>
              </a:rPr>
              <a:t>#</a:t>
            </a:r>
            <a:r>
              <a:rPr lang="en-US" altLang="ja-JP" dirty="0" err="1" smtClean="0">
                <a:latin typeface="+mn-ea"/>
              </a:rPr>
              <a:t>Xcode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.</a:t>
            </a:r>
            <a:r>
              <a:rPr lang="en-US" altLang="ja-JP" dirty="0" err="1" smtClean="0">
                <a:latin typeface="+mn-ea"/>
              </a:rPr>
              <a:t>DS_Store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ToDoApp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SecretKey.swift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980728"/>
            <a:ext cx="8752142" cy="404175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67544" y="1484784"/>
            <a:ext cx="6696744" cy="13681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強調線吹き出し 1 (枠付き) 4"/>
          <p:cNvSpPr/>
          <p:nvPr/>
        </p:nvSpPr>
        <p:spPr>
          <a:xfrm>
            <a:off x="3635896" y="5589240"/>
            <a:ext cx="3528392" cy="864096"/>
          </a:xfrm>
          <a:prstGeom prst="accentBorderCallout1">
            <a:avLst>
              <a:gd name="adj1" fmla="val 49459"/>
              <a:gd name="adj2" fmla="val -4392"/>
              <a:gd name="adj3" fmla="val -308332"/>
              <a:gd name="adj4" fmla="val -620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この部分をコピーして、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SecretKey.swift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を作成しないとコンパイルできない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DB</a:t>
            </a:r>
            <a:r>
              <a:rPr lang="ja-JP" altLang="en-US" dirty="0" smtClean="0">
                <a:latin typeface="+mj-ea"/>
                <a:ea typeface="+mj-ea"/>
              </a:rPr>
              <a:t>構造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449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外部スキーム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30159" y="1169274"/>
            <a:ext cx="286460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ja-JP" sz="1600" dirty="0" smtClean="0"/>
              <a:t>l</a:t>
            </a:r>
            <a:r>
              <a:rPr kumimoji="1" lang="en-US" altLang="ja-JP" sz="1600" dirty="0" err="1" smtClean="0"/>
              <a:t>astUpdate:Date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5837" y="1169274"/>
            <a:ext cx="2856301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/>
              <a:t>ID:Num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4068" y="1169274"/>
            <a:ext cx="2877795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o</a:t>
            </a:r>
            <a:r>
              <a:rPr kumimoji="1" lang="en-US" altLang="ja-JP" sz="1600" dirty="0" err="1" smtClean="0"/>
              <a:t>bjectId:String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5837" y="1539944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ローカル</a:t>
            </a:r>
            <a:r>
              <a:rPr kumimoji="1" lang="en-US" altLang="ja-JP" sz="1000" dirty="0" smtClean="0"/>
              <a:t>DB</a:t>
            </a:r>
            <a:r>
              <a:rPr kumimoji="1" lang="ja-JP" altLang="en-US" sz="1000" dirty="0" smtClean="0"/>
              <a:t>におけるキー</a:t>
            </a:r>
            <a:endParaRPr kumimoji="1" lang="en-US" altLang="ja-JP" sz="1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20094" y="1547631"/>
            <a:ext cx="222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クラウド</a:t>
            </a:r>
            <a:r>
              <a:rPr kumimoji="1" lang="en-US" altLang="ja-JP" sz="1000" dirty="0" smtClean="0"/>
              <a:t>DB</a:t>
            </a:r>
            <a:r>
              <a:rPr kumimoji="1" lang="ja-JP" altLang="en-US" sz="1000" dirty="0" smtClean="0"/>
              <a:t>におけるキー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全システムのキーにもなっている</a:t>
            </a:r>
            <a:endParaRPr kumimoji="1" lang="ja-JP" altLang="en-US" sz="1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17988" y="1539944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最終更新日時</a:t>
            </a:r>
            <a:endParaRPr lang="en-US" altLang="ja-JP" sz="1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7455" y="2346618"/>
            <a:ext cx="287440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/>
              <a:t>m</a:t>
            </a:r>
            <a:r>
              <a:rPr lang="en-US" altLang="ja-JP" sz="1600" dirty="0" err="1" smtClean="0"/>
              <a:t>emo</a:t>
            </a:r>
            <a:r>
              <a:rPr kumimoji="1" lang="en-US" altLang="ja-JP" sz="1600" dirty="0" err="1" smtClean="0"/>
              <a:t>:</a:t>
            </a:r>
            <a:r>
              <a:rPr kumimoji="1" lang="en-US" altLang="ja-JP" sz="1600" dirty="0" err="1" smtClean="0"/>
              <a:t>String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8465" y="2339774"/>
            <a:ext cx="2875603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/>
              <a:t>title</a:t>
            </a:r>
            <a:r>
              <a:rPr kumimoji="1" lang="en-US" altLang="ja-JP" sz="1600" dirty="0" err="1" smtClean="0"/>
              <a:t>:String</a:t>
            </a:r>
            <a:endParaRPr kumimoji="1"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11863" y="2339774"/>
            <a:ext cx="28829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isDone</a:t>
            </a:r>
            <a:r>
              <a:rPr kumimoji="1" lang="en-US" altLang="ja-JP" sz="1600" dirty="0" err="1" smtClean="0"/>
              <a:t>:</a:t>
            </a:r>
            <a:r>
              <a:rPr kumimoji="1" lang="en-US" altLang="ja-JP" sz="1600" dirty="0" err="1" smtClean="0"/>
              <a:t>Bool</a:t>
            </a:r>
            <a:endParaRPr kumimoji="1" lang="ja-JP" altLang="en-US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8465" y="2697557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タイトル</a:t>
            </a:r>
            <a:endParaRPr lang="en-US" altLang="ja-JP" sz="1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7455" y="2697557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詳細メモ</a:t>
            </a:r>
            <a:endParaRPr lang="en-US" altLang="ja-JP" sz="1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11863" y="2697557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タスク終了のチェック</a:t>
            </a:r>
            <a:endParaRPr lang="en-US" altLang="ja-JP" sz="10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1857" y="3450160"/>
            <a:ext cx="287440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isMark</a:t>
            </a:r>
            <a:r>
              <a:rPr kumimoji="1" lang="en-US" altLang="ja-JP" sz="1600" dirty="0" err="1" smtClean="0"/>
              <a:t>:</a:t>
            </a:r>
            <a:r>
              <a:rPr kumimoji="1" lang="en-US" altLang="ja-JP" sz="1600" dirty="0" err="1" smtClean="0"/>
              <a:t>Bool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46265" y="3443316"/>
            <a:ext cx="28829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isDelete</a:t>
            </a:r>
            <a:r>
              <a:rPr kumimoji="1" lang="en-US" altLang="ja-JP" sz="1600" dirty="0" err="1" smtClean="0"/>
              <a:t>:</a:t>
            </a:r>
            <a:r>
              <a:rPr kumimoji="1" lang="en-US" altLang="ja-JP" sz="1600" dirty="0" err="1" smtClean="0"/>
              <a:t>Bool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71857" y="380109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重要マークの</a:t>
            </a:r>
            <a:r>
              <a:rPr lang="en-US" altLang="ja-JP" sz="1000" dirty="0" smtClean="0"/>
              <a:t>ON/OFF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46265" y="380109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削除フラグ</a:t>
            </a:r>
            <a:endParaRPr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394701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主キーについて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31590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28374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51433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16742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1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主キーについて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76422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75578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12930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08998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システム全体のキーは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objectId</a:t>
            </a:r>
            <a:r>
              <a:rPr lang="ja-JP" altLang="en-US" sz="1200" dirty="0" smtClean="0">
                <a:solidFill>
                  <a:srgbClr val="FF0000"/>
                </a:solidFill>
              </a:rPr>
              <a:t>であり、全部の端末においてクラウド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と整合が取られている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788333"/>
            <a:ext cx="2959416" cy="584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634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グループ化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左中かっこ 2"/>
          <p:cNvSpPr/>
          <p:nvPr/>
        </p:nvSpPr>
        <p:spPr>
          <a:xfrm>
            <a:off x="2282974" y="2799927"/>
            <a:ext cx="705395" cy="1853207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>
            <a:off x="2282974" y="4797152"/>
            <a:ext cx="676659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/>
          <p:cNvSpPr/>
          <p:nvPr/>
        </p:nvSpPr>
        <p:spPr>
          <a:xfrm>
            <a:off x="2282974" y="6485248"/>
            <a:ext cx="676659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1032" y="31624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Model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6231" y="5134122"/>
            <a:ext cx="191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Controller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0825" y="6035691"/>
            <a:ext cx="259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View</a:t>
            </a:r>
          </a:p>
          <a:p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Main.storyboard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左中かっこ 15"/>
          <p:cNvSpPr/>
          <p:nvPr/>
        </p:nvSpPr>
        <p:spPr>
          <a:xfrm rot="10800000">
            <a:off x="4860033" y="1052736"/>
            <a:ext cx="720080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/>
          <p:cNvSpPr/>
          <p:nvPr/>
        </p:nvSpPr>
        <p:spPr>
          <a:xfrm rot="10800000">
            <a:off x="4857937" y="2492896"/>
            <a:ext cx="722176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中かっこ 17"/>
          <p:cNvSpPr/>
          <p:nvPr/>
        </p:nvSpPr>
        <p:spPr>
          <a:xfrm rot="10800000">
            <a:off x="4716017" y="6332472"/>
            <a:ext cx="720080" cy="1527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4635" y="1261218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Frameworks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99287" y="2338263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94243" y="5963141"/>
            <a:ext cx="273146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Resources</a:t>
            </a:r>
          </a:p>
          <a:p>
            <a:r>
              <a:rPr lang="en-US" altLang="ja-JP" dirty="0" smtClean="0">
                <a:latin typeface="+mn-ea"/>
              </a:rPr>
              <a:t>(Images)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37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主キーについて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11568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98051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67077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13894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333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334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</a:rPr>
              <a:t>ID</a:t>
            </a:r>
            <a:r>
              <a:rPr lang="ja-JP" altLang="en-US" sz="1200" dirty="0" smtClean="0">
                <a:solidFill>
                  <a:srgbClr val="FF0000"/>
                </a:solidFill>
              </a:rPr>
              <a:t>は、クライアント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での主キーであり、整合の対象とはならない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5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データの追加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90004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103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“”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81709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98725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95392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ＯｂｊｅｃｔＩｄが空の状態</a:t>
            </a:r>
            <a:r>
              <a:rPr lang="ja-JP" altLang="en-US" sz="1200" dirty="0" smtClean="0">
                <a:solidFill>
                  <a:srgbClr val="FF0000"/>
                </a:solidFill>
              </a:rPr>
              <a:t>でローカル</a:t>
            </a:r>
            <a:r>
              <a:rPr lang="en-US" altLang="ja-JP" sz="1200" dirty="0">
                <a:solidFill>
                  <a:srgbClr val="FF0000"/>
                </a:solidFill>
              </a:rPr>
              <a:t>DB</a:t>
            </a:r>
            <a:r>
              <a:rPr lang="ja-JP" altLang="en-US" sz="1200" dirty="0">
                <a:solidFill>
                  <a:srgbClr val="FF0000"/>
                </a:solidFill>
              </a:rPr>
              <a:t>に追加される</a:t>
            </a:r>
          </a:p>
        </p:txBody>
      </p:sp>
    </p:spTree>
    <p:extLst>
      <p:ext uri="{BB962C8B-B14F-4D97-AF65-F5344CB8AC3E}">
        <p14:creationId xmlns:p14="http://schemas.microsoft.com/office/powerpoint/2010/main" val="18970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データの追加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23025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1595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67563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60254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矢印 5"/>
          <p:cNvSpPr/>
          <p:nvPr/>
        </p:nvSpPr>
        <p:spPr>
          <a:xfrm rot="2071599">
            <a:off x="3983304" y="2824336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クラウド</a:t>
            </a:r>
            <a:r>
              <a:rPr lang="en-US" altLang="ja-JP" sz="1200" dirty="0">
                <a:solidFill>
                  <a:srgbClr val="FF0000"/>
                </a:solidFill>
              </a:rPr>
              <a:t>DB</a:t>
            </a:r>
            <a:r>
              <a:rPr lang="ja-JP" altLang="en-US" sz="1200" dirty="0">
                <a:solidFill>
                  <a:srgbClr val="FF0000"/>
                </a:solidFill>
              </a:rPr>
              <a:t>にデータを追加し、新規に振られた</a:t>
            </a:r>
            <a:r>
              <a:rPr lang="en-US" altLang="ja-JP" sz="1200" dirty="0" err="1">
                <a:solidFill>
                  <a:srgbClr val="FF0000"/>
                </a:solidFill>
              </a:rPr>
              <a:t>objectId</a:t>
            </a:r>
            <a:r>
              <a:rPr lang="ja-JP" altLang="en-US" sz="1200" dirty="0">
                <a:solidFill>
                  <a:srgbClr val="FF0000"/>
                </a:solidFill>
              </a:rPr>
              <a:t>をローカル</a:t>
            </a:r>
            <a:r>
              <a:rPr lang="en-US" altLang="ja-JP" sz="1200" dirty="0">
                <a:solidFill>
                  <a:srgbClr val="FF0000"/>
                </a:solidFill>
              </a:rPr>
              <a:t>DB</a:t>
            </a:r>
            <a:r>
              <a:rPr lang="ja-JP" altLang="en-US" sz="1200" dirty="0">
                <a:solidFill>
                  <a:srgbClr val="FF0000"/>
                </a:solidFill>
              </a:rPr>
              <a:t>にも反映させる</a:t>
            </a:r>
          </a:p>
        </p:txBody>
      </p:sp>
    </p:spTree>
    <p:extLst>
      <p:ext uri="{BB962C8B-B14F-4D97-AF65-F5344CB8AC3E}">
        <p14:creationId xmlns:p14="http://schemas.microsoft.com/office/powerpoint/2010/main" val="22418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データの追加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40110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77780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438972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29823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335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逐次、整合が取られる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 rot="8463915">
            <a:off x="4567567" y="4619642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10800000">
            <a:off x="4525630" y="3792449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データの修正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01319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89009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8502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65000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当初、ローカルの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を修正する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データの修正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854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63543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66653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05961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クラウドの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を更新する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4550570" y="3874203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45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データの修正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2949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41503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79890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25308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逐次、日付を基準にデータの整合が取られる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8463915">
            <a:off x="4567567" y="4619642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1645153">
            <a:off x="4401450" y="2590571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データの削除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3067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41216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15644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09906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ローカル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とクラウド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のデータを削除する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 rot="2071599">
            <a:off x="3983304" y="2824336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47654"/>
              </p:ext>
            </p:extLst>
          </p:nvPr>
        </p:nvGraphicFramePr>
        <p:xfrm>
          <a:off x="1769533" y="2203023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22189"/>
              </p:ext>
            </p:extLst>
          </p:nvPr>
        </p:nvGraphicFramePr>
        <p:xfrm>
          <a:off x="5460999" y="4105484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データの削除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40124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87534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00170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73770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逐次</a:t>
            </a:r>
            <a:r>
              <a:rPr lang="ja-JP" altLang="en-US" sz="1200" dirty="0" smtClean="0">
                <a:solidFill>
                  <a:srgbClr val="FF0000"/>
                </a:solidFill>
              </a:rPr>
              <a:t>、整合が取られる（クラウド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に存在しない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objectId</a:t>
            </a:r>
            <a:r>
              <a:rPr lang="ja-JP" altLang="en-US" sz="1200" dirty="0" smtClean="0">
                <a:solidFill>
                  <a:srgbClr val="FF0000"/>
                </a:solidFill>
              </a:rPr>
              <a:t>は存在できない）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8463915">
            <a:off x="4567567" y="4619642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525630" y="3792449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35342"/>
              </p:ext>
            </p:extLst>
          </p:nvPr>
        </p:nvGraphicFramePr>
        <p:xfrm>
          <a:off x="1837267" y="4134268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ja-JP" altLang="ja-JP" sz="8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64223"/>
              </p:ext>
            </p:extLst>
          </p:nvPr>
        </p:nvGraphicFramePr>
        <p:xfrm>
          <a:off x="1879202" y="6035885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2438398" y="706966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758265" y="706966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2438398" y="4969933"/>
            <a:ext cx="1159934" cy="778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View</a:t>
            </a:r>
            <a:endParaRPr kumimoji="1" lang="ja-JP" altLang="en-US" sz="1100" dirty="0"/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369383" y="3056466"/>
            <a:ext cx="990600" cy="364067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Task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検討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34064" y="2443342"/>
            <a:ext cx="623146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1 </a:t>
            </a:r>
            <a:r>
              <a:rPr kumimoji="1" lang="en-US" altLang="ja-JP" sz="1100" dirty="0" err="1" smtClean="0"/>
              <a:t>objectId</a:t>
            </a:r>
            <a:r>
              <a:rPr kumimoji="1" lang="ja-JP" altLang="en-US" sz="1100" dirty="0" smtClean="0"/>
              <a:t>をキーに</a:t>
            </a:r>
            <a:r>
              <a:rPr kumimoji="1" lang="en-US" altLang="ja-JP" sz="1100" dirty="0" err="1" smtClean="0">
                <a:solidFill>
                  <a:schemeClr val="accent5"/>
                </a:solidFill>
              </a:rPr>
              <a:t>localDb</a:t>
            </a:r>
            <a:r>
              <a:rPr kumimoji="1" lang="ja-JP" altLang="en-US" sz="1100" dirty="0" smtClean="0">
                <a:solidFill>
                  <a:schemeClr val="accent5"/>
                </a:solidFill>
              </a:rPr>
              <a:t>検索</a:t>
            </a:r>
            <a:endParaRPr kumimoji="1" lang="en-US" altLang="ja-JP" sz="1100" dirty="0" smtClean="0">
              <a:solidFill>
                <a:schemeClr val="accent5"/>
              </a:solidFill>
            </a:endParaRPr>
          </a:p>
          <a:p>
            <a:r>
              <a:rPr kumimoji="1" lang="en-US" altLang="ja-JP" sz="1100" dirty="0" smtClean="0"/>
              <a:t>(</a:t>
            </a:r>
            <a:r>
              <a:rPr kumimoji="1" lang="ja-JP" altLang="en-US" sz="1100" dirty="0" smtClean="0"/>
              <a:t>新規データの場合は空白なのでヒットしない</a:t>
            </a:r>
            <a:r>
              <a:rPr kumimoji="1" lang="en-US" altLang="ja-JP" sz="1100" dirty="0" smtClean="0"/>
              <a:t>) </a:t>
            </a:r>
          </a:p>
          <a:p>
            <a:r>
              <a:rPr lang="en-US" altLang="ja-JP" sz="1100" dirty="0" smtClean="0"/>
              <a:t>2 </a:t>
            </a:r>
            <a:r>
              <a:rPr lang="ja-JP" altLang="en-US" sz="1100" dirty="0" smtClean="0"/>
              <a:t>ヒットの有無で</a:t>
            </a:r>
            <a:r>
              <a:rPr lang="en-US" altLang="ja-JP" sz="1100" dirty="0" smtClean="0"/>
              <a:t>mode = Insert/Update </a:t>
            </a:r>
            <a:r>
              <a:rPr lang="ja-JP" altLang="en-US" sz="1100" dirty="0" smtClean="0"/>
              <a:t>が決まる</a:t>
            </a:r>
            <a:endParaRPr kumimoji="1" lang="en-US" altLang="ja-JP" sz="1100" dirty="0" smtClean="0"/>
          </a:p>
          <a:p>
            <a:r>
              <a:rPr lang="en-US" altLang="ja-JP" sz="1100" dirty="0" smtClean="0"/>
              <a:t>3 mode=Update</a:t>
            </a:r>
            <a:r>
              <a:rPr lang="ja-JP" altLang="en-US" sz="1100" dirty="0" smtClean="0"/>
              <a:t>の場合、</a:t>
            </a:r>
            <a:r>
              <a:rPr lang="en-US" altLang="ja-JP" sz="1100" dirty="0" smtClean="0"/>
              <a:t>ID</a:t>
            </a:r>
            <a:r>
              <a:rPr lang="ja-JP" altLang="en-US" sz="1100" dirty="0" smtClean="0"/>
              <a:t>を合わせる</a:t>
            </a:r>
            <a:endParaRPr lang="en-US" altLang="ja-JP" sz="1100" dirty="0" smtClean="0"/>
          </a:p>
          <a:p>
            <a:r>
              <a:rPr lang="en-US" altLang="ja-JP" sz="1100" dirty="0" smtClean="0"/>
              <a:t>4 mode=Insert</a:t>
            </a:r>
            <a:r>
              <a:rPr lang="ja-JP" altLang="en-US" sz="1100" dirty="0" smtClean="0"/>
              <a:t>の場合、</a:t>
            </a:r>
            <a:r>
              <a:rPr lang="en-US" altLang="ja-JP" sz="1100" dirty="0" smtClean="0"/>
              <a:t>ID=0</a:t>
            </a:r>
            <a:r>
              <a:rPr lang="ja-JP" altLang="en-US" sz="1100" dirty="0" smtClean="0"/>
              <a:t>にする</a:t>
            </a:r>
            <a:endParaRPr lang="en-US" altLang="ja-JP" sz="1100" dirty="0" smtClean="0"/>
          </a:p>
          <a:p>
            <a:r>
              <a:rPr lang="en-US" altLang="ja-JP" sz="1100" dirty="0" smtClean="0"/>
              <a:t>5 </a:t>
            </a:r>
            <a:r>
              <a:rPr lang="en-US" altLang="ja-JP" sz="1100" dirty="0" err="1" smtClean="0">
                <a:solidFill>
                  <a:srgbClr val="FF0000"/>
                </a:solidFill>
              </a:rPr>
              <a:t>LocalDb</a:t>
            </a:r>
            <a:r>
              <a:rPr lang="ja-JP" altLang="en-US" sz="1100" dirty="0" smtClean="0">
                <a:solidFill>
                  <a:srgbClr val="FF0000"/>
                </a:solidFill>
              </a:rPr>
              <a:t>更新</a:t>
            </a:r>
            <a:endParaRPr lang="en-US" altLang="ja-JP" sz="1100" dirty="0" smtClean="0">
              <a:solidFill>
                <a:srgbClr val="FF0000"/>
              </a:solidFill>
            </a:endParaRPr>
          </a:p>
          <a:p>
            <a:r>
              <a:rPr lang="en-US" altLang="ja-JP" sz="1100" dirty="0" smtClean="0"/>
              <a:t>6</a:t>
            </a:r>
            <a:r>
              <a:rPr kumimoji="1" lang="en-US" altLang="ja-JP" sz="1100" dirty="0" smtClean="0"/>
              <a:t> mode=Insert</a:t>
            </a:r>
            <a:r>
              <a:rPr kumimoji="1" lang="ja-JP" altLang="en-US" sz="1100" dirty="0" smtClean="0"/>
              <a:t>の</a:t>
            </a:r>
            <a:r>
              <a:rPr lang="ja-JP" altLang="en-US" sz="1100" dirty="0" smtClean="0"/>
              <a:t>場合は、</a:t>
            </a:r>
            <a:r>
              <a:rPr lang="en-US" altLang="ja-JP" sz="1100" dirty="0" smtClean="0"/>
              <a:t>ID</a:t>
            </a:r>
            <a:r>
              <a:rPr lang="ja-JP" altLang="en-US" sz="1100" dirty="0" smtClean="0"/>
              <a:t>が変化しているので、</a:t>
            </a:r>
            <a:r>
              <a:rPr lang="en-US" altLang="ja-JP" sz="1100" dirty="0" smtClean="0">
                <a:solidFill>
                  <a:srgbClr val="3366FF"/>
                </a:solidFill>
              </a:rPr>
              <a:t>View</a:t>
            </a:r>
            <a:r>
              <a:rPr lang="ja-JP" altLang="en-US" sz="1100" dirty="0" smtClean="0">
                <a:solidFill>
                  <a:srgbClr val="3366FF"/>
                </a:solidFill>
              </a:rPr>
              <a:t>初期化</a:t>
            </a:r>
            <a:endParaRPr lang="en-US" altLang="ja-JP" sz="1100" dirty="0" smtClean="0"/>
          </a:p>
          <a:p>
            <a:r>
              <a:rPr kumimoji="1" lang="en-US" altLang="ja-JP" sz="1100" dirty="0" smtClean="0"/>
              <a:t>7 </a:t>
            </a:r>
            <a:r>
              <a:rPr kumimoji="1" lang="en-US" altLang="ja-JP" sz="1100" dirty="0" err="1" smtClean="0"/>
              <a:t>objectId</a:t>
            </a:r>
            <a:r>
              <a:rPr kumimoji="1" lang="en-US" altLang="ja-JP" sz="1100" dirty="0" smtClean="0"/>
              <a:t>==“” </a:t>
            </a:r>
            <a:r>
              <a:rPr kumimoji="1" lang="ja-JP" altLang="en-US" sz="1100" dirty="0" smtClean="0"/>
              <a:t>の場合、</a:t>
            </a:r>
            <a:r>
              <a:rPr kumimoji="1" lang="en-US" altLang="ja-JP" sz="1100" dirty="0" smtClean="0"/>
              <a:t>mode=INSERT </a:t>
            </a:r>
            <a:r>
              <a:rPr kumimoji="1" lang="en-US" altLang="ja-JP" sz="1100" dirty="0" err="1" smtClean="0"/>
              <a:t>objectId</a:t>
            </a:r>
            <a:r>
              <a:rPr kumimoji="1" lang="en-US" altLang="ja-JP" sz="1100" dirty="0" smtClean="0"/>
              <a:t>!=“”</a:t>
            </a:r>
            <a:r>
              <a:rPr kumimoji="1" lang="ja-JP" altLang="en-US" sz="1100" dirty="0" smtClean="0"/>
              <a:t>の場合、</a:t>
            </a:r>
            <a:r>
              <a:rPr kumimoji="1" lang="en-US" altLang="ja-JP" sz="1100" dirty="0" smtClean="0"/>
              <a:t>mode=Update</a:t>
            </a:r>
          </a:p>
          <a:p>
            <a:r>
              <a:rPr kumimoji="1" lang="en-US" altLang="ja-JP" sz="1100" dirty="0" smtClean="0"/>
              <a:t>8 </a:t>
            </a:r>
            <a:r>
              <a:rPr lang="en-US" altLang="ja-JP" sz="1100" dirty="0" err="1">
                <a:solidFill>
                  <a:srgbClr val="FF6600"/>
                </a:solidFill>
              </a:rPr>
              <a:t>cloudDb</a:t>
            </a:r>
            <a:r>
              <a:rPr lang="ja-JP" altLang="en-US" sz="1100" dirty="0">
                <a:solidFill>
                  <a:srgbClr val="FF6600"/>
                </a:solidFill>
              </a:rPr>
              <a:t>更新</a:t>
            </a:r>
            <a:endParaRPr lang="en-US" altLang="ja-JP" sz="1100" dirty="0">
              <a:solidFill>
                <a:srgbClr val="FF6600"/>
              </a:solidFill>
            </a:endParaRPr>
          </a:p>
          <a:p>
            <a:r>
              <a:rPr kumimoji="1" lang="en-US" altLang="ja-JP" sz="1100" dirty="0" smtClean="0"/>
              <a:t>9 </a:t>
            </a:r>
            <a:r>
              <a:rPr kumimoji="1" lang="ja-JP" altLang="en-US" sz="1100" dirty="0" smtClean="0"/>
              <a:t>エラー</a:t>
            </a:r>
            <a:r>
              <a:rPr lang="en-US" altLang="ja-JP" sz="1100" dirty="0" smtClean="0"/>
              <a:t>(1</a:t>
            </a:r>
            <a:r>
              <a:rPr kumimoji="1" lang="en-US" altLang="ja-JP" sz="1100" dirty="0" smtClean="0"/>
              <a:t>01)</a:t>
            </a:r>
            <a:r>
              <a:rPr kumimoji="1" lang="ja-JP" altLang="en-US" sz="1100" dirty="0" smtClean="0"/>
              <a:t>の場合、</a:t>
            </a:r>
            <a:r>
              <a:rPr kumimoji="1" lang="en-US" altLang="ja-JP" sz="1100" dirty="0" err="1" smtClean="0"/>
              <a:t>objectId</a:t>
            </a:r>
            <a:r>
              <a:rPr kumimoji="1" lang="ja-JP" altLang="en-US" sz="1100" dirty="0" smtClean="0"/>
              <a:t>が存在しないので（</a:t>
            </a:r>
            <a:r>
              <a:rPr lang="ja-JP" altLang="en-US" sz="1100" dirty="0" smtClean="0"/>
              <a:t>削除データ）</a:t>
            </a:r>
            <a:r>
              <a:rPr lang="en-US" altLang="ja-JP" sz="11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localDb</a:t>
            </a:r>
            <a:r>
              <a:rPr lang="ja-JP" alt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削除</a:t>
            </a:r>
            <a:r>
              <a:rPr lang="ja-JP" altLang="en-US" sz="1100" dirty="0" smtClean="0"/>
              <a:t>、</a:t>
            </a:r>
            <a:r>
              <a:rPr lang="en-US" altLang="ja-JP" sz="1100" dirty="0" smtClean="0">
                <a:solidFill>
                  <a:srgbClr val="0000FF"/>
                </a:solidFill>
              </a:rPr>
              <a:t>View</a:t>
            </a:r>
            <a:r>
              <a:rPr lang="ja-JP" altLang="en-US" sz="1100" dirty="0" smtClean="0">
                <a:solidFill>
                  <a:srgbClr val="0000FF"/>
                </a:solidFill>
              </a:rPr>
              <a:t>初期化</a:t>
            </a:r>
            <a:endParaRPr lang="en-US" altLang="ja-JP" sz="1100" dirty="0" smtClean="0">
              <a:solidFill>
                <a:srgbClr val="0000FF"/>
              </a:solidFill>
            </a:endParaRPr>
          </a:p>
          <a:p>
            <a:r>
              <a:rPr lang="en-US" altLang="ja-JP" sz="1100" dirty="0" smtClean="0"/>
              <a:t>10 </a:t>
            </a:r>
            <a:r>
              <a:rPr lang="en-US" altLang="ja-JP" sz="1100" dirty="0"/>
              <a:t>m</a:t>
            </a:r>
            <a:r>
              <a:rPr lang="en-US" altLang="ja-JP" sz="1100" dirty="0" smtClean="0"/>
              <a:t>ode</a:t>
            </a:r>
            <a:r>
              <a:rPr lang="en-US" altLang="ja-JP" sz="1100" dirty="0"/>
              <a:t>=</a:t>
            </a:r>
            <a:r>
              <a:rPr lang="en-US" altLang="ja-JP" sz="1100" dirty="0" smtClean="0"/>
              <a:t>Insert</a:t>
            </a:r>
            <a:r>
              <a:rPr lang="ja-JP" altLang="en-US" sz="1100" dirty="0" smtClean="0"/>
              <a:t>の</a:t>
            </a:r>
            <a:r>
              <a:rPr lang="ja-JP" altLang="en-US" sz="1100" dirty="0"/>
              <a:t>場合は</a:t>
            </a:r>
            <a:r>
              <a:rPr lang="ja-JP" altLang="en-US" sz="1100" dirty="0" smtClean="0"/>
              <a:t>、</a:t>
            </a:r>
            <a:r>
              <a:rPr lang="en-US" altLang="ja-JP" sz="1100" dirty="0" err="1" smtClean="0"/>
              <a:t>objectId</a:t>
            </a:r>
            <a:r>
              <a:rPr lang="ja-JP" altLang="en-US" sz="1100" dirty="0" smtClean="0"/>
              <a:t>が</a:t>
            </a:r>
            <a:r>
              <a:rPr lang="ja-JP" altLang="en-US" sz="1100" dirty="0"/>
              <a:t>変化しているので</a:t>
            </a:r>
            <a:r>
              <a:rPr lang="ja-JP" altLang="en-US" sz="1100" dirty="0" smtClean="0"/>
              <a:t>、</a:t>
            </a:r>
            <a:r>
              <a:rPr lang="en-US" altLang="ja-JP" sz="1100" dirty="0" err="1" smtClean="0">
                <a:solidFill>
                  <a:srgbClr val="FF0000"/>
                </a:solidFill>
              </a:rPr>
              <a:t>localDb</a:t>
            </a:r>
            <a:r>
              <a:rPr lang="ja-JP" altLang="en-US" sz="1100" dirty="0" smtClean="0">
                <a:solidFill>
                  <a:srgbClr val="FF0000"/>
                </a:solidFill>
              </a:rPr>
              <a:t>更新</a:t>
            </a:r>
            <a:r>
              <a:rPr lang="ja-JP" altLang="en-US" sz="1100" dirty="0" smtClean="0"/>
              <a:t>、</a:t>
            </a:r>
            <a:r>
              <a:rPr lang="en-US" altLang="ja-JP" sz="1100" dirty="0" smtClean="0">
                <a:solidFill>
                  <a:srgbClr val="3366FF"/>
                </a:solidFill>
              </a:rPr>
              <a:t>View</a:t>
            </a:r>
            <a:r>
              <a:rPr lang="ja-JP" altLang="en-US" sz="1100" dirty="0" smtClean="0">
                <a:solidFill>
                  <a:srgbClr val="3366FF"/>
                </a:solidFill>
              </a:rPr>
              <a:t>初期化</a:t>
            </a:r>
            <a:endParaRPr lang="en-US" altLang="ja-JP" sz="1100" dirty="0">
              <a:solidFill>
                <a:srgbClr val="3366FF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25067" y="553310"/>
            <a:ext cx="2971800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//UPDATE</a:t>
            </a:r>
            <a:r>
              <a:rPr lang="ja-JP" altLang="en-US" sz="1100" b="1" dirty="0" smtClean="0"/>
              <a:t>失敗</a:t>
            </a:r>
            <a:endParaRPr lang="en-US" altLang="ja-JP" sz="1100" b="1" dirty="0" smtClean="0"/>
          </a:p>
          <a:p>
            <a:r>
              <a:rPr lang="en-US" altLang="ja-JP" sz="1100" b="1" dirty="0" smtClean="0"/>
              <a:t>{</a:t>
            </a:r>
            <a:endParaRPr lang="en-US" altLang="ja-JP" sz="1100" b="1" dirty="0"/>
          </a:p>
          <a:p>
            <a:r>
              <a:rPr lang="en-US" altLang="ja-JP" sz="1100" b="1" dirty="0"/>
              <a:t>  "error" : "object not found for update",</a:t>
            </a:r>
          </a:p>
          <a:p>
            <a:r>
              <a:rPr lang="en-US" altLang="ja-JP" sz="1100" b="1" dirty="0"/>
              <a:t>  "code" : 101</a:t>
            </a:r>
          </a:p>
          <a:p>
            <a:r>
              <a:rPr lang="en-US" altLang="ja-JP" sz="1100" b="1" dirty="0" smtClean="0"/>
              <a:t>}</a:t>
            </a:r>
          </a:p>
          <a:p>
            <a:r>
              <a:rPr lang="en-US" altLang="ja-JP" sz="1100" b="1" dirty="0" smtClean="0"/>
              <a:t>//INSERT</a:t>
            </a:r>
            <a:r>
              <a:rPr lang="ja-JP" altLang="en-US" sz="1100" b="1" dirty="0" smtClean="0"/>
              <a:t>成功</a:t>
            </a:r>
            <a:endParaRPr lang="en-US" altLang="ja-JP" sz="1100" b="1" dirty="0"/>
          </a:p>
          <a:p>
            <a:r>
              <a:rPr lang="en-US" altLang="ja-JP" sz="1100" b="1" dirty="0"/>
              <a:t>{</a:t>
            </a:r>
          </a:p>
          <a:p>
            <a:r>
              <a:rPr lang="en-US" altLang="ja-JP" sz="1100" b="1" dirty="0"/>
              <a:t>  "</a:t>
            </a:r>
            <a:r>
              <a:rPr lang="en-US" altLang="ja-JP" sz="1100" b="1" dirty="0" err="1"/>
              <a:t>createdAt</a:t>
            </a:r>
            <a:r>
              <a:rPr lang="en-US" altLang="ja-JP" sz="1100" b="1" dirty="0"/>
              <a:t>" : "2015-07-12T15:16:12.952Z",</a:t>
            </a:r>
          </a:p>
          <a:p>
            <a:r>
              <a:rPr lang="en-US" altLang="ja-JP" sz="1100" b="1" dirty="0"/>
              <a:t>  "</a:t>
            </a:r>
            <a:r>
              <a:rPr lang="en-US" altLang="ja-JP" sz="1100" b="1" dirty="0" err="1"/>
              <a:t>objectId</a:t>
            </a:r>
            <a:r>
              <a:rPr lang="en-US" altLang="ja-JP" sz="1100" b="1" dirty="0"/>
              <a:t>" : "U9VUbzFUWx"</a:t>
            </a:r>
          </a:p>
          <a:p>
            <a:r>
              <a:rPr lang="en-US" altLang="ja-JP" sz="1100" b="1" dirty="0" smtClean="0"/>
              <a:t>}</a:t>
            </a:r>
          </a:p>
          <a:p>
            <a:r>
              <a:rPr lang="en-US" altLang="ja-JP" sz="1100" b="1" dirty="0" smtClean="0"/>
              <a:t>//</a:t>
            </a:r>
            <a:r>
              <a:rPr lang="en-US" altLang="en-US" sz="1100" b="1" dirty="0" smtClean="0"/>
              <a:t>INSERT</a:t>
            </a:r>
            <a:r>
              <a:rPr lang="ja-JP" altLang="en-US" sz="1100" b="1" dirty="0" smtClean="0"/>
              <a:t>成功</a:t>
            </a:r>
            <a:endParaRPr lang="en-US" altLang="ja-JP" sz="1100" b="1" dirty="0"/>
          </a:p>
          <a:p>
            <a:r>
              <a:rPr lang="en-US" altLang="ja-JP" sz="1100" b="1" dirty="0"/>
              <a:t>{</a:t>
            </a:r>
          </a:p>
          <a:p>
            <a:r>
              <a:rPr lang="en-US" altLang="ja-JP" sz="1100" b="1" dirty="0"/>
              <a:t>  "</a:t>
            </a:r>
            <a:r>
              <a:rPr lang="en-US" altLang="ja-JP" sz="1100" b="1" dirty="0" err="1"/>
              <a:t>updatedAt</a:t>
            </a:r>
            <a:r>
              <a:rPr lang="en-US" altLang="ja-JP" sz="1100" b="1" dirty="0"/>
              <a:t>" : "2015-07-12T15:17:02.221Z"</a:t>
            </a:r>
          </a:p>
          <a:p>
            <a:r>
              <a:rPr lang="en-US" altLang="ja-JP" sz="1100" b="1" dirty="0"/>
              <a:t>}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4265" y="4979426"/>
            <a:ext cx="221826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100" dirty="0" smtClean="0"/>
              <a:t>View</a:t>
            </a:r>
            <a:r>
              <a:rPr lang="ja-JP" altLang="en-US" sz="1100" dirty="0" smtClean="0"/>
              <a:t>初期化</a:t>
            </a:r>
            <a:r>
              <a:rPr lang="en-US" altLang="ja-JP" sz="1100" dirty="0"/>
              <a:t> </a:t>
            </a:r>
            <a:r>
              <a:rPr lang="en-US" altLang="ja-JP" sz="1100" dirty="0" err="1" smtClean="0"/>
              <a:t>refreshView</a:t>
            </a:r>
            <a:endParaRPr lang="en-US" altLang="ja-JP" sz="1100" dirty="0" smtClean="0"/>
          </a:p>
          <a:p>
            <a:r>
              <a:rPr lang="en-US" altLang="ja-JP" sz="1100" dirty="0" err="1" smtClean="0"/>
              <a:t>localDb</a:t>
            </a:r>
            <a:r>
              <a:rPr lang="ja-JP" altLang="en-US" sz="1100" dirty="0" smtClean="0"/>
              <a:t>から</a:t>
            </a:r>
            <a:r>
              <a:rPr lang="en-US" altLang="ja-JP" sz="1100" dirty="0" smtClean="0"/>
              <a:t>select</a:t>
            </a:r>
            <a:r>
              <a:rPr lang="ja-JP" altLang="en-US" sz="1100" dirty="0" smtClean="0"/>
              <a:t>する</a:t>
            </a:r>
            <a:endParaRPr lang="en-US" altLang="ja-JP" sz="1100" dirty="0" smtClean="0"/>
          </a:p>
          <a:p>
            <a:r>
              <a:rPr lang="ja-JP" altLang="en-US" sz="1100" dirty="0" smtClean="0"/>
              <a:t>条件に基づいてｖ</a:t>
            </a:r>
            <a:r>
              <a:rPr lang="en-US" altLang="ja-JP" sz="1100" dirty="0" err="1" smtClean="0"/>
              <a:t>iew</a:t>
            </a:r>
            <a:r>
              <a:rPr lang="ja-JP" altLang="en-US" sz="1100" dirty="0" smtClean="0"/>
              <a:t>を構築</a:t>
            </a:r>
            <a:endParaRPr lang="en-US" altLang="ja-JP" sz="1100" dirty="0" smtClean="0"/>
          </a:p>
          <a:p>
            <a:r>
              <a:rPr lang="ja-JP" altLang="en-US" sz="1100" dirty="0" smtClean="0"/>
              <a:t>表示更新メッセージの送信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5975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01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新規（更新）処理（</a:t>
            </a:r>
            <a:r>
              <a:rPr lang="en-US" altLang="ja-JP" sz="1400" dirty="0" err="1" smtClean="0"/>
              <a:t>setAsync</a:t>
            </a:r>
            <a:r>
              <a:rPr kumimoji="1"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4157170" y="124268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4197710" y="633496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84" name="直線矢印コネクタ 83"/>
          <p:cNvCxnSpPr>
            <a:stCxn id="19" idx="2"/>
            <a:endCxn id="61" idx="0"/>
          </p:cNvCxnSpPr>
          <p:nvPr/>
        </p:nvCxnSpPr>
        <p:spPr>
          <a:xfrm>
            <a:off x="4907676" y="530667"/>
            <a:ext cx="0" cy="162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4176227" y="30650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Insert</a:t>
            </a:r>
            <a:r>
              <a:rPr lang="ja-JP" altLang="en-US" sz="900" dirty="0" smtClean="0"/>
              <a:t>の場合は、</a:t>
            </a:r>
            <a:r>
              <a:rPr lang="en-US" altLang="ja-JP" sz="900" dirty="0" smtClean="0"/>
              <a:t>View</a:t>
            </a:r>
            <a:r>
              <a:rPr lang="ja-JP" altLang="en-US" sz="900" dirty="0" smtClean="0"/>
              <a:t>の</a:t>
            </a:r>
            <a:r>
              <a:rPr lang="en-US" altLang="ja-JP" sz="900" dirty="0" smtClean="0"/>
              <a:t>ID</a:t>
            </a:r>
            <a:r>
              <a:rPr lang="ja-JP" altLang="en-US" sz="900" dirty="0" smtClean="0"/>
              <a:t>もここで更新される</a:t>
            </a:r>
          </a:p>
        </p:txBody>
      </p:sp>
      <p:sp>
        <p:nvSpPr>
          <p:cNvPr id="25" name="フローチャート: 判断 24"/>
          <p:cNvSpPr/>
          <p:nvPr/>
        </p:nvSpPr>
        <p:spPr>
          <a:xfrm>
            <a:off x="4079813" y="2277203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cxnSp>
        <p:nvCxnSpPr>
          <p:cNvPr id="27" name="直線矢印コネクタ 26"/>
          <p:cNvCxnSpPr>
            <a:stCxn id="25" idx="2"/>
            <a:endCxn id="24" idx="0"/>
          </p:cNvCxnSpPr>
          <p:nvPr/>
        </p:nvCxnSpPr>
        <p:spPr>
          <a:xfrm flipH="1">
            <a:off x="4926733" y="2852936"/>
            <a:ext cx="11242" cy="212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17519" y="282661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49304" y="2565070"/>
            <a:ext cx="1030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 code=99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34" name="カギ線コネクタ 33"/>
          <p:cNvCxnSpPr>
            <a:stCxn id="25" idx="1"/>
            <a:endCxn id="35" idx="0"/>
          </p:cNvCxnSpPr>
          <p:nvPr/>
        </p:nvCxnSpPr>
        <p:spPr>
          <a:xfrm rot="10800000" flipV="1">
            <a:off x="843955" y="2565070"/>
            <a:ext cx="3235858" cy="4448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フローチャート: 処理 34"/>
          <p:cNvSpPr/>
          <p:nvPr/>
        </p:nvSpPr>
        <p:spPr>
          <a:xfrm>
            <a:off x="93449" y="3009924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保存失敗のエラー表示</a:t>
            </a:r>
            <a:endParaRPr lang="ja-JP" altLang="en-US" sz="900" dirty="0"/>
          </a:p>
        </p:txBody>
      </p:sp>
      <p:cxnSp>
        <p:nvCxnSpPr>
          <p:cNvPr id="9" name="カギ線コネクタ 8"/>
          <p:cNvCxnSpPr>
            <a:stCxn id="35" idx="2"/>
            <a:endCxn id="20" idx="1"/>
          </p:cNvCxnSpPr>
          <p:nvPr/>
        </p:nvCxnSpPr>
        <p:spPr>
          <a:xfrm rot="16200000" flipH="1">
            <a:off x="959909" y="3300368"/>
            <a:ext cx="3121846" cy="33537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フローチャート: 判断 40"/>
          <p:cNvSpPr/>
          <p:nvPr/>
        </p:nvSpPr>
        <p:spPr>
          <a:xfrm>
            <a:off x="4090053" y="4869160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26241" y="492636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48" name="直線矢印コネクタ 47"/>
          <p:cNvCxnSpPr>
            <a:stCxn id="24" idx="2"/>
            <a:endCxn id="152" idx="0"/>
          </p:cNvCxnSpPr>
          <p:nvPr/>
        </p:nvCxnSpPr>
        <p:spPr>
          <a:xfrm flipH="1">
            <a:off x="4916781" y="3573016"/>
            <a:ext cx="9952" cy="216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判断 45"/>
          <p:cNvSpPr/>
          <p:nvPr/>
        </p:nvSpPr>
        <p:spPr>
          <a:xfrm>
            <a:off x="4042069" y="1449132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に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が存在するか</a:t>
            </a:r>
            <a:endParaRPr lang="en-US" altLang="ja-JP" sz="900" dirty="0" smtClean="0"/>
          </a:p>
        </p:txBody>
      </p:sp>
      <p:cxnSp>
        <p:nvCxnSpPr>
          <p:cNvPr id="54" name="カギ線コネクタ 53"/>
          <p:cNvCxnSpPr>
            <a:stCxn id="61" idx="2"/>
            <a:endCxn id="46" idx="0"/>
          </p:cNvCxnSpPr>
          <p:nvPr/>
        </p:nvCxnSpPr>
        <p:spPr>
          <a:xfrm rot="5400000">
            <a:off x="4813768" y="1355224"/>
            <a:ext cx="180372" cy="74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フローチャート: 処理 62"/>
          <p:cNvSpPr/>
          <p:nvPr/>
        </p:nvSpPr>
        <p:spPr>
          <a:xfrm>
            <a:off x="6243613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 = </a:t>
            </a:r>
            <a:r>
              <a:rPr lang="ja-JP" altLang="en-US" sz="900" dirty="0" smtClean="0"/>
              <a:t>既存のもの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Mode  =  Update</a:t>
            </a:r>
          </a:p>
        </p:txBody>
      </p:sp>
      <p:sp>
        <p:nvSpPr>
          <p:cNvPr id="68" name="フローチャート: 処理 67"/>
          <p:cNvSpPr/>
          <p:nvPr/>
        </p:nvSpPr>
        <p:spPr>
          <a:xfrm>
            <a:off x="1976804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</a:t>
            </a:r>
            <a:r>
              <a:rPr lang="en-US" altLang="en-US" sz="900" dirty="0"/>
              <a:t> </a:t>
            </a:r>
            <a:r>
              <a:rPr lang="en-US" altLang="en-US" sz="900" dirty="0" smtClean="0"/>
              <a:t>= 0</a:t>
            </a:r>
          </a:p>
          <a:p>
            <a:pPr algn="ctr"/>
            <a:r>
              <a:rPr lang="en-US" altLang="en-US" sz="900" dirty="0" smtClean="0"/>
              <a:t>mode = Insert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05680" y="78050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018920" y="1246194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87" name="カギ線コネクタ 86"/>
          <p:cNvCxnSpPr>
            <a:stCxn id="63" idx="2"/>
            <a:endCxn id="25" idx="0"/>
          </p:cNvCxnSpPr>
          <p:nvPr/>
        </p:nvCxnSpPr>
        <p:spPr>
          <a:xfrm rot="5400000">
            <a:off x="5797545" y="1080628"/>
            <a:ext cx="337005" cy="205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68" idx="2"/>
            <a:endCxn id="25" idx="0"/>
          </p:cNvCxnSpPr>
          <p:nvPr/>
        </p:nvCxnSpPr>
        <p:spPr>
          <a:xfrm rot="16200000" flipH="1">
            <a:off x="3664140" y="1003367"/>
            <a:ext cx="337005" cy="2210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フローチャート: 判断 151"/>
          <p:cNvSpPr/>
          <p:nvPr/>
        </p:nvSpPr>
        <p:spPr>
          <a:xfrm>
            <a:off x="4058619" y="378937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r>
              <a:rPr lang="en-US" altLang="ja-JP" sz="900" dirty="0" smtClean="0"/>
              <a:t> == “”</a:t>
            </a:r>
          </a:p>
        </p:txBody>
      </p:sp>
      <p:cxnSp>
        <p:nvCxnSpPr>
          <p:cNvPr id="153" name="カギ線コネクタ 152"/>
          <p:cNvCxnSpPr>
            <a:stCxn id="152" idx="1"/>
            <a:endCxn id="155" idx="0"/>
          </p:cNvCxnSpPr>
          <p:nvPr/>
        </p:nvCxnSpPr>
        <p:spPr>
          <a:xfrm rot="10800000" flipV="1">
            <a:off x="2736389" y="4077237"/>
            <a:ext cx="1322231" cy="169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4" name="フローチャート: 処理 153"/>
          <p:cNvSpPr/>
          <p:nvPr/>
        </p:nvSpPr>
        <p:spPr>
          <a:xfrm>
            <a:off x="6271988" y="4237173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m</a:t>
            </a:r>
            <a:r>
              <a:rPr lang="en-US" altLang="ja-JP" sz="900" dirty="0" smtClean="0"/>
              <a:t>ode = </a:t>
            </a:r>
            <a:r>
              <a:rPr lang="en-US" altLang="en-US" sz="900" dirty="0" smtClean="0"/>
              <a:t>Insert</a:t>
            </a:r>
            <a:endParaRPr lang="en-US" altLang="ja-JP" sz="900" dirty="0" smtClean="0"/>
          </a:p>
        </p:txBody>
      </p:sp>
      <p:sp>
        <p:nvSpPr>
          <p:cNvPr id="155" name="フローチャート: 処理 154"/>
          <p:cNvSpPr/>
          <p:nvPr/>
        </p:nvSpPr>
        <p:spPr>
          <a:xfrm>
            <a:off x="1985882" y="424673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900" dirty="0" smtClean="0"/>
              <a:t>Mode = Update</a:t>
            </a:r>
            <a:endParaRPr lang="ja-JP" altLang="en-US" sz="9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5769480" y="392115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699968" y="3846240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58" name="カギ線コネクタ 157"/>
          <p:cNvCxnSpPr>
            <a:stCxn id="152" idx="3"/>
            <a:endCxn id="154" idx="0"/>
          </p:cNvCxnSpPr>
          <p:nvPr/>
        </p:nvCxnSpPr>
        <p:spPr>
          <a:xfrm>
            <a:off x="5774942" y="4077238"/>
            <a:ext cx="1247552" cy="15993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154" idx="2"/>
            <a:endCxn id="41" idx="0"/>
          </p:cNvCxnSpPr>
          <p:nvPr/>
        </p:nvCxnSpPr>
        <p:spPr>
          <a:xfrm rot="5400000">
            <a:off x="5872561" y="3719227"/>
            <a:ext cx="225588" cy="20742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カギ線コネクタ 159"/>
          <p:cNvCxnSpPr>
            <a:stCxn id="155" idx="2"/>
            <a:endCxn id="41" idx="0"/>
          </p:cNvCxnSpPr>
          <p:nvPr/>
        </p:nvCxnSpPr>
        <p:spPr>
          <a:xfrm rot="16200000" flipH="1">
            <a:off x="3734289" y="3655234"/>
            <a:ext cx="216024" cy="2211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カギ線コネクタ 193"/>
          <p:cNvCxnSpPr>
            <a:stCxn id="41" idx="3"/>
            <a:endCxn id="227" idx="0"/>
          </p:cNvCxnSpPr>
          <p:nvPr/>
        </p:nvCxnSpPr>
        <p:spPr>
          <a:xfrm>
            <a:off x="5806376" y="5157027"/>
            <a:ext cx="663704" cy="21652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7" name="フローチャート: 判断 226"/>
          <p:cNvSpPr/>
          <p:nvPr/>
        </p:nvSpPr>
        <p:spPr>
          <a:xfrm>
            <a:off x="5456217" y="5373547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Mode == Insert</a:t>
            </a:r>
            <a:endParaRPr lang="ja-JP" altLang="en-US" sz="900" dirty="0"/>
          </a:p>
        </p:txBody>
      </p:sp>
      <p:sp>
        <p:nvSpPr>
          <p:cNvPr id="230" name="フローチャート: 処理 229"/>
          <p:cNvSpPr/>
          <p:nvPr/>
        </p:nvSpPr>
        <p:spPr>
          <a:xfrm>
            <a:off x="7333361" y="5805264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5796136" y="492730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cxnSp>
        <p:nvCxnSpPr>
          <p:cNvPr id="232" name="カギ線コネクタ 231"/>
          <p:cNvCxnSpPr>
            <a:stCxn id="227" idx="3"/>
            <a:endCxn id="230" idx="0"/>
          </p:cNvCxnSpPr>
          <p:nvPr/>
        </p:nvCxnSpPr>
        <p:spPr>
          <a:xfrm>
            <a:off x="7483942" y="5661414"/>
            <a:ext cx="599925" cy="14385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6" name="カギ線コネクタ 235"/>
          <p:cNvCxnSpPr>
            <a:stCxn id="41" idx="1"/>
            <a:endCxn id="258" idx="0"/>
          </p:cNvCxnSpPr>
          <p:nvPr/>
        </p:nvCxnSpPr>
        <p:spPr>
          <a:xfrm rot="10800000" flipV="1">
            <a:off x="3441727" y="5157026"/>
            <a:ext cx="648327" cy="2104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2" name="カギ線コネクタ 241"/>
          <p:cNvCxnSpPr>
            <a:stCxn id="230" idx="2"/>
            <a:endCxn id="20" idx="3"/>
          </p:cNvCxnSpPr>
          <p:nvPr/>
        </p:nvCxnSpPr>
        <p:spPr>
          <a:xfrm rot="5400000">
            <a:off x="6778842" y="5233143"/>
            <a:ext cx="224905" cy="23851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テキスト ボックス 246"/>
          <p:cNvSpPr txBox="1"/>
          <p:nvPr/>
        </p:nvSpPr>
        <p:spPr>
          <a:xfrm>
            <a:off x="7603753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58" name="フローチャート: 判断 257"/>
          <p:cNvSpPr/>
          <p:nvPr/>
        </p:nvSpPr>
        <p:spPr>
          <a:xfrm>
            <a:off x="2427863" y="5367524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Code == 101</a:t>
            </a:r>
          </a:p>
          <a:p>
            <a:pPr algn="ctr"/>
            <a:r>
              <a:rPr lang="ja-JP" altLang="en-US" sz="900" dirty="0" smtClean="0"/>
              <a:t>（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が存在しない）</a:t>
            </a:r>
            <a:endParaRPr lang="ja-JP" altLang="en-US" sz="900" dirty="0"/>
          </a:p>
        </p:txBody>
      </p:sp>
      <p:sp>
        <p:nvSpPr>
          <p:cNvPr id="260" name="フローチャート: 処理 259"/>
          <p:cNvSpPr/>
          <p:nvPr/>
        </p:nvSpPr>
        <p:spPr>
          <a:xfrm>
            <a:off x="1114921" y="5859259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削除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267" name="カギ線コネクタ 266"/>
          <p:cNvCxnSpPr>
            <a:stCxn id="227" idx="1"/>
            <a:endCxn id="20" idx="0"/>
          </p:cNvCxnSpPr>
          <p:nvPr/>
        </p:nvCxnSpPr>
        <p:spPr>
          <a:xfrm rot="10800000" flipV="1">
            <a:off x="4948217" y="5661413"/>
            <a:ext cx="508001" cy="67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0" name="カギ線コネクタ 269"/>
          <p:cNvCxnSpPr>
            <a:stCxn id="258" idx="3"/>
            <a:endCxn id="20" idx="0"/>
          </p:cNvCxnSpPr>
          <p:nvPr/>
        </p:nvCxnSpPr>
        <p:spPr>
          <a:xfrm>
            <a:off x="4455588" y="5655391"/>
            <a:ext cx="492628" cy="6795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3" name="カギ線コネクタ 272"/>
          <p:cNvCxnSpPr>
            <a:stCxn id="258" idx="1"/>
            <a:endCxn id="260" idx="0"/>
          </p:cNvCxnSpPr>
          <p:nvPr/>
        </p:nvCxnSpPr>
        <p:spPr>
          <a:xfrm rot="10800000" flipV="1">
            <a:off x="1865427" y="5655391"/>
            <a:ext cx="562436" cy="203868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7" name="テキスト ボックス 276"/>
          <p:cNvSpPr txBox="1"/>
          <p:nvPr/>
        </p:nvSpPr>
        <p:spPr>
          <a:xfrm>
            <a:off x="1953730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5153848" y="5454392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4340677" y="5439073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86" name="カギ線コネクタ 285"/>
          <p:cNvCxnSpPr>
            <a:stCxn id="260" idx="2"/>
            <a:endCxn id="20" idx="1"/>
          </p:cNvCxnSpPr>
          <p:nvPr/>
        </p:nvCxnSpPr>
        <p:spPr>
          <a:xfrm rot="16200000" flipH="1">
            <a:off x="2946113" y="5286572"/>
            <a:ext cx="170910" cy="233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線吹き出し 1 (枠付き) 51"/>
          <p:cNvSpPr/>
          <p:nvPr/>
        </p:nvSpPr>
        <p:spPr>
          <a:xfrm>
            <a:off x="1506286" y="3357563"/>
            <a:ext cx="1980607" cy="516204"/>
          </a:xfrm>
          <a:prstGeom prst="borderCallout1">
            <a:avLst>
              <a:gd name="adj1" fmla="val 406455"/>
              <a:gd name="adj2" fmla="val 142954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のデータが残り、次回の整合まで放置される</a:t>
            </a:r>
            <a:endParaRPr lang="ja-JP" altLang="en-US" sz="1000" dirty="0"/>
          </a:p>
        </p:txBody>
      </p:sp>
      <p:sp>
        <p:nvSpPr>
          <p:cNvPr id="61" name="フローチャート: 判断 60"/>
          <p:cNvSpPr/>
          <p:nvPr/>
        </p:nvSpPr>
        <p:spPr>
          <a:xfrm>
            <a:off x="4049514" y="693027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== “”</a:t>
            </a:r>
          </a:p>
        </p:txBody>
      </p:sp>
      <p:cxnSp>
        <p:nvCxnSpPr>
          <p:cNvPr id="82" name="カギ線コネクタ 81"/>
          <p:cNvCxnSpPr>
            <a:stCxn id="61" idx="1"/>
            <a:endCxn id="68" idx="0"/>
          </p:cNvCxnSpPr>
          <p:nvPr/>
        </p:nvCxnSpPr>
        <p:spPr>
          <a:xfrm rot="10800000" flipV="1">
            <a:off x="2727310" y="980893"/>
            <a:ext cx="1322204" cy="55290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6" idx="1"/>
            <a:endCxn id="68" idx="3"/>
          </p:cNvCxnSpPr>
          <p:nvPr/>
        </p:nvCxnSpPr>
        <p:spPr>
          <a:xfrm flipH="1">
            <a:off x="3477815" y="1736999"/>
            <a:ext cx="5642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46" idx="3"/>
            <a:endCxn id="63" idx="1"/>
          </p:cNvCxnSpPr>
          <p:nvPr/>
        </p:nvCxnSpPr>
        <p:spPr>
          <a:xfrm>
            <a:off x="5758392" y="1736999"/>
            <a:ext cx="4852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595975" y="1463455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5698721" y="148159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削除処理まだ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1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整合処理</a:t>
            </a:r>
            <a:r>
              <a:rPr lang="ja-JP" altLang="en-US" sz="1400" dirty="0" smtClean="0"/>
              <a:t>（全体）</a:t>
            </a:r>
            <a:r>
              <a:rPr kumimoji="1" lang="ja-JP" altLang="en-US" sz="1400" dirty="0" smtClean="0"/>
              <a:t>（</a:t>
            </a:r>
            <a:r>
              <a:rPr lang="en-US" altLang="ja-JP" sz="1400" dirty="0" smtClean="0"/>
              <a:t>integration</a:t>
            </a:r>
            <a:r>
              <a:rPr kumimoji="1" lang="ja-JP" altLang="en-US" sz="1400" dirty="0" smtClean="0"/>
              <a:t>）</a:t>
            </a:r>
            <a:endParaRPr kumimoji="1" lang="en-US" altLang="ja-JP" sz="1400" dirty="0" smtClean="0"/>
          </a:p>
        </p:txBody>
      </p:sp>
      <p:sp>
        <p:nvSpPr>
          <p:cNvPr id="5" name="フローチャート: 処理 4"/>
          <p:cNvSpPr/>
          <p:nvPr/>
        </p:nvSpPr>
        <p:spPr>
          <a:xfrm>
            <a:off x="1973344" y="705598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1979386" y="3814725"/>
            <a:ext cx="1501011" cy="40639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「比較処理」 </a:t>
            </a:r>
            <a:r>
              <a:rPr lang="ja-JP" altLang="ja-JP" sz="900" dirty="0" smtClean="0"/>
              <a:t>c</a:t>
            </a:r>
            <a:r>
              <a:rPr lang="en-US" altLang="ja-JP" sz="900" dirty="0" err="1" smtClean="0"/>
              <a:t>omparison</a:t>
            </a:r>
            <a:endParaRPr lang="ja-JP" altLang="en-US" sz="900" dirty="0"/>
          </a:p>
        </p:txBody>
      </p:sp>
      <p:sp>
        <p:nvSpPr>
          <p:cNvPr id="9" name="フローチャート: 判断 8"/>
          <p:cNvSpPr/>
          <p:nvPr/>
        </p:nvSpPr>
        <p:spPr>
          <a:xfrm>
            <a:off x="1485296" y="2986863"/>
            <a:ext cx="2477712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Local</a:t>
            </a:r>
            <a:r>
              <a:rPr kumimoji="1" lang="ja-JP" altLang="en-US" sz="900" dirty="0" smtClean="0"/>
              <a:t>に同じ</a:t>
            </a:r>
            <a:r>
              <a:rPr kumimoji="1" lang="en-US" altLang="ja-JP" sz="900" dirty="0" err="1" smtClean="0"/>
              <a:t>objectId</a:t>
            </a:r>
            <a:r>
              <a:rPr kumimoji="1" lang="ja-JP" altLang="en-US" sz="900" dirty="0" smtClean="0"/>
              <a:t>のデータがあるか？</a:t>
            </a:r>
            <a:endParaRPr kumimoji="1" lang="en-US" altLang="ja-JP" sz="900" dirty="0" smtClean="0"/>
          </a:p>
        </p:txBody>
      </p:sp>
      <p:sp>
        <p:nvSpPr>
          <p:cNvPr id="11" name="フローチャート: 判断 10"/>
          <p:cNvSpPr/>
          <p:nvPr/>
        </p:nvSpPr>
        <p:spPr>
          <a:xfrm>
            <a:off x="4414465" y="1693059"/>
            <a:ext cx="2155669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に同じデータが</a:t>
            </a:r>
            <a:r>
              <a:rPr lang="en-US" altLang="en-US" sz="900" dirty="0" smtClean="0"/>
              <a:t>あるか</a:t>
            </a:r>
            <a:r>
              <a:rPr kumimoji="1"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3" name="片側の 2 つの角を切り取った四角形 12"/>
          <p:cNvSpPr/>
          <p:nvPr/>
        </p:nvSpPr>
        <p:spPr>
          <a:xfrm>
            <a:off x="1979386" y="22687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Cloud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前段処理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4" name="片側の 2 つの角を切り取った四角形 13"/>
          <p:cNvSpPr/>
          <p:nvPr/>
        </p:nvSpPr>
        <p:spPr>
          <a:xfrm>
            <a:off x="4743306" y="9833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Local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後段処理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 rot="10800000">
            <a:off x="1976365" y="457389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6" name="片側の 2 つの角を切り取った四角形 15"/>
          <p:cNvSpPr/>
          <p:nvPr/>
        </p:nvSpPr>
        <p:spPr>
          <a:xfrm rot="10800000">
            <a:off x="4746327" y="539705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43306" y="6138331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18" name="直線矢印コネクタ 17"/>
          <p:cNvCxnSpPr>
            <a:stCxn id="5" idx="2"/>
            <a:endCxn id="183" idx="0"/>
          </p:cNvCxnSpPr>
          <p:nvPr/>
        </p:nvCxnSpPr>
        <p:spPr>
          <a:xfrm>
            <a:off x="2723850" y="1111997"/>
            <a:ext cx="6042" cy="253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1"/>
            <a:endCxn id="9" idx="0"/>
          </p:cNvCxnSpPr>
          <p:nvPr/>
        </p:nvCxnSpPr>
        <p:spPr>
          <a:xfrm flipH="1">
            <a:off x="2724152" y="2650728"/>
            <a:ext cx="4229" cy="336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1"/>
            <a:endCxn id="205" idx="0"/>
          </p:cNvCxnSpPr>
          <p:nvPr/>
        </p:nvCxnSpPr>
        <p:spPr>
          <a:xfrm rot="10800000" flipV="1">
            <a:off x="1045636" y="3274730"/>
            <a:ext cx="439660" cy="522130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282702" y="297933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29892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32" name="直線矢印コネクタ 31"/>
          <p:cNvCxnSpPr>
            <a:stCxn id="9" idx="2"/>
            <a:endCxn id="7" idx="0"/>
          </p:cNvCxnSpPr>
          <p:nvPr/>
        </p:nvCxnSpPr>
        <p:spPr>
          <a:xfrm>
            <a:off x="2724152" y="3562596"/>
            <a:ext cx="5740" cy="2521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7" idx="2"/>
            <a:endCxn id="15" idx="1"/>
          </p:cNvCxnSpPr>
          <p:nvPr/>
        </p:nvCxnSpPr>
        <p:spPr>
          <a:xfrm flipH="1">
            <a:off x="2725360" y="4221124"/>
            <a:ext cx="4532" cy="35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05" idx="2"/>
            <a:endCxn id="15" idx="0"/>
          </p:cNvCxnSpPr>
          <p:nvPr/>
        </p:nvCxnSpPr>
        <p:spPr>
          <a:xfrm rot="16200000" flipH="1">
            <a:off x="1281000" y="4069495"/>
            <a:ext cx="460001" cy="9307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5" idx="3"/>
            <a:endCxn id="14" idx="3"/>
          </p:cNvCxnSpPr>
          <p:nvPr/>
        </p:nvCxnSpPr>
        <p:spPr>
          <a:xfrm rot="5400000" flipH="1" flipV="1">
            <a:off x="2122611" y="1586140"/>
            <a:ext cx="3972437" cy="2766941"/>
          </a:xfrm>
          <a:prstGeom prst="bentConnector5">
            <a:avLst>
              <a:gd name="adj1" fmla="val -5755"/>
              <a:gd name="adj2" fmla="val 50000"/>
              <a:gd name="adj3" fmla="val 10575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4" idx="1"/>
            <a:endCxn id="11" idx="0"/>
          </p:cNvCxnSpPr>
          <p:nvPr/>
        </p:nvCxnSpPr>
        <p:spPr>
          <a:xfrm flipH="1">
            <a:off x="5492300" y="1365328"/>
            <a:ext cx="1" cy="32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6" idx="3"/>
            <a:endCxn id="17" idx="0"/>
          </p:cNvCxnSpPr>
          <p:nvPr/>
        </p:nvCxnSpPr>
        <p:spPr>
          <a:xfrm flipH="1">
            <a:off x="5493812" y="5778989"/>
            <a:ext cx="1510" cy="359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フローチャート: 判断 57"/>
          <p:cNvSpPr/>
          <p:nvPr/>
        </p:nvSpPr>
        <p:spPr>
          <a:xfrm>
            <a:off x="4638671" y="35632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r>
              <a:rPr lang="ja-JP" altLang="en-US" sz="900" dirty="0" smtClean="0"/>
              <a:t>への追加</a:t>
            </a:r>
            <a:endParaRPr lang="ja-JP" altLang="en-US" sz="9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23850" y="1934789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401603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62" name="カギ線コネクタ 61"/>
          <p:cNvCxnSpPr>
            <a:stCxn id="11" idx="3"/>
            <a:endCxn id="17" idx="3"/>
          </p:cNvCxnSpPr>
          <p:nvPr/>
        </p:nvCxnSpPr>
        <p:spPr>
          <a:xfrm flipH="1">
            <a:off x="6244317" y="1980926"/>
            <a:ext cx="325817" cy="4360605"/>
          </a:xfrm>
          <a:prstGeom prst="bentConnector3">
            <a:avLst>
              <a:gd name="adj1" fmla="val -696424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019679" y="295852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YES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923967" y="271295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45" name="フローチャート: 処理 44"/>
          <p:cNvSpPr/>
          <p:nvPr/>
        </p:nvSpPr>
        <p:spPr>
          <a:xfrm>
            <a:off x="7081161" y="4265348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の削除</a:t>
            </a:r>
            <a:endParaRPr lang="en-US" altLang="ja-JP" sz="900" dirty="0"/>
          </a:p>
          <a:p>
            <a:pPr algn="ctr"/>
            <a:r>
              <a:rPr lang="en-US" altLang="ja-JP" sz="900" dirty="0"/>
              <a:t>+</a:t>
            </a:r>
          </a:p>
          <a:p>
            <a:pPr algn="ctr"/>
            <a:r>
              <a:rPr lang="en-US" altLang="ja-JP" sz="900" dirty="0"/>
              <a:t>View</a:t>
            </a:r>
            <a:r>
              <a:rPr lang="ja-JP" altLang="en-US" sz="900" dirty="0"/>
              <a:t>更新</a:t>
            </a:r>
          </a:p>
        </p:txBody>
      </p:sp>
      <p:cxnSp>
        <p:nvCxnSpPr>
          <p:cNvPr id="57" name="直線矢印コネクタ 56"/>
          <p:cNvCxnSpPr>
            <a:stCxn id="73" idx="2"/>
            <a:endCxn id="58" idx="0"/>
          </p:cNvCxnSpPr>
          <p:nvPr/>
        </p:nvCxnSpPr>
        <p:spPr>
          <a:xfrm>
            <a:off x="5493810" y="3267200"/>
            <a:ext cx="3023" cy="2960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判断 72"/>
          <p:cNvSpPr/>
          <p:nvPr/>
        </p:nvSpPr>
        <p:spPr>
          <a:xfrm>
            <a:off x="4445301" y="2691467"/>
            <a:ext cx="2097018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objectId</a:t>
            </a:r>
            <a:r>
              <a:rPr kumimoji="1" lang="en-US" altLang="ja-JP" sz="900" dirty="0" smtClean="0"/>
              <a:t>==“” </a:t>
            </a:r>
            <a:r>
              <a:rPr kumimoji="1" lang="ja-JP" altLang="en-US" sz="900" dirty="0" smtClean="0"/>
              <a:t>か？</a:t>
            </a:r>
            <a:endParaRPr kumimoji="1" lang="en-US" altLang="ja-JP" sz="900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528708" y="2986863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03" name="直線矢印コネクタ 102"/>
          <p:cNvCxnSpPr>
            <a:stCxn id="11" idx="2"/>
            <a:endCxn id="73" idx="0"/>
          </p:cNvCxnSpPr>
          <p:nvPr/>
        </p:nvCxnSpPr>
        <p:spPr>
          <a:xfrm>
            <a:off x="5492300" y="2268792"/>
            <a:ext cx="1510" cy="4226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58" idx="1"/>
            <a:endCxn id="16" idx="0"/>
          </p:cNvCxnSpPr>
          <p:nvPr/>
        </p:nvCxnSpPr>
        <p:spPr>
          <a:xfrm rot="10800000" flipH="1" flipV="1">
            <a:off x="4638671" y="3851081"/>
            <a:ext cx="107656" cy="1736940"/>
          </a:xfrm>
          <a:prstGeom prst="bentConnector3">
            <a:avLst>
              <a:gd name="adj1" fmla="val -212343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フローチャート: 処理 143"/>
          <p:cNvSpPr/>
          <p:nvPr/>
        </p:nvSpPr>
        <p:spPr>
          <a:xfrm>
            <a:off x="4740285" y="4481140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145" name="直線矢印コネクタ 144"/>
          <p:cNvCxnSpPr>
            <a:stCxn id="58" idx="2"/>
            <a:endCxn id="144" idx="0"/>
          </p:cNvCxnSpPr>
          <p:nvPr/>
        </p:nvCxnSpPr>
        <p:spPr>
          <a:xfrm flipH="1">
            <a:off x="5490791" y="4138947"/>
            <a:ext cx="6042" cy="3421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4" idx="2"/>
            <a:endCxn id="16" idx="1"/>
          </p:cNvCxnSpPr>
          <p:nvPr/>
        </p:nvCxnSpPr>
        <p:spPr>
          <a:xfrm>
            <a:off x="5490791" y="5105455"/>
            <a:ext cx="4531" cy="29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線吹き出し 1 (枠付き) 175"/>
          <p:cNvSpPr/>
          <p:nvPr/>
        </p:nvSpPr>
        <p:spPr>
          <a:xfrm>
            <a:off x="6779385" y="983392"/>
            <a:ext cx="1980607" cy="516204"/>
          </a:xfrm>
          <a:prstGeom prst="borderCallout1">
            <a:avLst>
              <a:gd name="adj1" fmla="val 115520"/>
              <a:gd name="adj2" fmla="val 15606"/>
              <a:gd name="adj3" fmla="val 173187"/>
              <a:gd name="adj4" fmla="val 35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dirty="0"/>
              <a:t>YES</a:t>
            </a:r>
            <a:r>
              <a:rPr lang="ja-JP" altLang="en-US" sz="1000" dirty="0"/>
              <a:t>の場合は、</a:t>
            </a:r>
            <a:r>
              <a:rPr lang="ja-JP" altLang="en-US" sz="1000" dirty="0" smtClean="0"/>
              <a:t>前段処理で処理済みなので、作業なし</a:t>
            </a:r>
            <a:endParaRPr lang="ja-JP" altLang="en-US" sz="1000" dirty="0"/>
          </a:p>
        </p:txBody>
      </p:sp>
      <p:sp>
        <p:nvSpPr>
          <p:cNvPr id="177" name="線吹き出し 1 (枠付き) 176"/>
          <p:cNvSpPr/>
          <p:nvPr/>
        </p:nvSpPr>
        <p:spPr>
          <a:xfrm>
            <a:off x="1523394" y="5520888"/>
            <a:ext cx="1980607" cy="516204"/>
          </a:xfrm>
          <a:prstGeom prst="borderCallout1">
            <a:avLst>
              <a:gd name="adj1" fmla="val -12413"/>
              <a:gd name="adj2" fmla="val 142140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のデータが残り、次回の「整合処理」まで放置される</a:t>
            </a:r>
            <a:endParaRPr lang="ja-JP" altLang="en-US" sz="1000" dirty="0"/>
          </a:p>
        </p:txBody>
      </p:sp>
      <p:cxnSp>
        <p:nvCxnSpPr>
          <p:cNvPr id="178" name="カギ線コネクタ 177"/>
          <p:cNvCxnSpPr>
            <a:stCxn id="45" idx="2"/>
            <a:endCxn id="16" idx="2"/>
          </p:cNvCxnSpPr>
          <p:nvPr/>
        </p:nvCxnSpPr>
        <p:spPr>
          <a:xfrm rot="5400000">
            <a:off x="6688813" y="4445167"/>
            <a:ext cx="698358" cy="15873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フローチャート: 判断 182"/>
          <p:cNvSpPr/>
          <p:nvPr/>
        </p:nvSpPr>
        <p:spPr>
          <a:xfrm>
            <a:off x="1871730" y="1365328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データの取得</a:t>
            </a:r>
            <a:endParaRPr lang="ja-JP" altLang="en-US" sz="900" dirty="0"/>
          </a:p>
        </p:txBody>
      </p:sp>
      <p:cxnSp>
        <p:nvCxnSpPr>
          <p:cNvPr id="188" name="直線矢印コネクタ 187"/>
          <p:cNvCxnSpPr>
            <a:stCxn id="183" idx="2"/>
            <a:endCxn id="13" idx="3"/>
          </p:cNvCxnSpPr>
          <p:nvPr/>
        </p:nvCxnSpPr>
        <p:spPr>
          <a:xfrm flipH="1">
            <a:off x="2728381" y="1941061"/>
            <a:ext cx="1511" cy="3277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カギ線コネクタ 190"/>
          <p:cNvCxnSpPr>
            <a:stCxn id="183" idx="1"/>
            <a:endCxn id="17" idx="1"/>
          </p:cNvCxnSpPr>
          <p:nvPr/>
        </p:nvCxnSpPr>
        <p:spPr>
          <a:xfrm rot="10800000" flipH="1" flipV="1">
            <a:off x="1871730" y="1653195"/>
            <a:ext cx="2871576" cy="4688336"/>
          </a:xfrm>
          <a:prstGeom prst="bentConnector3">
            <a:avLst>
              <a:gd name="adj1" fmla="val -60148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線吹き出し 1 (枠付き) 201"/>
          <p:cNvSpPr/>
          <p:nvPr/>
        </p:nvSpPr>
        <p:spPr>
          <a:xfrm>
            <a:off x="1534268" y="6426821"/>
            <a:ext cx="1980607" cy="312646"/>
          </a:xfrm>
          <a:prstGeom prst="borderCallout1">
            <a:avLst>
              <a:gd name="adj1" fmla="val 9251"/>
              <a:gd name="adj2" fmla="val -30134"/>
              <a:gd name="adj3" fmla="val 53874"/>
              <a:gd name="adj4" fmla="val -58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「整合処理」自体が失敗</a:t>
            </a:r>
            <a:endParaRPr lang="ja-JP" altLang="en-US" sz="1000" dirty="0"/>
          </a:p>
        </p:txBody>
      </p:sp>
      <p:sp>
        <p:nvSpPr>
          <p:cNvPr id="205" name="フローチャート: 処理 204"/>
          <p:cNvSpPr/>
          <p:nvPr/>
        </p:nvSpPr>
        <p:spPr>
          <a:xfrm>
            <a:off x="295130" y="3796860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への追加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398100" y="4138947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1559074" y="138418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6305252" y="165319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248" name="カギ線コネクタ 247"/>
          <p:cNvCxnSpPr>
            <a:stCxn id="73" idx="3"/>
            <a:endCxn id="45" idx="0"/>
          </p:cNvCxnSpPr>
          <p:nvPr/>
        </p:nvCxnSpPr>
        <p:spPr>
          <a:xfrm>
            <a:off x="6542319" y="2979334"/>
            <a:ext cx="1289348" cy="1286014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1" name="テキスト ボックス 250"/>
          <p:cNvSpPr txBox="1"/>
          <p:nvPr/>
        </p:nvSpPr>
        <p:spPr>
          <a:xfrm>
            <a:off x="5589821" y="333176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018167" y="226879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比較処理（</a:t>
            </a:r>
            <a:r>
              <a:rPr lang="en-US" altLang="ja-JP" sz="1400" dirty="0" smtClean="0"/>
              <a:t>comparison</a:t>
            </a:r>
            <a:r>
              <a:rPr kumimoji="1"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3457421" y="158950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DATA</a:t>
            </a:r>
            <a:r>
              <a:rPr kumimoji="1" lang="ja-JP" altLang="en-US" sz="900" dirty="0" smtClean="0"/>
              <a:t>に違いあるか</a:t>
            </a:r>
            <a:r>
              <a:rPr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3565077" y="92193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565077" y="571125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9233" y="218216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38548" y="1646536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NO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33" name="フローチャート: 判断 32"/>
          <p:cNvSpPr/>
          <p:nvPr/>
        </p:nvSpPr>
        <p:spPr>
          <a:xfrm>
            <a:off x="3457421" y="279685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lastUpdate</a:t>
            </a:r>
            <a:r>
              <a:rPr kumimoji="1" lang="ja-JP" altLang="en-US" sz="900" dirty="0" smtClean="0"/>
              <a:t>の比較</a:t>
            </a:r>
            <a:endParaRPr kumimoji="1" lang="en-US" altLang="ja-JP" sz="900" dirty="0" smtClean="0"/>
          </a:p>
        </p:txBody>
      </p:sp>
      <p:cxnSp>
        <p:nvCxnSpPr>
          <p:cNvPr id="50" name="カギ線コネクタ 49"/>
          <p:cNvCxnSpPr>
            <a:stCxn id="18" idx="1"/>
            <a:endCxn id="20" idx="0"/>
          </p:cNvCxnSpPr>
          <p:nvPr/>
        </p:nvCxnSpPr>
        <p:spPr>
          <a:xfrm rot="10800000" flipH="1" flipV="1">
            <a:off x="3457421" y="1877367"/>
            <a:ext cx="858162" cy="3833889"/>
          </a:xfrm>
          <a:prstGeom prst="bentConnector4">
            <a:avLst>
              <a:gd name="adj1" fmla="val -236785"/>
              <a:gd name="adj2" fmla="val 87763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18" idx="2"/>
            <a:endCxn id="33" idx="0"/>
          </p:cNvCxnSpPr>
          <p:nvPr/>
        </p:nvCxnSpPr>
        <p:spPr>
          <a:xfrm>
            <a:off x="4315583" y="2165234"/>
            <a:ext cx="0" cy="63161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9" idx="2"/>
            <a:endCxn id="18" idx="0"/>
          </p:cNvCxnSpPr>
          <p:nvPr/>
        </p:nvCxnSpPr>
        <p:spPr>
          <a:xfrm>
            <a:off x="4315583" y="1328331"/>
            <a:ext cx="0" cy="261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33" idx="3"/>
            <a:endCxn id="45" idx="0"/>
          </p:cNvCxnSpPr>
          <p:nvPr/>
        </p:nvCxnSpPr>
        <p:spPr>
          <a:xfrm>
            <a:off x="5173744" y="3084718"/>
            <a:ext cx="1270008" cy="1137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5066414" y="2796851"/>
            <a:ext cx="13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Local</a:t>
            </a:r>
            <a:r>
              <a:rPr kumimoji="1" lang="ja-JP" altLang="en-US" sz="900" dirty="0" smtClean="0">
                <a:solidFill>
                  <a:srgbClr val="FF6600"/>
                </a:solidFill>
              </a:rPr>
              <a:t>の方が新しい場合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824098" y="3374896"/>
            <a:ext cx="165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Cloud</a:t>
            </a:r>
            <a:r>
              <a:rPr kumimoji="1" lang="ja-JP" altLang="en-US" sz="900" dirty="0" smtClean="0">
                <a:solidFill>
                  <a:srgbClr val="3366FF"/>
                </a:solidFill>
              </a:rPr>
              <a:t>の方が新しい場合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115" name="直線矢印コネクタ 114"/>
          <p:cNvCxnSpPr>
            <a:stCxn id="36" idx="2"/>
            <a:endCxn id="20" idx="0"/>
          </p:cNvCxnSpPr>
          <p:nvPr/>
        </p:nvCxnSpPr>
        <p:spPr>
          <a:xfrm>
            <a:off x="4315583" y="4781116"/>
            <a:ext cx="0" cy="93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45" idx="3"/>
            <a:endCxn id="20" idx="3"/>
          </p:cNvCxnSpPr>
          <p:nvPr/>
        </p:nvCxnSpPr>
        <p:spPr>
          <a:xfrm flipH="1">
            <a:off x="5066088" y="4509781"/>
            <a:ext cx="2235825" cy="1404676"/>
          </a:xfrm>
          <a:prstGeom prst="bentConnector3">
            <a:avLst>
              <a:gd name="adj1" fmla="val -1022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カギ線コネクタ 183"/>
          <p:cNvCxnSpPr>
            <a:stCxn id="45" idx="2"/>
            <a:endCxn id="20" idx="0"/>
          </p:cNvCxnSpPr>
          <p:nvPr/>
        </p:nvCxnSpPr>
        <p:spPr>
          <a:xfrm rot="5400000">
            <a:off x="4922863" y="4190368"/>
            <a:ext cx="913610" cy="2128169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3565077" y="42731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へのコピー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45" name="フローチャート: 判断 44"/>
          <p:cNvSpPr/>
          <p:nvPr/>
        </p:nvSpPr>
        <p:spPr>
          <a:xfrm>
            <a:off x="5585590" y="42219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へのコピー</a:t>
            </a:r>
            <a:endParaRPr lang="ja-JP" altLang="en-US" sz="9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251113" y="422191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6600"/>
                </a:solidFill>
              </a:rPr>
              <a:t>失敗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95241" y="481786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cxnSp>
        <p:nvCxnSpPr>
          <p:cNvPr id="85" name="直線矢印コネクタ 84"/>
          <p:cNvCxnSpPr>
            <a:stCxn id="33" idx="2"/>
            <a:endCxn id="36" idx="0"/>
          </p:cNvCxnSpPr>
          <p:nvPr/>
        </p:nvCxnSpPr>
        <p:spPr>
          <a:xfrm>
            <a:off x="4315583" y="3372584"/>
            <a:ext cx="0" cy="9005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線吹き出し 1 (枠付き) 89"/>
          <p:cNvSpPr/>
          <p:nvPr/>
        </p:nvSpPr>
        <p:spPr>
          <a:xfrm>
            <a:off x="6421998" y="6117656"/>
            <a:ext cx="1980607" cy="516204"/>
          </a:xfrm>
          <a:prstGeom prst="borderCallout1">
            <a:avLst>
              <a:gd name="adj1" fmla="val -23895"/>
              <a:gd name="adj2" fmla="val -47234"/>
              <a:gd name="adj3" fmla="val 35413"/>
              <a:gd name="adj4" fmla="val -71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失敗した場合、ローカルの方が新しいデータが残り、次回の「整合処理」まで放置される</a:t>
            </a:r>
            <a:endParaRPr lang="ja-JP" altLang="en-US" sz="1000" dirty="0"/>
          </a:p>
        </p:txBody>
      </p:sp>
      <p:sp>
        <p:nvSpPr>
          <p:cNvPr id="95" name="線吹き出し 1 (枠付き) 94"/>
          <p:cNvSpPr/>
          <p:nvPr/>
        </p:nvSpPr>
        <p:spPr>
          <a:xfrm>
            <a:off x="606424" y="5859554"/>
            <a:ext cx="1980607" cy="516204"/>
          </a:xfrm>
          <a:prstGeom prst="borderCallout1">
            <a:avLst>
              <a:gd name="adj1" fmla="val -99344"/>
              <a:gd name="adj2" fmla="val 171636"/>
              <a:gd name="adj3" fmla="val 46894"/>
              <a:gd name="adj4" fmla="val 1061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「比較処理」が正常終了している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090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363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TITL</a:t>
            </a:r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2471" y="2370264"/>
            <a:ext cx="365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  <a:cs typeface="ヒラギノ角ゴ Pro W3"/>
              </a:rPr>
              <a:t>XXXXXX</a:t>
            </a:r>
          </a:p>
          <a:p>
            <a:r>
              <a:rPr lang="en-US" altLang="ja-JP" sz="1000" dirty="0" smtClean="0">
                <a:latin typeface="+mj-ea"/>
                <a:ea typeface="+mj-ea"/>
                <a:cs typeface="ヒラギノ角ゴ Pro W3"/>
              </a:rPr>
              <a:t>XXXXX</a:t>
            </a:r>
            <a:endParaRPr kumimoji="1" lang="ja-JP" altLang="en-US" sz="1000" dirty="0">
              <a:latin typeface="+mj-ea"/>
              <a:ea typeface="+mj-ea"/>
              <a:cs typeface="ヒラギノ角ゴ Pro W3"/>
            </a:endParaRPr>
          </a:p>
        </p:txBody>
      </p:sp>
      <p:sp>
        <p:nvSpPr>
          <p:cNvPr id="6" name="線吹き出し 1 (枠付き) 5"/>
          <p:cNvSpPr/>
          <p:nvPr/>
        </p:nvSpPr>
        <p:spPr>
          <a:xfrm>
            <a:off x="442471" y="679586"/>
            <a:ext cx="1680632" cy="423334"/>
          </a:xfrm>
          <a:prstGeom prst="borderCallout1">
            <a:avLst>
              <a:gd name="adj1" fmla="val 58750"/>
              <a:gd name="adj2" fmla="val 106801"/>
              <a:gd name="adj3" fmla="val 68499"/>
              <a:gd name="adj4" fmla="val 18992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ヒラギノ角ゴ Pro W3"/>
                <a:ea typeface="ヒラギノ角ゴ Pro W3"/>
                <a:cs typeface="ヒラギノ角ゴ Pro W3"/>
              </a:rPr>
              <a:t>ボタンを押すと、</a:t>
            </a:r>
            <a:r>
              <a:rPr kumimoji="1" lang="en-US" altLang="ja-JP" sz="900" dirty="0" smtClean="0">
                <a:latin typeface="ヒラギノ角ゴ Pro W3"/>
                <a:ea typeface="ヒラギノ角ゴ Pro W3"/>
                <a:cs typeface="ヒラギノ角ゴ Pro W3"/>
              </a:rPr>
              <a:t>①〜④</a:t>
            </a:r>
            <a:r>
              <a:rPr kumimoji="1" lang="ja-JP" altLang="en-US" sz="900" dirty="0" smtClean="0">
                <a:latin typeface="ヒラギノ角ゴ Pro W3"/>
                <a:ea typeface="ヒラギノ角ゴ Pro W3"/>
                <a:cs typeface="ヒラギノ角ゴ Pro W3"/>
              </a:rPr>
              <a:t>の順で実行される</a:t>
            </a:r>
            <a:endParaRPr kumimoji="1" lang="ja-JP" altLang="en-US" sz="9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42471" y="2175529"/>
            <a:ext cx="21997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442471" y="1208882"/>
            <a:ext cx="1341098" cy="16643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9" name="線吹き出し 1 (枠付き) 8"/>
          <p:cNvSpPr/>
          <p:nvPr/>
        </p:nvSpPr>
        <p:spPr>
          <a:xfrm>
            <a:off x="442471" y="1599407"/>
            <a:ext cx="1680632" cy="321733"/>
          </a:xfrm>
          <a:prstGeom prst="borderCallout1">
            <a:avLst>
              <a:gd name="adj1" fmla="val 54750"/>
              <a:gd name="adj2" fmla="val 105290"/>
              <a:gd name="adj3" fmla="val 80711"/>
              <a:gd name="adj4" fmla="val 195469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latin typeface="ヒラギノ角ゴ Pro W3"/>
                <a:ea typeface="ヒラギノ角ゴ Pro W3"/>
                <a:cs typeface="ヒラギノ角ゴ Pro W3"/>
              </a:rPr>
              <a:t>Exit</a:t>
            </a:r>
            <a:r>
              <a:rPr kumimoji="1" lang="ja-JP" altLang="en-US" sz="900" dirty="0" smtClean="0">
                <a:latin typeface="ヒラギノ角ゴ Pro W3"/>
                <a:ea typeface="ヒラギノ角ゴ Pro W3"/>
                <a:cs typeface="ヒラギノ角ゴ Pro W3"/>
              </a:rPr>
              <a:t>で復帰させる</a:t>
            </a:r>
            <a:endParaRPr kumimoji="1" lang="ja-JP" altLang="en-US" sz="900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7427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1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  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一覧・検索・ごみ箱・重要</a:t>
            </a:r>
            <a:r>
              <a:rPr lang="en-US" altLang="ja-JP" dirty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強調線吹き出し 1 (枠付き) 11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1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1" y="2071785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  <a:ea typeface="+mj-ea"/>
              </a:rPr>
              <a:t>　</a:t>
            </a:r>
            <a:r>
              <a:rPr lang="en-US" altLang="ja-JP" dirty="0" smtClean="0">
                <a:latin typeface="+mj-ea"/>
                <a:ea typeface="+mj-ea"/>
              </a:rPr>
              <a:t>(</a:t>
            </a:r>
            <a:r>
              <a:rPr lang="ja-JP" altLang="en-US" dirty="0" smtClean="0">
                <a:latin typeface="+mj-ea"/>
                <a:ea typeface="+mj-ea"/>
              </a:rPr>
              <a:t>一覧・検索・ごみ箱・重要</a:t>
            </a:r>
            <a:r>
              <a:rPr lang="en-US" altLang="ja-JP" dirty="0" smtClean="0">
                <a:latin typeface="+mj-ea"/>
                <a:ea typeface="+mj-ea"/>
              </a:rPr>
              <a:t>)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3238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37874" y="106071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511822" y="2708919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1511822" y="4390415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72" y="1286338"/>
            <a:ext cx="4345385" cy="453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35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484415" y="773688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+mn-ea"/>
              </a:rPr>
              <a:t>重要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kumimoji="1" lang="ja-JP" altLang="en-US" sz="1600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26" y="1085717"/>
            <a:ext cx="4520758" cy="471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283630" y="2168896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283968" y="1880864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83968" y="1543410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282664" y="2492896"/>
            <a:ext cx="4644000" cy="29523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1453719" y="1610816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ごみ</a:t>
            </a:r>
            <a:r>
              <a:rPr lang="ja-JP" altLang="en-US" sz="1600" dirty="0" smtClean="0">
                <a:latin typeface="+mn-ea"/>
              </a:rPr>
              <a:t>箱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Trash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1439814" y="2476935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検索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Search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4" name="強調線吹き出し 1 (枠付き) 23"/>
          <p:cNvSpPr/>
          <p:nvPr/>
        </p:nvSpPr>
        <p:spPr>
          <a:xfrm>
            <a:off x="1439814" y="4140479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>
                <a:latin typeface="+mn-ea"/>
              </a:rPr>
              <a:t>tableView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0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5" y="1268760"/>
            <a:ext cx="4486275" cy="412432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373026" y="2168896"/>
            <a:ext cx="4526685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74330" y="1880864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373026" y="2420888"/>
            <a:ext cx="4520149" cy="30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9507"/>
              <a:gd name="adj4" fmla="val 1333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TopLayoutGuide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MarkView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TrashView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5" name="強調線吹き出し 1 (枠付き) 24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latin typeface="+mn-ea"/>
              </a:rPr>
              <a:t>SearchView</a:t>
            </a:r>
            <a:r>
              <a:rPr kumimoji="1" lang="en-US" altLang="ja-JP" sz="1400" dirty="0" smtClean="0">
                <a:latin typeface="+mn-ea"/>
              </a:rPr>
              <a:t> distance=0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6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検索（</a:t>
            </a:r>
            <a:r>
              <a:rPr lang="en-US" altLang="ja-JP" dirty="0" smtClean="0">
                <a:latin typeface="+mj-ea"/>
              </a:rPr>
              <a:t>.Search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05" y="1572135"/>
            <a:ext cx="4495800" cy="295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4885"/>
              <a:gd name="adj4" fmla="val 1298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0345"/>
              <a:gd name="adj4" fmla="val 1306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0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19500</TotalTime>
  <Words>2920</Words>
  <Application>Microsoft Macintosh PowerPoint</Application>
  <PresentationFormat>画面に合わせる (4:3)</PresentationFormat>
  <Paragraphs>1166</Paragraphs>
  <Slides>44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5" baseType="lpstr">
      <vt:lpstr>ホワイト</vt:lpstr>
      <vt:lpstr>ToDoApp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削除処理まだ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</dc:creator>
  <cp:lastModifiedBy>SIN</cp:lastModifiedBy>
  <cp:revision>165</cp:revision>
  <dcterms:created xsi:type="dcterms:W3CDTF">2015-06-09T23:20:37Z</dcterms:created>
  <dcterms:modified xsi:type="dcterms:W3CDTF">2015-07-26T17:33:22Z</dcterms:modified>
</cp:coreProperties>
</file>