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8" r:id="rId2"/>
    <p:sldId id="279" r:id="rId3"/>
    <p:sldId id="295" r:id="rId4"/>
    <p:sldId id="335" r:id="rId5"/>
    <p:sldId id="321" r:id="rId6"/>
    <p:sldId id="336" r:id="rId7"/>
    <p:sldId id="337" r:id="rId8"/>
    <p:sldId id="344" r:id="rId9"/>
    <p:sldId id="338" r:id="rId10"/>
    <p:sldId id="343" r:id="rId11"/>
    <p:sldId id="345" r:id="rId12"/>
    <p:sldId id="346" r:id="rId13"/>
    <p:sldId id="282" r:id="rId14"/>
    <p:sldId id="280" r:id="rId15"/>
    <p:sldId id="276" r:id="rId16"/>
    <p:sldId id="347" r:id="rId17"/>
    <p:sldId id="348" r:id="rId18"/>
    <p:sldId id="297" r:id="rId19"/>
    <p:sldId id="318" r:id="rId20"/>
    <p:sldId id="299" r:id="rId21"/>
    <p:sldId id="302" r:id="rId22"/>
    <p:sldId id="303" r:id="rId23"/>
    <p:sldId id="305" r:id="rId24"/>
    <p:sldId id="306" r:id="rId25"/>
    <p:sldId id="307" r:id="rId26"/>
    <p:sldId id="309" r:id="rId27"/>
    <p:sldId id="308" r:id="rId28"/>
    <p:sldId id="310" r:id="rId29"/>
    <p:sldId id="324" r:id="rId30"/>
    <p:sldId id="327" r:id="rId31"/>
    <p:sldId id="331" r:id="rId32"/>
    <p:sldId id="332" r:id="rId33"/>
    <p:sldId id="333" r:id="rId34"/>
    <p:sldId id="334" r:id="rId35"/>
    <p:sldId id="323" r:id="rId36"/>
    <p:sldId id="319" r:id="rId37"/>
    <p:sldId id="320" r:id="rId38"/>
    <p:sldId id="311" r:id="rId39"/>
    <p:sldId id="313" r:id="rId40"/>
    <p:sldId id="281" r:id="rId4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8483" autoAdjust="0"/>
  </p:normalViewPr>
  <p:slideViewPr>
    <p:cSldViewPr snapToObjects="1">
      <p:cViewPr varScale="1">
        <p:scale>
          <a:sx n="126" d="100"/>
          <a:sy n="126" d="100"/>
        </p:scale>
        <p:origin x="-1144" y="-96"/>
      </p:cViewPr>
      <p:guideLst>
        <p:guide orient="horz" pos="119"/>
        <p:guide orient="horz" pos="4201"/>
        <p:guide orient="horz" pos="2840"/>
        <p:guide orient="horz" pos="2160"/>
        <p:guide orient="horz" pos="1480"/>
        <p:guide pos="158"/>
        <p:guide pos="5603"/>
        <p:guide pos="2880"/>
        <p:guide pos="3787"/>
        <p:guide pos="1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en-US" altLang="ja-JP" dirty="0" smtClean="0">
                <a:latin typeface="+mj-ea"/>
                <a:ea typeface="+mj-ea"/>
              </a:rPr>
              <a:t>Repository</a:t>
            </a:r>
            <a:r>
              <a:rPr lang="ja-JP" altLang="en-US" dirty="0" smtClean="0">
                <a:latin typeface="+mj-ea"/>
                <a:ea typeface="+mj-ea"/>
              </a:rPr>
              <a:t>による抽象化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99592" y="19041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1777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  <a:endParaRPr lang="en-US" altLang="ja-JP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23758" y="4593840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23758" y="575656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…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3" name="カギ線コネクタ 2"/>
          <p:cNvCxnSpPr>
            <a:stCxn id="32" idx="2"/>
            <a:endCxn id="12" idx="1"/>
          </p:cNvCxnSpPr>
          <p:nvPr/>
        </p:nvCxnSpPr>
        <p:spPr>
          <a:xfrm rot="16200000" flipH="1">
            <a:off x="2077327" y="2670601"/>
            <a:ext cx="1236848" cy="856014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stCxn id="12" idx="3"/>
            <a:endCxn id="20" idx="2"/>
          </p:cNvCxnSpPr>
          <p:nvPr/>
        </p:nvCxnSpPr>
        <p:spPr>
          <a:xfrm flipV="1">
            <a:off x="5860062" y="2450199"/>
            <a:ext cx="1088202" cy="1266833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80112" y="1874135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67744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0062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611560" y="4849648"/>
            <a:ext cx="1977092" cy="432048"/>
          </a:xfrm>
          <a:prstGeom prst="borderCallout1">
            <a:avLst>
              <a:gd name="adj1" fmla="val -12515"/>
              <a:gd name="adj2" fmla="val 86439"/>
              <a:gd name="adj3" fmla="val -121905"/>
              <a:gd name="adj4" fmla="val 133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データの追加・更新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6174473" y="4292476"/>
            <a:ext cx="2738586" cy="432048"/>
          </a:xfrm>
          <a:prstGeom prst="borderCallout1">
            <a:avLst>
              <a:gd name="adj1" fmla="val 43477"/>
              <a:gd name="adj2" fmla="val -5321"/>
              <a:gd name="adj3" fmla="val 132393"/>
              <a:gd name="adj4" fmla="val -307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ローカルとクラウドのデータの整合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（全部）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123758" y="516990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6154589" y="4876924"/>
            <a:ext cx="2738586" cy="432048"/>
          </a:xfrm>
          <a:prstGeom prst="borderCallout1">
            <a:avLst>
              <a:gd name="adj1" fmla="val 43477"/>
              <a:gd name="adj2" fmla="val -5321"/>
              <a:gd name="adj3" fmla="val 132393"/>
              <a:gd name="adj4" fmla="val -307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ローカルとクラウドのデータの整合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（１件）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43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テスト用モック作成のための</a:t>
            </a:r>
            <a:r>
              <a:rPr lang="ja-JP" altLang="en-US" dirty="0">
                <a:latin typeface="+mj-ea"/>
              </a:rPr>
              <a:t>プロトタイプ定義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50825" y="237626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1777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  <a:endParaRPr lang="en-US" altLang="ja-JP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23758" y="4593840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24116" y="575656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…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3" name="カギ線コネクタ 2"/>
          <p:cNvCxnSpPr>
            <a:stCxn id="16" idx="3"/>
          </p:cNvCxnSpPr>
          <p:nvPr/>
        </p:nvCxnSpPr>
        <p:spPr>
          <a:xfrm>
            <a:off x="2987130" y="1342374"/>
            <a:ext cx="864789" cy="20866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endCxn id="17" idx="1"/>
          </p:cNvCxnSpPr>
          <p:nvPr/>
        </p:nvCxnSpPr>
        <p:spPr>
          <a:xfrm rot="5400000" flipH="1" flipV="1">
            <a:off x="4243909" y="2100908"/>
            <a:ext cx="2096344" cy="57606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77373" y="23495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1820" y="311718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68819" y="31096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50826" y="983940"/>
            <a:ext cx="2736304" cy="7168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DbLocal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980727"/>
            <a:ext cx="273630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DbCloud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2" name="カギ線コネクタ 21"/>
          <p:cNvCxnSpPr>
            <a:stCxn id="16" idx="2"/>
            <a:endCxn id="32" idx="0"/>
          </p:cNvCxnSpPr>
          <p:nvPr/>
        </p:nvCxnSpPr>
        <p:spPr>
          <a:xfrm rot="5400000">
            <a:off x="1281252" y="2038533"/>
            <a:ext cx="67545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7" idx="2"/>
            <a:endCxn id="20" idx="0"/>
          </p:cNvCxnSpPr>
          <p:nvPr/>
        </p:nvCxnSpPr>
        <p:spPr>
          <a:xfrm flipH="1">
            <a:off x="6945525" y="1700807"/>
            <a:ext cx="2739" cy="64869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二等辺三角形 49"/>
          <p:cNvSpPr/>
          <p:nvPr/>
        </p:nvSpPr>
        <p:spPr>
          <a:xfrm>
            <a:off x="1435376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>
            <a:off x="6764660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124116" y="5180503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906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公開される主なファンクション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50825" y="2376260"/>
            <a:ext cx="2736304" cy="576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DbSqlite</a:t>
            </a:r>
            <a:endParaRPr kumimoji="1" lang="ja-JP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1777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Task)</a:t>
            </a:r>
            <a:endParaRPr lang="en-US" altLang="ja-JP" dirty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23758" y="4593840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accent3"/>
                </a:solidFill>
                <a:latin typeface="+mn-ea"/>
              </a:rPr>
              <a:t>Integration</a:t>
            </a:r>
            <a:r>
              <a:rPr lang="en-US" altLang="ja-JP" dirty="0" smtClean="0">
                <a:solidFill>
                  <a:schemeClr val="accent3"/>
                </a:solidFill>
                <a:latin typeface="+mn-ea"/>
              </a:rPr>
              <a:t>()</a:t>
            </a:r>
            <a:endParaRPr kumimoji="1" lang="en-US" altLang="ja-JP" dirty="0" smtClean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23758" y="5745968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…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3" name="カギ線コネクタ 2"/>
          <p:cNvCxnSpPr>
            <a:stCxn id="16" idx="3"/>
          </p:cNvCxnSpPr>
          <p:nvPr/>
        </p:nvCxnSpPr>
        <p:spPr>
          <a:xfrm>
            <a:off x="2987130" y="1342374"/>
            <a:ext cx="864789" cy="208662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endCxn id="17" idx="1"/>
          </p:cNvCxnSpPr>
          <p:nvPr/>
        </p:nvCxnSpPr>
        <p:spPr>
          <a:xfrm rot="5400000" flipH="1" flipV="1">
            <a:off x="4243909" y="2100908"/>
            <a:ext cx="2096344" cy="57606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77373" y="2349500"/>
            <a:ext cx="2736304" cy="576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DbParse</a:t>
            </a:r>
            <a:endParaRPr kumimoji="1" lang="ja-JP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1820" y="311718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68819" y="31096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50826" y="983940"/>
            <a:ext cx="2736304" cy="7168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＜</a:t>
            </a:r>
            <a:r>
              <a:rPr kumimoji="1" lang="en-US" altLang="ja-JP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Interface</a:t>
            </a:r>
            <a:r>
              <a:rPr kumimoji="1" lang="ja-JP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＞</a:t>
            </a:r>
            <a:endParaRPr kumimoji="1" lang="en-US" altLang="ja-JP" sz="2000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DbLocal</a:t>
            </a:r>
            <a:endParaRPr kumimoji="1" lang="ja-JP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980727"/>
            <a:ext cx="2736304" cy="7200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＜</a:t>
            </a:r>
            <a:r>
              <a:rPr kumimoji="1" lang="en-US" altLang="ja-JP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Interface</a:t>
            </a:r>
            <a:r>
              <a:rPr kumimoji="1" lang="ja-JP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＞</a:t>
            </a:r>
            <a:endParaRPr kumimoji="1" lang="en-US" altLang="ja-JP" sz="2000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DbCloud</a:t>
            </a:r>
            <a:endParaRPr kumimoji="1" lang="ja-JP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2" name="カギ線コネクタ 21"/>
          <p:cNvCxnSpPr>
            <a:stCxn id="16" idx="2"/>
            <a:endCxn id="32" idx="0"/>
          </p:cNvCxnSpPr>
          <p:nvPr/>
        </p:nvCxnSpPr>
        <p:spPr>
          <a:xfrm rot="5400000">
            <a:off x="1281252" y="2038533"/>
            <a:ext cx="67545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7" idx="2"/>
            <a:endCxn id="20" idx="0"/>
          </p:cNvCxnSpPr>
          <p:nvPr/>
        </p:nvCxnSpPr>
        <p:spPr>
          <a:xfrm flipH="1">
            <a:off x="6945525" y="1700807"/>
            <a:ext cx="2739" cy="64869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二等辺三角形 49"/>
          <p:cNvSpPr/>
          <p:nvPr/>
        </p:nvSpPr>
        <p:spPr>
          <a:xfrm>
            <a:off x="1435376" y="1700807"/>
            <a:ext cx="367207" cy="282650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二等辺三角形 50"/>
          <p:cNvSpPr/>
          <p:nvPr/>
        </p:nvSpPr>
        <p:spPr>
          <a:xfrm>
            <a:off x="6764660" y="1700807"/>
            <a:ext cx="367207" cy="282650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123758" y="516990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accent3"/>
                </a:solidFill>
                <a:latin typeface="+mn-ea"/>
              </a:rPr>
              <a:t>Integration</a:t>
            </a:r>
            <a:r>
              <a:rPr lang="en-US" altLang="ja-JP" dirty="0" smtClean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ja-JP" dirty="0" err="1" smtClean="0">
                <a:solidFill>
                  <a:schemeClr val="accent3"/>
                </a:solidFill>
                <a:latin typeface="+mn-ea"/>
              </a:rPr>
              <a:t>objectId</a:t>
            </a:r>
            <a:r>
              <a:rPr lang="en-US" altLang="ja-JP" dirty="0" smtClean="0">
                <a:solidFill>
                  <a:schemeClr val="accent3"/>
                </a:solidFill>
                <a:latin typeface="+mn-ea"/>
              </a:rPr>
              <a:t>)</a:t>
            </a:r>
            <a:endParaRPr kumimoji="1" lang="en-US" altLang="ja-JP" dirty="0" smtClean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55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971599" y="2852936"/>
            <a:ext cx="7923163" cy="360040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追加・</a:t>
            </a:r>
            <a:r>
              <a:rPr kumimoji="1" lang="ja-JP" altLang="en-US" sz="2400" dirty="0" smtClean="0"/>
              <a:t>更新</a:t>
            </a:r>
            <a:r>
              <a:rPr lang="ja-JP" altLang="en-US" sz="1400" dirty="0"/>
              <a:t>　</a:t>
            </a:r>
            <a:r>
              <a:rPr lang="en-US" altLang="ja-JP" dirty="0" smtClean="0"/>
              <a:t>set</a:t>
            </a:r>
            <a:endParaRPr kumimoji="1" lang="ja-JP" altLang="en-US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57170" y="12426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33496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61" idx="0"/>
          </p:cNvCxnSpPr>
          <p:nvPr/>
        </p:nvCxnSpPr>
        <p:spPr>
          <a:xfrm>
            <a:off x="4907676" y="530667"/>
            <a:ext cx="0" cy="16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30650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79813" y="2277203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 flipH="1">
            <a:off x="4926733" y="2852936"/>
            <a:ext cx="11242" cy="212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7519" y="282661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9304" y="2565070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code=99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5" y="2565070"/>
            <a:ext cx="3235858" cy="444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959909" y="3300368"/>
            <a:ext cx="3121846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869160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26241" y="492636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 flipH="1">
            <a:off x="4916781" y="3573016"/>
            <a:ext cx="9952" cy="21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42069" y="144913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61" idx="2"/>
            <a:endCxn id="46" idx="0"/>
          </p:cNvCxnSpPr>
          <p:nvPr/>
        </p:nvCxnSpPr>
        <p:spPr>
          <a:xfrm rot="5400000">
            <a:off x="4813768" y="1355224"/>
            <a:ext cx="180372" cy="7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43613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76804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05680" y="78050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18920" y="1246194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7545" y="1080628"/>
            <a:ext cx="337005" cy="205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4140" y="1003367"/>
            <a:ext cx="337005" cy="2210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58619" y="378937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36389" y="4077237"/>
            <a:ext cx="1322231" cy="169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71988" y="4237173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85882" y="424673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2115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846240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74942" y="4077238"/>
            <a:ext cx="1247552" cy="15993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72561" y="3719227"/>
            <a:ext cx="225588" cy="2074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34289" y="3655234"/>
            <a:ext cx="216024" cy="2211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157027"/>
            <a:ext cx="663704" cy="21652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37354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80526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796136" y="492730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661414"/>
            <a:ext cx="599925" cy="14385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157026"/>
            <a:ext cx="648327" cy="210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78842" y="5233143"/>
            <a:ext cx="224905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603753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36752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85925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661413"/>
            <a:ext cx="508001" cy="67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655391"/>
            <a:ext cx="492628" cy="679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655391"/>
            <a:ext cx="562436" cy="203868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53730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0677" y="543907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46113" y="5286572"/>
            <a:ext cx="170910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506286" y="3357563"/>
            <a:ext cx="1980607" cy="516204"/>
          </a:xfrm>
          <a:prstGeom prst="borderCallout1">
            <a:avLst>
              <a:gd name="adj1" fmla="val 406455"/>
              <a:gd name="adj2" fmla="val 142954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  <p:sp>
        <p:nvSpPr>
          <p:cNvPr id="61" name="フローチャート: 判断 60"/>
          <p:cNvSpPr/>
          <p:nvPr/>
        </p:nvSpPr>
        <p:spPr>
          <a:xfrm>
            <a:off x="4049514" y="69302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== “”</a:t>
            </a:r>
          </a:p>
        </p:txBody>
      </p:sp>
      <p:cxnSp>
        <p:nvCxnSpPr>
          <p:cNvPr id="82" name="カギ線コネクタ 81"/>
          <p:cNvCxnSpPr>
            <a:stCxn id="61" idx="1"/>
            <a:endCxn id="68" idx="0"/>
          </p:cNvCxnSpPr>
          <p:nvPr/>
        </p:nvCxnSpPr>
        <p:spPr>
          <a:xfrm rot="10800000" flipV="1">
            <a:off x="2727310" y="980893"/>
            <a:ext cx="1322204" cy="55290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6" idx="1"/>
            <a:endCxn id="68" idx="3"/>
          </p:cNvCxnSpPr>
          <p:nvPr/>
        </p:nvCxnSpPr>
        <p:spPr>
          <a:xfrm flipH="1">
            <a:off x="3477815" y="1736999"/>
            <a:ext cx="564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46" idx="3"/>
            <a:endCxn id="63" idx="1"/>
          </p:cNvCxnSpPr>
          <p:nvPr/>
        </p:nvCxnSpPr>
        <p:spPr>
          <a:xfrm>
            <a:off x="5758392" y="1736999"/>
            <a:ext cx="4852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595975" y="1463455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698721" y="148159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整合</a:t>
            </a:r>
            <a:r>
              <a:rPr lang="ja-JP" altLang="en-US" sz="2400" dirty="0" smtClean="0"/>
              <a:t>(全件</a:t>
            </a:r>
            <a:r>
              <a:rPr lang="en-US" altLang="ja-JP" sz="2400" dirty="0" smtClean="0"/>
              <a:t>)</a:t>
            </a:r>
            <a:r>
              <a:rPr kumimoji="1" lang="ja-JP" altLang="en-US" sz="1400" dirty="0" smtClean="0"/>
              <a:t>　</a:t>
            </a:r>
            <a:r>
              <a:rPr lang="en-US" altLang="ja-JP" dirty="0" smtClean="0"/>
              <a:t>integration</a:t>
            </a:r>
            <a:endParaRPr kumimoji="1" lang="en-US" altLang="ja-JP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8019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86591"/>
            <a:ext cx="6042" cy="17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282702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01603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559074" y="138418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比較</a:t>
            </a:r>
            <a:r>
              <a:rPr lang="ja-JP" altLang="en-US" sz="3200" dirty="0" smtClean="0"/>
              <a:t> </a:t>
            </a:r>
            <a:r>
              <a:rPr lang="en-US" altLang="ja-JP" dirty="0" smtClean="0"/>
              <a:t>comparison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NO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Local</a:t>
            </a:r>
            <a:r>
              <a:rPr kumimoji="1" lang="ja-JP" altLang="en-US" sz="900" dirty="0" smtClean="0">
                <a:solidFill>
                  <a:srgbClr val="FF6600"/>
                </a:solidFill>
              </a:rPr>
              <a:t>の方が新しい場合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Cloud</a:t>
            </a:r>
            <a:r>
              <a:rPr kumimoji="1" lang="ja-JP" altLang="en-US" sz="900" dirty="0" smtClean="0">
                <a:solidFill>
                  <a:srgbClr val="3366FF"/>
                </a:solidFill>
              </a:rPr>
              <a:t>の方が新しい場合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6600"/>
                </a:solidFill>
              </a:rPr>
              <a:t>失敗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整合</a:t>
            </a:r>
            <a:r>
              <a:rPr lang="ja-JP" altLang="en-US" sz="2400" dirty="0" smtClean="0"/>
              <a:t>(１件</a:t>
            </a:r>
            <a:r>
              <a:rPr lang="en-US" altLang="ja-JP" sz="2400" dirty="0" smtClean="0"/>
              <a:t>)</a:t>
            </a:r>
            <a:r>
              <a:rPr kumimoji="1" lang="ja-JP" altLang="en-US" sz="1400" dirty="0" smtClean="0"/>
              <a:t>　</a:t>
            </a:r>
            <a:r>
              <a:rPr lang="en-US" altLang="ja-JP" dirty="0" smtClean="0"/>
              <a:t>integration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objectId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8019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</p:cNvCxnSpPr>
          <p:nvPr/>
        </p:nvCxnSpPr>
        <p:spPr>
          <a:xfrm>
            <a:off x="2723850" y="1186591"/>
            <a:ext cx="6042" cy="17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Repository</a:t>
            </a:r>
            <a:r>
              <a:rPr lang="ja-JP" altLang="en-US" sz="2400" dirty="0" smtClean="0"/>
              <a:t>によるビュー</a:t>
            </a:r>
            <a:r>
              <a:rPr kumimoji="1" lang="ja-JP" altLang="en-US" sz="1400" dirty="0" smtClean="0"/>
              <a:t>　</a:t>
            </a:r>
            <a:r>
              <a:rPr lang="en-US" altLang="ja-JP" dirty="0" err="1" smtClean="0"/>
              <a:t>ViewMode</a:t>
            </a:r>
            <a:r>
              <a:rPr lang="ja-JP" altLang="en-US" dirty="0" smtClean="0"/>
              <a:t>に応じた</a:t>
            </a:r>
            <a:r>
              <a:rPr lang="en-US" altLang="ja-JP" dirty="0" smtClean="0"/>
              <a:t>View</a:t>
            </a:r>
            <a:r>
              <a:rPr lang="ja-JP" altLang="en-US" dirty="0" smtClean="0"/>
              <a:t>を公開する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03848" y="3501628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250825" y="1340768"/>
            <a:ext cx="2664991" cy="1180452"/>
          </a:xfrm>
          <a:prstGeom prst="borderCallout1">
            <a:avLst>
              <a:gd name="adj1" fmla="val 66807"/>
              <a:gd name="adj2" fmla="val 104281"/>
              <a:gd name="adj3" fmla="val 96694"/>
              <a:gd name="adj4" fmla="val 12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ビューの種類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Normal(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通常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Mark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（重要マークのみを対象とする）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Search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（検索文字にヒットしたもの）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Trash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（ごみ箱の中のみ）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>
          <a:xfrm>
            <a:off x="6674275" y="4294026"/>
            <a:ext cx="1730475" cy="432668"/>
          </a:xfrm>
          <a:prstGeom prst="borderCallout1">
            <a:avLst>
              <a:gd name="adj1" fmla="val 39389"/>
              <a:gd name="adj2" fmla="val -3156"/>
              <a:gd name="adj3" fmla="val -201913"/>
              <a:gd name="adj4" fmla="val -563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線吹き出し 1 (枠付き) 11"/>
          <p:cNvSpPr/>
          <p:nvPr/>
        </p:nvSpPr>
        <p:spPr>
          <a:xfrm>
            <a:off x="6674275" y="4853167"/>
            <a:ext cx="1730475" cy="432668"/>
          </a:xfrm>
          <a:prstGeom prst="borderCallout1">
            <a:avLst>
              <a:gd name="adj1" fmla="val 44048"/>
              <a:gd name="adj2" fmla="val -1409"/>
              <a:gd name="adj3" fmla="val -215891"/>
              <a:gd name="adj4" fmla="val -59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100" dirty="0">
                <a:solidFill>
                  <a:schemeClr val="tx1"/>
                </a:solidFill>
                <a:latin typeface="+mn-ea"/>
              </a:rPr>
              <a:t>n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番目のデータ取得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1187624" y="5013176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3923928" y="5028322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仮想データ配列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2772098" y="5373216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4720545"/>
            <a:ext cx="2196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条件に応じた抽出</a:t>
            </a:r>
            <a:endParaRPr kumimoji="1" lang="ja-JP" altLang="en-US" sz="1400" dirty="0"/>
          </a:p>
        </p:txBody>
      </p:sp>
      <p:sp>
        <p:nvSpPr>
          <p:cNvPr id="16" name="右矢印 15"/>
          <p:cNvSpPr/>
          <p:nvPr/>
        </p:nvSpPr>
        <p:spPr>
          <a:xfrm>
            <a:off x="5651823" y="5381182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57592" y="4859287"/>
            <a:ext cx="117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公開</a:t>
            </a:r>
            <a:endParaRPr kumimoji="1" lang="ja-JP" altLang="en-US" sz="1400" dirty="0"/>
          </a:p>
        </p:txBody>
      </p:sp>
      <p:sp>
        <p:nvSpPr>
          <p:cNvPr id="19" name="線吹き出し 1 (枠付き) 18"/>
          <p:cNvSpPr/>
          <p:nvPr/>
        </p:nvSpPr>
        <p:spPr>
          <a:xfrm>
            <a:off x="250825" y="3783950"/>
            <a:ext cx="2664991" cy="590226"/>
          </a:xfrm>
          <a:prstGeom prst="borderCallout1">
            <a:avLst>
              <a:gd name="adj1" fmla="val 106086"/>
              <a:gd name="adj2" fmla="val 85750"/>
              <a:gd name="adj3" fmla="val 159882"/>
              <a:gd name="adj4" fmla="val 1033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のデータが変化した時や、ビューの種類が変更された際に、抽出する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endParaRPr lang="ja-JP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28019" y="5517232"/>
            <a:ext cx="21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+mn-ea"/>
              </a:rPr>
              <a:t>UITableView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8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強調線吹き出し 1 (枠付き) 11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9" y="5324197"/>
            <a:ext cx="2176239" cy="15641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240" y="3705998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09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5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221698" y="3947126"/>
            <a:ext cx="3079010" cy="4359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093010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検索（</a:t>
            </a:r>
            <a:r>
              <a:rPr lang="en-US" altLang="ja-JP" dirty="0" smtClean="0">
                <a:latin typeface="+mj-ea"/>
              </a:rPr>
              <a:t>.Search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4885"/>
              <a:gd name="adj4" fmla="val 1298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0345"/>
              <a:gd name="adj4" fmla="val 1306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ごみ箱（</a:t>
            </a:r>
            <a:r>
              <a:rPr lang="en-US" altLang="ja-JP" dirty="0" smtClean="0">
                <a:latin typeface="+mj-ea"/>
              </a:rPr>
              <a:t>.Trash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1503"/>
              <a:gd name="adj4" fmla="val 129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9873"/>
              <a:gd name="adj4" fmla="val 1302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87352"/>
              <a:gd name="adj4" fmla="val 1337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重要（</a:t>
            </a:r>
            <a:r>
              <a:rPr lang="en-US" altLang="ja-JP" dirty="0" smtClean="0">
                <a:latin typeface="+mj-ea"/>
              </a:rPr>
              <a:t>.Mark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3303"/>
              <a:gd name="adj4" fmla="val 1285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31479"/>
              <a:gd name="adj4" fmla="val 1341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8705"/>
              <a:gd name="adj4" fmla="val 1281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7756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カギ線コネクタ 12"/>
          <p:cNvCxnSpPr>
            <a:stCxn id="3" idx="0"/>
            <a:endCxn id="33" idx="2"/>
          </p:cNvCxnSpPr>
          <p:nvPr/>
        </p:nvCxnSpPr>
        <p:spPr>
          <a:xfrm rot="16200000" flipV="1">
            <a:off x="4280695" y="2633638"/>
            <a:ext cx="57544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0"/>
          </p:cNvCxnSpPr>
          <p:nvPr/>
        </p:nvCxnSpPr>
        <p:spPr>
          <a:xfrm rot="5400000" flipH="1" flipV="1">
            <a:off x="2608843" y="4274155"/>
            <a:ext cx="288032" cy="219812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7" idx="0"/>
          </p:cNvCxnSpPr>
          <p:nvPr/>
        </p:nvCxnSpPr>
        <p:spPr>
          <a:xfrm rot="16200000" flipV="1">
            <a:off x="4152270" y="5097501"/>
            <a:ext cx="83229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</p:cNvCxnSpPr>
          <p:nvPr/>
        </p:nvCxnSpPr>
        <p:spPr>
          <a:xfrm rot="16200000" flipV="1">
            <a:off x="6228532" y="4220740"/>
            <a:ext cx="288032" cy="2304951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 flipH="1" flipV="1">
            <a:off x="3579790" y="4957069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/>
          <p:nvPr/>
        </p:nvCxnSpPr>
        <p:spPr>
          <a:xfrm rot="5400000" flipH="1" flipV="1">
            <a:off x="4947941" y="4939385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二等辺三角形 46"/>
          <p:cNvSpPr/>
          <p:nvPr/>
        </p:nvSpPr>
        <p:spPr>
          <a:xfrm>
            <a:off x="4381229" y="2340204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>
            <a:off x="3668316" y="4658026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4381229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5036467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22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788333"/>
            <a:ext cx="2959416" cy="584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グループ化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282974" y="2799927"/>
            <a:ext cx="705395" cy="185320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282974" y="4797152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282974" y="6485248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1032" y="31624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231" y="5134122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0825" y="6035691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60033" y="1052736"/>
            <a:ext cx="720080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2492896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6332472"/>
            <a:ext cx="720080" cy="1527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635" y="1261218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2338263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4243" y="5963141"/>
            <a:ext cx="273146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</a:p>
          <a:p>
            <a:r>
              <a:rPr lang="en-US" altLang="ja-JP" dirty="0" smtClean="0">
                <a:latin typeface="+mn-ea"/>
              </a:rPr>
              <a:t>(Images)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2941239" y="100648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4794969" y="4979248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4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</a:t>
            </a:r>
            <a:r>
              <a:rPr lang="ja-JP" altLang="en-US" dirty="0" smtClean="0">
                <a:latin typeface="+mj-ea"/>
              </a:rPr>
              <a:t>受け渡し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9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250825" y="1039580"/>
            <a:ext cx="4298980" cy="1296144"/>
          </a:xfrm>
          <a:prstGeom prst="borderCallout1">
            <a:avLst>
              <a:gd name="adj1" fmla="val 102739"/>
              <a:gd name="adj2" fmla="val 80057"/>
              <a:gd name="adj3" fmla="val 156827"/>
              <a:gd name="adj4" fmla="val 964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prepareForSegue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if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segue.identifier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==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goModalViewSegue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"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    /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データコピー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}</a:t>
            </a:r>
          </a:p>
        </p:txBody>
      </p:sp>
      <p:sp>
        <p:nvSpPr>
          <p:cNvPr id="24" name="線吹き出し 1 (枠付き) 23"/>
          <p:cNvSpPr/>
          <p:nvPr/>
        </p:nvSpPr>
        <p:spPr>
          <a:xfrm>
            <a:off x="250825" y="4732416"/>
            <a:ext cx="4298980" cy="1296144"/>
          </a:xfrm>
          <a:prstGeom prst="borderCallout1">
            <a:avLst>
              <a:gd name="adj1" fmla="val -5358"/>
              <a:gd name="adj2" fmla="val 80995"/>
              <a:gd name="adj3" fmla="val -84251"/>
              <a:gd name="adj4" fmla="val 957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rgbClr val="000000"/>
                </a:solidFill>
              </a:rPr>
              <a:t>@</a:t>
            </a:r>
            <a:r>
              <a:rPr lang="en-US" altLang="ja-JP" sz="1400" dirty="0" err="1">
                <a:solidFill>
                  <a:srgbClr val="000000"/>
                </a:solidFill>
              </a:rPr>
              <a:t>IBAction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unwindModalView</a:t>
            </a:r>
            <a:r>
              <a:rPr lang="en-US" altLang="ja-JP" sz="1400" dirty="0" smtClean="0">
                <a:solidFill>
                  <a:srgbClr val="000000"/>
                </a:solidFill>
              </a:rPr>
              <a:t>()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 If </a:t>
            </a:r>
            <a:r>
              <a:rPr lang="en-US" altLang="ja-JP" sz="1400" dirty="0" err="1">
                <a:solidFill>
                  <a:srgbClr val="000000"/>
                </a:solidFill>
              </a:rPr>
              <a:t>view.modify</a:t>
            </a:r>
            <a:r>
              <a:rPr lang="en-US" altLang="ja-JP" sz="1400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/</a:t>
            </a:r>
            <a:r>
              <a:rPr lang="en-US" altLang="ja-JP" sz="1400" dirty="0">
                <a:solidFill>
                  <a:srgbClr val="000000"/>
                </a:solidFill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</a:rPr>
              <a:t>データコピー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</a:rPr>
              <a:t>}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890501" y="2404058"/>
            <a:ext cx="1589017" cy="564622"/>
          </a:xfrm>
          <a:prstGeom prst="borderCallout1">
            <a:avLst>
              <a:gd name="adj1" fmla="val 102739"/>
              <a:gd name="adj2" fmla="val 80057"/>
              <a:gd name="adj3" fmla="val 101486"/>
              <a:gd name="adj4" fmla="val 799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Bool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データの受け渡し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</a:t>
            </a:r>
            <a:r>
              <a:rPr lang="ja-JP" altLang="en-US" dirty="0">
                <a:latin typeface="+mj-ea"/>
              </a:rPr>
              <a:t>受け渡し</a:t>
            </a:r>
            <a:endParaRPr lang="ja-JP" altLang="en-US" sz="3200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7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5361636" y="833773"/>
            <a:ext cx="3313063" cy="864716"/>
          </a:xfrm>
          <a:prstGeom prst="borderCallout1">
            <a:avLst>
              <a:gd name="adj1" fmla="val 53781"/>
              <a:gd name="adj2" fmla="val -3298"/>
              <a:gd name="adj3" fmla="val 123023"/>
              <a:gd name="adj4" fmla="val -23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rgbClr val="000000"/>
                </a:solidFill>
              </a:rPr>
              <a:t>viewWillAppear</a:t>
            </a:r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572000" y="5250076"/>
            <a:ext cx="4192158" cy="1296144"/>
          </a:xfrm>
          <a:prstGeom prst="borderCallout1">
            <a:avLst>
              <a:gd name="adj1" fmla="val -5322"/>
              <a:gd name="adj2" fmla="val 26995"/>
              <a:gd name="adj3" fmla="val -38612"/>
              <a:gd name="adj4" fmla="val 79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rgbClr val="000000"/>
                </a:solidFill>
              </a:rPr>
              <a:t>buttonOkTapped</a:t>
            </a:r>
            <a:r>
              <a:rPr lang="en-US" altLang="ja-JP" sz="1400" dirty="0" smtClean="0">
                <a:solidFill>
                  <a:srgbClr val="000000"/>
                </a:solidFill>
              </a:rPr>
              <a:t>() 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getControl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ja-JP" altLang="en-US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performSegueWithIdentifier</a:t>
            </a:r>
            <a:r>
              <a:rPr lang="en-US" altLang="ja-JP" sz="1400" dirty="0">
                <a:solidFill>
                  <a:srgbClr val="000000"/>
                </a:solidFill>
              </a:rPr>
              <a:t>("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unwindSegue</a:t>
            </a:r>
            <a:r>
              <a:rPr lang="en-US" altLang="ja-JP" sz="1400" dirty="0" smtClean="0">
                <a:solidFill>
                  <a:srgbClr val="000000"/>
                </a:solidFill>
              </a:rPr>
              <a:t>”)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データの</a:t>
            </a:r>
            <a:r>
              <a:rPr lang="ja-JP" altLang="en-US" dirty="0">
                <a:latin typeface="+mj-ea"/>
              </a:rPr>
              <a:t>受け渡し</a:t>
            </a:r>
            <a:endParaRPr lang="ja-JP" altLang="en-US" sz="3200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6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77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ModalViewにおける</a:t>
            </a:r>
            <a:r>
              <a:rPr lang="ja-JP" altLang="en-US" dirty="0" smtClean="0"/>
              <a:t>データの</a:t>
            </a:r>
            <a:r>
              <a:rPr lang="ja-JP" altLang="en-US" dirty="0" smtClean="0">
                <a:latin typeface="+mj-ea"/>
              </a:rPr>
              <a:t>受け渡し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0" y="683235"/>
            <a:ext cx="2931407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48113"/>
              <a:gd name="adj4" fmla="val -200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6555"/>
              <a:gd name="adj4" fmla="val 1107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3808" y="890799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03855" y="915008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</a:t>
            </a:r>
            <a:r>
              <a:rPr lang="en-US" altLang="ja-JP" dirty="0" smtClean="0">
                <a:latin typeface="+mn-ea"/>
              </a:rPr>
              <a:t>Key</a:t>
            </a:r>
          </a:p>
          <a:p>
            <a:r>
              <a:rPr lang="en-US" altLang="ja-JP" dirty="0" smtClean="0">
                <a:latin typeface="+mn-ea"/>
              </a:rPr>
              <a:t>    static </a:t>
            </a:r>
            <a:r>
              <a:rPr lang="en-US" altLang="ja-JP" dirty="0">
                <a:latin typeface="+mn-ea"/>
              </a:rPr>
              <a:t>let </a:t>
            </a:r>
            <a:r>
              <a:rPr lang="en-US" altLang="ja-JP" dirty="0" err="1">
                <a:solidFill>
                  <a:srgbClr val="FF6600"/>
                </a:solidFill>
                <a:latin typeface="+mn-ea"/>
              </a:rPr>
              <a:t>appMaster</a:t>
            </a:r>
            <a:r>
              <a:rPr lang="en-US" altLang="ja-JP" dirty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w0hdeiUscxxxxxxxxxx	hgn6Dols0</a:t>
            </a:r>
            <a:r>
              <a:rPr lang="en-US" altLang="ja-JP" dirty="0">
                <a:latin typeface="+mn-ea"/>
              </a:rPr>
              <a:t>" //Master Key</a:t>
            </a: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80728"/>
            <a:ext cx="8752142" cy="40417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67544" y="1484784"/>
            <a:ext cx="6696744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強調線吹き出し 1 (枠付き) 4"/>
          <p:cNvSpPr/>
          <p:nvPr/>
        </p:nvSpPr>
        <p:spPr>
          <a:xfrm>
            <a:off x="3635896" y="5589240"/>
            <a:ext cx="3528392" cy="864096"/>
          </a:xfrm>
          <a:prstGeom prst="accentBorderCallout1">
            <a:avLst>
              <a:gd name="adj1" fmla="val 49459"/>
              <a:gd name="adj2" fmla="val -4392"/>
              <a:gd name="adj3" fmla="val -308332"/>
              <a:gd name="adj4" fmla="val -620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この部分をコピーして、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SecretKey.swift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を作成しないとコンパイルできない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配置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図形グループ 24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図形グループ 30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5" name="円柱 3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6" name="円柱 3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右矢印 38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/>
          <p:cNvSpPr/>
          <p:nvPr/>
        </p:nvSpPr>
        <p:spPr>
          <a:xfrm>
            <a:off x="5988827" y="2312876"/>
            <a:ext cx="959437" cy="848010"/>
          </a:xfrm>
          <a:prstGeom prst="mathMultiply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211823"/>
            <a:ext cx="2892690" cy="1099967"/>
          </a:xfrm>
          <a:prstGeom prst="borderCallout1">
            <a:avLst>
              <a:gd name="adj1" fmla="val 106405"/>
              <a:gd name="adj2" fmla="val 50095"/>
              <a:gd name="adj3" fmla="val 203879"/>
              <a:gd name="adj4" fmla="val 277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通信できない場合は、ローカルの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だけで動作し。接続できたときに整合を取る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49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削除処理まだ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1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外部スキーム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6185" y="1941106"/>
            <a:ext cx="286460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600" dirty="0" smtClean="0"/>
              <a:t>l</a:t>
            </a:r>
            <a:r>
              <a:rPr kumimoji="1" lang="en-US" altLang="ja-JP" sz="1600" dirty="0" err="1" smtClean="0"/>
              <a:t>astUpdate:Date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863" y="1941106"/>
            <a:ext cx="285630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ID:Num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0094" y="1941106"/>
            <a:ext cx="2877795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o</a:t>
            </a:r>
            <a:r>
              <a:rPr kumimoji="1" lang="en-US" altLang="ja-JP" sz="1600" dirty="0" err="1" smtClean="0"/>
              <a:t>bjectId:String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863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ローカル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06120" y="2319463"/>
            <a:ext cx="22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クラウド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全システムのキーにもなっている</a:t>
            </a:r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4014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最終更新日時</a:t>
            </a:r>
            <a:endParaRPr lang="en-US" altLang="ja-JP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3481" y="3118450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/>
              <a:t>m</a:t>
            </a:r>
            <a:r>
              <a:rPr lang="en-US" altLang="ja-JP" sz="1600" dirty="0" err="1" smtClean="0"/>
              <a:t>emo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String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491" y="3111606"/>
            <a:ext cx="287560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title</a:t>
            </a:r>
            <a:r>
              <a:rPr kumimoji="1" lang="en-US" altLang="ja-JP" sz="1600" dirty="0" err="1" smtClean="0"/>
              <a:t>:String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97889" y="3111606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isDone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Bool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449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2348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詳細メモ</a:t>
            </a:r>
            <a:endParaRPr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97889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タスク終了のチェック</a:t>
            </a:r>
            <a:endParaRPr lang="en-US" altLang="ja-JP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7883" y="4221992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isMark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Bool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2291" y="4215148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isDelete</a:t>
            </a:r>
            <a:r>
              <a:rPr kumimoji="1" lang="en-US" altLang="ja-JP" sz="1600" dirty="0" err="1" smtClean="0"/>
              <a:t>:</a:t>
            </a:r>
            <a:r>
              <a:rPr kumimoji="1" lang="en-US" altLang="ja-JP" sz="1600" dirty="0" err="1" smtClean="0"/>
              <a:t>Bool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7883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重要マークの</a:t>
            </a:r>
            <a:r>
              <a:rPr lang="en-US" altLang="ja-JP" sz="1000" dirty="0" smtClean="0"/>
              <a:t>ON/OFF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2291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削除フラグ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3810684" y="289322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Paers.com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0808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23246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</a:t>
                      </a: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946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2448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線吹き出し 1 (枠付き) 51"/>
          <p:cNvSpPr/>
          <p:nvPr/>
        </p:nvSpPr>
        <p:spPr>
          <a:xfrm>
            <a:off x="2325888" y="408804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ID:Num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28876" y="5446509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3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システムの主キー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36905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62078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</a:t>
                      </a: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859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86893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1054427" y="5462390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934558" y="5442608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869210" y="5447804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43850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40350"/>
              <a:gd name="adj4" fmla="val -1385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全システム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のキーを複製する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67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操作クラス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99592" y="19041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99592" y="249289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s</a:t>
            </a:r>
            <a:r>
              <a:rPr lang="en-US" altLang="ja-JP" dirty="0" smtClean="0">
                <a:latin typeface="+mn-ea"/>
              </a:rPr>
              <a:t>elect()-&gt;[Task]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99592" y="3068960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insert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592" y="364502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delete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580112" y="1874135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80112" y="2462911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n-ea"/>
              </a:rPr>
              <a:t>selectAsync</a:t>
            </a:r>
            <a:r>
              <a:rPr lang="en-US" altLang="ja-JP" dirty="0" smtClean="0">
                <a:latin typeface="+mn-ea"/>
              </a:rPr>
              <a:t>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580112" y="3038975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insertAsync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580112" y="3615039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deleteAsync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46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899592" y="19041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99592" y="249289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s</a:t>
            </a:r>
            <a:r>
              <a:rPr lang="en-US" altLang="ja-JP" dirty="0" smtClean="0">
                <a:latin typeface="+mn-ea"/>
              </a:rPr>
              <a:t>elect()-&gt;[Task]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99592" y="3068960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insert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592" y="364502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delete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580112" y="1874135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80112" y="2462911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n-ea"/>
              </a:rPr>
              <a:t>selectAsync</a:t>
            </a:r>
            <a:r>
              <a:rPr lang="en-US" altLang="ja-JP" dirty="0" smtClean="0">
                <a:latin typeface="+mn-ea"/>
              </a:rPr>
              <a:t>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580112" y="3038975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insertAsync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580112" y="3615039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deleteAsync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5" name="線吹き出し 1 (枠付き) 54"/>
          <p:cNvSpPr/>
          <p:nvPr/>
        </p:nvSpPr>
        <p:spPr>
          <a:xfrm>
            <a:off x="250825" y="980728"/>
            <a:ext cx="2614539" cy="432048"/>
          </a:xfrm>
          <a:prstGeom prst="borderCallout1">
            <a:avLst>
              <a:gd name="adj1" fmla="val 104136"/>
              <a:gd name="adj2" fmla="val 20550"/>
              <a:gd name="adj3" fmla="val 391357"/>
              <a:gd name="adj4" fmla="val 328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* FROM Task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線吹き出し 1 (枠付き) 55"/>
          <p:cNvSpPr/>
          <p:nvPr/>
        </p:nvSpPr>
        <p:spPr>
          <a:xfrm>
            <a:off x="250825" y="4512696"/>
            <a:ext cx="2751359" cy="432048"/>
          </a:xfrm>
          <a:prstGeom prst="borderCallout1">
            <a:avLst>
              <a:gd name="adj1" fmla="val -10182"/>
              <a:gd name="adj2" fmla="val 8046"/>
              <a:gd name="adj3" fmla="val -271218"/>
              <a:gd name="adj4" fmla="val 379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INSERT INTO task ….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UPDATE task SET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線吹き出し 1 (枠付き) 56"/>
          <p:cNvSpPr/>
          <p:nvPr/>
        </p:nvSpPr>
        <p:spPr>
          <a:xfrm>
            <a:off x="1345668" y="5517232"/>
            <a:ext cx="3039391" cy="432048"/>
          </a:xfrm>
          <a:prstGeom prst="borderCallout1">
            <a:avLst>
              <a:gd name="adj1" fmla="val -14848"/>
              <a:gd name="adj2" fmla="val 78261"/>
              <a:gd name="adj3" fmla="val -329543"/>
              <a:gd name="adj4" fmla="val 59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DELETE FROM task WHERE ID=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線吹き出し 1 (枠付き) 57"/>
          <p:cNvSpPr/>
          <p:nvPr/>
        </p:nvSpPr>
        <p:spPr>
          <a:xfrm>
            <a:off x="5580112" y="980728"/>
            <a:ext cx="3313063" cy="432048"/>
          </a:xfrm>
          <a:prstGeom prst="borderCallout1">
            <a:avLst>
              <a:gd name="adj1" fmla="val 106469"/>
              <a:gd name="adj2" fmla="val 81574"/>
              <a:gd name="adj3" fmla="val 368027"/>
              <a:gd name="adj4" fmla="val 631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GET https://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/1/classes/task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線吹き出し 1 (枠付き) 59"/>
          <p:cNvSpPr/>
          <p:nvPr/>
        </p:nvSpPr>
        <p:spPr>
          <a:xfrm>
            <a:off x="5076056" y="4564572"/>
            <a:ext cx="3817119" cy="432048"/>
          </a:xfrm>
          <a:prstGeom prst="borderCallout1">
            <a:avLst>
              <a:gd name="adj1" fmla="val -12515"/>
              <a:gd name="adj2" fmla="val 88139"/>
              <a:gd name="adj3" fmla="val -240889"/>
              <a:gd name="adj4" fmla="val 753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POST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k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PUT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objectId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操作クラス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12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19657</TotalTime>
  <Words>2219</Words>
  <Application>Microsoft Macintosh PowerPoint</Application>
  <PresentationFormat>画面に合わせる (4:3)</PresentationFormat>
  <Paragraphs>710</Paragraphs>
  <Slides>40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削除処理まだ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179</cp:revision>
  <dcterms:created xsi:type="dcterms:W3CDTF">2015-06-09T23:20:37Z</dcterms:created>
  <dcterms:modified xsi:type="dcterms:W3CDTF">2015-07-26T20:10:16Z</dcterms:modified>
</cp:coreProperties>
</file>