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0"/>
  </p:notesMasterIdLst>
  <p:sldIdLst>
    <p:sldId id="257" r:id="rId2"/>
    <p:sldId id="276" r:id="rId3"/>
    <p:sldId id="289" r:id="rId4"/>
    <p:sldId id="277" r:id="rId5"/>
    <p:sldId id="316" r:id="rId6"/>
    <p:sldId id="285" r:id="rId7"/>
    <p:sldId id="284" r:id="rId8"/>
    <p:sldId id="290" r:id="rId9"/>
    <p:sldId id="288" r:id="rId10"/>
    <p:sldId id="287" r:id="rId11"/>
    <p:sldId id="297" r:id="rId12"/>
    <p:sldId id="302" r:id="rId13"/>
    <p:sldId id="303" r:id="rId14"/>
    <p:sldId id="293" r:id="rId15"/>
    <p:sldId id="336" r:id="rId16"/>
    <p:sldId id="337" r:id="rId17"/>
    <p:sldId id="338" r:id="rId18"/>
    <p:sldId id="311" r:id="rId19"/>
    <p:sldId id="299" r:id="rId20"/>
    <p:sldId id="304" r:id="rId21"/>
    <p:sldId id="326" r:id="rId22"/>
    <p:sldId id="329" r:id="rId23"/>
    <p:sldId id="300" r:id="rId24"/>
    <p:sldId id="298" r:id="rId25"/>
    <p:sldId id="310" r:id="rId26"/>
    <p:sldId id="295" r:id="rId27"/>
    <p:sldId id="315" r:id="rId28"/>
    <p:sldId id="309" r:id="rId29"/>
    <p:sldId id="312" r:id="rId30"/>
    <p:sldId id="314" r:id="rId31"/>
    <p:sldId id="313" r:id="rId32"/>
    <p:sldId id="317" r:id="rId33"/>
    <p:sldId id="318" r:id="rId34"/>
    <p:sldId id="323" r:id="rId35"/>
    <p:sldId id="324" r:id="rId36"/>
    <p:sldId id="319" r:id="rId37"/>
    <p:sldId id="325" r:id="rId38"/>
    <p:sldId id="320" r:id="rId39"/>
    <p:sldId id="296" r:id="rId40"/>
    <p:sldId id="321" r:id="rId41"/>
    <p:sldId id="334" r:id="rId42"/>
    <p:sldId id="333" r:id="rId43"/>
    <p:sldId id="330" r:id="rId44"/>
    <p:sldId id="335" r:id="rId45"/>
    <p:sldId id="331" r:id="rId46"/>
    <p:sldId id="332" r:id="rId47"/>
    <p:sldId id="322" r:id="rId48"/>
    <p:sldId id="26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48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とりあえず力ずくで書く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１期から２期へのキッカケ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7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有効性の実感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２期から３期へのキッカケ</a:t>
            </a:r>
            <a:endParaRPr lang="ja-JP" altLang="en-US" sz="2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31" y="2132856"/>
            <a:ext cx="796094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TDD</a:t>
            </a:r>
            <a:r>
              <a:rPr lang="ja-JP" altLang="en-US" sz="2800" dirty="0"/>
              <a:t>が優れた手法だと</a:t>
            </a:r>
            <a:r>
              <a:rPr lang="ja-JP" altLang="en-US" sz="2800" dirty="0" smtClean="0"/>
              <a:t>気付くタイミング・理由</a:t>
            </a:r>
            <a:r>
              <a:rPr lang="ja-JP" altLang="en-US" sz="2800" dirty="0"/>
              <a:t>は人</a:t>
            </a:r>
            <a:r>
              <a:rPr lang="ja-JP" altLang="en-US" sz="2800" dirty="0" smtClean="0"/>
              <a:t>それぞれかも知れない</a:t>
            </a:r>
            <a:endParaRPr lang="ja-JP" altLang="en-US" sz="28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827584" y="3645024"/>
            <a:ext cx="7920880" cy="2481139"/>
          </a:xfrm>
        </p:spPr>
        <p:txBody>
          <a:bodyPr/>
          <a:lstStyle/>
          <a:p>
            <a:r>
              <a:rPr lang="ja-JP" altLang="en-US" dirty="0"/>
              <a:t>実装しようとしているモジュールの設計が洗練されていく感覚を味わった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回帰</a:t>
            </a:r>
            <a:r>
              <a:rPr lang="ja-JP" altLang="en-US" dirty="0" smtClean="0"/>
              <a:t>テスト前に、思わぬ</a:t>
            </a:r>
            <a:r>
              <a:rPr lang="ja-JP" altLang="en-US" dirty="0"/>
              <a:t>不具合を早期に検出できた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大胆なリファクタリングを躊躇無くできた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など・・・・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リファクタリング・スタイル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３</a:t>
            </a:r>
            <a:r>
              <a:rPr lang="ja-JP" altLang="en-US" sz="2000" dirty="0" smtClean="0"/>
              <a:t>期から４期へのキッカケ</a:t>
            </a:r>
            <a:endParaRPr lang="ja-JP" altLang="en-US" sz="2000" dirty="0" smtClean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1013591" y="2708920"/>
            <a:ext cx="7920880" cy="2481139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916832"/>
            <a:ext cx="8577584" cy="4402212"/>
          </a:xfrm>
        </p:spPr>
        <p:txBody>
          <a:bodyPr/>
          <a:lstStyle/>
          <a:p>
            <a:r>
              <a:rPr lang="ja-JP" altLang="en-US" dirty="0"/>
              <a:t>以前は</a:t>
            </a:r>
            <a:r>
              <a:rPr lang="ja-JP" altLang="en-US" dirty="0" smtClean="0"/>
              <a:t>、一通り動いたら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としてきた</a:t>
            </a:r>
            <a:endParaRPr lang="ja-JP" altLang="en-US" dirty="0"/>
          </a:p>
          <a:p>
            <a:r>
              <a:rPr lang="ja-JP" altLang="en-US" dirty="0" smtClean="0"/>
              <a:t>テストを書くようになってからは、必要だと思う</a:t>
            </a:r>
            <a:r>
              <a:rPr lang="ja-JP" altLang="en-US" dirty="0" smtClean="0">
                <a:solidFill>
                  <a:srgbClr val="FF0000"/>
                </a:solidFill>
              </a:rPr>
              <a:t>テストまで全部書いてやっと</a:t>
            </a:r>
            <a:r>
              <a:rPr lang="en-US" altLang="ja-JP" dirty="0" smtClean="0">
                <a:solidFill>
                  <a:srgbClr val="FF0000"/>
                </a:solidFill>
              </a:rPr>
              <a:t>OK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当然、進捗率は落ちる</a:t>
            </a:r>
            <a:r>
              <a:rPr lang="ja-JP" altLang="en-US" dirty="0"/>
              <a:t>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が出た後の手戻りは激減した</a:t>
            </a:r>
            <a:endParaRPr lang="ja-JP" altLang="en-US" dirty="0"/>
          </a:p>
          <a:p>
            <a:r>
              <a:rPr lang="ja-JP" altLang="en-US" dirty="0" smtClean="0"/>
              <a:t>また、事後のメンテナンス・仕様変更への対応が非常に楽になった</a:t>
            </a:r>
            <a:endParaRPr lang="en-US" altLang="ja-JP" dirty="0" smtClean="0"/>
          </a:p>
          <a:p>
            <a:r>
              <a:rPr lang="ja-JP" altLang="en-US" dirty="0" smtClean="0"/>
              <a:t>何時の間にか、</a:t>
            </a:r>
            <a:r>
              <a:rPr lang="ja-JP" altLang="en-US" dirty="0">
                <a:solidFill>
                  <a:srgbClr val="FF0000"/>
                </a:solidFill>
              </a:rPr>
              <a:t>テストを</a:t>
            </a:r>
            <a:r>
              <a:rPr lang="ja-JP" altLang="en-US" dirty="0" smtClean="0">
                <a:solidFill>
                  <a:srgbClr val="FF0000"/>
                </a:solidFill>
              </a:rPr>
              <a:t>含めた遅い進捗率が正確なもの</a:t>
            </a:r>
            <a:r>
              <a:rPr lang="ja-JP" altLang="en-US" dirty="0"/>
              <a:t>だと感じるように</a:t>
            </a:r>
            <a:r>
              <a:rPr lang="ja-JP" altLang="en-US" dirty="0" smtClean="0"/>
              <a:t>なった</a:t>
            </a:r>
            <a:endParaRPr lang="ja-JP" altLang="en-US" dirty="0"/>
          </a:p>
          <a:p>
            <a:r>
              <a:rPr lang="ja-JP" altLang="en-US" dirty="0" smtClean="0"/>
              <a:t>技術的負債を計上できるようになったよ</a:t>
            </a:r>
            <a:r>
              <a:rPr lang="ja-JP" altLang="en-US" dirty="0"/>
              <a:t>う</a:t>
            </a:r>
            <a:r>
              <a:rPr lang="ja-JP" altLang="en-US" dirty="0" smtClean="0"/>
              <a:t>に感じる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現在の進捗率は？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聞かれたら・・・・</a:t>
            </a:r>
          </a:p>
        </p:txBody>
      </p:sp>
    </p:spTree>
    <p:extLst>
      <p:ext uri="{BB962C8B-B14F-4D97-AF65-F5344CB8AC3E}">
        <p14:creationId xmlns:p14="http://schemas.microsoft.com/office/powerpoint/2010/main" val="2491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77584" cy="3826148"/>
          </a:xfrm>
        </p:spPr>
        <p:txBody>
          <a:bodyPr/>
          <a:lstStyle/>
          <a:p>
            <a:r>
              <a:rPr lang="ja-JP" altLang="en-US" dirty="0"/>
              <a:t>開発時の</a:t>
            </a:r>
            <a:r>
              <a:rPr lang="ja-JP" altLang="en-US" dirty="0">
                <a:solidFill>
                  <a:srgbClr val="FF0000"/>
                </a:solidFill>
              </a:rPr>
              <a:t>工数は間違いなく上がる</a:t>
            </a:r>
            <a:r>
              <a:rPr lang="ja-JP" altLang="en-US" dirty="0"/>
              <a:t>が</a:t>
            </a:r>
            <a:r>
              <a:rPr lang="ja-JP" altLang="en-US" dirty="0" smtClean="0"/>
              <a:t>、バグ</a:t>
            </a:r>
            <a:r>
              <a:rPr lang="ja-JP" altLang="en-US" dirty="0"/>
              <a:t>発生率は減り、テスト・デバッグを含めた</a:t>
            </a:r>
            <a:r>
              <a:rPr lang="ja-JP" altLang="en-US" dirty="0">
                <a:solidFill>
                  <a:srgbClr val="FF0000"/>
                </a:solidFill>
              </a:rPr>
              <a:t>トータルの工数は削減</a:t>
            </a:r>
            <a:r>
              <a:rPr lang="ja-JP" altLang="en-US" dirty="0"/>
              <a:t>されている</a:t>
            </a:r>
            <a:r>
              <a:rPr lang="ja-JP" altLang="en-US" dirty="0" smtClean="0"/>
              <a:t>かも知れない</a:t>
            </a:r>
            <a:endParaRPr lang="en-US" altLang="ja-JP" dirty="0" smtClean="0"/>
          </a:p>
          <a:p>
            <a:r>
              <a:rPr lang="ja-JP" altLang="en-US" dirty="0" smtClean="0"/>
              <a:t>特に「</a:t>
            </a:r>
            <a:r>
              <a:rPr lang="ja-JP" altLang="en-US" dirty="0"/>
              <a:t>規模の大きな」又は「長期」なプロジェクトでは、有効かも知れない。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変更に強い」というあたりが絶対価値だと思われるが</a:t>
            </a:r>
            <a:r>
              <a:rPr lang="ja-JP" altLang="en-US" dirty="0" smtClean="0"/>
              <a:t>、それが必要</a:t>
            </a:r>
            <a:r>
              <a:rPr lang="ja-JP" altLang="en-US" dirty="0"/>
              <a:t>ないというのであれば工数</a:t>
            </a:r>
            <a:r>
              <a:rPr lang="ja-JP" altLang="en-US" dirty="0" smtClean="0"/>
              <a:t>増加だけが問題</a:t>
            </a:r>
            <a:r>
              <a:rPr lang="ja-JP" altLang="en-US" dirty="0"/>
              <a:t>になるのは否定</a:t>
            </a:r>
            <a:r>
              <a:rPr lang="ja-JP" altLang="en-US" dirty="0" smtClean="0"/>
              <a:t>できない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結局、費用対効果ってことですね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4052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948" y="2024844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2276872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08825" y="357646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41081" y="41165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235" y="5364937"/>
            <a:ext cx="786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理解度による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見えているもの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違う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自分にも見えて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いないものがまだ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あるはず・・・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バグ修正の手順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ブルーで同が有る場合、「仕様バグ」若しくは、「テスト漏れ」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63688" y="215401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kumimoji="1" lang="ja-JP" altLang="en-US" dirty="0" smtClean="0">
                <a:latin typeface="+mn-ea"/>
              </a:rPr>
              <a:t>問題発生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116" y="323413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テスト作成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3688" y="4498755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修正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ブルーで問題が発生した場合の修正手順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矢印 15"/>
          <p:cNvSpPr/>
          <p:nvPr/>
        </p:nvSpPr>
        <p:spPr>
          <a:xfrm rot="7217993" flipV="1">
            <a:off x="4292432" y="2597925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3772274" flipV="1">
            <a:off x="4304759" y="4090527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576307" y="3629624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957652" y="4882773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953429" y="2538028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29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チェック</a:t>
            </a:r>
            <a:r>
              <a:rPr lang="ja-JP" altLang="en-US" sz="2000" dirty="0"/>
              <a:t>例外</a:t>
            </a:r>
            <a:r>
              <a:rPr lang="ja-JP" altLang="en-US" sz="2000" dirty="0" smtClean="0"/>
              <a:t>に対処しないとコンパイルが通らない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" y="2623940"/>
            <a:ext cx="84812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例外の取扱い</a:t>
            </a:r>
            <a:r>
              <a:rPr lang="ja-JP" altLang="en-US" sz="4000" dirty="0" smtClean="0"/>
              <a:t>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ちゃんと</a:t>
            </a:r>
            <a:r>
              <a:rPr lang="en-US" altLang="ja-JP" sz="2000" dirty="0" smtClean="0"/>
              <a:t>try-catch</a:t>
            </a:r>
            <a:r>
              <a:rPr lang="ja-JP" altLang="en-US" sz="2000" dirty="0" smtClean="0"/>
              <a:t>すると複雑になる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62573"/>
            <a:ext cx="8332778" cy="47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例外の取扱い（３）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ルール無用で</a:t>
            </a:r>
            <a:r>
              <a:rPr lang="en-US" altLang="ja-JP" sz="2000" dirty="0" smtClean="0"/>
              <a:t>Exception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throw</a:t>
            </a:r>
            <a:r>
              <a:rPr lang="ja-JP" altLang="en-US" sz="2000" dirty="0" smtClean="0"/>
              <a:t>しておく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" y="2708920"/>
            <a:ext cx="87354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444207" y="3394364"/>
            <a:ext cx="238792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1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例外の取扱い（４）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.NET</a:t>
            </a:r>
            <a:r>
              <a:rPr lang="ja-JP" altLang="en-US" sz="2000" dirty="0" smtClean="0"/>
              <a:t>の場合、チェック例外は無いので華麗に無視しておく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7375"/>
            <a:ext cx="8731146" cy="29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38242" y="5581430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9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例外発生テスト（</a:t>
            </a:r>
            <a:r>
              <a:rPr lang="ja-JP" altLang="en-US" sz="4000" dirty="0"/>
              <a:t>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expected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JUnit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" y="2780928"/>
            <a:ext cx="8643009" cy="21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例外発生テスト（２）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ExpectedException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NUnit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2" y="1988840"/>
            <a:ext cx="97005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0" y="4120491"/>
            <a:ext cx="9373694" cy="253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95536" y="3645024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↓こういうのも悪くないかも・・・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9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Blac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ｋ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JumboDog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C#</a:t>
            </a:r>
            <a:r>
              <a:rPr lang="ja-JP" altLang="en-US" sz="4000" dirty="0" smtClean="0">
                <a:solidFill>
                  <a:schemeClr val="tx1"/>
                </a:solidFill>
              </a:rPr>
              <a:t>から</a:t>
            </a:r>
            <a:r>
              <a:rPr lang="en-US" altLang="ja-JP" sz="4000" dirty="0" smtClean="0">
                <a:solidFill>
                  <a:schemeClr val="tx1"/>
                </a:solidFill>
              </a:rPr>
              <a:t>Java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4000" dirty="0" smtClean="0">
                <a:solidFill>
                  <a:schemeClr val="tx1"/>
                </a:solidFill>
              </a:rPr>
              <a:t>移植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昨年夏にＪａｖａ入門のムック本を買ってから・・・・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進捗状況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TCP/UDP</a:t>
            </a:r>
            <a:r>
              <a:rPr lang="ja-JP" altLang="en-US" sz="2000" dirty="0" smtClean="0"/>
              <a:t>及びテキスト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バイナリの全部を一応終わり、一段落しました</a:t>
            </a:r>
            <a:endParaRPr lang="ja-JP" altLang="en-US" sz="2000" dirty="0" smtClean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0104"/>
              </p:ext>
            </p:extLst>
          </p:nvPr>
        </p:nvGraphicFramePr>
        <p:xfrm>
          <a:off x="1454494" y="1998668"/>
          <a:ext cx="6096000" cy="4320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4608"/>
                <a:gridCol w="3961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進捗状況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BJD.EXE</a:t>
                      </a:r>
                      <a:r>
                        <a:rPr kumimoji="1" lang="ja-JP" altLang="en-US" dirty="0" smtClean="0"/>
                        <a:t>（本体）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4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Proxy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DHCP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661110" y="2430716"/>
            <a:ext cx="3121976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70%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61110" y="3294812"/>
            <a:ext cx="3842055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100%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661110" y="3718476"/>
            <a:ext cx="3698041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依存関係の少ない、基本的クラスは既にテストが存在した</a:t>
            </a:r>
            <a:endParaRPr lang="ja-JP" altLang="en-US" sz="2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2159554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既にテストがある（基本的クラス）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9673" y="3789040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テストだけを移植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本体を移植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022848" y="4035152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2848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 flipV="1">
            <a:off x="4273012" y="2996952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425411" y="4634175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下位クラスは依存関係がハンパなく、ブラックボックス的テストしか存在しない</a:t>
            </a:r>
            <a:endParaRPr lang="ja-JP" altLang="en-US" sz="2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655231" y="1991563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既にテストがないクラス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55231" y="4219988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本体実装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203848" y="4434555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99625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672" y="3143691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再設計（依存排除・再配置）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232625" y="4870811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0800000" flipV="1">
            <a:off x="4196746" y="3789040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0800000" flipV="1">
            <a:off x="4171521" y="2666633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見た目は似てるが、そう甘く無かった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2636912"/>
            <a:ext cx="7408862" cy="3451225"/>
          </a:xfrm>
        </p:spPr>
        <p:txBody>
          <a:bodyPr/>
          <a:lstStyle/>
          <a:p>
            <a:r>
              <a:rPr lang="en-US" altLang="ja-JP" dirty="0" smtClean="0"/>
              <a:t>QA</a:t>
            </a:r>
            <a:r>
              <a:rPr lang="ja-JP" altLang="en-US" dirty="0" smtClean="0"/>
              <a:t>「ソフトウェア</a:t>
            </a:r>
            <a:r>
              <a:rPr lang="ja-JP" altLang="en-US" dirty="0"/>
              <a:t>の</a:t>
            </a:r>
            <a:r>
              <a:rPr lang="ja-JP" altLang="en-US" dirty="0" smtClean="0"/>
              <a:t>品質評価テスト」</a:t>
            </a:r>
            <a:r>
              <a:rPr lang="ja-JP" altLang="en-US" dirty="0"/>
              <a:t>と</a:t>
            </a:r>
            <a:r>
              <a:rPr lang="ja-JP" altLang="en-US" dirty="0" smtClean="0"/>
              <a:t>は違う</a:t>
            </a:r>
            <a:endParaRPr lang="en-US" altLang="ja-JP" dirty="0" smtClean="0"/>
          </a:p>
          <a:p>
            <a:r>
              <a:rPr lang="en-US" altLang="ja-JP" dirty="0"/>
              <a:t>TDD</a:t>
            </a:r>
            <a:r>
              <a:rPr lang="ja-JP" altLang="en-US" dirty="0"/>
              <a:t>に</a:t>
            </a:r>
            <a:r>
              <a:rPr lang="ja-JP" altLang="en-US" dirty="0" smtClean="0"/>
              <a:t>おけるテストは、仕様把握・分析設計のため</a:t>
            </a:r>
            <a:endParaRPr lang="en-US" altLang="ja-JP" dirty="0" smtClean="0"/>
          </a:p>
          <a:p>
            <a:r>
              <a:rPr lang="ja-JP" altLang="en-US" dirty="0" smtClean="0"/>
              <a:t>グリーンの時は、</a:t>
            </a:r>
            <a:r>
              <a:rPr lang="ja-JP" altLang="en-US" dirty="0"/>
              <a:t>あくまで設計どおり動作していると</a:t>
            </a:r>
            <a:r>
              <a:rPr lang="ja-JP" altLang="en-US" dirty="0" smtClean="0"/>
              <a:t>いう意味</a:t>
            </a:r>
            <a:endParaRPr lang="en-US" altLang="ja-JP" dirty="0" smtClean="0"/>
          </a:p>
          <a:p>
            <a:r>
              <a:rPr lang="ja-JP" altLang="en-US" dirty="0" smtClean="0"/>
              <a:t>顧客</a:t>
            </a:r>
            <a:r>
              <a:rPr lang="ja-JP" altLang="en-US" dirty="0"/>
              <a:t>が望むとおり動いて</a:t>
            </a:r>
            <a:r>
              <a:rPr lang="ja-JP" altLang="en-US" dirty="0" smtClean="0"/>
              <a:t>いる保証はない（仕様バグ）</a:t>
            </a:r>
            <a:endParaRPr lang="en-US" altLang="ja-JP" dirty="0" smtClean="0"/>
          </a:p>
          <a:p>
            <a:r>
              <a:rPr lang="ja-JP" altLang="en-US" dirty="0" smtClean="0"/>
              <a:t>「保守性が高い」「変更に強い」「リファクタリングしやすい」という意味では、品質向上にはなると言える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ユニットテストで品質保証はできない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QA</a:t>
            </a:r>
            <a:r>
              <a:rPr lang="ja-JP" altLang="en-US" sz="2000" dirty="0" smtClean="0"/>
              <a:t>は別に実施される必要がある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</a:t>
            </a:r>
            <a:r>
              <a:rPr lang="ja-JP" altLang="en-US" sz="4000" dirty="0" smtClean="0">
                <a:solidFill>
                  <a:schemeClr val="tx1"/>
                </a:solidFill>
              </a:rPr>
              <a:t>．私のＴＤＤ</a:t>
            </a:r>
            <a:r>
              <a:rPr lang="ja-JP" altLang="en-US" sz="4000" smtClean="0">
                <a:solidFill>
                  <a:schemeClr val="tx1"/>
                </a:solidFill>
              </a:rPr>
              <a:t>へ</a:t>
            </a:r>
            <a:r>
              <a:rPr lang="ja-JP" altLang="en-US" sz="4000" smtClean="0">
                <a:solidFill>
                  <a:schemeClr val="tx1"/>
                </a:solidFill>
              </a:rPr>
              <a:t>の遠い道のり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2277</TotalTime>
  <Words>1318</Words>
  <Application>Microsoft Office PowerPoint</Application>
  <PresentationFormat>画面に合わせる (4:3)</PresentationFormat>
  <Paragraphs>308</Paragraphs>
  <Slides>48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49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ユニットテストで品質保証はできない QAは別に実施される必要がある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２．私のＴＤＤへの遠い道のり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とりあえず力ずくで書く １期から２期へのキッカケ</vt:lpstr>
      <vt:lpstr>有効性の実感 ２期から３期へのキッカケ</vt:lpstr>
      <vt:lpstr>リファクタリング・スタイル ３期から４期へのキッカケ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進捗率（工数）の考え方（１） 現在の進捗率は？って聞かれたら・・・・</vt:lpstr>
      <vt:lpstr>進捗率（工数）の考え方（２） 結局、費用対効果ってことですね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X．テストでの重要ポイント xxx</vt:lpstr>
      <vt:lpstr>テストが最初に赤くなること テストコードも単なるプログラム</vt:lpstr>
      <vt:lpstr>バグ修正の手順 ブルーで同が有る場合、「仕様バグ」若しくは、「テスト漏れ」</vt:lpstr>
      <vt:lpstr>第１期 CCCC</vt:lpstr>
      <vt:lpstr>メソッドは日本語（１） 結構長い間、抵抗があって躊躇っていたが・・・・</vt:lpstr>
      <vt:lpstr>メソッドは日本語（２） やってみるとあまりにも分かりやすいのでハマる</vt:lpstr>
      <vt:lpstr>第１期 CCCC</vt:lpstr>
      <vt:lpstr>例外の取扱い（１） チェック例外に対処しないとコンパイルが通らない</vt:lpstr>
      <vt:lpstr>例外の取扱い（２） ちゃんとtry-catchすると複雑になる</vt:lpstr>
      <vt:lpstr>例外の取扱い（３） ルール無用でExceptionをthrowしておく</vt:lpstr>
      <vt:lpstr>例外の取扱い（４） .NETの場合、チェック例外は無いので華麗に無視しておく</vt:lpstr>
      <vt:lpstr>例外発生テスト（１） expected属性を使用する（JUnit）</vt:lpstr>
      <vt:lpstr>例外発生テスト（２） ExpectedException属性を使用する（NUnit）</vt:lpstr>
      <vt:lpstr>第１期 CCCC</vt:lpstr>
      <vt:lpstr>ターゲットが複数にわたるプロジェクト テストによる新たな手法になるか・・・・</vt:lpstr>
      <vt:lpstr>第１期 CCCC</vt:lpstr>
      <vt:lpstr>X．BlacｋJumboDogの C#からJavaへの移植 昨年夏にＪａｖａ入門のムック本を買ってから・・・・</vt:lpstr>
      <vt:lpstr>進捗状況 TCP/UDP及びテキスト/バイナリの全部を一応終わり、一段落しました</vt:lpstr>
      <vt:lpstr>移植の手順（１） 依存関係の少ない、基本的クラスは既にテストが存在した</vt:lpstr>
      <vt:lpstr>移植の手順（２） 下位クラスは依存関係がハンパなく、ブラックボックス的テストしか存在しない</vt:lpstr>
      <vt:lpstr>見た目は似てるが、そう甘く無かった CCCC</vt:lpstr>
      <vt:lpstr>第１期 CCCC</vt:lpstr>
      <vt:lpstr>第１期 CCCC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198</cp:revision>
  <dcterms:created xsi:type="dcterms:W3CDTF">2011-02-27T01:59:13Z</dcterms:created>
  <dcterms:modified xsi:type="dcterms:W3CDTF">2013-01-13T08:37:11Z</dcterms:modified>
</cp:coreProperties>
</file>