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73"/>
  </p:notesMasterIdLst>
  <p:sldIdLst>
    <p:sldId id="257" r:id="rId2"/>
    <p:sldId id="276" r:id="rId3"/>
    <p:sldId id="289" r:id="rId4"/>
    <p:sldId id="277" r:id="rId5"/>
    <p:sldId id="316" r:id="rId6"/>
    <p:sldId id="285" r:id="rId7"/>
    <p:sldId id="284" r:id="rId8"/>
    <p:sldId id="290" r:id="rId9"/>
    <p:sldId id="288" r:id="rId10"/>
    <p:sldId id="287" r:id="rId11"/>
    <p:sldId id="297" r:id="rId12"/>
    <p:sldId id="302" r:id="rId13"/>
    <p:sldId id="303" r:id="rId14"/>
    <p:sldId id="293" r:id="rId15"/>
    <p:sldId id="336" r:id="rId16"/>
    <p:sldId id="337" r:id="rId17"/>
    <p:sldId id="338" r:id="rId18"/>
    <p:sldId id="311" r:id="rId19"/>
    <p:sldId id="299" r:id="rId20"/>
    <p:sldId id="304" r:id="rId21"/>
    <p:sldId id="326" r:id="rId22"/>
    <p:sldId id="329" r:id="rId23"/>
    <p:sldId id="300" r:id="rId24"/>
    <p:sldId id="298" r:id="rId25"/>
    <p:sldId id="310" r:id="rId26"/>
    <p:sldId id="295" r:id="rId27"/>
    <p:sldId id="315" r:id="rId28"/>
    <p:sldId id="309" r:id="rId29"/>
    <p:sldId id="321" r:id="rId30"/>
    <p:sldId id="334" r:id="rId31"/>
    <p:sldId id="333" r:id="rId32"/>
    <p:sldId id="331" r:id="rId33"/>
    <p:sldId id="368" r:id="rId34"/>
    <p:sldId id="366" r:id="rId35"/>
    <p:sldId id="367" r:id="rId36"/>
    <p:sldId id="330" r:id="rId37"/>
    <p:sldId id="335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39" r:id="rId48"/>
    <p:sldId id="322" r:id="rId49"/>
    <p:sldId id="340" r:id="rId50"/>
    <p:sldId id="341" r:id="rId51"/>
    <p:sldId id="347" r:id="rId52"/>
    <p:sldId id="342" r:id="rId53"/>
    <p:sldId id="348" r:id="rId54"/>
    <p:sldId id="343" r:id="rId55"/>
    <p:sldId id="344" r:id="rId56"/>
    <p:sldId id="349" r:id="rId57"/>
    <p:sldId id="350" r:id="rId58"/>
    <p:sldId id="357" r:id="rId59"/>
    <p:sldId id="361" r:id="rId60"/>
    <p:sldId id="351" r:id="rId61"/>
    <p:sldId id="352" r:id="rId62"/>
    <p:sldId id="353" r:id="rId63"/>
    <p:sldId id="354" r:id="rId64"/>
    <p:sldId id="355" r:id="rId65"/>
    <p:sldId id="356" r:id="rId66"/>
    <p:sldId id="345" r:id="rId67"/>
    <p:sldId id="358" r:id="rId68"/>
    <p:sldId id="359" r:id="rId69"/>
    <p:sldId id="365" r:id="rId70"/>
    <p:sldId id="360" r:id="rId71"/>
    <p:sldId id="268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13439"/>
    <a:srgbClr val="C4DF9B"/>
    <a:srgbClr val="4B75A7"/>
    <a:srgbClr val="7DA7D9"/>
    <a:srgbClr val="B1FE96"/>
    <a:srgbClr val="CEE8A8"/>
    <a:srgbClr val="CDE4AC"/>
    <a:srgbClr val="91A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1" autoAdjust="0"/>
    <p:restoredTop sz="97875" autoAdjust="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7238C-7671-4987-82DB-4CE4B538354D}" type="datetimeFigureOut">
              <a:rPr kumimoji="1" lang="ja-JP" altLang="en-US" smtClean="0"/>
              <a:t>2013/1/14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BBEA0-6F36-4C0A-88FC-9F5849E930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2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BBEA0-6F36-4C0A-88FC-9F5849E93055}" type="slidenum">
              <a:rPr lang="ja-JP" altLang="en-US" smtClean="0">
                <a:solidFill>
                  <a:prstClr val="black"/>
                </a:solidFill>
              </a:rPr>
              <a:pPr/>
              <a:t>71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5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E764-8EA0-476C-AF76-C3355CE284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94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C35A-69D5-4618-A263-1D231FE18B6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2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F10D7-772F-434C-92C0-D46BA739A7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07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1643A-5488-4949-9A0F-A0C2CC86460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700 w 2706"/>
              <a:gd name="T1" fmla="*/ 0 h 640"/>
              <a:gd name="T2" fmla="*/ 2700 w 2706"/>
              <a:gd name="T3" fmla="*/ 0 h 640"/>
              <a:gd name="T4" fmla="*/ 2586 w 2706"/>
              <a:gd name="T5" fmla="*/ 18 h 640"/>
              <a:gd name="T6" fmla="*/ 2470 w 2706"/>
              <a:gd name="T7" fmla="*/ 38 h 640"/>
              <a:gd name="T8" fmla="*/ 2352 w 2706"/>
              <a:gd name="T9" fmla="*/ 60 h 640"/>
              <a:gd name="T10" fmla="*/ 2230 w 2706"/>
              <a:gd name="T11" fmla="*/ 82 h 640"/>
              <a:gd name="T12" fmla="*/ 2106 w 2706"/>
              <a:gd name="T13" fmla="*/ 108 h 640"/>
              <a:gd name="T14" fmla="*/ 1978 w 2706"/>
              <a:gd name="T15" fmla="*/ 134 h 640"/>
              <a:gd name="T16" fmla="*/ 1848 w 2706"/>
              <a:gd name="T17" fmla="*/ 164 h 640"/>
              <a:gd name="T18" fmla="*/ 1714 w 2706"/>
              <a:gd name="T19" fmla="*/ 194 h 640"/>
              <a:gd name="T20" fmla="*/ 1714 w 2706"/>
              <a:gd name="T21" fmla="*/ 194 h 640"/>
              <a:gd name="T22" fmla="*/ 1472 w 2706"/>
              <a:gd name="T23" fmla="*/ 252 h 640"/>
              <a:gd name="T24" fmla="*/ 1236 w 2706"/>
              <a:gd name="T25" fmla="*/ 304 h 640"/>
              <a:gd name="T26" fmla="*/ 1010 w 2706"/>
              <a:gd name="T27" fmla="*/ 352 h 640"/>
              <a:gd name="T28" fmla="*/ 792 w 2706"/>
              <a:gd name="T29" fmla="*/ 398 h 640"/>
              <a:gd name="T30" fmla="*/ 584 w 2706"/>
              <a:gd name="T31" fmla="*/ 438 h 640"/>
              <a:gd name="T32" fmla="*/ 382 w 2706"/>
              <a:gd name="T33" fmla="*/ 474 h 640"/>
              <a:gd name="T34" fmla="*/ 188 w 2706"/>
              <a:gd name="T35" fmla="*/ 508 h 640"/>
              <a:gd name="T36" fmla="*/ 0 w 2706"/>
              <a:gd name="T37" fmla="*/ 538 h 640"/>
              <a:gd name="T38" fmla="*/ 0 w 2706"/>
              <a:gd name="T39" fmla="*/ 538 h 640"/>
              <a:gd name="T40" fmla="*/ 130 w 2706"/>
              <a:gd name="T41" fmla="*/ 556 h 640"/>
              <a:gd name="T42" fmla="*/ 254 w 2706"/>
              <a:gd name="T43" fmla="*/ 572 h 640"/>
              <a:gd name="T44" fmla="*/ 374 w 2706"/>
              <a:gd name="T45" fmla="*/ 586 h 640"/>
              <a:gd name="T46" fmla="*/ 492 w 2706"/>
              <a:gd name="T47" fmla="*/ 598 h 640"/>
              <a:gd name="T48" fmla="*/ 606 w 2706"/>
              <a:gd name="T49" fmla="*/ 610 h 640"/>
              <a:gd name="T50" fmla="*/ 716 w 2706"/>
              <a:gd name="T51" fmla="*/ 618 h 640"/>
              <a:gd name="T52" fmla="*/ 822 w 2706"/>
              <a:gd name="T53" fmla="*/ 626 h 640"/>
              <a:gd name="T54" fmla="*/ 926 w 2706"/>
              <a:gd name="T55" fmla="*/ 632 h 640"/>
              <a:gd name="T56" fmla="*/ 1028 w 2706"/>
              <a:gd name="T57" fmla="*/ 636 h 640"/>
              <a:gd name="T58" fmla="*/ 1126 w 2706"/>
              <a:gd name="T59" fmla="*/ 638 h 640"/>
              <a:gd name="T60" fmla="*/ 1220 w 2706"/>
              <a:gd name="T61" fmla="*/ 640 h 640"/>
              <a:gd name="T62" fmla="*/ 1312 w 2706"/>
              <a:gd name="T63" fmla="*/ 640 h 640"/>
              <a:gd name="T64" fmla="*/ 1402 w 2706"/>
              <a:gd name="T65" fmla="*/ 638 h 640"/>
              <a:gd name="T66" fmla="*/ 1490 w 2706"/>
              <a:gd name="T67" fmla="*/ 636 h 640"/>
              <a:gd name="T68" fmla="*/ 1574 w 2706"/>
              <a:gd name="T69" fmla="*/ 632 h 640"/>
              <a:gd name="T70" fmla="*/ 1656 w 2706"/>
              <a:gd name="T71" fmla="*/ 626 h 640"/>
              <a:gd name="T72" fmla="*/ 1734 w 2706"/>
              <a:gd name="T73" fmla="*/ 620 h 640"/>
              <a:gd name="T74" fmla="*/ 1812 w 2706"/>
              <a:gd name="T75" fmla="*/ 612 h 640"/>
              <a:gd name="T76" fmla="*/ 1886 w 2706"/>
              <a:gd name="T77" fmla="*/ 602 h 640"/>
              <a:gd name="T78" fmla="*/ 1960 w 2706"/>
              <a:gd name="T79" fmla="*/ 592 h 640"/>
              <a:gd name="T80" fmla="*/ 2030 w 2706"/>
              <a:gd name="T81" fmla="*/ 580 h 640"/>
              <a:gd name="T82" fmla="*/ 2100 w 2706"/>
              <a:gd name="T83" fmla="*/ 568 h 640"/>
              <a:gd name="T84" fmla="*/ 2166 w 2706"/>
              <a:gd name="T85" fmla="*/ 554 h 640"/>
              <a:gd name="T86" fmla="*/ 2232 w 2706"/>
              <a:gd name="T87" fmla="*/ 540 h 640"/>
              <a:gd name="T88" fmla="*/ 2296 w 2706"/>
              <a:gd name="T89" fmla="*/ 524 h 640"/>
              <a:gd name="T90" fmla="*/ 2358 w 2706"/>
              <a:gd name="T91" fmla="*/ 508 h 640"/>
              <a:gd name="T92" fmla="*/ 2418 w 2706"/>
              <a:gd name="T93" fmla="*/ 490 h 640"/>
              <a:gd name="T94" fmla="*/ 2478 w 2706"/>
              <a:gd name="T95" fmla="*/ 472 h 640"/>
              <a:gd name="T96" fmla="*/ 2592 w 2706"/>
              <a:gd name="T97" fmla="*/ 432 h 640"/>
              <a:gd name="T98" fmla="*/ 2702 w 2706"/>
              <a:gd name="T99" fmla="*/ 390 h 640"/>
              <a:gd name="T100" fmla="*/ 2702 w 2706"/>
              <a:gd name="T101" fmla="*/ 390 h 640"/>
              <a:gd name="T102" fmla="*/ 2706 w 2706"/>
              <a:gd name="T103" fmla="*/ 388 h 640"/>
              <a:gd name="T104" fmla="*/ 2706 w 2706"/>
              <a:gd name="T105" fmla="*/ 388 h 640"/>
              <a:gd name="T106" fmla="*/ 2706 w 2706"/>
              <a:gd name="T107" fmla="*/ 0 h 640"/>
              <a:gd name="T108" fmla="*/ 2706 w 2706"/>
              <a:gd name="T109" fmla="*/ 0 h 640"/>
              <a:gd name="T110" fmla="*/ 2700 w 2706"/>
              <a:gd name="T111" fmla="*/ 0 h 640"/>
              <a:gd name="T112" fmla="*/ 2700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5216 w 5216"/>
              <a:gd name="T1" fmla="*/ 714 h 762"/>
              <a:gd name="T2" fmla="*/ 4984 w 5216"/>
              <a:gd name="T3" fmla="*/ 686 h 762"/>
              <a:gd name="T4" fmla="*/ 4478 w 5216"/>
              <a:gd name="T5" fmla="*/ 610 h 762"/>
              <a:gd name="T6" fmla="*/ 3914 w 5216"/>
              <a:gd name="T7" fmla="*/ 508 h 762"/>
              <a:gd name="T8" fmla="*/ 3286 w 5216"/>
              <a:gd name="T9" fmla="*/ 374 h 762"/>
              <a:gd name="T10" fmla="*/ 2946 w 5216"/>
              <a:gd name="T11" fmla="*/ 296 h 762"/>
              <a:gd name="T12" fmla="*/ 2682 w 5216"/>
              <a:gd name="T13" fmla="*/ 236 h 762"/>
              <a:gd name="T14" fmla="*/ 2430 w 5216"/>
              <a:gd name="T15" fmla="*/ 184 h 762"/>
              <a:gd name="T16" fmla="*/ 2190 w 5216"/>
              <a:gd name="T17" fmla="*/ 140 h 762"/>
              <a:gd name="T18" fmla="*/ 1960 w 5216"/>
              <a:gd name="T19" fmla="*/ 102 h 762"/>
              <a:gd name="T20" fmla="*/ 1740 w 5216"/>
              <a:gd name="T21" fmla="*/ 72 h 762"/>
              <a:gd name="T22" fmla="*/ 1334 w 5216"/>
              <a:gd name="T23" fmla="*/ 28 h 762"/>
              <a:gd name="T24" fmla="*/ 970 w 5216"/>
              <a:gd name="T25" fmla="*/ 4 h 762"/>
              <a:gd name="T26" fmla="*/ 644 w 5216"/>
              <a:gd name="T27" fmla="*/ 0 h 762"/>
              <a:gd name="T28" fmla="*/ 358 w 5216"/>
              <a:gd name="T29" fmla="*/ 10 h 762"/>
              <a:gd name="T30" fmla="*/ 110 w 5216"/>
              <a:gd name="T31" fmla="*/ 32 h 762"/>
              <a:gd name="T32" fmla="*/ 0 w 5216"/>
              <a:gd name="T33" fmla="*/ 48 h 762"/>
              <a:gd name="T34" fmla="*/ 314 w 5216"/>
              <a:gd name="T35" fmla="*/ 86 h 762"/>
              <a:gd name="T36" fmla="*/ 652 w 5216"/>
              <a:gd name="T37" fmla="*/ 140 h 762"/>
              <a:gd name="T38" fmla="*/ 1014 w 5216"/>
              <a:gd name="T39" fmla="*/ 210 h 762"/>
              <a:gd name="T40" fmla="*/ 1402 w 5216"/>
              <a:gd name="T41" fmla="*/ 296 h 762"/>
              <a:gd name="T42" fmla="*/ 1756 w 5216"/>
              <a:gd name="T43" fmla="*/ 378 h 762"/>
              <a:gd name="T44" fmla="*/ 2408 w 5216"/>
              <a:gd name="T45" fmla="*/ 516 h 762"/>
              <a:gd name="T46" fmla="*/ 2708 w 5216"/>
              <a:gd name="T47" fmla="*/ 572 h 762"/>
              <a:gd name="T48" fmla="*/ 2992 w 5216"/>
              <a:gd name="T49" fmla="*/ 620 h 762"/>
              <a:gd name="T50" fmla="*/ 3260 w 5216"/>
              <a:gd name="T51" fmla="*/ 662 h 762"/>
              <a:gd name="T52" fmla="*/ 3512 w 5216"/>
              <a:gd name="T53" fmla="*/ 694 h 762"/>
              <a:gd name="T54" fmla="*/ 3750 w 5216"/>
              <a:gd name="T55" fmla="*/ 722 h 762"/>
              <a:gd name="T56" fmla="*/ 3974 w 5216"/>
              <a:gd name="T57" fmla="*/ 740 h 762"/>
              <a:gd name="T58" fmla="*/ 4184 w 5216"/>
              <a:gd name="T59" fmla="*/ 754 h 762"/>
              <a:gd name="T60" fmla="*/ 4384 w 5216"/>
              <a:gd name="T61" fmla="*/ 762 h 762"/>
              <a:gd name="T62" fmla="*/ 4570 w 5216"/>
              <a:gd name="T63" fmla="*/ 762 h 762"/>
              <a:gd name="T64" fmla="*/ 4746 w 5216"/>
              <a:gd name="T65" fmla="*/ 758 h 762"/>
              <a:gd name="T66" fmla="*/ 4912 w 5216"/>
              <a:gd name="T67" fmla="*/ 748 h 762"/>
              <a:gd name="T68" fmla="*/ 5068 w 5216"/>
              <a:gd name="T69" fmla="*/ 732 h 762"/>
              <a:gd name="T70" fmla="*/ 5216 w 5216"/>
              <a:gd name="T71" fmla="*/ 714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70 h 694"/>
              <a:gd name="T2" fmla="*/ 0 w 5144"/>
              <a:gd name="T3" fmla="*/ 70 h 694"/>
              <a:gd name="T4" fmla="*/ 18 w 5144"/>
              <a:gd name="T5" fmla="*/ 66 h 694"/>
              <a:gd name="T6" fmla="*/ 72 w 5144"/>
              <a:gd name="T7" fmla="*/ 56 h 694"/>
              <a:gd name="T8" fmla="*/ 164 w 5144"/>
              <a:gd name="T9" fmla="*/ 42 h 694"/>
              <a:gd name="T10" fmla="*/ 224 w 5144"/>
              <a:gd name="T11" fmla="*/ 34 h 694"/>
              <a:gd name="T12" fmla="*/ 294 w 5144"/>
              <a:gd name="T13" fmla="*/ 26 h 694"/>
              <a:gd name="T14" fmla="*/ 372 w 5144"/>
              <a:gd name="T15" fmla="*/ 20 h 694"/>
              <a:gd name="T16" fmla="*/ 462 w 5144"/>
              <a:gd name="T17" fmla="*/ 14 h 694"/>
              <a:gd name="T18" fmla="*/ 560 w 5144"/>
              <a:gd name="T19" fmla="*/ 8 h 694"/>
              <a:gd name="T20" fmla="*/ 670 w 5144"/>
              <a:gd name="T21" fmla="*/ 4 h 694"/>
              <a:gd name="T22" fmla="*/ 790 w 5144"/>
              <a:gd name="T23" fmla="*/ 2 h 694"/>
              <a:gd name="T24" fmla="*/ 920 w 5144"/>
              <a:gd name="T25" fmla="*/ 0 h 694"/>
              <a:gd name="T26" fmla="*/ 1060 w 5144"/>
              <a:gd name="T27" fmla="*/ 2 h 694"/>
              <a:gd name="T28" fmla="*/ 1210 w 5144"/>
              <a:gd name="T29" fmla="*/ 6 h 694"/>
              <a:gd name="T30" fmla="*/ 1372 w 5144"/>
              <a:gd name="T31" fmla="*/ 14 h 694"/>
              <a:gd name="T32" fmla="*/ 1544 w 5144"/>
              <a:gd name="T33" fmla="*/ 24 h 694"/>
              <a:gd name="T34" fmla="*/ 1726 w 5144"/>
              <a:gd name="T35" fmla="*/ 40 h 694"/>
              <a:gd name="T36" fmla="*/ 1920 w 5144"/>
              <a:gd name="T37" fmla="*/ 58 h 694"/>
              <a:gd name="T38" fmla="*/ 2126 w 5144"/>
              <a:gd name="T39" fmla="*/ 80 h 694"/>
              <a:gd name="T40" fmla="*/ 2342 w 5144"/>
              <a:gd name="T41" fmla="*/ 106 h 694"/>
              <a:gd name="T42" fmla="*/ 2570 w 5144"/>
              <a:gd name="T43" fmla="*/ 138 h 694"/>
              <a:gd name="T44" fmla="*/ 2808 w 5144"/>
              <a:gd name="T45" fmla="*/ 174 h 694"/>
              <a:gd name="T46" fmla="*/ 3058 w 5144"/>
              <a:gd name="T47" fmla="*/ 216 h 694"/>
              <a:gd name="T48" fmla="*/ 3320 w 5144"/>
              <a:gd name="T49" fmla="*/ 266 h 694"/>
              <a:gd name="T50" fmla="*/ 3594 w 5144"/>
              <a:gd name="T51" fmla="*/ 320 h 694"/>
              <a:gd name="T52" fmla="*/ 3880 w 5144"/>
              <a:gd name="T53" fmla="*/ 380 h 694"/>
              <a:gd name="T54" fmla="*/ 4178 w 5144"/>
              <a:gd name="T55" fmla="*/ 448 h 694"/>
              <a:gd name="T56" fmla="*/ 4488 w 5144"/>
              <a:gd name="T57" fmla="*/ 522 h 694"/>
              <a:gd name="T58" fmla="*/ 4810 w 5144"/>
              <a:gd name="T59" fmla="*/ 604 h 694"/>
              <a:gd name="T60" fmla="*/ 5144 w 5144"/>
              <a:gd name="T61" fmla="*/ 694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584 h 584"/>
              <a:gd name="T2" fmla="*/ 0 w 3112"/>
              <a:gd name="T3" fmla="*/ 584 h 584"/>
              <a:gd name="T4" fmla="*/ 90 w 3112"/>
              <a:gd name="T5" fmla="*/ 560 h 584"/>
              <a:gd name="T6" fmla="*/ 336 w 3112"/>
              <a:gd name="T7" fmla="*/ 498 h 584"/>
              <a:gd name="T8" fmla="*/ 506 w 3112"/>
              <a:gd name="T9" fmla="*/ 456 h 584"/>
              <a:gd name="T10" fmla="*/ 702 w 3112"/>
              <a:gd name="T11" fmla="*/ 410 h 584"/>
              <a:gd name="T12" fmla="*/ 920 w 3112"/>
              <a:gd name="T13" fmla="*/ 360 h 584"/>
              <a:gd name="T14" fmla="*/ 1154 w 3112"/>
              <a:gd name="T15" fmla="*/ 306 h 584"/>
              <a:gd name="T16" fmla="*/ 1402 w 3112"/>
              <a:gd name="T17" fmla="*/ 254 h 584"/>
              <a:gd name="T18" fmla="*/ 1656 w 3112"/>
              <a:gd name="T19" fmla="*/ 202 h 584"/>
              <a:gd name="T20" fmla="*/ 1916 w 3112"/>
              <a:gd name="T21" fmla="*/ 154 h 584"/>
              <a:gd name="T22" fmla="*/ 2174 w 3112"/>
              <a:gd name="T23" fmla="*/ 108 h 584"/>
              <a:gd name="T24" fmla="*/ 2302 w 3112"/>
              <a:gd name="T25" fmla="*/ 88 h 584"/>
              <a:gd name="T26" fmla="*/ 2426 w 3112"/>
              <a:gd name="T27" fmla="*/ 68 h 584"/>
              <a:gd name="T28" fmla="*/ 2550 w 3112"/>
              <a:gd name="T29" fmla="*/ 52 h 584"/>
              <a:gd name="T30" fmla="*/ 2670 w 3112"/>
              <a:gd name="T31" fmla="*/ 36 h 584"/>
              <a:gd name="T32" fmla="*/ 2788 w 3112"/>
              <a:gd name="T33" fmla="*/ 24 h 584"/>
              <a:gd name="T34" fmla="*/ 2900 w 3112"/>
              <a:gd name="T35" fmla="*/ 14 h 584"/>
              <a:gd name="T36" fmla="*/ 3008 w 3112"/>
              <a:gd name="T37" fmla="*/ 6 h 584"/>
              <a:gd name="T38" fmla="*/ 3112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 dirty="0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8192 w 8196"/>
              <a:gd name="T1" fmla="*/ 512 h 1192"/>
              <a:gd name="T2" fmla="*/ 8040 w 8196"/>
              <a:gd name="T3" fmla="*/ 570 h 1192"/>
              <a:gd name="T4" fmla="*/ 7878 w 8196"/>
              <a:gd name="T5" fmla="*/ 620 h 1192"/>
              <a:gd name="T6" fmla="*/ 7706 w 8196"/>
              <a:gd name="T7" fmla="*/ 666 h 1192"/>
              <a:gd name="T8" fmla="*/ 7522 w 8196"/>
              <a:gd name="T9" fmla="*/ 702 h 1192"/>
              <a:gd name="T10" fmla="*/ 7322 w 8196"/>
              <a:gd name="T11" fmla="*/ 730 h 1192"/>
              <a:gd name="T12" fmla="*/ 7106 w 8196"/>
              <a:gd name="T13" fmla="*/ 750 h 1192"/>
              <a:gd name="T14" fmla="*/ 6872 w 8196"/>
              <a:gd name="T15" fmla="*/ 762 h 1192"/>
              <a:gd name="T16" fmla="*/ 6618 w 8196"/>
              <a:gd name="T17" fmla="*/ 760 h 1192"/>
              <a:gd name="T18" fmla="*/ 6342 w 8196"/>
              <a:gd name="T19" fmla="*/ 750 h 1192"/>
              <a:gd name="T20" fmla="*/ 6042 w 8196"/>
              <a:gd name="T21" fmla="*/ 726 h 1192"/>
              <a:gd name="T22" fmla="*/ 5716 w 8196"/>
              <a:gd name="T23" fmla="*/ 690 h 1192"/>
              <a:gd name="T24" fmla="*/ 5364 w 8196"/>
              <a:gd name="T25" fmla="*/ 642 h 1192"/>
              <a:gd name="T26" fmla="*/ 4982 w 8196"/>
              <a:gd name="T27" fmla="*/ 578 h 1192"/>
              <a:gd name="T28" fmla="*/ 4568 w 8196"/>
              <a:gd name="T29" fmla="*/ 500 h 1192"/>
              <a:gd name="T30" fmla="*/ 4122 w 8196"/>
              <a:gd name="T31" fmla="*/ 406 h 1192"/>
              <a:gd name="T32" fmla="*/ 3640 w 8196"/>
              <a:gd name="T33" fmla="*/ 296 h 1192"/>
              <a:gd name="T34" fmla="*/ 3396 w 8196"/>
              <a:gd name="T35" fmla="*/ 240 h 1192"/>
              <a:gd name="T36" fmla="*/ 2934 w 8196"/>
              <a:gd name="T37" fmla="*/ 148 h 1192"/>
              <a:gd name="T38" fmla="*/ 2512 w 8196"/>
              <a:gd name="T39" fmla="*/ 82 h 1192"/>
              <a:gd name="T40" fmla="*/ 2126 w 8196"/>
              <a:gd name="T41" fmla="*/ 36 h 1192"/>
              <a:gd name="T42" fmla="*/ 1776 w 8196"/>
              <a:gd name="T43" fmla="*/ 10 h 1192"/>
              <a:gd name="T44" fmla="*/ 1462 w 8196"/>
              <a:gd name="T45" fmla="*/ 0 h 1192"/>
              <a:gd name="T46" fmla="*/ 1182 w 8196"/>
              <a:gd name="T47" fmla="*/ 4 h 1192"/>
              <a:gd name="T48" fmla="*/ 934 w 8196"/>
              <a:gd name="T49" fmla="*/ 20 h 1192"/>
              <a:gd name="T50" fmla="*/ 716 w 8196"/>
              <a:gd name="T51" fmla="*/ 44 h 1192"/>
              <a:gd name="T52" fmla="*/ 530 w 8196"/>
              <a:gd name="T53" fmla="*/ 74 h 1192"/>
              <a:gd name="T54" fmla="*/ 374 w 8196"/>
              <a:gd name="T55" fmla="*/ 108 h 1192"/>
              <a:gd name="T56" fmla="*/ 248 w 8196"/>
              <a:gd name="T57" fmla="*/ 144 h 1192"/>
              <a:gd name="T58" fmla="*/ 148 w 8196"/>
              <a:gd name="T59" fmla="*/ 176 h 1192"/>
              <a:gd name="T60" fmla="*/ 48 w 8196"/>
              <a:gd name="T61" fmla="*/ 216 h 1192"/>
              <a:gd name="T62" fmla="*/ 0 w 8196"/>
              <a:gd name="T63" fmla="*/ 240 h 1192"/>
              <a:gd name="T64" fmla="*/ 8192 w 8196"/>
              <a:gd name="T65" fmla="*/ 1192 h 1192"/>
              <a:gd name="T66" fmla="*/ 8196 w 8196"/>
              <a:gd name="T67" fmla="*/ 1186 h 1192"/>
              <a:gd name="T68" fmla="*/ 8196 w 8196"/>
              <a:gd name="T69" fmla="*/ 510 h 1192"/>
              <a:gd name="T70" fmla="*/ 8192 w 8196"/>
              <a:gd name="T71" fmla="*/ 512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6D42D-AB17-4EC0-956D-77C365CB0C7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50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A9777-0F9D-45CB-9305-A50C785B388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367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3D5B-8AFF-4287-AB8E-05C47DECB455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86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994B2-8DCA-4E79-83B8-B95FA6AC3D4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1C02-937B-4007-AD72-3973B0C0023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5E23-C5E4-4DC2-A551-64321C4A91B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557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69B05-0F19-4BD2-BBB3-78E50243451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719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700 w 2706"/>
                <a:gd name="T1" fmla="*/ 0 h 640"/>
                <a:gd name="T2" fmla="*/ 2700 w 2706"/>
                <a:gd name="T3" fmla="*/ 0 h 640"/>
                <a:gd name="T4" fmla="*/ 2586 w 2706"/>
                <a:gd name="T5" fmla="*/ 18 h 640"/>
                <a:gd name="T6" fmla="*/ 2470 w 2706"/>
                <a:gd name="T7" fmla="*/ 38 h 640"/>
                <a:gd name="T8" fmla="*/ 2352 w 2706"/>
                <a:gd name="T9" fmla="*/ 60 h 640"/>
                <a:gd name="T10" fmla="*/ 2230 w 2706"/>
                <a:gd name="T11" fmla="*/ 82 h 640"/>
                <a:gd name="T12" fmla="*/ 2106 w 2706"/>
                <a:gd name="T13" fmla="*/ 108 h 640"/>
                <a:gd name="T14" fmla="*/ 1978 w 2706"/>
                <a:gd name="T15" fmla="*/ 134 h 640"/>
                <a:gd name="T16" fmla="*/ 1848 w 2706"/>
                <a:gd name="T17" fmla="*/ 164 h 640"/>
                <a:gd name="T18" fmla="*/ 1714 w 2706"/>
                <a:gd name="T19" fmla="*/ 194 h 640"/>
                <a:gd name="T20" fmla="*/ 1714 w 2706"/>
                <a:gd name="T21" fmla="*/ 194 h 640"/>
                <a:gd name="T22" fmla="*/ 1472 w 2706"/>
                <a:gd name="T23" fmla="*/ 252 h 640"/>
                <a:gd name="T24" fmla="*/ 1236 w 2706"/>
                <a:gd name="T25" fmla="*/ 304 h 640"/>
                <a:gd name="T26" fmla="*/ 1010 w 2706"/>
                <a:gd name="T27" fmla="*/ 352 h 640"/>
                <a:gd name="T28" fmla="*/ 792 w 2706"/>
                <a:gd name="T29" fmla="*/ 398 h 640"/>
                <a:gd name="T30" fmla="*/ 584 w 2706"/>
                <a:gd name="T31" fmla="*/ 438 h 640"/>
                <a:gd name="T32" fmla="*/ 382 w 2706"/>
                <a:gd name="T33" fmla="*/ 474 h 640"/>
                <a:gd name="T34" fmla="*/ 188 w 2706"/>
                <a:gd name="T35" fmla="*/ 508 h 640"/>
                <a:gd name="T36" fmla="*/ 0 w 2706"/>
                <a:gd name="T37" fmla="*/ 538 h 640"/>
                <a:gd name="T38" fmla="*/ 0 w 2706"/>
                <a:gd name="T39" fmla="*/ 538 h 640"/>
                <a:gd name="T40" fmla="*/ 130 w 2706"/>
                <a:gd name="T41" fmla="*/ 556 h 640"/>
                <a:gd name="T42" fmla="*/ 254 w 2706"/>
                <a:gd name="T43" fmla="*/ 572 h 640"/>
                <a:gd name="T44" fmla="*/ 374 w 2706"/>
                <a:gd name="T45" fmla="*/ 586 h 640"/>
                <a:gd name="T46" fmla="*/ 492 w 2706"/>
                <a:gd name="T47" fmla="*/ 598 h 640"/>
                <a:gd name="T48" fmla="*/ 606 w 2706"/>
                <a:gd name="T49" fmla="*/ 610 h 640"/>
                <a:gd name="T50" fmla="*/ 716 w 2706"/>
                <a:gd name="T51" fmla="*/ 618 h 640"/>
                <a:gd name="T52" fmla="*/ 822 w 2706"/>
                <a:gd name="T53" fmla="*/ 626 h 640"/>
                <a:gd name="T54" fmla="*/ 926 w 2706"/>
                <a:gd name="T55" fmla="*/ 632 h 640"/>
                <a:gd name="T56" fmla="*/ 1028 w 2706"/>
                <a:gd name="T57" fmla="*/ 636 h 640"/>
                <a:gd name="T58" fmla="*/ 1126 w 2706"/>
                <a:gd name="T59" fmla="*/ 638 h 640"/>
                <a:gd name="T60" fmla="*/ 1220 w 2706"/>
                <a:gd name="T61" fmla="*/ 640 h 640"/>
                <a:gd name="T62" fmla="*/ 1312 w 2706"/>
                <a:gd name="T63" fmla="*/ 640 h 640"/>
                <a:gd name="T64" fmla="*/ 1402 w 2706"/>
                <a:gd name="T65" fmla="*/ 638 h 640"/>
                <a:gd name="T66" fmla="*/ 1490 w 2706"/>
                <a:gd name="T67" fmla="*/ 636 h 640"/>
                <a:gd name="T68" fmla="*/ 1574 w 2706"/>
                <a:gd name="T69" fmla="*/ 632 h 640"/>
                <a:gd name="T70" fmla="*/ 1656 w 2706"/>
                <a:gd name="T71" fmla="*/ 626 h 640"/>
                <a:gd name="T72" fmla="*/ 1734 w 2706"/>
                <a:gd name="T73" fmla="*/ 620 h 640"/>
                <a:gd name="T74" fmla="*/ 1812 w 2706"/>
                <a:gd name="T75" fmla="*/ 612 h 640"/>
                <a:gd name="T76" fmla="*/ 1886 w 2706"/>
                <a:gd name="T77" fmla="*/ 602 h 640"/>
                <a:gd name="T78" fmla="*/ 1960 w 2706"/>
                <a:gd name="T79" fmla="*/ 592 h 640"/>
                <a:gd name="T80" fmla="*/ 2030 w 2706"/>
                <a:gd name="T81" fmla="*/ 580 h 640"/>
                <a:gd name="T82" fmla="*/ 2100 w 2706"/>
                <a:gd name="T83" fmla="*/ 568 h 640"/>
                <a:gd name="T84" fmla="*/ 2166 w 2706"/>
                <a:gd name="T85" fmla="*/ 554 h 640"/>
                <a:gd name="T86" fmla="*/ 2232 w 2706"/>
                <a:gd name="T87" fmla="*/ 540 h 640"/>
                <a:gd name="T88" fmla="*/ 2296 w 2706"/>
                <a:gd name="T89" fmla="*/ 524 h 640"/>
                <a:gd name="T90" fmla="*/ 2358 w 2706"/>
                <a:gd name="T91" fmla="*/ 508 h 640"/>
                <a:gd name="T92" fmla="*/ 2418 w 2706"/>
                <a:gd name="T93" fmla="*/ 490 h 640"/>
                <a:gd name="T94" fmla="*/ 2478 w 2706"/>
                <a:gd name="T95" fmla="*/ 472 h 640"/>
                <a:gd name="T96" fmla="*/ 2592 w 2706"/>
                <a:gd name="T97" fmla="*/ 432 h 640"/>
                <a:gd name="T98" fmla="*/ 2702 w 2706"/>
                <a:gd name="T99" fmla="*/ 390 h 640"/>
                <a:gd name="T100" fmla="*/ 2702 w 2706"/>
                <a:gd name="T101" fmla="*/ 390 h 640"/>
                <a:gd name="T102" fmla="*/ 2706 w 2706"/>
                <a:gd name="T103" fmla="*/ 388 h 640"/>
                <a:gd name="T104" fmla="*/ 2706 w 2706"/>
                <a:gd name="T105" fmla="*/ 388 h 640"/>
                <a:gd name="T106" fmla="*/ 2706 w 2706"/>
                <a:gd name="T107" fmla="*/ 0 h 640"/>
                <a:gd name="T108" fmla="*/ 2706 w 2706"/>
                <a:gd name="T109" fmla="*/ 0 h 640"/>
                <a:gd name="T110" fmla="*/ 2700 w 2706"/>
                <a:gd name="T111" fmla="*/ 0 h 640"/>
                <a:gd name="T112" fmla="*/ 2700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5216 w 5216"/>
                <a:gd name="T1" fmla="*/ 714 h 762"/>
                <a:gd name="T2" fmla="*/ 4984 w 5216"/>
                <a:gd name="T3" fmla="*/ 686 h 762"/>
                <a:gd name="T4" fmla="*/ 4478 w 5216"/>
                <a:gd name="T5" fmla="*/ 610 h 762"/>
                <a:gd name="T6" fmla="*/ 3914 w 5216"/>
                <a:gd name="T7" fmla="*/ 508 h 762"/>
                <a:gd name="T8" fmla="*/ 3286 w 5216"/>
                <a:gd name="T9" fmla="*/ 374 h 762"/>
                <a:gd name="T10" fmla="*/ 2946 w 5216"/>
                <a:gd name="T11" fmla="*/ 296 h 762"/>
                <a:gd name="T12" fmla="*/ 2682 w 5216"/>
                <a:gd name="T13" fmla="*/ 236 h 762"/>
                <a:gd name="T14" fmla="*/ 2430 w 5216"/>
                <a:gd name="T15" fmla="*/ 184 h 762"/>
                <a:gd name="T16" fmla="*/ 2190 w 5216"/>
                <a:gd name="T17" fmla="*/ 140 h 762"/>
                <a:gd name="T18" fmla="*/ 1960 w 5216"/>
                <a:gd name="T19" fmla="*/ 102 h 762"/>
                <a:gd name="T20" fmla="*/ 1740 w 5216"/>
                <a:gd name="T21" fmla="*/ 72 h 762"/>
                <a:gd name="T22" fmla="*/ 1334 w 5216"/>
                <a:gd name="T23" fmla="*/ 28 h 762"/>
                <a:gd name="T24" fmla="*/ 970 w 5216"/>
                <a:gd name="T25" fmla="*/ 4 h 762"/>
                <a:gd name="T26" fmla="*/ 644 w 5216"/>
                <a:gd name="T27" fmla="*/ 0 h 762"/>
                <a:gd name="T28" fmla="*/ 358 w 5216"/>
                <a:gd name="T29" fmla="*/ 10 h 762"/>
                <a:gd name="T30" fmla="*/ 110 w 5216"/>
                <a:gd name="T31" fmla="*/ 32 h 762"/>
                <a:gd name="T32" fmla="*/ 0 w 5216"/>
                <a:gd name="T33" fmla="*/ 48 h 762"/>
                <a:gd name="T34" fmla="*/ 314 w 5216"/>
                <a:gd name="T35" fmla="*/ 86 h 762"/>
                <a:gd name="T36" fmla="*/ 652 w 5216"/>
                <a:gd name="T37" fmla="*/ 140 h 762"/>
                <a:gd name="T38" fmla="*/ 1014 w 5216"/>
                <a:gd name="T39" fmla="*/ 210 h 762"/>
                <a:gd name="T40" fmla="*/ 1402 w 5216"/>
                <a:gd name="T41" fmla="*/ 296 h 762"/>
                <a:gd name="T42" fmla="*/ 1756 w 5216"/>
                <a:gd name="T43" fmla="*/ 378 h 762"/>
                <a:gd name="T44" fmla="*/ 2408 w 5216"/>
                <a:gd name="T45" fmla="*/ 516 h 762"/>
                <a:gd name="T46" fmla="*/ 2708 w 5216"/>
                <a:gd name="T47" fmla="*/ 572 h 762"/>
                <a:gd name="T48" fmla="*/ 2992 w 5216"/>
                <a:gd name="T49" fmla="*/ 620 h 762"/>
                <a:gd name="T50" fmla="*/ 3260 w 5216"/>
                <a:gd name="T51" fmla="*/ 662 h 762"/>
                <a:gd name="T52" fmla="*/ 3512 w 5216"/>
                <a:gd name="T53" fmla="*/ 694 h 762"/>
                <a:gd name="T54" fmla="*/ 3750 w 5216"/>
                <a:gd name="T55" fmla="*/ 722 h 762"/>
                <a:gd name="T56" fmla="*/ 3974 w 5216"/>
                <a:gd name="T57" fmla="*/ 740 h 762"/>
                <a:gd name="T58" fmla="*/ 4184 w 5216"/>
                <a:gd name="T59" fmla="*/ 754 h 762"/>
                <a:gd name="T60" fmla="*/ 4384 w 5216"/>
                <a:gd name="T61" fmla="*/ 762 h 762"/>
                <a:gd name="T62" fmla="*/ 4570 w 5216"/>
                <a:gd name="T63" fmla="*/ 762 h 762"/>
                <a:gd name="T64" fmla="*/ 4746 w 5216"/>
                <a:gd name="T65" fmla="*/ 758 h 762"/>
                <a:gd name="T66" fmla="*/ 4912 w 5216"/>
                <a:gd name="T67" fmla="*/ 748 h 762"/>
                <a:gd name="T68" fmla="*/ 5068 w 5216"/>
                <a:gd name="T69" fmla="*/ 732 h 762"/>
                <a:gd name="T70" fmla="*/ 5216 w 5216"/>
                <a:gd name="T71" fmla="*/ 714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70 h 694"/>
                <a:gd name="T2" fmla="*/ 0 w 5144"/>
                <a:gd name="T3" fmla="*/ 70 h 694"/>
                <a:gd name="T4" fmla="*/ 18 w 5144"/>
                <a:gd name="T5" fmla="*/ 66 h 694"/>
                <a:gd name="T6" fmla="*/ 72 w 5144"/>
                <a:gd name="T7" fmla="*/ 56 h 694"/>
                <a:gd name="T8" fmla="*/ 164 w 5144"/>
                <a:gd name="T9" fmla="*/ 42 h 694"/>
                <a:gd name="T10" fmla="*/ 224 w 5144"/>
                <a:gd name="T11" fmla="*/ 34 h 694"/>
                <a:gd name="T12" fmla="*/ 294 w 5144"/>
                <a:gd name="T13" fmla="*/ 26 h 694"/>
                <a:gd name="T14" fmla="*/ 372 w 5144"/>
                <a:gd name="T15" fmla="*/ 20 h 694"/>
                <a:gd name="T16" fmla="*/ 462 w 5144"/>
                <a:gd name="T17" fmla="*/ 14 h 694"/>
                <a:gd name="T18" fmla="*/ 560 w 5144"/>
                <a:gd name="T19" fmla="*/ 8 h 694"/>
                <a:gd name="T20" fmla="*/ 670 w 5144"/>
                <a:gd name="T21" fmla="*/ 4 h 694"/>
                <a:gd name="T22" fmla="*/ 790 w 5144"/>
                <a:gd name="T23" fmla="*/ 2 h 694"/>
                <a:gd name="T24" fmla="*/ 920 w 5144"/>
                <a:gd name="T25" fmla="*/ 0 h 694"/>
                <a:gd name="T26" fmla="*/ 1060 w 5144"/>
                <a:gd name="T27" fmla="*/ 2 h 694"/>
                <a:gd name="T28" fmla="*/ 1210 w 5144"/>
                <a:gd name="T29" fmla="*/ 6 h 694"/>
                <a:gd name="T30" fmla="*/ 1372 w 5144"/>
                <a:gd name="T31" fmla="*/ 14 h 694"/>
                <a:gd name="T32" fmla="*/ 1544 w 5144"/>
                <a:gd name="T33" fmla="*/ 24 h 694"/>
                <a:gd name="T34" fmla="*/ 1726 w 5144"/>
                <a:gd name="T35" fmla="*/ 40 h 694"/>
                <a:gd name="T36" fmla="*/ 1920 w 5144"/>
                <a:gd name="T37" fmla="*/ 58 h 694"/>
                <a:gd name="T38" fmla="*/ 2126 w 5144"/>
                <a:gd name="T39" fmla="*/ 80 h 694"/>
                <a:gd name="T40" fmla="*/ 2342 w 5144"/>
                <a:gd name="T41" fmla="*/ 106 h 694"/>
                <a:gd name="T42" fmla="*/ 2570 w 5144"/>
                <a:gd name="T43" fmla="*/ 138 h 694"/>
                <a:gd name="T44" fmla="*/ 2808 w 5144"/>
                <a:gd name="T45" fmla="*/ 174 h 694"/>
                <a:gd name="T46" fmla="*/ 3058 w 5144"/>
                <a:gd name="T47" fmla="*/ 216 h 694"/>
                <a:gd name="T48" fmla="*/ 3320 w 5144"/>
                <a:gd name="T49" fmla="*/ 266 h 694"/>
                <a:gd name="T50" fmla="*/ 3594 w 5144"/>
                <a:gd name="T51" fmla="*/ 320 h 694"/>
                <a:gd name="T52" fmla="*/ 3880 w 5144"/>
                <a:gd name="T53" fmla="*/ 380 h 694"/>
                <a:gd name="T54" fmla="*/ 4178 w 5144"/>
                <a:gd name="T55" fmla="*/ 448 h 694"/>
                <a:gd name="T56" fmla="*/ 4488 w 5144"/>
                <a:gd name="T57" fmla="*/ 522 h 694"/>
                <a:gd name="T58" fmla="*/ 4810 w 5144"/>
                <a:gd name="T59" fmla="*/ 604 h 694"/>
                <a:gd name="T60" fmla="*/ 5144 w 5144"/>
                <a:gd name="T61" fmla="*/ 694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584 h 584"/>
                <a:gd name="T2" fmla="*/ 0 w 3112"/>
                <a:gd name="T3" fmla="*/ 584 h 584"/>
                <a:gd name="T4" fmla="*/ 90 w 3112"/>
                <a:gd name="T5" fmla="*/ 560 h 584"/>
                <a:gd name="T6" fmla="*/ 336 w 3112"/>
                <a:gd name="T7" fmla="*/ 498 h 584"/>
                <a:gd name="T8" fmla="*/ 506 w 3112"/>
                <a:gd name="T9" fmla="*/ 456 h 584"/>
                <a:gd name="T10" fmla="*/ 702 w 3112"/>
                <a:gd name="T11" fmla="*/ 410 h 584"/>
                <a:gd name="T12" fmla="*/ 920 w 3112"/>
                <a:gd name="T13" fmla="*/ 360 h 584"/>
                <a:gd name="T14" fmla="*/ 1154 w 3112"/>
                <a:gd name="T15" fmla="*/ 306 h 584"/>
                <a:gd name="T16" fmla="*/ 1402 w 3112"/>
                <a:gd name="T17" fmla="*/ 254 h 584"/>
                <a:gd name="T18" fmla="*/ 1656 w 3112"/>
                <a:gd name="T19" fmla="*/ 202 h 584"/>
                <a:gd name="T20" fmla="*/ 1916 w 3112"/>
                <a:gd name="T21" fmla="*/ 154 h 584"/>
                <a:gd name="T22" fmla="*/ 2174 w 3112"/>
                <a:gd name="T23" fmla="*/ 108 h 584"/>
                <a:gd name="T24" fmla="*/ 2302 w 3112"/>
                <a:gd name="T25" fmla="*/ 88 h 584"/>
                <a:gd name="T26" fmla="*/ 2426 w 3112"/>
                <a:gd name="T27" fmla="*/ 68 h 584"/>
                <a:gd name="T28" fmla="*/ 2550 w 3112"/>
                <a:gd name="T29" fmla="*/ 52 h 584"/>
                <a:gd name="T30" fmla="*/ 2670 w 3112"/>
                <a:gd name="T31" fmla="*/ 36 h 584"/>
                <a:gd name="T32" fmla="*/ 2788 w 3112"/>
                <a:gd name="T33" fmla="*/ 24 h 584"/>
                <a:gd name="T34" fmla="*/ 2900 w 3112"/>
                <a:gd name="T35" fmla="*/ 14 h 584"/>
                <a:gd name="T36" fmla="*/ 3008 w 3112"/>
                <a:gd name="T37" fmla="*/ 6 h 584"/>
                <a:gd name="T38" fmla="*/ 3112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8192 w 8196"/>
                <a:gd name="T1" fmla="*/ 512 h 1192"/>
                <a:gd name="T2" fmla="*/ 8040 w 8196"/>
                <a:gd name="T3" fmla="*/ 570 h 1192"/>
                <a:gd name="T4" fmla="*/ 7878 w 8196"/>
                <a:gd name="T5" fmla="*/ 620 h 1192"/>
                <a:gd name="T6" fmla="*/ 7706 w 8196"/>
                <a:gd name="T7" fmla="*/ 666 h 1192"/>
                <a:gd name="T8" fmla="*/ 7522 w 8196"/>
                <a:gd name="T9" fmla="*/ 702 h 1192"/>
                <a:gd name="T10" fmla="*/ 7322 w 8196"/>
                <a:gd name="T11" fmla="*/ 730 h 1192"/>
                <a:gd name="T12" fmla="*/ 7106 w 8196"/>
                <a:gd name="T13" fmla="*/ 750 h 1192"/>
                <a:gd name="T14" fmla="*/ 6872 w 8196"/>
                <a:gd name="T15" fmla="*/ 762 h 1192"/>
                <a:gd name="T16" fmla="*/ 6618 w 8196"/>
                <a:gd name="T17" fmla="*/ 760 h 1192"/>
                <a:gd name="T18" fmla="*/ 6342 w 8196"/>
                <a:gd name="T19" fmla="*/ 750 h 1192"/>
                <a:gd name="T20" fmla="*/ 6042 w 8196"/>
                <a:gd name="T21" fmla="*/ 726 h 1192"/>
                <a:gd name="T22" fmla="*/ 5716 w 8196"/>
                <a:gd name="T23" fmla="*/ 690 h 1192"/>
                <a:gd name="T24" fmla="*/ 5364 w 8196"/>
                <a:gd name="T25" fmla="*/ 642 h 1192"/>
                <a:gd name="T26" fmla="*/ 4982 w 8196"/>
                <a:gd name="T27" fmla="*/ 578 h 1192"/>
                <a:gd name="T28" fmla="*/ 4568 w 8196"/>
                <a:gd name="T29" fmla="*/ 500 h 1192"/>
                <a:gd name="T30" fmla="*/ 4122 w 8196"/>
                <a:gd name="T31" fmla="*/ 406 h 1192"/>
                <a:gd name="T32" fmla="*/ 3640 w 8196"/>
                <a:gd name="T33" fmla="*/ 296 h 1192"/>
                <a:gd name="T34" fmla="*/ 3396 w 8196"/>
                <a:gd name="T35" fmla="*/ 240 h 1192"/>
                <a:gd name="T36" fmla="*/ 2934 w 8196"/>
                <a:gd name="T37" fmla="*/ 148 h 1192"/>
                <a:gd name="T38" fmla="*/ 2512 w 8196"/>
                <a:gd name="T39" fmla="*/ 82 h 1192"/>
                <a:gd name="T40" fmla="*/ 2126 w 8196"/>
                <a:gd name="T41" fmla="*/ 36 h 1192"/>
                <a:gd name="T42" fmla="*/ 1776 w 8196"/>
                <a:gd name="T43" fmla="*/ 10 h 1192"/>
                <a:gd name="T44" fmla="*/ 1462 w 8196"/>
                <a:gd name="T45" fmla="*/ 0 h 1192"/>
                <a:gd name="T46" fmla="*/ 1182 w 8196"/>
                <a:gd name="T47" fmla="*/ 4 h 1192"/>
                <a:gd name="T48" fmla="*/ 934 w 8196"/>
                <a:gd name="T49" fmla="*/ 20 h 1192"/>
                <a:gd name="T50" fmla="*/ 716 w 8196"/>
                <a:gd name="T51" fmla="*/ 44 h 1192"/>
                <a:gd name="T52" fmla="*/ 530 w 8196"/>
                <a:gd name="T53" fmla="*/ 74 h 1192"/>
                <a:gd name="T54" fmla="*/ 374 w 8196"/>
                <a:gd name="T55" fmla="*/ 108 h 1192"/>
                <a:gd name="T56" fmla="*/ 248 w 8196"/>
                <a:gd name="T57" fmla="*/ 144 h 1192"/>
                <a:gd name="T58" fmla="*/ 148 w 8196"/>
                <a:gd name="T59" fmla="*/ 176 h 1192"/>
                <a:gd name="T60" fmla="*/ 48 w 8196"/>
                <a:gd name="T61" fmla="*/ 216 h 1192"/>
                <a:gd name="T62" fmla="*/ 0 w 8196"/>
                <a:gd name="T63" fmla="*/ 240 h 1192"/>
                <a:gd name="T64" fmla="*/ 8192 w 8196"/>
                <a:gd name="T65" fmla="*/ 1192 h 1192"/>
                <a:gd name="T66" fmla="*/ 8196 w 8196"/>
                <a:gd name="T67" fmla="*/ 1186 h 1192"/>
                <a:gd name="T68" fmla="*/ 8196 w 8196"/>
                <a:gd name="T69" fmla="*/ 510 h 1192"/>
                <a:gd name="T70" fmla="*/ 8192 w 8196"/>
                <a:gd name="T71" fmla="*/ 51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 dirty="0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0EBEB3A-18A2-41D6-9FBC-11025EBAF4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8" r:id="rId2"/>
    <p:sldLayoutId id="2147483924" r:id="rId3"/>
    <p:sldLayoutId id="2147483919" r:id="rId4"/>
    <p:sldLayoutId id="2147483920" r:id="rId5"/>
    <p:sldLayoutId id="2147483921" r:id="rId6"/>
    <p:sldLayoutId id="2147483925" r:id="rId7"/>
    <p:sldLayoutId id="2147483926" r:id="rId8"/>
    <p:sldLayoutId id="2147483927" r:id="rId9"/>
    <p:sldLayoutId id="2147483922" r:id="rId10"/>
    <p:sldLayoutId id="214748392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poroworks.ne.jp/session/2011.05.2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ja-JP" b="1" dirty="0"/>
              <a:t>C# </a:t>
            </a:r>
            <a:r>
              <a:rPr lang="ja-JP" altLang="en-US" b="1" dirty="0"/>
              <a:t>から </a:t>
            </a:r>
            <a:r>
              <a:rPr lang="en-US" altLang="ja-JP" b="1" dirty="0"/>
              <a:t>Java </a:t>
            </a:r>
            <a:r>
              <a:rPr lang="ja-JP" altLang="en-US" b="1" dirty="0" err="1"/>
              <a:t>への</a:t>
            </a:r>
            <a:r>
              <a:rPr lang="ja-JP" altLang="en-US" b="1" dirty="0"/>
              <a:t>プログラム移植で体験した</a:t>
            </a:r>
            <a:r>
              <a:rPr lang="en-US" altLang="ja-JP" b="1" dirty="0"/>
              <a:t>TDD</a:t>
            </a:r>
            <a:r>
              <a:rPr lang="ja-JP" altLang="en-US" b="1" dirty="0"/>
              <a:t>の効果は？</a:t>
            </a:r>
            <a:endParaRPr lang="ja-JP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89039"/>
            <a:ext cx="6872288" cy="125762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ja-JP" dirty="0"/>
              <a:t>TDD</a:t>
            </a:r>
            <a:r>
              <a:rPr lang="ja-JP" altLang="en-US" dirty="0" smtClean="0"/>
              <a:t>超入門者、 </a:t>
            </a:r>
            <a:r>
              <a:rPr lang="en-US" altLang="ja-JP" dirty="0"/>
              <a:t>Java </a:t>
            </a:r>
            <a:r>
              <a:rPr lang="ja-JP" altLang="en-US" dirty="0" smtClean="0"/>
              <a:t>超初心者が体験したパラダイムシフト</a:t>
            </a: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dirty="0" smtClean="0"/>
              <a:t>@furuya02</a:t>
            </a:r>
            <a:endParaRPr lang="ja-JP" altLang="en-US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copyright© </a:t>
            </a:r>
            <a:r>
              <a:rPr lang="en-US" altLang="ja-JP" sz="1200" dirty="0" smtClean="0">
                <a:latin typeface="Corbel" pitchFamily="34" charset="0"/>
                <a:cs typeface="Miriam" pitchFamily="34" charset="-79"/>
              </a:rPr>
              <a:t>2012/01.. </a:t>
            </a:r>
            <a:r>
              <a:rPr lang="en-US" altLang="ja-JP" sz="1200" dirty="0">
                <a:latin typeface="Corbel" pitchFamily="34" charset="0"/>
                <a:cs typeface="Miriam" pitchFamily="34" charset="-79"/>
              </a:rPr>
              <a:t>by SAPPOROWORKS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ja-JP" altLang="en-US" sz="2200" dirty="0" smtClean="0"/>
              <a:t>「リファクタリン</a:t>
            </a:r>
            <a:r>
              <a:rPr lang="ja-JP" altLang="en-US" sz="2200" dirty="0"/>
              <a:t>グ</a:t>
            </a:r>
            <a:r>
              <a:rPr lang="ja-JP" altLang="en-US" sz="2200" dirty="0" smtClean="0"/>
              <a:t>」　初版２０００年６月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kumimoji="1" lang="ja-JP" altLang="en-US" sz="2200" dirty="0" smtClean="0"/>
              <a:t>リファクタリングは、積極的にするようになったが・・・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テストは</a:t>
            </a:r>
            <a:r>
              <a:rPr lang="ja-JP" altLang="en-US" sz="2200" dirty="0"/>
              <a:t>書いて</a:t>
            </a:r>
            <a:r>
              <a:rPr lang="ja-JP" altLang="en-US" sz="2200" dirty="0" smtClean="0"/>
              <a:t>ない。デグレだらけ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 smtClean="0"/>
              <a:t>　どうやって書けばいいか全然</a:t>
            </a:r>
            <a:r>
              <a:rPr lang="ja-JP" altLang="en-US" sz="2200" dirty="0"/>
              <a:t>分からない</a:t>
            </a:r>
            <a:br>
              <a:rPr lang="ja-JP" altLang="en-US" sz="2200" dirty="0"/>
            </a:br>
            <a:r>
              <a:rPr lang="ja-JP" altLang="en-US" sz="2200" dirty="0" smtClean="0"/>
              <a:t>　しばらく</a:t>
            </a:r>
            <a:r>
              <a:rPr lang="ja-JP" altLang="en-US" sz="2200" dirty="0"/>
              <a:t>、</a:t>
            </a:r>
            <a:r>
              <a:rPr lang="ja-JP" altLang="en-US" sz="2200" dirty="0" smtClean="0"/>
              <a:t>ここ状態から抜け出せない</a:t>
            </a:r>
            <a:endParaRPr kumimoji="1"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1800" dirty="0" smtClean="0"/>
              <a:t>今、読みな直してみると、既に、分かりやすく説かれていた・・・・</a:t>
            </a:r>
            <a:r>
              <a:rPr lang="ja-JP" altLang="en-US" dirty="0"/>
              <a:t>　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第１期（圏外）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気にはなっている・・・・・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1" y="3648926"/>
            <a:ext cx="1574354" cy="20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1" y="5682671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 smtClean="0"/>
              <a:t>リファクタリング　</a:t>
            </a:r>
            <a:r>
              <a:rPr lang="ja-JP" altLang="en-US" sz="1400" dirty="0" smtClean="0"/>
              <a:t>プログラム</a:t>
            </a:r>
            <a:r>
              <a:rPr lang="ja-JP" altLang="en-US" sz="1400" dirty="0"/>
              <a:t>の体質改善テクニック</a:t>
            </a:r>
          </a:p>
          <a:p>
            <a:pPr marL="0" indent="0">
              <a:buNone/>
            </a:pPr>
            <a:r>
              <a:rPr lang="ja-JP" altLang="en-US" sz="1800" dirty="0"/>
              <a:t>マーチン ファウラー著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7"/>
            <a:ext cx="6879137" cy="335953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巷で、ちょっと流行って来たから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読んだらできそうな気がした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「俺、テスト書いてるぜ」的な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試行錯誤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力ずくでどんどん書く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>
                <a:solidFill>
                  <a:srgbClr val="7030A0"/>
                </a:solidFill>
              </a:rPr>
              <a:t>　</a:t>
            </a:r>
            <a:r>
              <a:rPr lang="en-US" altLang="ja-JP" sz="2000" dirty="0" smtClean="0">
                <a:solidFill>
                  <a:srgbClr val="7030A0"/>
                </a:solidFill>
              </a:rPr>
              <a:t>※C#</a:t>
            </a:r>
            <a:r>
              <a:rPr lang="ja-JP" altLang="en-US" sz="2000" dirty="0" smtClean="0">
                <a:solidFill>
                  <a:srgbClr val="7030A0"/>
                </a:solidFill>
              </a:rPr>
              <a:t>版</a:t>
            </a:r>
            <a:r>
              <a:rPr lang="en-US" altLang="ja-JP" sz="20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000" dirty="0" err="1" smtClean="0">
                <a:solidFill>
                  <a:srgbClr val="7030A0"/>
                </a:solidFill>
              </a:rPr>
              <a:t>への</a:t>
            </a:r>
            <a:r>
              <a:rPr lang="ja-JP" altLang="en-US" sz="2000" dirty="0" smtClean="0">
                <a:solidFill>
                  <a:srgbClr val="7030A0"/>
                </a:solidFill>
              </a:rPr>
              <a:t>テスト追加</a:t>
            </a:r>
            <a:endParaRPr lang="en-US" altLang="ja-JP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sz="2200" dirty="0" smtClean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第２期（入門）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ちょっと</a:t>
            </a:r>
            <a:r>
              <a:rPr lang="ja-JP" altLang="en-US" sz="2000" dirty="0"/>
              <a:t>流行ってるみたいだし・・・・</a:t>
            </a:r>
            <a:endParaRPr lang="ja-JP" altLang="en-US" sz="2000" dirty="0" smtClean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dirty="0"/>
              <a:t>レガシーコード改善</a:t>
            </a:r>
            <a:r>
              <a:rPr lang="ja-JP" altLang="en-US" sz="1800" dirty="0" smtClean="0"/>
              <a:t>ガイド　テスト</a:t>
            </a:r>
            <a:r>
              <a:rPr lang="ja-JP" altLang="en-US" sz="1800" dirty="0"/>
              <a:t>がないコードはレガシーコードだ</a:t>
            </a:r>
            <a:r>
              <a:rPr lang="ja-JP" altLang="en-US" sz="1800" dirty="0" smtClean="0"/>
              <a:t>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マイケル・</a:t>
            </a:r>
            <a:r>
              <a:rPr lang="en-US" altLang="ja-JP" sz="1800" dirty="0"/>
              <a:t>C</a:t>
            </a:r>
            <a:r>
              <a:rPr lang="ja-JP" altLang="en-US" sz="1800" dirty="0"/>
              <a:t>・フェザーズ 著</a:t>
            </a:r>
          </a:p>
          <a:p>
            <a:pPr marL="0" indent="0">
              <a:buNone/>
            </a:pPr>
            <a:endParaRPr lang="en-US" altLang="ja-JP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1" y="3429000"/>
            <a:ext cx="1616377" cy="206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259632" y="2136758"/>
            <a:ext cx="7488832" cy="384653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デグレの早期発見で嬉しくなる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後</a:t>
            </a:r>
            <a:r>
              <a:rPr lang="ja-JP" altLang="en-US" dirty="0"/>
              <a:t>から書くことに限界を</a:t>
            </a:r>
            <a:r>
              <a:rPr lang="ja-JP" altLang="en-US" dirty="0" smtClean="0"/>
              <a:t>感じる（面倒、結合性）</a:t>
            </a:r>
            <a:endParaRPr lang="en-US" altLang="ja-JP" dirty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　テストファーストへの挑戦が恥じまる（やっとＴＤＤ入門）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　設計に変化が生じる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大胆</a:t>
            </a:r>
            <a:r>
              <a:rPr lang="ja-JP" altLang="en-US" dirty="0"/>
              <a:t>なリファクタリング</a:t>
            </a:r>
            <a:r>
              <a:rPr lang="ja-JP" altLang="en-US" dirty="0" smtClean="0"/>
              <a:t>ができる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en-US" altLang="ja-JP" sz="2200" dirty="0">
                <a:solidFill>
                  <a:srgbClr val="7030A0"/>
                </a:solidFill>
              </a:rPr>
              <a:t>※</a:t>
            </a:r>
            <a:r>
              <a:rPr lang="en-US" altLang="ja-JP" sz="2200" dirty="0" err="1" smtClean="0">
                <a:solidFill>
                  <a:srgbClr val="7030A0"/>
                </a:solidFill>
              </a:rPr>
              <a:t>BlackJumboDog</a:t>
            </a:r>
            <a:r>
              <a:rPr lang="ja-JP" altLang="en-US" sz="2200" dirty="0" smtClean="0">
                <a:solidFill>
                  <a:srgbClr val="7030A0"/>
                </a:solidFill>
              </a:rPr>
              <a:t>の</a:t>
            </a:r>
            <a:r>
              <a:rPr lang="en-US" altLang="ja-JP" sz="2200" dirty="0" smtClean="0">
                <a:solidFill>
                  <a:srgbClr val="7030A0"/>
                </a:solidFill>
              </a:rPr>
              <a:t>Java</a:t>
            </a:r>
            <a:r>
              <a:rPr lang="ja-JP" altLang="en-US" sz="2200" dirty="0" smtClean="0">
                <a:solidFill>
                  <a:srgbClr val="7030A0"/>
                </a:solidFill>
              </a:rPr>
              <a:t>移植開始</a:t>
            </a:r>
            <a:endParaRPr lang="en-US" altLang="ja-JP" sz="22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第３期（練習）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いよいよ、私もテストファーストかぁ</a:t>
            </a:r>
          </a:p>
        </p:txBody>
      </p:sp>
    </p:spTree>
    <p:extLst>
      <p:ext uri="{BB962C8B-B14F-4D97-AF65-F5344CB8AC3E}">
        <p14:creationId xmlns:p14="http://schemas.microsoft.com/office/powerpoint/2010/main" val="30421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024711" y="2136758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リファクタリングの方法を確立する（自分なりに）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最新の</a:t>
            </a:r>
            <a:r>
              <a:rPr lang="ja-JP" altLang="en-US" dirty="0" smtClean="0"/>
              <a:t>テスト手法を学ぶ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今までのテストを書き直す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200" dirty="0" smtClean="0"/>
              <a:t>　テストの量（費用対効果）の感覚が芽生えてくる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r>
              <a:rPr lang="ja-JP" altLang="en-US" sz="2200" dirty="0" smtClean="0"/>
              <a:t>テストなしでは生きられない</a:t>
            </a:r>
            <a:endParaRPr lang="en-US" altLang="ja-JP" sz="2200" dirty="0" smtClean="0"/>
          </a:p>
          <a:p>
            <a:pPr marL="0" indent="0">
              <a:buNone/>
            </a:pP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第４期（パラダイムシフト）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2000" dirty="0" smtClean="0"/>
              <a:t>初めて知った。テストのある世界ってこんなに素晴らしかったんだ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1520216" cy="2097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65520" y="5682671"/>
            <a:ext cx="7058807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err="1"/>
              <a:t>JUnit</a:t>
            </a:r>
            <a:r>
              <a:rPr lang="ja-JP" altLang="en-US" sz="1800" dirty="0"/>
              <a:t>実践入門　</a:t>
            </a:r>
            <a:r>
              <a:rPr lang="ja-JP" altLang="en-US" sz="1800" dirty="0" smtClean="0"/>
              <a:t>　体系的</a:t>
            </a:r>
            <a:r>
              <a:rPr lang="ja-JP" altLang="en-US" sz="1800" dirty="0"/>
              <a:t>に学ぶユニットテストの技法</a:t>
            </a:r>
          </a:p>
          <a:p>
            <a:pPr marL="0" indent="0">
              <a:buNone/>
            </a:pPr>
            <a:r>
              <a:rPr lang="ja-JP" altLang="en-US" sz="1800" dirty="0" smtClean="0"/>
              <a:t>渡辺 修司　著</a:t>
            </a:r>
            <a:endParaRPr lang="ja-JP" altLang="en-US" sz="1800" dirty="0"/>
          </a:p>
          <a:p>
            <a:pPr marL="0" indent="0">
              <a:buNone/>
            </a:pP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32535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完成期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すいません、真のＴＤＤは、まだ、良く分かってません</a:t>
            </a:r>
          </a:p>
        </p:txBody>
      </p:sp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187624" y="2204864"/>
            <a:ext cx="6879137" cy="302433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  <a:latin typeface="+mn-ea"/>
              </a:rPr>
              <a:t>キッカケ</a:t>
            </a:r>
            <a:endParaRPr lang="en-US" altLang="ja-JP" dirty="0" smtClean="0">
              <a:solidFill>
                <a:srgbClr val="C00000"/>
              </a:solidFill>
              <a:latin typeface="+mn-ea"/>
            </a:endParaRPr>
          </a:p>
          <a:p>
            <a:pPr marL="0" indent="0">
              <a:buNone/>
            </a:pPr>
            <a:r>
              <a:rPr lang="ja-JP" altLang="en-US" dirty="0" smtClean="0"/>
              <a:t>　まだ、訪れていない・・・・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C00000"/>
                </a:solidFill>
              </a:rPr>
              <a:t>状態（聞きかじり）</a:t>
            </a:r>
            <a:endParaRPr lang="en-US" altLang="ja-JP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　継続的インテグレーション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ＴＤＤのサイクル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スピード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バージョン</a:t>
            </a:r>
            <a:r>
              <a:rPr lang="ja-JP" altLang="en-US" dirty="0"/>
              <a:t>管理・テスト・継続的インテグレーション</a:t>
            </a:r>
            <a:r>
              <a:rPr lang="ja-JP" altLang="en-US" sz="2200" dirty="0"/>
              <a:t>　</a:t>
            </a:r>
            <a:endParaRPr lang="en-US" altLang="ja-JP" sz="2200" dirty="0" smtClean="0"/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とりあえず力ずくで書く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１期から２期へのキッカケ</a:t>
            </a:r>
          </a:p>
        </p:txBody>
      </p:sp>
    </p:spTree>
    <p:extLst>
      <p:ext uri="{BB962C8B-B14F-4D97-AF65-F5344CB8AC3E}">
        <p14:creationId xmlns:p14="http://schemas.microsoft.com/office/powerpoint/2010/main" val="16470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有効性の実感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２期から３期へのキッカケ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9231" y="2132856"/>
            <a:ext cx="7960940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sz="2800" dirty="0"/>
              <a:t>TDD</a:t>
            </a:r>
            <a:r>
              <a:rPr lang="ja-JP" altLang="en-US" sz="2800" dirty="0"/>
              <a:t>が優れた手法だと</a:t>
            </a:r>
            <a:r>
              <a:rPr lang="ja-JP" altLang="en-US" sz="2800" dirty="0" smtClean="0"/>
              <a:t>気付くタイミング・理由</a:t>
            </a:r>
            <a:r>
              <a:rPr lang="ja-JP" altLang="en-US" sz="2800" dirty="0"/>
              <a:t>は人</a:t>
            </a:r>
            <a:r>
              <a:rPr lang="ja-JP" altLang="en-US" sz="2800" dirty="0" smtClean="0"/>
              <a:t>それぞれかも知れない</a:t>
            </a:r>
            <a:endParaRPr lang="ja-JP" altLang="en-US" sz="2800" dirty="0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827584" y="3645024"/>
            <a:ext cx="7920880" cy="2481139"/>
          </a:xfrm>
        </p:spPr>
        <p:txBody>
          <a:bodyPr/>
          <a:lstStyle/>
          <a:p>
            <a:r>
              <a:rPr lang="ja-JP" altLang="en-US" dirty="0"/>
              <a:t>実装しようとしているモジュールの設計が洗練されていく感覚を味わった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回帰</a:t>
            </a:r>
            <a:r>
              <a:rPr lang="ja-JP" altLang="en-US" dirty="0" smtClean="0"/>
              <a:t>テスト前に、思わぬ</a:t>
            </a:r>
            <a:r>
              <a:rPr lang="ja-JP" altLang="en-US" dirty="0"/>
              <a:t>不具合を早期に検出できた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r>
              <a:rPr lang="ja-JP" altLang="en-US" dirty="0"/>
              <a:t>大胆なリファクタリングを躊躇無くできた</a:t>
            </a:r>
            <a:r>
              <a:rPr lang="ja-JP" altLang="en-US" dirty="0" smtClean="0"/>
              <a:t>とき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など・・・・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リファクタリング・スタイル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３</a:t>
            </a:r>
            <a:r>
              <a:rPr lang="ja-JP" altLang="en-US" sz="2000" dirty="0" smtClean="0"/>
              <a:t>期から４期へのキッカケ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>
          <a:xfrm>
            <a:off x="1013591" y="2708920"/>
            <a:ext cx="7920880" cy="2481139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5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テスト否定者への提言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64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作業が少ないのは、</a:t>
            </a:r>
            <a:r>
              <a:rPr lang="ja-JP" altLang="en-US" sz="2000" dirty="0"/>
              <a:t>技術的負債</a:t>
            </a:r>
            <a:r>
              <a:rPr lang="ja-JP" altLang="en-US" sz="2000" dirty="0" smtClean="0"/>
              <a:t>を多く抱えるという事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40622" y="41530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コーディング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40087" y="3250212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仕様変更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40086" y="2363185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バグフィックス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5256398" y="1556791"/>
            <a:ext cx="2807419" cy="21121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/>
          <p:cNvSpPr/>
          <p:nvPr/>
        </p:nvSpPr>
        <p:spPr>
          <a:xfrm>
            <a:off x="5473067" y="1916830"/>
            <a:ext cx="2447627" cy="1752087"/>
          </a:xfrm>
          <a:prstGeom prst="trapezoid">
            <a:avLst>
              <a:gd name="adj" fmla="val 1983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292725" y="4079999"/>
            <a:ext cx="2807419" cy="25672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>
            <a:off x="5868789" y="4897718"/>
            <a:ext cx="1656184" cy="1749569"/>
          </a:xfrm>
          <a:prstGeom prst="trapezoid">
            <a:avLst>
              <a:gd name="adj" fmla="val 6994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1"/>
          <p:cNvSpPr txBox="1">
            <a:spLocks/>
          </p:cNvSpPr>
          <p:nvPr/>
        </p:nvSpPr>
        <p:spPr bwMode="auto">
          <a:xfrm>
            <a:off x="5435970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テスト有のモデル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0" name="コンテンツ プレースホルダー 1"/>
          <p:cNvSpPr txBox="1">
            <a:spLocks/>
          </p:cNvSpPr>
          <p:nvPr/>
        </p:nvSpPr>
        <p:spPr bwMode="auto">
          <a:xfrm>
            <a:off x="5544169" y="5964025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>
                <a:solidFill>
                  <a:schemeClr val="bg1"/>
                </a:solidFill>
              </a:rPr>
              <a:t>テスト無のモデル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sp>
        <p:nvSpPr>
          <p:cNvPr id="21" name="コンテンツ プレースホルダー 1"/>
          <p:cNvSpPr txBox="1">
            <a:spLocks/>
          </p:cNvSpPr>
          <p:nvPr/>
        </p:nvSpPr>
        <p:spPr bwMode="auto">
          <a:xfrm>
            <a:off x="557747" y="5515073"/>
            <a:ext cx="4391417" cy="89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早くできるのではなく、技術的負債をどれだけ残すかという事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7569" y="4149080"/>
            <a:ext cx="7408862" cy="1112987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札幌ワークス</a:t>
            </a:r>
            <a:r>
              <a:rPr lang="ja-JP" altLang="en-US" dirty="0"/>
              <a:t>というホームページを中心に、フリーソフトや技術情報を発信させて頂いております。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kumimoji="1" lang="ja-JP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5401"/>
            <a:ext cx="1440160" cy="133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2311698" y="2420888"/>
            <a:ext cx="578869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ハンドル 　　</a:t>
            </a:r>
            <a:r>
              <a:rPr lang="en-US" altLang="ja-JP" dirty="0" smtClean="0"/>
              <a:t>SIN</a:t>
            </a:r>
            <a:r>
              <a:rPr lang="ja-JP" altLang="en-US" dirty="0" smtClean="0"/>
              <a:t>／古谷誠進</a:t>
            </a:r>
          </a:p>
          <a:p>
            <a:r>
              <a:rPr lang="en-US" altLang="ja-JP" dirty="0" smtClean="0"/>
              <a:t>Twitter    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@furuya02</a:t>
            </a:r>
          </a:p>
          <a:p>
            <a:r>
              <a:rPr lang="ja-JP" altLang="en-US" dirty="0" smtClean="0"/>
              <a:t>仕事　　　　某社でシステムサポート</a:t>
            </a:r>
            <a:endParaRPr lang="en-US" altLang="ja-JP" dirty="0" smtClean="0"/>
          </a:p>
          <a:p>
            <a:pPr marL="0" indent="0" fontAlgn="auto">
              <a:spcAft>
                <a:spcPts val="0"/>
              </a:spcAft>
              <a:buFont typeface="Symbol"/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30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テストを書くと仕事が増える（２）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長期・大規模になると技術的負債の割合が大きい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72137" y="48359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7" name="正方形/長方形 6"/>
          <p:cNvSpPr/>
          <p:nvPr/>
        </p:nvSpPr>
        <p:spPr>
          <a:xfrm>
            <a:off x="571602" y="3933056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8" name="正方形/長方形 7"/>
          <p:cNvSpPr/>
          <p:nvPr/>
        </p:nvSpPr>
        <p:spPr>
          <a:xfrm>
            <a:off x="571601" y="3046029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788559" y="5445224"/>
            <a:ext cx="3600401" cy="2935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コーディング</a:t>
            </a:r>
            <a:endParaRPr kumimoji="1" lang="ja-JP" altLang="en-US" sz="2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788022" y="4558974"/>
            <a:ext cx="3600401" cy="8862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仕様変更</a:t>
            </a:r>
            <a:endParaRPr kumimoji="1" lang="ja-JP" altLang="en-US" sz="22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788023" y="3062652"/>
            <a:ext cx="3600401" cy="14963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/>
              <a:t>バグフィックス</a:t>
            </a:r>
            <a:endParaRPr kumimoji="1" lang="ja-JP" altLang="en-US" sz="2200" dirty="0"/>
          </a:p>
        </p:txBody>
      </p:sp>
      <p:sp>
        <p:nvSpPr>
          <p:cNvPr id="23" name="コンテンツ プレースホルダー 1"/>
          <p:cNvSpPr txBox="1">
            <a:spLocks/>
          </p:cNvSpPr>
          <p:nvPr/>
        </p:nvSpPr>
        <p:spPr bwMode="auto">
          <a:xfrm>
            <a:off x="1259632" y="2587332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短期間・小規模</a:t>
            </a:r>
            <a:endParaRPr lang="en-US" altLang="ja-JP" sz="2000" dirty="0" smtClean="0"/>
          </a:p>
        </p:txBody>
      </p:sp>
      <p:sp>
        <p:nvSpPr>
          <p:cNvPr id="24" name="コンテンツ プレースホルダー 1"/>
          <p:cNvSpPr txBox="1">
            <a:spLocks/>
          </p:cNvSpPr>
          <p:nvPr/>
        </p:nvSpPr>
        <p:spPr bwMode="auto">
          <a:xfrm>
            <a:off x="5364085" y="2634947"/>
            <a:ext cx="2448273" cy="411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000" dirty="0" smtClean="0"/>
              <a:t>長期間・大規模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5844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1916832"/>
            <a:ext cx="8577584" cy="4402212"/>
          </a:xfrm>
        </p:spPr>
        <p:txBody>
          <a:bodyPr/>
          <a:lstStyle/>
          <a:p>
            <a:r>
              <a:rPr lang="ja-JP" altLang="en-US" dirty="0"/>
              <a:t>以前は</a:t>
            </a:r>
            <a:r>
              <a:rPr lang="ja-JP" altLang="en-US" dirty="0" smtClean="0"/>
              <a:t>、一通り動いたら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としてきた</a:t>
            </a:r>
            <a:endParaRPr lang="ja-JP" altLang="en-US" dirty="0"/>
          </a:p>
          <a:p>
            <a:r>
              <a:rPr lang="ja-JP" altLang="en-US" dirty="0" smtClean="0"/>
              <a:t>テストを書くようになってからは、必要だと思う</a:t>
            </a:r>
            <a:r>
              <a:rPr lang="ja-JP" altLang="en-US" dirty="0" smtClean="0">
                <a:solidFill>
                  <a:srgbClr val="FF0000"/>
                </a:solidFill>
              </a:rPr>
              <a:t>テストまで全部書いてやっと</a:t>
            </a:r>
            <a:r>
              <a:rPr lang="en-US" altLang="ja-JP" dirty="0" smtClean="0">
                <a:solidFill>
                  <a:srgbClr val="FF0000"/>
                </a:solidFill>
              </a:rPr>
              <a:t>OK</a:t>
            </a:r>
            <a:r>
              <a:rPr lang="ja-JP" altLang="en-US" dirty="0" smtClean="0"/>
              <a:t>となった</a:t>
            </a:r>
            <a:endParaRPr lang="en-US" altLang="ja-JP" dirty="0" smtClean="0"/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当然、進捗率は落ちる</a:t>
            </a:r>
            <a:r>
              <a:rPr lang="ja-JP" altLang="en-US" dirty="0"/>
              <a:t>が</a:t>
            </a:r>
            <a:r>
              <a:rPr lang="ja-JP" altLang="en-US" dirty="0" smtClean="0"/>
              <a:t>、</a:t>
            </a:r>
            <a:r>
              <a:rPr lang="en-US" altLang="ja-JP" dirty="0" smtClean="0"/>
              <a:t>OK</a:t>
            </a:r>
            <a:r>
              <a:rPr lang="ja-JP" altLang="en-US" dirty="0" smtClean="0"/>
              <a:t>が出た後の手戻りは激減した</a:t>
            </a:r>
            <a:endParaRPr lang="ja-JP" altLang="en-US" dirty="0"/>
          </a:p>
          <a:p>
            <a:r>
              <a:rPr lang="ja-JP" altLang="en-US" dirty="0" smtClean="0"/>
              <a:t>また、事後のメンテナンス・仕様変更への対応が非常に楽になった</a:t>
            </a:r>
            <a:endParaRPr lang="en-US" altLang="ja-JP" dirty="0" smtClean="0"/>
          </a:p>
          <a:p>
            <a:r>
              <a:rPr lang="ja-JP" altLang="en-US" dirty="0" smtClean="0"/>
              <a:t>何時の間にか、</a:t>
            </a:r>
            <a:r>
              <a:rPr lang="ja-JP" altLang="en-US" dirty="0">
                <a:solidFill>
                  <a:srgbClr val="FF0000"/>
                </a:solidFill>
              </a:rPr>
              <a:t>テストを</a:t>
            </a:r>
            <a:r>
              <a:rPr lang="ja-JP" altLang="en-US" dirty="0" smtClean="0">
                <a:solidFill>
                  <a:srgbClr val="FF0000"/>
                </a:solidFill>
              </a:rPr>
              <a:t>含めた遅い進捗率が正確なもの</a:t>
            </a:r>
            <a:r>
              <a:rPr lang="ja-JP" altLang="en-US" dirty="0"/>
              <a:t>だと感じるように</a:t>
            </a:r>
            <a:r>
              <a:rPr lang="ja-JP" altLang="en-US" dirty="0" smtClean="0"/>
              <a:t>なった</a:t>
            </a:r>
            <a:endParaRPr lang="ja-JP" altLang="en-US" dirty="0"/>
          </a:p>
          <a:p>
            <a:r>
              <a:rPr lang="ja-JP" altLang="en-US" dirty="0" smtClean="0"/>
              <a:t>技術的負債を計上できるようになったよ</a:t>
            </a:r>
            <a:r>
              <a:rPr lang="ja-JP" altLang="en-US" dirty="0"/>
              <a:t>う</a:t>
            </a:r>
            <a:r>
              <a:rPr lang="ja-JP" altLang="en-US" dirty="0" smtClean="0"/>
              <a:t>に感じる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現在の進捗率は？</a:t>
            </a:r>
            <a:r>
              <a:rPr lang="ja-JP" altLang="en-US" sz="2000" dirty="0" err="1" smtClean="0"/>
              <a:t>って</a:t>
            </a:r>
            <a:r>
              <a:rPr lang="ja-JP" altLang="en-US" sz="2000" dirty="0" smtClean="0"/>
              <a:t>聞かれたら・・・・</a:t>
            </a:r>
          </a:p>
        </p:txBody>
      </p:sp>
    </p:spTree>
    <p:extLst>
      <p:ext uri="{BB962C8B-B14F-4D97-AF65-F5344CB8AC3E}">
        <p14:creationId xmlns:p14="http://schemas.microsoft.com/office/powerpoint/2010/main" val="2491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9" y="2492896"/>
            <a:ext cx="8577584" cy="3826148"/>
          </a:xfrm>
        </p:spPr>
        <p:txBody>
          <a:bodyPr/>
          <a:lstStyle/>
          <a:p>
            <a:r>
              <a:rPr lang="ja-JP" altLang="en-US" dirty="0"/>
              <a:t>開発時の</a:t>
            </a:r>
            <a:r>
              <a:rPr lang="ja-JP" altLang="en-US" dirty="0">
                <a:solidFill>
                  <a:srgbClr val="FF0000"/>
                </a:solidFill>
              </a:rPr>
              <a:t>工数は間違いなく上がる</a:t>
            </a:r>
            <a:r>
              <a:rPr lang="ja-JP" altLang="en-US" dirty="0"/>
              <a:t>が</a:t>
            </a:r>
            <a:r>
              <a:rPr lang="ja-JP" altLang="en-US" dirty="0" smtClean="0"/>
              <a:t>、バグ</a:t>
            </a:r>
            <a:r>
              <a:rPr lang="ja-JP" altLang="en-US" dirty="0"/>
              <a:t>発生率は減り、テスト・デバッグを含めた</a:t>
            </a:r>
            <a:r>
              <a:rPr lang="ja-JP" altLang="en-US" dirty="0">
                <a:solidFill>
                  <a:srgbClr val="FF0000"/>
                </a:solidFill>
              </a:rPr>
              <a:t>トータルの工数は削減</a:t>
            </a:r>
            <a:r>
              <a:rPr lang="ja-JP" altLang="en-US" dirty="0"/>
              <a:t>されている</a:t>
            </a:r>
            <a:r>
              <a:rPr lang="ja-JP" altLang="en-US" dirty="0" smtClean="0"/>
              <a:t>かも知れない</a:t>
            </a:r>
            <a:endParaRPr lang="en-US" altLang="ja-JP" dirty="0" smtClean="0"/>
          </a:p>
          <a:p>
            <a:r>
              <a:rPr lang="ja-JP" altLang="en-US" dirty="0" smtClean="0"/>
              <a:t>特に「</a:t>
            </a:r>
            <a:r>
              <a:rPr lang="ja-JP" altLang="en-US" dirty="0"/>
              <a:t>規模の大きな」又は「長期」なプロジェクトでは、有効かも知れない。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ja-JP" altLang="en-US" dirty="0"/>
              <a:t>変更に強い」というあたりが絶対価値だと思われるが</a:t>
            </a:r>
            <a:r>
              <a:rPr lang="ja-JP" altLang="en-US" dirty="0" smtClean="0"/>
              <a:t>、それが必要</a:t>
            </a:r>
            <a:r>
              <a:rPr lang="ja-JP" altLang="en-US" dirty="0"/>
              <a:t>ないというのであれば工数</a:t>
            </a:r>
            <a:r>
              <a:rPr lang="ja-JP" altLang="en-US" dirty="0" smtClean="0"/>
              <a:t>増加だけが問題</a:t>
            </a:r>
            <a:r>
              <a:rPr lang="ja-JP" altLang="en-US" dirty="0"/>
              <a:t>になるのは否定</a:t>
            </a:r>
            <a:r>
              <a:rPr lang="ja-JP" altLang="en-US" dirty="0" smtClean="0"/>
              <a:t>できない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進捗率（工数）の考え方（２）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結局、費用対効果ってことですね</a:t>
            </a:r>
          </a:p>
        </p:txBody>
      </p:sp>
    </p:spTree>
    <p:extLst>
      <p:ext uri="{BB962C8B-B14F-4D97-AF65-F5344CB8AC3E}">
        <p14:creationId xmlns:p14="http://schemas.microsoft.com/office/powerpoint/2010/main" val="40520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8" y="2674939"/>
            <a:ext cx="7700962" cy="2050206"/>
          </a:xfrm>
        </p:spPr>
        <p:txBody>
          <a:bodyPr/>
          <a:lstStyle/>
          <a:p>
            <a:r>
              <a:rPr kumimoji="1" lang="ja-JP" altLang="en-US" dirty="0" smtClean="0"/>
              <a:t>初めてプログラムを書いているのと同じ</a:t>
            </a:r>
            <a:endParaRPr kumimoji="1" lang="en-US" altLang="ja-JP" dirty="0" smtClean="0"/>
          </a:p>
          <a:p>
            <a:r>
              <a:rPr lang="ja-JP" altLang="en-US" dirty="0" smtClean="0"/>
              <a:t>小さなプログラムは書けても大きなプログラムは書けない</a:t>
            </a:r>
            <a:endParaRPr lang="en-US" altLang="ja-JP" dirty="0" smtClean="0"/>
          </a:p>
          <a:p>
            <a:r>
              <a:rPr kumimoji="1" lang="ja-JP" altLang="en-US" dirty="0" smtClean="0"/>
              <a:t>一応書けるが、きれいに書けない</a:t>
            </a:r>
            <a:endParaRPr kumimoji="1" lang="en-US" altLang="ja-JP" dirty="0" smtClean="0"/>
          </a:p>
          <a:p>
            <a:r>
              <a:rPr lang="ja-JP" altLang="en-US" dirty="0"/>
              <a:t>後で読めない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どうやって書けばいいか分からない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新しい言語を始めたぐらいの気持ちで取り組むしかない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とにかく練習するしかない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実は設計手法なのでそう簡単には会得できない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私の経験したパラダイムシフト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今までの認識や価値観</a:t>
            </a:r>
            <a:r>
              <a:rPr lang="ja-JP" altLang="en-US" sz="2000" dirty="0"/>
              <a:t>などが</a:t>
            </a:r>
            <a:r>
              <a:rPr lang="ja-JP" altLang="en-US" sz="2000" dirty="0" smtClean="0"/>
              <a:t>革命的・劇的</a:t>
            </a:r>
            <a:r>
              <a:rPr lang="ja-JP" altLang="en-US" sz="2000" dirty="0"/>
              <a:t>に変化</a:t>
            </a:r>
            <a:r>
              <a:rPr lang="ja-JP" altLang="en-US" sz="2000" dirty="0" smtClean="0"/>
              <a:t>する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82948" y="2024844"/>
            <a:ext cx="2088232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Macro</a:t>
            </a:r>
          </a:p>
          <a:p>
            <a:pPr algn="ctr"/>
            <a:r>
              <a:rPr lang="en-US" altLang="ja-JP" dirty="0">
                <a:latin typeface="+mn-ea"/>
              </a:rPr>
              <a:t>(Lotus123)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95736" y="2276872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</a:t>
            </a:r>
          </a:p>
          <a:p>
            <a:pPr algn="ctr"/>
            <a:r>
              <a:rPr lang="en-US" altLang="ja-JP" dirty="0" smtClean="0">
                <a:latin typeface="+mn-ea"/>
              </a:rPr>
              <a:t>(MSC/</a:t>
            </a:r>
            <a:r>
              <a:rPr lang="ja-JP" altLang="ja-JP" dirty="0"/>
              <a:t>Turbo </a:t>
            </a:r>
            <a:r>
              <a:rPr lang="ja-JP" altLang="ja-JP" dirty="0" smtClean="0"/>
              <a:t>C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72000" y="2564904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C++/C#/Java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オブジェクト指向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08825" y="3576460"/>
            <a:ext cx="2592288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+mn-ea"/>
              </a:rPr>
              <a:t>F#</a:t>
            </a:r>
          </a:p>
          <a:p>
            <a:pPr algn="ctr"/>
            <a:r>
              <a:rPr lang="en-US" altLang="ja-JP" dirty="0" smtClean="0">
                <a:latin typeface="+mn-ea"/>
              </a:rPr>
              <a:t>(</a:t>
            </a:r>
            <a:r>
              <a:rPr lang="ja-JP" altLang="en-US" dirty="0" smtClean="0">
                <a:latin typeface="+mn-ea"/>
              </a:rPr>
              <a:t>関数型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41081" y="4116520"/>
            <a:ext cx="259228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latin typeface="+mn-ea"/>
              </a:rPr>
              <a:t>テストファースト</a:t>
            </a:r>
            <a:endParaRPr lang="en-US" altLang="ja-JP" dirty="0" smtClean="0">
              <a:latin typeface="+mn-ea"/>
            </a:endParaRPr>
          </a:p>
          <a:p>
            <a:pPr algn="ctr"/>
            <a:r>
              <a:rPr lang="en-US" altLang="ja-JP" dirty="0" smtClean="0">
                <a:latin typeface="+mn-ea"/>
              </a:rPr>
              <a:t> (</a:t>
            </a:r>
            <a:r>
              <a:rPr lang="en-US" altLang="ja-JP" dirty="0" err="1" smtClean="0">
                <a:latin typeface="+mn-ea"/>
              </a:rPr>
              <a:t>Nunit</a:t>
            </a:r>
            <a:r>
              <a:rPr lang="en-US" altLang="ja-JP" dirty="0" smtClean="0">
                <a:latin typeface="+mn-ea"/>
              </a:rPr>
              <a:t>/</a:t>
            </a:r>
            <a:r>
              <a:rPr lang="en-US" altLang="ja-JP" dirty="0" err="1" smtClean="0">
                <a:latin typeface="+mn-ea"/>
              </a:rPr>
              <a:t>JUnit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9235" y="5364937"/>
            <a:ext cx="7864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理解度による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見えているもの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が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違う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　　　　自分にも見えて</a:t>
            </a:r>
            <a:r>
              <a:rPr lang="ja-JP" altLang="en-US" sz="2800" dirty="0">
                <a:solidFill>
                  <a:srgbClr val="FF0000"/>
                </a:solidFill>
                <a:latin typeface="+mn-ea"/>
                <a:ea typeface="+mn-ea"/>
              </a:rPr>
              <a:t>いないものがまだ</a:t>
            </a:r>
            <a:r>
              <a:rPr lang="ja-JP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あるはず・・・</a:t>
            </a:r>
            <a:endParaRPr lang="ja-JP" altLang="en-US" sz="2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58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テストでの重要ポイント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83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2" y="1516452"/>
            <a:ext cx="4063476" cy="446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テストが最初に赤くなること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テストコードも単なるプログラム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23528" y="4869160"/>
            <a:ext cx="6760647" cy="130082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ja-JP" altLang="en-US" dirty="0" smtClean="0"/>
              <a:t>テストコードも単なるプログラムなので当然バグ</a:t>
            </a:r>
            <a:r>
              <a:rPr kumimoji="1" lang="ja-JP" altLang="en-US" dirty="0" err="1" smtClean="0"/>
              <a:t>る</a:t>
            </a:r>
            <a:endParaRPr kumimoji="1" lang="en-US" altLang="ja-JP" dirty="0" smtClean="0"/>
          </a:p>
          <a:p>
            <a:r>
              <a:rPr lang="ja-JP" altLang="en-US" dirty="0"/>
              <a:t>テストしているつもり</a:t>
            </a:r>
            <a:r>
              <a:rPr lang="ja-JP" altLang="en-US" dirty="0" smtClean="0"/>
              <a:t>でも、テストになっていない</a:t>
            </a:r>
            <a:endParaRPr lang="en-US" altLang="ja-JP" dirty="0" smtClean="0"/>
          </a:p>
          <a:p>
            <a:r>
              <a:rPr kumimoji="1" lang="ja-JP" altLang="en-US" dirty="0" smtClean="0"/>
              <a:t>わざとバグら</a:t>
            </a:r>
            <a:r>
              <a:rPr kumimoji="1" lang="ja-JP" altLang="en-US" dirty="0" err="1" smtClean="0"/>
              <a:t>せて</a:t>
            </a:r>
            <a:r>
              <a:rPr kumimoji="1" lang="ja-JP" altLang="en-US" dirty="0" smtClean="0"/>
              <a:t>テストの正当性を確かめる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9658" y="2852936"/>
            <a:ext cx="4019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これ重要！</a:t>
            </a:r>
            <a:endParaRPr lang="en-US" altLang="ja-JP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ＴＤＤでは、１つのサイクルに入っている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5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バグ修正の手順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ブルーで同が有る場合、「仕様バグ」若しくは、「テスト漏れ」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763688" y="215401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kumimoji="1" lang="ja-JP" altLang="en-US" dirty="0" smtClean="0">
                <a:latin typeface="+mn-ea"/>
              </a:rPr>
              <a:t>問題発生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498116" y="3234130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テスト作成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763688" y="4498755"/>
            <a:ext cx="2088232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+mn-ea"/>
              </a:rPr>
              <a:t>修正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600" y="5721678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ブルーで問題が発生した場合の修正手順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下矢印 15"/>
          <p:cNvSpPr/>
          <p:nvPr/>
        </p:nvSpPr>
        <p:spPr>
          <a:xfrm rot="7217993" flipV="1">
            <a:off x="4292432" y="2597925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3772274" flipV="1">
            <a:off x="4304759" y="4090527"/>
            <a:ext cx="750507" cy="816457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/>
          <p:cNvSpPr/>
          <p:nvPr/>
        </p:nvSpPr>
        <p:spPr>
          <a:xfrm>
            <a:off x="5576307" y="3629624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957652" y="4882773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1953429" y="2538028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547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第１期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１．前提</a:t>
            </a:r>
            <a:r>
              <a:rPr lang="en-US" altLang="ja-JP" sz="4000" dirty="0" smtClean="0">
                <a:solidFill>
                  <a:schemeClr val="tx1"/>
                </a:solidFill>
              </a:rPr>
              <a:t>(</a:t>
            </a:r>
            <a:r>
              <a:rPr lang="ja-JP" altLang="en-US" sz="4000" dirty="0" smtClean="0">
                <a:solidFill>
                  <a:schemeClr val="tx1"/>
                </a:solidFill>
              </a:rPr>
              <a:t>対象</a:t>
            </a:r>
            <a:r>
              <a:rPr lang="en-US" altLang="ja-JP" sz="4000" dirty="0" smtClean="0">
                <a:solidFill>
                  <a:schemeClr val="tx1"/>
                </a:solidFill>
              </a:rPr>
              <a:t>)</a:t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ユニットテストとは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-JP" altLang="en-US" sz="2400" dirty="0">
                <a:solidFill>
                  <a:schemeClr val="tx1"/>
                </a:solidFill>
                <a:latin typeface="+mn-ea"/>
                <a:ea typeface="+mn-ea"/>
              </a:rPr>
              <a:t>プログラム</a:t>
            </a:r>
            <a:r>
              <a:rPr lang="ja-JP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の開発終了とは</a:t>
            </a:r>
            <a: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+mn-ea"/>
                <a:ea typeface="+mn-ea"/>
              </a:rPr>
            </a:b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90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Blac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ｋ</a:t>
            </a:r>
            <a:r>
              <a:rPr lang="en-US" altLang="ja-JP" sz="4000" dirty="0" err="1" smtClean="0">
                <a:solidFill>
                  <a:schemeClr val="tx1"/>
                </a:solidFill>
              </a:rPr>
              <a:t>JumboDog</a:t>
            </a:r>
            <a:r>
              <a:rPr lang="ja-JP" altLang="en-US" sz="4000" dirty="0" smtClean="0">
                <a:solidFill>
                  <a:schemeClr val="tx1"/>
                </a:solidFill>
              </a:rPr>
              <a:t>の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C#</a:t>
            </a:r>
            <a:r>
              <a:rPr lang="ja-JP" altLang="en-US" sz="4000" dirty="0" smtClean="0">
                <a:solidFill>
                  <a:schemeClr val="tx1"/>
                </a:solidFill>
              </a:rPr>
              <a:t>から</a:t>
            </a:r>
            <a:r>
              <a:rPr lang="en-US" altLang="ja-JP" sz="4000" dirty="0" smtClean="0">
                <a:solidFill>
                  <a:schemeClr val="tx1"/>
                </a:solidFill>
              </a:rPr>
              <a:t>Java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への</a:t>
            </a:r>
            <a:r>
              <a:rPr lang="ja-JP" altLang="en-US" sz="4000" dirty="0" smtClean="0">
                <a:solidFill>
                  <a:schemeClr val="tx1"/>
                </a:solidFill>
              </a:rPr>
              <a:t>移植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</a:rPr>
              <a:t>昨年夏にＪａｖａ入門のムック本を買ってから・・・・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1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進捗状況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TCP/UDP</a:t>
            </a:r>
            <a:r>
              <a:rPr lang="ja-JP" altLang="en-US" sz="2000" dirty="0" smtClean="0"/>
              <a:t>及びテキスト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バイナリの全部を一応終わり、一段落しました</a:t>
            </a: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80104"/>
              </p:ext>
            </p:extLst>
          </p:nvPr>
        </p:nvGraphicFramePr>
        <p:xfrm>
          <a:off x="1454494" y="1998668"/>
          <a:ext cx="6096000" cy="432037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34608"/>
                <a:gridCol w="396139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モジュール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進捗状況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709280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BJD.EXE</a:t>
                      </a:r>
                      <a:r>
                        <a:rPr kumimoji="1" lang="ja-JP" altLang="en-US" dirty="0" smtClean="0"/>
                        <a:t>（本体）</a:t>
                      </a:r>
                      <a:endParaRPr kumimoji="1" lang="en-US" altLang="ja-JP" dirty="0" smtClean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70%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DNS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8884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SMTP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55492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POP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42632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TFTP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Web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Proxy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DHCP</a:t>
                      </a:r>
                      <a:r>
                        <a:rPr kumimoji="1" lang="ja-JP" altLang="en-US" dirty="0" smtClean="0"/>
                        <a:t>サーバ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0%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3661110" y="2430716"/>
            <a:ext cx="3121976" cy="79208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70%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661110" y="3294812"/>
            <a:ext cx="3842055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100%</a:t>
            </a:r>
            <a:endParaRPr kumimoji="1" lang="ja-JP" altLang="en-US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3661110" y="3718476"/>
            <a:ext cx="3698041" cy="29641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90%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3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1844824"/>
            <a:ext cx="7408862" cy="3960440"/>
          </a:xfrm>
        </p:spPr>
        <p:txBody>
          <a:bodyPr/>
          <a:lstStyle/>
          <a:p>
            <a:r>
              <a:rPr lang="en-US" altLang="ja-JP" b="1" dirty="0" smtClean="0"/>
              <a:t>Unsigned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goto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linq</a:t>
            </a:r>
            <a:r>
              <a:rPr lang="ja-JP" altLang="en-US" b="1" dirty="0" smtClean="0"/>
              <a:t>・</a:t>
            </a:r>
            <a:r>
              <a:rPr lang="en-US" altLang="ja-JP" b="1" dirty="0" err="1" smtClean="0"/>
              <a:t>var</a:t>
            </a:r>
            <a:r>
              <a:rPr lang="ja-JP" altLang="en-US" dirty="0" smtClean="0"/>
              <a:t>が</a:t>
            </a:r>
            <a:r>
              <a:rPr lang="ja-JP" altLang="en-US" dirty="0"/>
              <a:t>無い　</a:t>
            </a:r>
          </a:p>
          <a:p>
            <a:r>
              <a:rPr lang="ja-JP" altLang="en-US" dirty="0" smtClean="0"/>
              <a:t>リトルインディアン</a:t>
            </a:r>
            <a:r>
              <a:rPr lang="ja-JP" altLang="en-US" dirty="0"/>
              <a:t>の</a:t>
            </a:r>
            <a:r>
              <a:rPr lang="ja-JP" altLang="en-US" dirty="0" smtClean="0"/>
              <a:t>問題</a:t>
            </a:r>
            <a:endParaRPr lang="ja-JP" altLang="en-US" dirty="0"/>
          </a:p>
          <a:p>
            <a:r>
              <a:rPr lang="en-US" altLang="ja-JP" dirty="0"/>
              <a:t>ref</a:t>
            </a:r>
            <a:r>
              <a:rPr lang="ja-JP" altLang="en-US" dirty="0"/>
              <a:t>が無い</a:t>
            </a:r>
            <a:r>
              <a:rPr lang="en-US" altLang="ja-JP" dirty="0"/>
              <a:t>(</a:t>
            </a:r>
            <a:r>
              <a:rPr lang="ja-JP" altLang="en-US" dirty="0"/>
              <a:t>１つの戻り値しか許さない</a:t>
            </a:r>
            <a:r>
              <a:rPr lang="en-US" altLang="ja-JP" dirty="0"/>
              <a:t>) </a:t>
            </a:r>
            <a:r>
              <a:rPr lang="ja-JP" altLang="en-US" dirty="0"/>
              <a:t>パラメータのクラス化</a:t>
            </a:r>
          </a:p>
          <a:p>
            <a:r>
              <a:rPr lang="ja-JP" altLang="en-US" dirty="0" smtClean="0"/>
              <a:t>例外の扱いが違う（チェック例外</a:t>
            </a:r>
            <a:r>
              <a:rPr lang="en-US" altLang="ja-JP" dirty="0" smtClean="0"/>
              <a:t>/</a:t>
            </a:r>
            <a:r>
              <a:rPr lang="ja-JP" altLang="en-US" dirty="0" smtClean="0"/>
              <a:t>実行</a:t>
            </a:r>
            <a:r>
              <a:rPr lang="ja-JP" altLang="en-US" dirty="0"/>
              <a:t>時</a:t>
            </a:r>
            <a:r>
              <a:rPr lang="ja-JP" altLang="en-US" dirty="0" smtClean="0"/>
              <a:t>例外）</a:t>
            </a:r>
            <a:endParaRPr lang="ja-JP" altLang="en-US" dirty="0"/>
          </a:p>
          <a:p>
            <a:r>
              <a:rPr lang="en-US" altLang="ja-JP" dirty="0"/>
              <a:t>unsafe</a:t>
            </a:r>
            <a:r>
              <a:rPr lang="ja-JP" altLang="en-US" dirty="0"/>
              <a:t>のポインタが使用で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r>
              <a:rPr lang="ja-JP" altLang="en-US" dirty="0" smtClean="0"/>
              <a:t>パディング１の構造体が使用できない</a:t>
            </a:r>
            <a:endParaRPr lang="ja-JP" altLang="en-US" dirty="0"/>
          </a:p>
          <a:p>
            <a:r>
              <a:rPr lang="en-US" altLang="ja-JP" dirty="0"/>
              <a:t>format</a:t>
            </a:r>
            <a:r>
              <a:rPr lang="ja-JP" altLang="en-US" dirty="0"/>
              <a:t>の書式が</a:t>
            </a:r>
            <a:r>
              <a:rPr lang="ja-JP" altLang="en-US" dirty="0" smtClean="0"/>
              <a:t>異なる（自動</a:t>
            </a:r>
            <a:r>
              <a:rPr lang="ja-JP" altLang="en-US" dirty="0"/>
              <a:t>変換は</a:t>
            </a:r>
            <a:r>
              <a:rPr lang="ja-JP" altLang="en-US" dirty="0" smtClean="0"/>
              <a:t>行われない）</a:t>
            </a:r>
            <a:endParaRPr lang="ja-JP" altLang="en-US" dirty="0"/>
          </a:p>
          <a:p>
            <a:r>
              <a:rPr lang="en-US" altLang="ja-JP" dirty="0" smtClean="0"/>
              <a:t>==</a:t>
            </a:r>
            <a:r>
              <a:rPr lang="ja-JP" altLang="en-US" dirty="0"/>
              <a:t>による文字列</a:t>
            </a:r>
            <a:r>
              <a:rPr lang="ja-JP" altLang="en-US" dirty="0" smtClean="0"/>
              <a:t>評価は、そくバグ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見た目は似てるが、そう甘く無かった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私が感じた主な障壁</a:t>
            </a:r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.NET</a:t>
            </a:r>
            <a:r>
              <a:rPr lang="ja-JP" altLang="en-US" sz="4000" dirty="0" smtClean="0"/>
              <a:t>のクラスライブラリ風を作成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とりあえずコンパイルを早く通すために・・・・・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904656" cy="535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03969" y="338138"/>
            <a:ext cx="8597143" cy="1252537"/>
          </a:xfrm>
        </p:spPr>
        <p:txBody>
          <a:bodyPr/>
          <a:lstStyle/>
          <a:p>
            <a:r>
              <a:rPr lang="ja-JP" altLang="en-US" sz="4000" dirty="0" smtClean="0"/>
              <a:t>プラグインにコーディング規約を教わる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とりあえずデフォルトの</a:t>
            </a:r>
            <a:r>
              <a:rPr lang="en-US" altLang="ja-JP" sz="2000" dirty="0" err="1" smtClean="0"/>
              <a:t>checkstyle</a:t>
            </a:r>
            <a:r>
              <a:rPr lang="ja-JP" altLang="en-US" sz="2000" dirty="0" smtClean="0"/>
              <a:t>の言いなりになる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69" y="2517031"/>
            <a:ext cx="8815770" cy="209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バグもある程度は教えてくれる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findbug</a:t>
            </a:r>
            <a:r>
              <a:rPr lang="ja-JP" altLang="en-US" sz="2000" dirty="0" smtClean="0"/>
              <a:t>なかなか・・・・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" y="2420888"/>
            <a:ext cx="8970822" cy="12368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8" y="4005065"/>
            <a:ext cx="8946740" cy="16579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9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依存関係の少ない、基本的クラスは既にテストが存在した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19672" y="2159554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既にテストがある（基本的クラス）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19673" y="3789040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テストだけを移植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本体を移植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022848" y="4035152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022848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10800000" flipV="1">
            <a:off x="4273012" y="2996952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425411" y="4634175"/>
            <a:ext cx="750507" cy="710969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79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移植の手順（２）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下位クラスは依存関係がハンパなく、ブラックボックス的テストしか存在しない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655231" y="1991563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テストがないクラス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655231" y="4219988"/>
            <a:ext cx="5904656" cy="7211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テスト作成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619673" y="5373216"/>
            <a:ext cx="5904656" cy="72008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本体実装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3203848" y="4434555"/>
            <a:ext cx="288032" cy="312084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33CC"/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199625" y="5577214"/>
            <a:ext cx="288032" cy="312084"/>
          </a:xfrm>
          <a:prstGeom prst="ellipse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bg2">
                  <a:lumMod val="90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619672" y="3143691"/>
            <a:ext cx="5904656" cy="7173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再設計（依存排除・再配置）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4" name="下矢印 13"/>
          <p:cNvSpPr/>
          <p:nvPr/>
        </p:nvSpPr>
        <p:spPr>
          <a:xfrm rot="10800000" flipV="1">
            <a:off x="4232625" y="4870811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下矢印 15"/>
          <p:cNvSpPr/>
          <p:nvPr/>
        </p:nvSpPr>
        <p:spPr>
          <a:xfrm rot="10800000" flipV="1">
            <a:off x="4196746" y="3789040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下矢印 16"/>
          <p:cNvSpPr/>
          <p:nvPr/>
        </p:nvSpPr>
        <p:spPr>
          <a:xfrm rot="10800000" flipV="1">
            <a:off x="4171521" y="2666633"/>
            <a:ext cx="750507" cy="474334"/>
          </a:xfrm>
          <a:prstGeom prst="down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en-US" altLang="ja-JP" sz="4000" dirty="0" smtClean="0">
                <a:solidFill>
                  <a:schemeClr val="tx1"/>
                </a:solidFill>
              </a:rPr>
              <a:t>X</a:t>
            </a:r>
            <a:r>
              <a:rPr lang="ja-JP" altLang="en-US" sz="4000" dirty="0" err="1" smtClean="0">
                <a:solidFill>
                  <a:schemeClr val="tx1"/>
                </a:solidFill>
              </a:rPr>
              <a:t>．</a:t>
            </a:r>
            <a:r>
              <a:rPr lang="ja-JP" altLang="en-US" sz="4000" dirty="0" smtClean="0">
                <a:solidFill>
                  <a:schemeClr val="tx1"/>
                </a:solidFill>
              </a:rPr>
              <a:t>テクニック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手法の紹介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1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</a:t>
            </a:r>
            <a:r>
              <a:rPr lang="ja-JP" altLang="en-US" sz="4000" dirty="0"/>
              <a:t>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結構</a:t>
            </a:r>
            <a:r>
              <a:rPr lang="ja-JP" altLang="en-US" sz="2000" dirty="0"/>
              <a:t>長い間、抵抗があって躊躇っていたが・・・</a:t>
            </a:r>
            <a:r>
              <a:rPr lang="ja-JP" altLang="en-US" sz="2000" dirty="0" smtClean="0"/>
              <a:t>・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46317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Eclipse+JUnit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ユニットテストとは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000" dirty="0"/>
              <a:t>特</a:t>
            </a:r>
            <a:r>
              <a:rPr lang="ja-JP" altLang="en-US" sz="2000" dirty="0" smtClean="0"/>
              <a:t>に１・２象限のテストは、要求仕様や設計のテストを目的とする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1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764495" y="5972378"/>
            <a:ext cx="5400600" cy="44177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 smtClean="0"/>
              <a:t>実践アジャイルテスト　「アジャイルテストの４象限」より</a:t>
            </a:r>
            <a:endParaRPr lang="en-US" altLang="ja-JP" sz="1800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0493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２象限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プロトタイプ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>
                <a:latin typeface="+mj-ea"/>
                <a:ea typeface="+mj-ea"/>
              </a:rPr>
              <a:t>シュミレーション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262808" y="3930875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latin typeface="+mj-ea"/>
                <a:ea typeface="+mj-ea"/>
              </a:rPr>
              <a:t>（１象限）</a:t>
            </a:r>
            <a:endParaRPr kumimoji="1" lang="en-US" altLang="ja-JP" sz="1800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単体テスト</a:t>
            </a:r>
            <a:endParaRPr kumimoji="1"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コンポーネント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85257" y="2420888"/>
            <a:ext cx="288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３象限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探索</a:t>
            </a:r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ユーザビリティ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004048" y="3858501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smtClean="0">
                <a:latin typeface="+mj-ea"/>
                <a:ea typeface="+mj-ea"/>
              </a:rPr>
              <a:t>(</a:t>
            </a:r>
            <a:r>
              <a:rPr lang="ja-JP" altLang="en-US" sz="1800" dirty="0" smtClean="0">
                <a:latin typeface="+mj-ea"/>
                <a:ea typeface="+mj-ea"/>
              </a:rPr>
              <a:t>４象限</a:t>
            </a:r>
            <a:r>
              <a:rPr lang="en-US" altLang="ja-JP" sz="1800" dirty="0" smtClean="0">
                <a:latin typeface="+mj-ea"/>
                <a:ea typeface="+mj-ea"/>
              </a:rPr>
              <a:t>)</a:t>
            </a:r>
          </a:p>
          <a:p>
            <a:r>
              <a:rPr lang="ja-JP" altLang="en-US" dirty="0" smtClean="0">
                <a:latin typeface="+mj-ea"/>
                <a:ea typeface="+mj-ea"/>
              </a:rPr>
              <a:t>パフォーマンス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負荷</a:t>
            </a:r>
            <a:endParaRPr lang="en-US" altLang="ja-JP" dirty="0" smtClean="0">
              <a:latin typeface="+mj-ea"/>
              <a:ea typeface="+mj-ea"/>
            </a:endParaRPr>
          </a:p>
          <a:p>
            <a:r>
              <a:rPr kumimoji="1" lang="ja-JP" altLang="en-US" dirty="0" smtClean="0">
                <a:latin typeface="+mj-ea"/>
                <a:ea typeface="+mj-ea"/>
              </a:rPr>
              <a:t>セキュリテイ</a:t>
            </a:r>
            <a:endParaRPr kumimoji="1" lang="ja-JP" altLang="en-US" dirty="0">
              <a:latin typeface="+mj-ea"/>
              <a:ea typeface="+mj-ea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1079612" y="3717032"/>
            <a:ext cx="7128792" cy="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644008" y="2204864"/>
            <a:ext cx="0" cy="3240360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995936" y="17684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ビジネス面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39952" y="544231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 smtClean="0">
                <a:solidFill>
                  <a:schemeClr val="tx2"/>
                </a:solidFill>
                <a:latin typeface="+mj-ea"/>
                <a:ea typeface="+mj-ea"/>
              </a:rPr>
              <a:t>技術面</a:t>
            </a:r>
            <a:endParaRPr kumimoji="1" lang="ja-JP" altLang="en-US" sz="1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300737" y="2924218"/>
            <a:ext cx="461665" cy="15606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製品評価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41967" y="2924219"/>
            <a:ext cx="461665" cy="18016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chemeClr val="tx2"/>
                </a:solidFill>
                <a:latin typeface="+mn-ea"/>
                <a:ea typeface="+mn-ea"/>
              </a:rPr>
              <a:t>チーム支援</a:t>
            </a:r>
            <a:endParaRPr kumimoji="1" lang="ja-JP" altLang="en-US" sz="18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9" name="円/楕円 28"/>
          <p:cNvSpPr/>
          <p:nvPr/>
        </p:nvSpPr>
        <p:spPr>
          <a:xfrm>
            <a:off x="323527" y="4903781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2"/>
                </a:solidFill>
              </a:rPr>
              <a:t>自動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6679107" y="1521044"/>
            <a:ext cx="2083295" cy="792600"/>
          </a:xfrm>
          <a:prstGeom prst="ellips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2"/>
                </a:solidFill>
              </a:rPr>
              <a:t>手動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メソッドは日本語（２）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/>
              <a:t>やってみるとあまりにも分かりやすいのでハマる</a:t>
            </a:r>
            <a:endParaRPr lang="ja-JP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9913"/>
            <a:ext cx="6624736" cy="525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5724128" y="5949280"/>
            <a:ext cx="3170376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ReSharper+NUnit</a:t>
            </a:r>
            <a:endParaRPr lang="en-US" altLang="ja-JP" sz="2800" b="1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0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待ち時間が多い場合の*表示</a:t>
            </a:r>
          </a:p>
          <a:p>
            <a:r>
              <a:rPr lang="en-US" altLang="ja-JP" dirty="0" err="1"/>
              <a:t>TestUtil.waitDisp</a:t>
            </a:r>
            <a:r>
              <a:rPr lang="en-US" altLang="ja-JP" dirty="0"/>
              <a:t>();</a:t>
            </a:r>
          </a:p>
          <a:p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待ち時間表示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778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ガバレッジの使用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26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DnsOacketTest</a:t>
            </a:r>
            <a:r>
              <a:rPr lang="ja-JP" altLang="en-US" dirty="0"/>
              <a:t>　実際のパケットを読み込んで解釈してみる</a:t>
            </a:r>
          </a:p>
          <a:p>
            <a:r>
              <a:rPr lang="en-US" altLang="ja-JP" dirty="0"/>
              <a:t>TestUtil.hexStream2Bytes()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実パケットでのテスト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26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FtpServer</a:t>
            </a:r>
            <a:r>
              <a:rPr lang="ja-JP" altLang="en-US" dirty="0"/>
              <a:t>　サーバとクライアントを起動して、コマンドを送ってみる</a:t>
            </a:r>
          </a:p>
          <a:p>
            <a:r>
              <a:rPr lang="ja-JP" altLang="en-US" dirty="0"/>
              <a:t>サーバ＆クライアント起動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サーバ</a:t>
            </a:r>
            <a:r>
              <a:rPr lang="ja-JP" altLang="en-US" sz="4000" dirty="0"/>
              <a:t>＆クライアント</a:t>
            </a:r>
            <a:r>
              <a:rPr lang="ja-JP" altLang="en-US" sz="4000" dirty="0" smtClean="0"/>
              <a:t>起動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9264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TmpOption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オプション設定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21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リフレクションを使用してプライベートメソッドにアクセスする</a:t>
            </a:r>
          </a:p>
          <a:p>
            <a:r>
              <a:rPr lang="en-US" altLang="ja-JP" dirty="0" err="1"/>
              <a:t>RrDbTest_addOneDat</a:t>
            </a:r>
            <a:endParaRPr lang="en-US" altLang="ja-JP" dirty="0"/>
          </a:p>
          <a:p>
            <a:r>
              <a:rPr lang="ja-JP" altLang="en-US" dirty="0"/>
              <a:t>通常、プライベートメソッドのテストは必要ないが、クラス機能が大きい場合、個別に内部メソッドのテストを作成しておくと</a:t>
            </a:r>
          </a:p>
          <a:p>
            <a:r>
              <a:rPr lang="ja-JP" altLang="en-US" dirty="0"/>
              <a:t>安心できる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プライベートメソッドへのアクセス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921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テストコード定型化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ja-JP" altLang="en-US" sz="2800" dirty="0" smtClean="0">
                <a:solidFill>
                  <a:schemeClr val="tx1"/>
                </a:solidFill>
              </a:rPr>
              <a:t>基本型・パラメータ型・例外型・ストーリー型</a:t>
            </a:r>
            <a:endParaRPr lang="ja-JP" altLang="en-US" sz="2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5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変数名を統一することが重要、テスト対象は</a:t>
            </a:r>
            <a:r>
              <a:rPr lang="en-US" altLang="ja-JP" sz="2000" dirty="0" err="1" smtClean="0"/>
              <a:t>SystemUnderTest</a:t>
            </a:r>
            <a:endParaRPr lang="ja-JP" altLang="en-US" sz="2000" dirty="0" smtClean="0"/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5" y="1556792"/>
            <a:ext cx="82469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@Test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rgbClr val="7030A0"/>
                </a:solidFill>
              </a:rPr>
              <a:t>void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ja-JP" altLang="en-US" b="1" dirty="0">
                <a:solidFill>
                  <a:schemeClr val="tx1"/>
                </a:solidFill>
              </a:rPr>
              <a:t>で初期化した数値が返る</a:t>
            </a:r>
            <a:r>
              <a:rPr lang="en-US" altLang="ja-JP" b="1" dirty="0" smtClean="0">
                <a:solidFill>
                  <a:schemeClr val="tx1"/>
                </a:solidFill>
              </a:rPr>
              <a:t>() </a:t>
            </a:r>
            <a:r>
              <a:rPr lang="en-US" altLang="ja-JP" b="1" dirty="0" smtClean="0">
                <a:solidFill>
                  <a:srgbClr val="7030A0"/>
                </a:solidFill>
              </a:rPr>
              <a:t>throws</a:t>
            </a:r>
            <a:r>
              <a:rPr lang="en-US" altLang="ja-JP" b="1" dirty="0" smtClean="0">
                <a:solidFill>
                  <a:schemeClr val="tx1"/>
                </a:solidFill>
              </a:rPr>
              <a:t> Exception {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endParaRPr lang="en-US" altLang="ja-JP" b="1" dirty="0" smtClean="0">
              <a:solidFill>
                <a:schemeClr val="accent3"/>
              </a:solidFill>
            </a:endParaRP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</a:t>
            </a:r>
            <a:r>
              <a:rPr lang="en-US" altLang="ja-JP" b="1" dirty="0" smtClean="0">
                <a:solidFill>
                  <a:schemeClr val="tx1"/>
                </a:solidFill>
              </a:rPr>
              <a:t> = </a:t>
            </a:r>
            <a:r>
              <a:rPr lang="en-US" altLang="ja-JP" b="1" dirty="0" smtClean="0">
                <a:solidFill>
                  <a:srgbClr val="7030A0"/>
                </a:solidFill>
              </a:rPr>
              <a:t>new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(123);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b="1" dirty="0" smtClean="0">
                <a:solidFill>
                  <a:schemeClr val="tx1"/>
                </a:solidFill>
              </a:rPr>
              <a:t> expected = 123;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//exercise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int</a:t>
            </a:r>
            <a:r>
              <a:rPr lang="en-US" altLang="ja-JP" b="1" dirty="0" smtClean="0">
                <a:solidFill>
                  <a:schemeClr val="tx1"/>
                </a:solidFill>
              </a:rPr>
              <a:t> actual = 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Font typeface="Symbol"/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//verify</a:t>
            </a:r>
          </a:p>
          <a:p>
            <a:pPr marL="0" indent="0">
              <a:buFont typeface="Symbol"/>
              <a:buNone/>
            </a:pPr>
            <a:r>
              <a:rPr lang="ja-JP" altLang="en-US" b="1" i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i="1" dirty="0" err="1" smtClean="0">
                <a:solidFill>
                  <a:schemeClr val="tx1"/>
                </a:solidFill>
              </a:rPr>
              <a:t>assertThat</a:t>
            </a:r>
            <a:r>
              <a:rPr lang="en-US" altLang="ja-JP" b="1" i="1" dirty="0" smtClean="0">
                <a:solidFill>
                  <a:schemeClr val="tx1"/>
                </a:solidFill>
              </a:rPr>
              <a:t>(actual, is(expected));</a:t>
            </a:r>
          </a:p>
          <a:p>
            <a:pPr marL="0" indent="0">
              <a:buFont typeface="Symbol"/>
              <a:buNone/>
            </a:pPr>
            <a:r>
              <a:rPr lang="ja-JP" altLang="en-US" b="1" i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i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i="1" dirty="0" err="1" smtClean="0">
                <a:solidFill>
                  <a:schemeClr val="accent3"/>
                </a:solidFill>
              </a:rPr>
              <a:t>TearDown</a:t>
            </a:r>
            <a:endParaRPr lang="en-US" altLang="ja-JP" b="1" i="1" dirty="0" smtClean="0">
              <a:solidFill>
                <a:schemeClr val="accent3"/>
              </a:solidFill>
            </a:endParaRPr>
          </a:p>
          <a:p>
            <a:pPr marL="0" indent="0">
              <a:buFont typeface="Symbol"/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6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定型コメントで意図を明確にし、パターン外の特異事項のみコメントする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395535" y="1556792"/>
            <a:ext cx="82469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rgbClr val="00B0F0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 err="1" smtClean="0">
                <a:solidFill>
                  <a:schemeClr val="tx1"/>
                </a:solidFill>
              </a:rPr>
              <a:t>func</a:t>
            </a:r>
            <a:r>
              <a:rPr lang="ja-JP" altLang="en-US" b="1" dirty="0" smtClean="0">
                <a:solidFill>
                  <a:schemeClr val="tx1"/>
                </a:solidFill>
              </a:rPr>
              <a:t>で初期化した数値が返る 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>
                <a:solidFill>
                  <a:schemeClr val="accent3"/>
                </a:solidFill>
              </a:rPr>
              <a:t>setUp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 smtClean="0">
                <a:solidFill>
                  <a:srgbClr val="00B0F0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(123);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expected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verify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00B0F0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(actual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rgbClr val="00B0F0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(expected));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>
                <a:solidFill>
                  <a:schemeClr val="accent3"/>
                </a:solidFill>
              </a:rPr>
              <a:t>TearDown</a:t>
            </a:r>
            <a:endParaRPr lang="en-US" altLang="ja-JP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35026" y="2636912"/>
            <a:ext cx="7408862" cy="3451225"/>
          </a:xfrm>
        </p:spPr>
        <p:txBody>
          <a:bodyPr/>
          <a:lstStyle/>
          <a:p>
            <a:r>
              <a:rPr lang="en-US" altLang="ja-JP" dirty="0" smtClean="0"/>
              <a:t>QA</a:t>
            </a:r>
            <a:r>
              <a:rPr lang="ja-JP" altLang="en-US" dirty="0" smtClean="0"/>
              <a:t>「ソフトウェア</a:t>
            </a:r>
            <a:r>
              <a:rPr lang="ja-JP" altLang="en-US" dirty="0"/>
              <a:t>の</a:t>
            </a:r>
            <a:r>
              <a:rPr lang="ja-JP" altLang="en-US" dirty="0" smtClean="0"/>
              <a:t>品質評価テスト」</a:t>
            </a:r>
            <a:r>
              <a:rPr lang="ja-JP" altLang="en-US" dirty="0"/>
              <a:t>と</a:t>
            </a:r>
            <a:r>
              <a:rPr lang="ja-JP" altLang="en-US" dirty="0" smtClean="0"/>
              <a:t>は違う</a:t>
            </a:r>
            <a:endParaRPr lang="en-US" altLang="ja-JP" dirty="0" smtClean="0"/>
          </a:p>
          <a:p>
            <a:r>
              <a:rPr lang="en-US" altLang="ja-JP" dirty="0"/>
              <a:t>TDD</a:t>
            </a:r>
            <a:r>
              <a:rPr lang="ja-JP" altLang="en-US" dirty="0"/>
              <a:t>に</a:t>
            </a:r>
            <a:r>
              <a:rPr lang="ja-JP" altLang="en-US" dirty="0" smtClean="0"/>
              <a:t>おけるテストは、仕様把握・分析設計のため</a:t>
            </a:r>
            <a:endParaRPr lang="en-US" altLang="ja-JP" dirty="0" smtClean="0"/>
          </a:p>
          <a:p>
            <a:r>
              <a:rPr lang="ja-JP" altLang="en-US" dirty="0" smtClean="0"/>
              <a:t>グリーンの時は、</a:t>
            </a:r>
            <a:r>
              <a:rPr lang="ja-JP" altLang="en-US" dirty="0"/>
              <a:t>あくまで設計どおり動作していると</a:t>
            </a:r>
            <a:r>
              <a:rPr lang="ja-JP" altLang="en-US" dirty="0" smtClean="0"/>
              <a:t>いう意味</a:t>
            </a:r>
            <a:endParaRPr lang="en-US" altLang="ja-JP" dirty="0" smtClean="0"/>
          </a:p>
          <a:p>
            <a:r>
              <a:rPr lang="ja-JP" altLang="en-US" dirty="0" smtClean="0"/>
              <a:t>顧客</a:t>
            </a:r>
            <a:r>
              <a:rPr lang="ja-JP" altLang="en-US" dirty="0"/>
              <a:t>が望むとおり動いて</a:t>
            </a:r>
            <a:r>
              <a:rPr lang="ja-JP" altLang="en-US" dirty="0" smtClean="0"/>
              <a:t>いる保証はない（仕様バグ）</a:t>
            </a:r>
            <a:endParaRPr lang="en-US" altLang="ja-JP" dirty="0" smtClean="0"/>
          </a:p>
          <a:p>
            <a:r>
              <a:rPr lang="ja-JP" altLang="en-US" dirty="0" smtClean="0"/>
              <a:t>「保守性が高い」「変更に強い」「リファクタリングしやすい」という意味では、品質向上にはなると言える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ユニットテストで品質保証はできない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QA</a:t>
            </a:r>
            <a:r>
              <a:rPr lang="ja-JP" altLang="en-US" sz="2000" dirty="0" smtClean="0"/>
              <a:t>は別に実施される必要がある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1123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3" y="2197401"/>
            <a:ext cx="8911347" cy="433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失敗時の表示も定型化される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いつも同じパターンの方が把握しやすい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失敗時の表示も定型化される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いつも同じパターンの方が把握しやすい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848344" cy="447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3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テストを読むのがつらくなる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基本型が無いと、毎回詳しく読まなければならなくなる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Test2(){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DRY</a:t>
            </a:r>
            <a:r>
              <a:rPr lang="ja-JP" altLang="en-US" sz="4000" dirty="0" smtClean="0"/>
              <a:t>原則は適用しない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あくまで基本型にこだわる</a:t>
            </a: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Test1(){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 = 123;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tx1"/>
                </a:solidFill>
              </a:rPr>
              <a:t>Confirm(new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Test2() 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tx1"/>
                </a:solidFill>
              </a:rPr>
              <a:t>Confirm(new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(567), 567);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private void </a:t>
            </a:r>
            <a:r>
              <a:rPr lang="en-US" altLang="ja-JP" b="1" dirty="0">
                <a:solidFill>
                  <a:schemeClr val="tx1"/>
                </a:solidFill>
              </a:rPr>
              <a:t>Confirm(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tx1"/>
                </a:solidFill>
              </a:rPr>
              <a:t>int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.Equals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tx1"/>
                </a:solidFill>
              </a:rPr>
              <a:t>num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85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基本型を追及した例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ja-JP" altLang="en-US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4" y="1428253"/>
            <a:ext cx="4032448" cy="50892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26796"/>
            <a:ext cx="4268447" cy="56912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１つのメソッドで１つのテストが原則（１）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いろいろ試験したい気持ちは分かるが・・・・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7030A0"/>
                </a:solidFill>
              </a:rPr>
              <a:t>public void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ja-JP" altLang="en-US" b="1" dirty="0">
                <a:solidFill>
                  <a:schemeClr val="tx1"/>
                </a:solidFill>
              </a:rPr>
              <a:t>の動作確認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(123);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(123));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chemeClr val="tx1"/>
                </a:solidFill>
              </a:rPr>
              <a:t>		    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(1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(124));</a:t>
            </a:r>
          </a:p>
          <a:p>
            <a:pPr marL="0" indent="0">
              <a:buNone/>
            </a:pP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(2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Assert</a:t>
            </a:r>
            <a:r>
              <a:rPr lang="en-US" altLang="ja-JP" b="1" dirty="0" err="1">
                <a:solidFill>
                  <a:schemeClr val="tx1"/>
                </a:solidFill>
              </a:rPr>
              <a:t>.That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(126));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16394" y="1276112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１つのメソッドで１つのテストが原則（２）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基本型重視の姿勢は、後々幸せを運ぶ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568953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rgbClr val="7030A0"/>
                </a:solidFill>
              </a:rPr>
              <a:t>public </a:t>
            </a:r>
            <a:r>
              <a:rPr lang="en-US" altLang="ja-JP" b="1" dirty="0">
                <a:solidFill>
                  <a:srgbClr val="7030A0"/>
                </a:solidFill>
              </a:rPr>
              <a:t>void </a:t>
            </a:r>
            <a:r>
              <a:rPr lang="en-US" altLang="ja-JP" b="1" dirty="0">
                <a:solidFill>
                  <a:schemeClr val="tx1"/>
                </a:solidFill>
              </a:rPr>
              <a:t>Add</a:t>
            </a:r>
            <a:r>
              <a:rPr lang="ja-JP" altLang="en-US" b="1" dirty="0" err="1">
                <a:solidFill>
                  <a:schemeClr val="tx1"/>
                </a:solidFill>
              </a:rPr>
              <a:t>で保</a:t>
            </a:r>
            <a:r>
              <a:rPr lang="ja-JP" altLang="en-US" b="1" dirty="0">
                <a:solidFill>
                  <a:schemeClr val="tx1"/>
                </a:solidFill>
              </a:rPr>
              <a:t>持する数字に追加される</a:t>
            </a:r>
            <a:r>
              <a:rPr lang="en-US" altLang="ja-JP" b="1" dirty="0">
                <a:solidFill>
                  <a:schemeClr val="tx1"/>
                </a:solidFill>
              </a:rPr>
              <a:t>() {</a:t>
            </a: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 err="1" smtClean="0">
                <a:solidFill>
                  <a:schemeClr val="accent3"/>
                </a:solidFill>
              </a:rPr>
              <a:t>setUp</a:t>
            </a:r>
            <a:r>
              <a:rPr lang="ja-JP" altLang="en-US" b="1" dirty="0" smtClean="0">
                <a:solidFill>
                  <a:schemeClr val="tx1"/>
                </a:solidFill>
              </a:rPr>
              <a:t>　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ja-JP" altLang="en-US" b="1" dirty="0" smtClean="0">
                <a:solidFill>
                  <a:schemeClr val="tx1"/>
                </a:solidFill>
              </a:rPr>
              <a:t>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 err="1">
                <a:solidFill>
                  <a:schemeClr val="tx1"/>
                </a:solidFill>
              </a:rPr>
              <a:t>sut</a:t>
            </a:r>
            <a:r>
              <a:rPr lang="en-US" altLang="ja-JP" b="1" dirty="0">
                <a:solidFill>
                  <a:schemeClr val="tx1"/>
                </a:solidFill>
              </a:rPr>
              <a:t> 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(0);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expected = 100;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exercise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tx1"/>
                </a:solidFill>
              </a:rPr>
              <a:t>sut.Add</a:t>
            </a:r>
            <a:r>
              <a:rPr lang="en-US" altLang="ja-JP" b="1" dirty="0" smtClean="0">
                <a:solidFill>
                  <a:schemeClr val="tx1"/>
                </a:solidFill>
              </a:rPr>
              <a:t>(100</a:t>
            </a:r>
            <a:r>
              <a:rPr lang="en-US" altLang="ja-JP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actual = </a:t>
            </a:r>
            <a:r>
              <a:rPr lang="en-US" altLang="ja-JP" b="1" dirty="0" err="1">
                <a:solidFill>
                  <a:schemeClr val="tx1"/>
                </a:solidFill>
              </a:rPr>
              <a:t>sut.Func</a:t>
            </a:r>
            <a:r>
              <a:rPr lang="en-US" altLang="ja-JP" b="1" dirty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smtClean="0">
                <a:solidFill>
                  <a:schemeClr val="accent3"/>
                </a:solidFill>
              </a:rPr>
              <a:t>//</a:t>
            </a:r>
            <a:r>
              <a:rPr lang="en-US" altLang="ja-JP" b="1" dirty="0">
                <a:solidFill>
                  <a:schemeClr val="accent3"/>
                </a:solidFill>
              </a:rPr>
              <a:t>verify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(actual</a:t>
            </a:r>
            <a:r>
              <a:rPr lang="en-US" altLang="ja-JP" b="1" dirty="0">
                <a:solidFill>
                  <a:schemeClr val="tx1"/>
                </a:solidFill>
              </a:rPr>
              <a:t>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(expected</a:t>
            </a:r>
            <a:r>
              <a:rPr lang="en-US" altLang="ja-JP" b="1" dirty="0" smtClean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75856" y="6204680"/>
            <a:ext cx="56886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このテストは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Add()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のテストである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7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１つのメソッドでテスト対象は１つ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いろいろ試験したい気持ちは分かるが・・・・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395535" y="1576505"/>
            <a:ext cx="8748465" cy="515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[</a:t>
            </a:r>
            <a:r>
              <a:rPr lang="en-US" altLang="ja-JP" b="1" dirty="0">
                <a:solidFill>
                  <a:schemeClr val="accent1"/>
                </a:solidFill>
              </a:rPr>
              <a:t>Test</a:t>
            </a:r>
            <a:r>
              <a:rPr lang="en-US" altLang="ja-JP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ja-JP" b="1" dirty="0">
                <a:solidFill>
                  <a:srgbClr val="7030A0"/>
                </a:solidFill>
              </a:rPr>
              <a:t>public void </a:t>
            </a:r>
            <a:r>
              <a:rPr lang="en-US" altLang="ja-JP" b="1" dirty="0" err="1">
                <a:solidFill>
                  <a:schemeClr val="tx1"/>
                </a:solidFill>
              </a:rPr>
              <a:t>myClass</a:t>
            </a:r>
            <a:r>
              <a:rPr lang="ja-JP" altLang="en-US" b="1" dirty="0">
                <a:solidFill>
                  <a:schemeClr val="tx1"/>
                </a:solidFill>
              </a:rPr>
              <a:t>の動作確認</a:t>
            </a:r>
            <a:r>
              <a:rPr lang="en-US" altLang="ja-JP" b="1" dirty="0">
                <a:solidFill>
                  <a:schemeClr val="tx1"/>
                </a:solidFill>
              </a:rPr>
              <a:t>(){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rgbClr val="7030A0"/>
                </a:solidFill>
              </a:rPr>
              <a:t>var</a:t>
            </a:r>
            <a:r>
              <a:rPr lang="en-US" altLang="ja-JP" b="1" dirty="0" smtClean="0">
                <a:solidFill>
                  <a:schemeClr val="tx1"/>
                </a:solidFill>
              </a:rPr>
              <a:t> myClass1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>
                <a:solidFill>
                  <a:schemeClr val="accent1"/>
                </a:solidFill>
              </a:rPr>
              <a:t>MyClass</a:t>
            </a:r>
            <a:r>
              <a:rPr lang="en-US" altLang="ja-JP" b="1" dirty="0">
                <a:solidFill>
                  <a:schemeClr val="tx1"/>
                </a:solidFill>
              </a:rPr>
              <a:t>(123);</a:t>
            </a:r>
          </a:p>
          <a:p>
            <a:pPr marL="0" indent="0">
              <a:buNone/>
            </a:pPr>
            <a:r>
              <a:rPr lang="ja-JP" altLang="en-US" b="1" dirty="0" smtClean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</a:t>
            </a:r>
            <a:r>
              <a:rPr lang="en-US" altLang="ja-JP" b="1" dirty="0">
                <a:solidFill>
                  <a:schemeClr val="tx1"/>
                </a:solidFill>
              </a:rPr>
              <a:t>myClass1 </a:t>
            </a:r>
            <a:r>
              <a:rPr lang="en-US" altLang="ja-JP" b="1" dirty="0" smtClean="0">
                <a:solidFill>
                  <a:schemeClr val="tx1"/>
                </a:solidFill>
              </a:rPr>
              <a:t>.</a:t>
            </a:r>
            <a:r>
              <a:rPr lang="en-US" altLang="ja-JP" b="1" dirty="0" err="1" smtClean="0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>
                <a:solidFill>
                  <a:schemeClr val="accent1"/>
                </a:solidFill>
              </a:rPr>
              <a:t>Is</a:t>
            </a:r>
            <a:r>
              <a:rPr lang="en-US" altLang="ja-JP" b="1" dirty="0" err="1">
                <a:solidFill>
                  <a:schemeClr val="tx1"/>
                </a:solidFill>
              </a:rPr>
              <a:t>.EqualTo</a:t>
            </a:r>
            <a:r>
              <a:rPr lang="en-US" altLang="ja-JP" b="1" dirty="0">
                <a:solidFill>
                  <a:schemeClr val="tx1"/>
                </a:solidFill>
              </a:rPr>
              <a:t>(123));</a:t>
            </a:r>
          </a:p>
          <a:p>
            <a:pPr marL="0" indent="0">
              <a:buNone/>
            </a:pP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myClass2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(456);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(myClass2 </a:t>
            </a:r>
            <a:r>
              <a:rPr lang="en-US" altLang="ja-JP" b="1" dirty="0">
                <a:solidFill>
                  <a:schemeClr val="tx1"/>
                </a:solidFill>
              </a:rPr>
              <a:t>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Is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.EqualTo</a:t>
            </a:r>
            <a:r>
              <a:rPr lang="en-US" altLang="ja-JP" b="1" dirty="0" smtClean="0">
                <a:solidFill>
                  <a:schemeClr val="tx1"/>
                </a:solidFill>
              </a:rPr>
              <a:t>(456));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ja-JP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>
                <a:solidFill>
                  <a:srgbClr val="7030A0"/>
                </a:solidFill>
              </a:rPr>
              <a:t>var</a:t>
            </a: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b="1" dirty="0" smtClean="0">
                <a:solidFill>
                  <a:schemeClr val="tx1"/>
                </a:solidFill>
              </a:rPr>
              <a:t>myClass3 </a:t>
            </a:r>
            <a:r>
              <a:rPr lang="en-US" altLang="ja-JP" b="1" dirty="0">
                <a:solidFill>
                  <a:schemeClr val="tx1"/>
                </a:solidFill>
              </a:rPr>
              <a:t>= new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MyClass</a:t>
            </a:r>
            <a:r>
              <a:rPr lang="en-US" altLang="ja-JP" b="1" dirty="0" smtClean="0">
                <a:solidFill>
                  <a:schemeClr val="tx1"/>
                </a:solidFill>
              </a:rPr>
              <a:t>(789);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tx1"/>
                </a:solidFill>
              </a:rPr>
              <a:t>　　　　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Assert</a:t>
            </a:r>
            <a:r>
              <a:rPr lang="en-US" altLang="ja-JP" b="1" dirty="0" err="1" smtClean="0">
                <a:solidFill>
                  <a:schemeClr val="tx1"/>
                </a:solidFill>
              </a:rPr>
              <a:t>.That</a:t>
            </a:r>
            <a:r>
              <a:rPr lang="en-US" altLang="ja-JP" b="1" dirty="0" smtClean="0">
                <a:solidFill>
                  <a:schemeClr val="tx1"/>
                </a:solidFill>
              </a:rPr>
              <a:t>(myClass3 </a:t>
            </a:r>
            <a:r>
              <a:rPr lang="en-US" altLang="ja-JP" b="1" dirty="0">
                <a:solidFill>
                  <a:schemeClr val="tx1"/>
                </a:solidFill>
              </a:rPr>
              <a:t>.</a:t>
            </a:r>
            <a:r>
              <a:rPr lang="en-US" altLang="ja-JP" b="1" dirty="0" err="1">
                <a:solidFill>
                  <a:schemeClr val="tx1"/>
                </a:solidFill>
              </a:rPr>
              <a:t>Func</a:t>
            </a:r>
            <a:r>
              <a:rPr lang="en-US" altLang="ja-JP" b="1" dirty="0">
                <a:solidFill>
                  <a:schemeClr val="tx1"/>
                </a:solidFill>
              </a:rPr>
              <a:t>(), </a:t>
            </a:r>
            <a:r>
              <a:rPr lang="en-US" altLang="ja-JP" b="1" dirty="0" err="1" smtClean="0">
                <a:solidFill>
                  <a:schemeClr val="accent1"/>
                </a:solidFill>
              </a:rPr>
              <a:t>Is</a:t>
            </a:r>
            <a:r>
              <a:rPr lang="en-US" altLang="ja-JP" b="1" dirty="0" err="1" smtClean="0">
                <a:solidFill>
                  <a:schemeClr val="tx1"/>
                </a:solidFill>
              </a:rPr>
              <a:t>.EqualTo</a:t>
            </a:r>
            <a:r>
              <a:rPr lang="en-US" altLang="ja-JP" b="1" dirty="0" smtClean="0">
                <a:solidFill>
                  <a:schemeClr val="tx1"/>
                </a:solidFill>
              </a:rPr>
              <a:t>(789));</a:t>
            </a:r>
            <a:endParaRPr lang="en-US" altLang="ja-J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b="1" dirty="0" smtClean="0">
                <a:solidFill>
                  <a:schemeClr val="tx1"/>
                </a:solidFill>
              </a:rPr>
              <a:t>}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18951" y="1268760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05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ストーリー型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状態を保持するクラスは、基本型では冗長になりすぎる場合がある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6204680"/>
            <a:ext cx="5688632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できれば基本型を追及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7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パラメータ型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このパターンは非常に便利</a:t>
            </a:r>
          </a:p>
        </p:txBody>
      </p:sp>
    </p:spTree>
    <p:extLst>
      <p:ext uri="{BB962C8B-B14F-4D97-AF65-F5344CB8AC3E}">
        <p14:creationId xmlns:p14="http://schemas.microsoft.com/office/powerpoint/2010/main" val="292889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4293096"/>
            <a:ext cx="8433569" cy="1800200"/>
          </a:xfrm>
        </p:spPr>
        <p:txBody>
          <a:bodyPr/>
          <a:lstStyle/>
          <a:p>
            <a:r>
              <a:rPr lang="ja-JP" altLang="en-US" sz="2200" dirty="0" smtClean="0"/>
              <a:t>動いて</a:t>
            </a:r>
            <a:r>
              <a:rPr lang="ja-JP" altLang="en-US" sz="2200" dirty="0"/>
              <a:t>いるコードは触る</a:t>
            </a:r>
            <a:r>
              <a:rPr lang="ja-JP" altLang="en-US" sz="2200" dirty="0" smtClean="0"/>
              <a:t>な　</a:t>
            </a:r>
            <a:r>
              <a:rPr lang="en-US" altLang="ja-JP" sz="2200" dirty="0" smtClean="0"/>
              <a:t>&lt;=</a:t>
            </a:r>
            <a:r>
              <a:rPr lang="ja-JP" altLang="en-US" sz="2200" dirty="0" smtClean="0"/>
              <a:t>　これでいいのか</a:t>
            </a:r>
            <a:endParaRPr lang="ja-JP" altLang="en-US" sz="2200" dirty="0"/>
          </a:p>
          <a:p>
            <a:r>
              <a:rPr lang="ja-JP" altLang="en-US" sz="2200" dirty="0" smtClean="0"/>
              <a:t>綺麗にリファクタリング</a:t>
            </a:r>
            <a:r>
              <a:rPr lang="ja-JP" altLang="en-US" sz="2200" dirty="0"/>
              <a:t>され、いつでも変更</a:t>
            </a:r>
            <a:r>
              <a:rPr lang="ja-JP" altLang="en-US" sz="2200" dirty="0" smtClean="0"/>
              <a:t>可能  </a:t>
            </a:r>
            <a:r>
              <a:rPr lang="en-US" altLang="ja-JP" sz="2200" dirty="0" smtClean="0"/>
              <a:t>&lt;= </a:t>
            </a:r>
            <a:r>
              <a:rPr lang="ja-JP" altLang="en-US" sz="2200" dirty="0" smtClean="0"/>
              <a:t>理想的</a:t>
            </a:r>
            <a:endParaRPr lang="ja-JP" altLang="en-US" sz="2200" dirty="0"/>
          </a:p>
          <a:p>
            <a:r>
              <a:rPr lang="ja-JP" altLang="en-US" sz="2200" dirty="0" smtClean="0"/>
              <a:t>スパゲティが</a:t>
            </a:r>
            <a:r>
              <a:rPr lang="ja-JP" altLang="en-US" sz="2200" dirty="0"/>
              <a:t>カオスに</a:t>
            </a:r>
            <a:r>
              <a:rPr lang="ja-JP" altLang="en-US" sz="2200" dirty="0" smtClean="0"/>
              <a:t>なって、手</a:t>
            </a:r>
            <a:r>
              <a:rPr lang="ja-JP" altLang="en-US" sz="2200" dirty="0"/>
              <a:t>が</a:t>
            </a:r>
            <a:r>
              <a:rPr lang="ja-JP" altLang="en-US" sz="2200" dirty="0" smtClean="0"/>
              <a:t>付けられない </a:t>
            </a:r>
            <a:r>
              <a:rPr lang="en-US" altLang="ja-JP" sz="2200" dirty="0" smtClean="0"/>
              <a:t>&lt;=  </a:t>
            </a:r>
            <a:r>
              <a:rPr lang="ja-JP" altLang="en-US" sz="2200" dirty="0" smtClean="0"/>
              <a:t>終焉</a:t>
            </a:r>
            <a:endParaRPr lang="en-US" altLang="ja-JP" sz="2200" dirty="0" smtClean="0"/>
          </a:p>
          <a:p>
            <a:r>
              <a:rPr lang="ja-JP" altLang="en-US" sz="2200" dirty="0"/>
              <a:t>プロトタイプ</a:t>
            </a:r>
            <a:r>
              <a:rPr lang="ja-JP" altLang="en-US" sz="2200" dirty="0" smtClean="0"/>
              <a:t>やその場限りで使用するツール</a:t>
            </a:r>
            <a:r>
              <a:rPr lang="ja-JP" altLang="en-US" sz="2200" dirty="0"/>
              <a:t>は</a:t>
            </a:r>
            <a:r>
              <a:rPr lang="ja-JP" altLang="en-US" sz="2200" dirty="0" smtClean="0"/>
              <a:t>、それなり</a:t>
            </a:r>
            <a:endParaRPr lang="en-US" altLang="ja-JP" sz="2200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プログラムの開発終了は何時？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アジャイル開発では、納期を定めない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4397" y="2700536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その使用が終了する時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kumimoji="1" lang="ja-JP" altLang="en-US" dirty="0" smtClean="0">
                <a:latin typeface="+mn-ea"/>
                <a:ea typeface="+mn-ea"/>
              </a:rPr>
              <a:t>「納品時」や「バグ出しが終わった時点」ではない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例外の取扱い（１）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チェック</a:t>
            </a:r>
            <a:r>
              <a:rPr lang="ja-JP" altLang="en-US" sz="2000" dirty="0"/>
              <a:t>例外</a:t>
            </a:r>
            <a:r>
              <a:rPr lang="ja-JP" altLang="en-US" sz="2000" dirty="0" smtClean="0"/>
              <a:t>に対処しないとコンパイルが通らない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70" y="2623940"/>
            <a:ext cx="848129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414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例外の取扱い</a:t>
            </a:r>
            <a:r>
              <a:rPr lang="ja-JP" altLang="en-US" sz="4000" dirty="0" smtClean="0"/>
              <a:t>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ちゃんと</a:t>
            </a:r>
            <a:r>
              <a:rPr lang="en-US" altLang="ja-JP" sz="2000" dirty="0" smtClean="0"/>
              <a:t>try-catch</a:t>
            </a:r>
            <a:r>
              <a:rPr lang="ja-JP" altLang="en-US" sz="2000" dirty="0" smtClean="0"/>
              <a:t>すると複雑になる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86" y="1862573"/>
            <a:ext cx="8332778" cy="4793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916394" y="1276112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×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4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例外の取扱い（３）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ルール無用で</a:t>
            </a:r>
            <a:r>
              <a:rPr lang="en-US" altLang="ja-JP" sz="2000" dirty="0" smtClean="0"/>
              <a:t>Exception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throw</a:t>
            </a:r>
            <a:r>
              <a:rPr lang="ja-JP" altLang="en-US" sz="2000" dirty="0" smtClean="0"/>
              <a:t>しておく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" y="2708920"/>
            <a:ext cx="873541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6444207" y="3394364"/>
            <a:ext cx="2387921" cy="0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-540568" y="5638880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39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例外の取扱い（４）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.NET</a:t>
            </a:r>
            <a:r>
              <a:rPr lang="ja-JP" altLang="en-US" sz="2000" dirty="0" smtClean="0"/>
              <a:t>の場合、チェック例外は無いので華麗に無視しておく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7375"/>
            <a:ext cx="8731146" cy="29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-180528" y="5548516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どうせ例外発生はテスト失敗だから・・・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83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例外型</a:t>
            </a:r>
            <a:r>
              <a:rPr lang="ja-JP" altLang="en-US" sz="4000" dirty="0"/>
              <a:t>テスト</a:t>
            </a:r>
            <a:r>
              <a:rPr lang="ja-JP" altLang="en-US" sz="4000" dirty="0" smtClean="0"/>
              <a:t>（</a:t>
            </a:r>
            <a:r>
              <a:rPr lang="ja-JP" altLang="en-US" sz="4000" dirty="0"/>
              <a:t>１）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smtClean="0"/>
              <a:t>expected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JUnit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4" y="2780928"/>
            <a:ext cx="8643009" cy="210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Junit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例外型テスト（２）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2000" dirty="0" err="1" smtClean="0"/>
              <a:t>ExpectedException</a:t>
            </a:r>
            <a:r>
              <a:rPr lang="ja-JP" altLang="en-US" sz="2000" dirty="0" smtClean="0"/>
              <a:t>属性を使用する（</a:t>
            </a:r>
            <a:r>
              <a:rPr lang="en-US" altLang="ja-JP" sz="2000" dirty="0" err="1" smtClean="0"/>
              <a:t>NUnit</a:t>
            </a:r>
            <a:r>
              <a:rPr lang="ja-JP" altLang="en-US" sz="2000" dirty="0" smtClean="0"/>
              <a:t>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2" y="1988840"/>
            <a:ext cx="970050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0" y="4120491"/>
            <a:ext cx="9373694" cy="253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395536" y="3645024"/>
            <a:ext cx="7416824" cy="52322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  <a:latin typeface="+mn-ea"/>
              </a:rPr>
              <a:t>↓こういうのも悪くないかも・・・</a:t>
            </a:r>
            <a:endParaRPr kumimoji="1" lang="ja-JP" altLang="en-US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76256" y="1346235"/>
            <a:ext cx="1952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0" dirty="0" smtClean="0">
                <a:solidFill>
                  <a:srgbClr val="FF0000"/>
                </a:solidFill>
                <a:latin typeface="HGPｺﾞｼｯｸE" pitchFamily="50" charset="-128"/>
                <a:ea typeface="HGPｺﾞｼｯｸE" pitchFamily="50" charset="-128"/>
              </a:rPr>
              <a:t>〇</a:t>
            </a:r>
            <a:endParaRPr kumimoji="1" lang="ja-JP" altLang="en-US" sz="12000" dirty="0">
              <a:solidFill>
                <a:srgbClr val="FF0000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コンテンツ プレースホルダー 1"/>
          <p:cNvSpPr txBox="1">
            <a:spLocks/>
          </p:cNvSpPr>
          <p:nvPr/>
        </p:nvSpPr>
        <p:spPr bwMode="auto">
          <a:xfrm>
            <a:off x="6156176" y="5949280"/>
            <a:ext cx="2738328" cy="585503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C#(</a:t>
            </a:r>
            <a:r>
              <a:rPr lang="en-US" altLang="ja-JP" sz="28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altLang="ja-JP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3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71537" y="2674938"/>
            <a:ext cx="8029575" cy="3451225"/>
          </a:xfrm>
        </p:spPr>
        <p:txBody>
          <a:bodyPr/>
          <a:lstStyle/>
          <a:p>
            <a:r>
              <a:rPr kumimoji="1" lang="ja-JP" altLang="en-US" dirty="0" smtClean="0"/>
              <a:t>リファクタリング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可能</a:t>
            </a:r>
            <a:r>
              <a:rPr lang="ja-JP" altLang="en-US" dirty="0"/>
              <a:t>な</a:t>
            </a:r>
            <a:r>
              <a:rPr lang="ja-JP" altLang="en-US" dirty="0" smtClean="0"/>
              <a:t>限り、「</a:t>
            </a:r>
            <a:r>
              <a:rPr kumimoji="1" lang="ja-JP" altLang="en-US" dirty="0" smtClean="0"/>
              <a:t>基本」「</a:t>
            </a:r>
            <a:r>
              <a:rPr lang="ja-JP" altLang="en-US" dirty="0" smtClean="0"/>
              <a:t>パラメータ」「</a:t>
            </a:r>
            <a:r>
              <a:rPr kumimoji="1" lang="ja-JP" altLang="en-US" dirty="0" smtClean="0"/>
              <a:t>例外」の３つの型を追及</a:t>
            </a:r>
            <a:endParaRPr kumimoji="1" lang="en-US" altLang="ja-JP" dirty="0" smtClean="0"/>
          </a:p>
          <a:p>
            <a:r>
              <a:rPr lang="ja-JP" altLang="en-US" dirty="0" smtClean="0"/>
              <a:t>テストコードは</a:t>
            </a:r>
            <a:r>
              <a:rPr lang="ja-JP" altLang="en-US" dirty="0"/>
              <a:t>クラスの</a:t>
            </a:r>
            <a:r>
              <a:rPr lang="ja-JP" altLang="en-US" dirty="0" smtClean="0"/>
              <a:t>ドキュメント（使用</a:t>
            </a:r>
            <a:r>
              <a:rPr lang="ja-JP" altLang="en-US" dirty="0"/>
              <a:t>方法）</a:t>
            </a:r>
            <a:r>
              <a:rPr lang="ja-JP" altLang="en-US" dirty="0" smtClean="0"/>
              <a:t>となる</a:t>
            </a:r>
            <a:endParaRPr lang="en-US" altLang="ja-JP" dirty="0" smtClean="0"/>
          </a:p>
          <a:p>
            <a:r>
              <a:rPr lang="ja-JP" altLang="en-US" dirty="0"/>
              <a:t>重複したテスト</a:t>
            </a:r>
            <a:r>
              <a:rPr lang="ja-JP" altLang="en-US" dirty="0" smtClean="0"/>
              <a:t>は削除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kumimoji="1" lang="ja-JP" altLang="en-US" dirty="0" smtClean="0"/>
              <a:t>仕様漏れの確認書にもなる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テストコードの保守（まとめ）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771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XXX</a:t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XXX</a:t>
            </a:r>
            <a:br>
              <a:rPr lang="en-US" altLang="ja-JP" sz="4000" dirty="0" smtClean="0"/>
            </a:br>
            <a:r>
              <a:rPr lang="en-US" altLang="ja-JP" sz="2000" dirty="0" smtClean="0"/>
              <a:t>CCCC</a:t>
            </a:r>
            <a:endParaRPr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87599" y="233023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複数プラットフォーム用のコードは限界がある</a:t>
            </a:r>
            <a:endParaRPr lang="en-US" altLang="ja-JP" dirty="0" smtClean="0"/>
          </a:p>
          <a:p>
            <a:r>
              <a:rPr kumimoji="1" lang="ja-JP" altLang="en-US" dirty="0"/>
              <a:t>実装</a:t>
            </a:r>
            <a:r>
              <a:rPr kumimoji="1" lang="ja-JP" altLang="en-US" dirty="0" smtClean="0"/>
              <a:t>漏れ</a:t>
            </a:r>
            <a:endParaRPr kumimoji="1" lang="en-US" altLang="ja-JP" dirty="0" smtClean="0"/>
          </a:p>
          <a:p>
            <a:r>
              <a:rPr kumimoji="1" lang="ja-JP" altLang="en-US" dirty="0" smtClean="0"/>
              <a:t>仕様変更漏れ</a:t>
            </a:r>
            <a:endParaRPr kumimoji="1" lang="en-US" altLang="ja-JP" dirty="0" smtClean="0"/>
          </a:p>
          <a:p>
            <a:r>
              <a:rPr lang="ja-JP" altLang="en-US" dirty="0" smtClean="0"/>
              <a:t>バグフィックス漏れ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ターゲットが複数にわたるプロジェクト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テストによる新たな手法になるか・・・・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581128"/>
            <a:ext cx="796094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 smtClean="0">
                <a:latin typeface="+mn-ea"/>
                <a:ea typeface="+mn-ea"/>
              </a:rPr>
              <a:t>テストパターンを保守する</a:t>
            </a:r>
            <a:endParaRPr kumimoji="1" lang="en-US" altLang="ja-JP" sz="4800" dirty="0" smtClean="0">
              <a:latin typeface="+mn-ea"/>
              <a:ea typeface="+mn-ea"/>
            </a:endParaRPr>
          </a:p>
          <a:p>
            <a:pPr algn="ctr"/>
            <a:r>
              <a:rPr lang="ja-JP" altLang="en-US" dirty="0" smtClean="0">
                <a:latin typeface="+mn-ea"/>
              </a:rPr>
              <a:t>テストが簡潔な仕様書になっている事が前提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38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91800" y="2583485"/>
            <a:ext cx="4658077" cy="2410246"/>
          </a:xfrm>
        </p:spPr>
        <p:txBody>
          <a:bodyPr/>
          <a:lstStyle/>
          <a:p>
            <a:r>
              <a:rPr lang="ja-JP" altLang="en-US" sz="2600" dirty="0" smtClean="0">
                <a:latin typeface="+mn-ea"/>
              </a:rPr>
              <a:t>フィードバック</a:t>
            </a:r>
            <a:r>
              <a:rPr lang="ja-JP" altLang="en-US" sz="2600" dirty="0">
                <a:latin typeface="+mn-ea"/>
              </a:rPr>
              <a:t>と安心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リファクタリング</a:t>
            </a:r>
            <a:endParaRPr lang="ja-JP" altLang="en-US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インターフェイス</a:t>
            </a:r>
            <a:r>
              <a:rPr lang="ja-JP" altLang="en-US" sz="2600" dirty="0">
                <a:latin typeface="+mn-ea"/>
              </a:rPr>
              <a:t>への意識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シンプル</a:t>
            </a:r>
            <a:r>
              <a:rPr lang="ja-JP" altLang="en-US" sz="2600" dirty="0">
                <a:latin typeface="+mn-ea"/>
              </a:rPr>
              <a:t>設計</a:t>
            </a:r>
          </a:p>
          <a:p>
            <a:r>
              <a:rPr lang="ja-JP" altLang="en-US" sz="2600" dirty="0" smtClean="0">
                <a:latin typeface="+mn-ea"/>
              </a:rPr>
              <a:t>メンテナンス</a:t>
            </a:r>
            <a:r>
              <a:rPr lang="ja-JP" altLang="en-US" sz="2600" dirty="0">
                <a:latin typeface="+mn-ea"/>
              </a:rPr>
              <a:t>されたドキュメント</a:t>
            </a:r>
            <a:endParaRPr lang="en-US" altLang="ja-JP" sz="2600" dirty="0">
              <a:latin typeface="+mn-ea"/>
            </a:endParaRPr>
          </a:p>
          <a:p>
            <a:endParaRPr kumimoji="1" lang="ja-JP" altLang="en-US" sz="26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/>
              <a:t>あなたにとってテストは必要です</a:t>
            </a:r>
            <a:r>
              <a:rPr lang="ja-JP" altLang="en-US" sz="4000" dirty="0" smtClean="0"/>
              <a:t>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１つでも有効性を感じれれば、やってみる価値があると思います</a:t>
            </a:r>
          </a:p>
        </p:txBody>
      </p:sp>
      <p:sp>
        <p:nvSpPr>
          <p:cNvPr id="7" name="コンテンツ プレースホルダー 1"/>
          <p:cNvSpPr txBox="1">
            <a:spLocks/>
          </p:cNvSpPr>
          <p:nvPr/>
        </p:nvSpPr>
        <p:spPr bwMode="auto">
          <a:xfrm>
            <a:off x="4932040" y="2583485"/>
            <a:ext cx="4320480" cy="241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600" dirty="0" smtClean="0">
                <a:latin typeface="+mn-ea"/>
              </a:rPr>
              <a:t>具体的</a:t>
            </a:r>
            <a:r>
              <a:rPr lang="ja-JP" altLang="en-US" sz="2600" dirty="0">
                <a:latin typeface="+mn-ea"/>
              </a:rPr>
              <a:t>なテストデータ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習得</a:t>
            </a:r>
            <a:r>
              <a:rPr lang="ja-JP" altLang="en-US" sz="2600" dirty="0">
                <a:latin typeface="+mn-ea"/>
              </a:rPr>
              <a:t>可能なスキル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環境</a:t>
            </a:r>
            <a:r>
              <a:rPr lang="ja-JP" altLang="en-US" sz="2600" dirty="0">
                <a:latin typeface="+mn-ea"/>
              </a:rPr>
              <a:t>へ非依存</a:t>
            </a:r>
          </a:p>
          <a:p>
            <a:r>
              <a:rPr lang="ja-JP" altLang="en-US" sz="2600" dirty="0" smtClean="0">
                <a:latin typeface="+mn-ea"/>
              </a:rPr>
              <a:t>たくさん</a:t>
            </a:r>
            <a:r>
              <a:rPr lang="ja-JP" altLang="en-US" sz="2600" dirty="0">
                <a:latin typeface="+mn-ea"/>
              </a:rPr>
              <a:t>コードを書ける</a:t>
            </a:r>
            <a:endParaRPr lang="en-US" altLang="ja-JP" sz="2600" dirty="0">
              <a:latin typeface="+mn-ea"/>
            </a:endParaRPr>
          </a:p>
          <a:p>
            <a:r>
              <a:rPr lang="ja-JP" altLang="en-US" sz="2600" dirty="0" smtClean="0">
                <a:latin typeface="+mn-ea"/>
              </a:rPr>
              <a:t>開発</a:t>
            </a:r>
            <a:r>
              <a:rPr lang="ja-JP" altLang="en-US" sz="2600" dirty="0">
                <a:latin typeface="+mn-ea"/>
              </a:rPr>
              <a:t>が楽しくなる</a:t>
            </a:r>
          </a:p>
          <a:p>
            <a:endParaRPr lang="ja-JP" altLang="en-US" sz="2600" dirty="0"/>
          </a:p>
        </p:txBody>
      </p:sp>
      <p:sp>
        <p:nvSpPr>
          <p:cNvPr id="8" name="コンテンツ プレースホルダー 1"/>
          <p:cNvSpPr txBox="1">
            <a:spLocks/>
          </p:cNvSpPr>
          <p:nvPr/>
        </p:nvSpPr>
        <p:spPr bwMode="auto">
          <a:xfrm>
            <a:off x="683568" y="5335216"/>
            <a:ext cx="54006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30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2088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/>
              <a:buChar char=""/>
              <a:defRPr kumimoji="1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kumimoji="1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/>
              <a:buNone/>
            </a:pPr>
            <a:r>
              <a:rPr lang="ja-JP" altLang="en-US" sz="1800" dirty="0" smtClean="0"/>
              <a:t>やさしいデスマーチ　「</a:t>
            </a:r>
            <a:r>
              <a:rPr lang="en-US" altLang="ja-JP" sz="1800" dirty="0" smtClean="0"/>
              <a:t>TDD</a:t>
            </a:r>
            <a:r>
              <a:rPr lang="ja-JP" altLang="en-US" sz="1800" dirty="0" smtClean="0"/>
              <a:t>を学ぶべき</a:t>
            </a:r>
            <a:r>
              <a:rPr lang="en-US" altLang="ja-JP" sz="1800" dirty="0" smtClean="0"/>
              <a:t>10</a:t>
            </a:r>
            <a:r>
              <a:rPr lang="ja-JP" altLang="en-US" sz="1800" dirty="0" smtClean="0"/>
              <a:t>の理由」より</a:t>
            </a:r>
          </a:p>
          <a:p>
            <a:pPr marL="0" indent="0">
              <a:buFont typeface="Symbol"/>
              <a:buNone/>
            </a:pPr>
            <a:r>
              <a:rPr lang="en-US" altLang="ja-JP" sz="1800" dirty="0" smtClean="0"/>
              <a:t>http://d.hatena.ne.jp/shuji_w6e/20111204/1323011355</a:t>
            </a:r>
          </a:p>
        </p:txBody>
      </p:sp>
    </p:spTree>
    <p:extLst>
      <p:ext uri="{BB962C8B-B14F-4D97-AF65-F5344CB8AC3E}">
        <p14:creationId xmlns:p14="http://schemas.microsoft.com/office/powerpoint/2010/main" val="4387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68562" y="2508902"/>
            <a:ext cx="7408862" cy="3451225"/>
          </a:xfrm>
        </p:spPr>
        <p:txBody>
          <a:bodyPr/>
          <a:lstStyle/>
          <a:p>
            <a:r>
              <a:rPr lang="ja-JP" altLang="en-US" dirty="0" smtClean="0"/>
              <a:t>バグ</a:t>
            </a:r>
            <a:r>
              <a:rPr lang="ja-JP" altLang="en-US" dirty="0"/>
              <a:t>が</a:t>
            </a:r>
            <a:r>
              <a:rPr lang="en-US" altLang="ja-JP" dirty="0"/>
              <a:t>100%</a:t>
            </a:r>
            <a:r>
              <a:rPr lang="ja-JP" altLang="en-US" dirty="0"/>
              <a:t>と取り除いて、仕様通りのプログラムを仕上げても、それが顧客の価値に直結する</a:t>
            </a:r>
            <a:r>
              <a:rPr lang="ja-JP" altLang="en-US" dirty="0" smtClean="0"/>
              <a:t>とは</a:t>
            </a:r>
            <a:r>
              <a:rPr lang="ja-JP" altLang="en-US" dirty="0"/>
              <a:t>限らない</a:t>
            </a:r>
          </a:p>
          <a:p>
            <a:r>
              <a:rPr lang="ja-JP" altLang="en-US" dirty="0"/>
              <a:t>もともと、仕様決定は一時的な最適解であって、</a:t>
            </a:r>
            <a:r>
              <a:rPr lang="ja-JP" altLang="en-US" dirty="0" smtClean="0"/>
              <a:t>状況の変化で変わってくる</a:t>
            </a:r>
            <a:endParaRPr lang="en-US" altLang="ja-JP" dirty="0" smtClean="0"/>
          </a:p>
          <a:p>
            <a:r>
              <a:rPr lang="ja-JP" altLang="en-US" dirty="0" smtClean="0"/>
              <a:t>これ</a:t>
            </a:r>
            <a:r>
              <a:rPr lang="ja-JP" altLang="en-US" dirty="0"/>
              <a:t>に追従して</a:t>
            </a:r>
            <a:r>
              <a:rPr lang="ja-JP" altLang="en-US" dirty="0" smtClean="0"/>
              <a:t>こそ、真の価値が生まれる</a:t>
            </a:r>
            <a:endParaRPr lang="ja-JP" altLang="en-US" dirty="0"/>
          </a:p>
          <a:p>
            <a:r>
              <a:rPr lang="ja-JP" altLang="en-US" dirty="0" smtClean="0"/>
              <a:t>テストコードに向き合う際も、カバレッジを上げるとか、条件網羅を上げるより、変更への強さを追及するべきなのかも知れない</a:t>
            </a:r>
            <a:endParaRPr kumimoji="1" lang="ja-JP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ja-JP" altLang="en-US" sz="4000" dirty="0" smtClean="0"/>
              <a:t>品質</a:t>
            </a:r>
            <a:r>
              <a:rPr lang="ja-JP" altLang="en-US" sz="4000" dirty="0"/>
              <a:t>より</a:t>
            </a:r>
            <a:r>
              <a:rPr lang="ja-JP" altLang="en-US" sz="4000" dirty="0" smtClean="0"/>
              <a:t>価値の追求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変更への強さが最も大事かもしれない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202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2708920"/>
            <a:ext cx="7920880" cy="298581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ja-JP" altLang="en-US" sz="2400" dirty="0" smtClean="0"/>
              <a:t>ご清聴ありがとうございました</a:t>
            </a:r>
            <a:endParaRPr lang="en-US" altLang="ja-JP" sz="24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ja-JP" sz="2400" dirty="0" smtClean="0">
                <a:solidFill>
                  <a:schemeClr val="tx1"/>
                </a:solidFill>
                <a:latin typeface="+mn-ea"/>
                <a:hlinkClick r:id="rId3"/>
              </a:rPr>
              <a:t>http://xxxxxx/</a:t>
            </a:r>
            <a:endParaRPr lang="en-US" altLang="ja-JP" sz="2400" dirty="0" smtClean="0">
              <a:solidFill>
                <a:schemeClr val="tx1"/>
              </a:solidFill>
              <a:latin typeface="+mn-ea"/>
            </a:endParaRPr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ja-JP" dirty="0" smtClean="0"/>
          </a:p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ja-JP" b="1" dirty="0" smtClean="0"/>
              <a:t>@furuya02</a:t>
            </a:r>
            <a:endParaRPr lang="ja-JP" altLang="en-US" b="1" dirty="0"/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prstClr val="black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</p:spTree>
    <p:extLst>
      <p:ext uri="{BB962C8B-B14F-4D97-AF65-F5344CB8AC3E}">
        <p14:creationId xmlns:p14="http://schemas.microsoft.com/office/powerpoint/2010/main" val="31762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83288"/>
            <a:ext cx="65722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292725" y="6378575"/>
            <a:ext cx="2951163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200" dirty="0">
                <a:solidFill>
                  <a:srgbClr val="000000"/>
                </a:solidFill>
                <a:latin typeface="Corbel" pitchFamily="34" charset="0"/>
                <a:cs typeface="Miriam" pitchFamily="34" charset="-79"/>
              </a:rPr>
              <a:t>copyright© 2011/03.. by SAPPOROWORKS</a:t>
            </a:r>
          </a:p>
        </p:txBody>
      </p:sp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342900" y="1916832"/>
            <a:ext cx="8229600" cy="3168352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２．私のＴＤＤ</a:t>
            </a:r>
            <a:r>
              <a:rPr lang="ja-JP" altLang="en-US" sz="4000" smtClean="0">
                <a:solidFill>
                  <a:schemeClr val="tx1"/>
                </a:solidFill>
              </a:rPr>
              <a:t>への遠い道のり</a:t>
            </a:r>
            <a:r>
              <a:rPr lang="en-US" altLang="ja-JP" sz="4000" dirty="0" smtClean="0">
                <a:solidFill>
                  <a:schemeClr val="tx1"/>
                </a:solidFill>
              </a:rPr>
              <a:t/>
            </a:r>
            <a:br>
              <a:rPr lang="en-US" altLang="ja-JP" sz="4000" dirty="0" smtClean="0">
                <a:solidFill>
                  <a:schemeClr val="tx1"/>
                </a:solidFill>
              </a:rPr>
            </a:br>
            <a:r>
              <a:rPr lang="en-US" altLang="ja-JP" sz="4000" dirty="0" smtClean="0">
                <a:solidFill>
                  <a:schemeClr val="tx1"/>
                </a:solidFill>
              </a:rPr>
              <a:t>xxx</a:t>
            </a:r>
            <a:endParaRPr lang="ja-JP" altLang="en-US" sz="24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3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en-US" altLang="ja-JP" sz="4000" dirty="0" smtClean="0"/>
              <a:t>TDD</a:t>
            </a:r>
            <a:r>
              <a:rPr lang="ja-JP" altLang="en-US" sz="4000" dirty="0" err="1" smtClean="0"/>
              <a:t>への</a:t>
            </a:r>
            <a:r>
              <a:rPr lang="ja-JP" altLang="en-US" sz="4000" dirty="0" smtClean="0"/>
              <a:t>遠い道のり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2000" dirty="0" smtClean="0"/>
              <a:t>私</a:t>
            </a:r>
            <a:r>
              <a:rPr lang="ja-JP" altLang="en-US" sz="2000" dirty="0"/>
              <a:t>が</a:t>
            </a:r>
            <a:r>
              <a:rPr lang="ja-JP" altLang="en-US" sz="2000" dirty="0" smtClean="0"/>
              <a:t>感じた段階区分</a:t>
            </a:r>
          </a:p>
        </p:txBody>
      </p:sp>
      <p:sp>
        <p:nvSpPr>
          <p:cNvPr id="3" name="直角三角形 2"/>
          <p:cNvSpPr/>
          <p:nvPr/>
        </p:nvSpPr>
        <p:spPr>
          <a:xfrm flipH="1">
            <a:off x="539552" y="2708920"/>
            <a:ext cx="8208912" cy="3816424"/>
          </a:xfrm>
          <a:prstGeom prst="rt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7194" y="5589240"/>
            <a:ext cx="608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第１期（圏外）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必要性が全く見出せない。でも気になる・・・・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26077" y="2324176"/>
            <a:ext cx="344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第４期（パラダイムシフト）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ja-JP" altLang="en-US" dirty="0" smtClean="0">
                <a:latin typeface="+mn-ea"/>
                <a:ea typeface="+mn-ea"/>
              </a:rPr>
              <a:t>テストのリファクタリング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181315" y="438891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第２期（入門）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とりあえず力づくで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書いてみる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5936" y="3306851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第３期（練習）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どんどん書きたくなる</a:t>
            </a:r>
            <a:endParaRPr lang="en-US" altLang="ja-JP" dirty="0" smtClean="0">
              <a:latin typeface="+mn-ea"/>
              <a:ea typeface="+mn-ea"/>
            </a:endParaRPr>
          </a:p>
          <a:p>
            <a:r>
              <a:rPr lang="ja-JP" altLang="en-US" dirty="0" smtClean="0">
                <a:latin typeface="+mn-ea"/>
                <a:ea typeface="+mn-ea"/>
              </a:rPr>
              <a:t>テストカオスに陥る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68344" y="1268760"/>
            <a:ext cx="1475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0070C0"/>
                </a:solidFill>
                <a:latin typeface="+mn-ea"/>
                <a:ea typeface="+mn-ea"/>
              </a:rPr>
              <a:t>完成期</a:t>
            </a:r>
            <a:endParaRPr kumimoji="1" lang="en-US" altLang="ja-JP" dirty="0" smtClean="0">
              <a:solidFill>
                <a:srgbClr val="0070C0"/>
              </a:solidFill>
              <a:latin typeface="+mn-ea"/>
              <a:ea typeface="+mn-ea"/>
            </a:endParaRPr>
          </a:p>
          <a:p>
            <a:r>
              <a:rPr kumimoji="1" lang="en-US" altLang="ja-JP" dirty="0" smtClean="0">
                <a:latin typeface="+mn-ea"/>
                <a:ea typeface="+mn-ea"/>
              </a:rPr>
              <a:t>TDD</a:t>
            </a:r>
            <a:r>
              <a:rPr kumimoji="1" lang="ja-JP" altLang="en-US" dirty="0" smtClean="0">
                <a:latin typeface="+mn-ea"/>
                <a:ea typeface="+mn-ea"/>
              </a:rPr>
              <a:t>・</a:t>
            </a:r>
            <a:r>
              <a:rPr lang="en-US" altLang="ja-JP" dirty="0" smtClean="0">
                <a:latin typeface="+mn-ea"/>
                <a:ea typeface="+mn-ea"/>
              </a:rPr>
              <a:t>CI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2" name="下矢印 11"/>
          <p:cNvSpPr/>
          <p:nvPr/>
        </p:nvSpPr>
        <p:spPr>
          <a:xfrm rot="16200000">
            <a:off x="4699702" y="2399840"/>
            <a:ext cx="750507" cy="51526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63604" y="2426637"/>
            <a:ext cx="279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+mn-ea"/>
                <a:ea typeface="+mn-ea"/>
              </a:rPr>
              <a:t>私、今この辺（多分）</a:t>
            </a:r>
            <a:endParaRPr kumimoji="1" lang="ja-JP" altLang="en-US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1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3149</TotalTime>
  <Words>1790</Words>
  <Application>Microsoft Office PowerPoint</Application>
  <PresentationFormat>画面に合わせる (4:3)</PresentationFormat>
  <Paragraphs>473</Paragraphs>
  <Slides>71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71</vt:i4>
      </vt:variant>
    </vt:vector>
  </HeadingPairs>
  <TitlesOfParts>
    <vt:vector size="72" baseType="lpstr">
      <vt:lpstr>ウェーブ</vt:lpstr>
      <vt:lpstr>C# から Java へのプログラム移植で体験したTDDの効果は？</vt:lpstr>
      <vt:lpstr>自己紹介</vt:lpstr>
      <vt:lpstr>１．前提(対象) ユニットテストとは プログラムの開発終了とは </vt:lpstr>
      <vt:lpstr>ユニットテストとは 特に１・２象限のテストは、要求仕様や設計のテストを目的とする</vt:lpstr>
      <vt:lpstr>ユニットテストで品質保証はできない QAは別に実施される必要がある</vt:lpstr>
      <vt:lpstr>プログラムの開発終了は何時？ アジャイル開発では、納期を定めない</vt:lpstr>
      <vt:lpstr>あなたにとってテストは必要ですか １つでも有効性を感じれれば、やってみる価値があると思います</vt:lpstr>
      <vt:lpstr>２．私のＴＤＤへの遠い道のり xxx</vt:lpstr>
      <vt:lpstr>TDDへの遠い道のり 私が感じた段階区分</vt:lpstr>
      <vt:lpstr>第１期（圏外） 気にはなっている・・・・・</vt:lpstr>
      <vt:lpstr>第２期（入門） ちょっと流行ってるみたいだし・・・・</vt:lpstr>
      <vt:lpstr>第３期（練習） いよいよ、私もテストファーストかぁ</vt:lpstr>
      <vt:lpstr>第４期（パラダイムシフト） 初めて知った。テストのある世界ってこんなに素晴らしかったんだ</vt:lpstr>
      <vt:lpstr>完成期 すいません、真のＴＤＤは、まだ、良く分かってません</vt:lpstr>
      <vt:lpstr>とりあえず力ずくで書く １期から２期へのキッカケ</vt:lpstr>
      <vt:lpstr>有効性の実感 ２期から３期へのキッカケ</vt:lpstr>
      <vt:lpstr>リファクタリング・スタイル ３期から４期へのキッカケ</vt:lpstr>
      <vt:lpstr>X．テスト否定者への提言 xxx</vt:lpstr>
      <vt:lpstr>テストを書くと仕事が増える（１） 作業が少ないのは、技術的負債を多く抱えるという事</vt:lpstr>
      <vt:lpstr>テストを書くと仕事が増える（２） 長期・大規模になると技術的負債の割合が大きい</vt:lpstr>
      <vt:lpstr>進捗率（工数）の考え方（１） 現在の進捗率は？って聞かれたら・・・・</vt:lpstr>
      <vt:lpstr>進捗率（工数）の考え方（２） 結局、費用対効果ってことですね</vt:lpstr>
      <vt:lpstr>どうやって書けばいいか分からない 新しい言語を始めたぐらいの気持ちで取り組むしかない</vt:lpstr>
      <vt:lpstr>私の経験したパラダイムシフト 今までの認識や価値観などが革命的・劇的に変化する</vt:lpstr>
      <vt:lpstr>X．テストでの重要ポイント xxx</vt:lpstr>
      <vt:lpstr>テストが最初に赤くなること テストコードも単なるプログラム</vt:lpstr>
      <vt:lpstr>バグ修正の手順 ブルーで同が有る場合、「仕様バグ」若しくは、「テスト漏れ」</vt:lpstr>
      <vt:lpstr>第１期 CCCC</vt:lpstr>
      <vt:lpstr>第１期 CCCC</vt:lpstr>
      <vt:lpstr>X．BlacｋJumboDogの C#からJavaへの移植 昨年夏にＪａｖａ入門のムック本を買ってから・・・・</vt:lpstr>
      <vt:lpstr>進捗状況 TCP/UDP及びテキスト/バイナリの全部を一応終わり、一段落しました</vt:lpstr>
      <vt:lpstr>見た目は似てるが、そう甘く無かった 私が感じた主な障壁</vt:lpstr>
      <vt:lpstr>.NETのクラスライブラリ風を作成 とりあえずコンパイルを早く通すために・・・・・</vt:lpstr>
      <vt:lpstr>プラグインにコーディング規約を教わる とりあえずデフォルトのcheckstyleの言いなりになる</vt:lpstr>
      <vt:lpstr>バグもある程度は教えてくれる findbugなかなか・・・・</vt:lpstr>
      <vt:lpstr>移植の手順（１） 依存関係の少ない、基本的クラスは既にテストが存在した</vt:lpstr>
      <vt:lpstr>移植の手順（２） 下位クラスは依存関係がハンパなく、ブラックボックス的テストしか存在しない</vt:lpstr>
      <vt:lpstr>X．テクニック 手法の紹介</vt:lpstr>
      <vt:lpstr>メソッドは日本語（１） 結構長い間、抵抗があって躊躇っていたが・・・・</vt:lpstr>
      <vt:lpstr>メソッドは日本語（２） やってみるとあまりにも分かりやすいのでハマる</vt:lpstr>
      <vt:lpstr>待ち時間表示 CCCC</vt:lpstr>
      <vt:lpstr>ガバレッジの使用 CCCC</vt:lpstr>
      <vt:lpstr>実パケットでのテスト CCC</vt:lpstr>
      <vt:lpstr>サーバ＆クライアント起動 CCCC</vt:lpstr>
      <vt:lpstr>オプション設定 CCCC</vt:lpstr>
      <vt:lpstr>プライベートメソッドへのアクセス CCC</vt:lpstr>
      <vt:lpstr>テストコード定型化 基本型・パラメータ型・例外型・ストーリー型</vt:lpstr>
      <vt:lpstr>基本型 変数名を統一することが重要、テスト対象はSystemUnderTest</vt:lpstr>
      <vt:lpstr>基本型 定型コメントで意図を明確にし、パターン外の特異事項のみコメントする</vt:lpstr>
      <vt:lpstr>失敗時の表示も定型化される いつも同じパターンの方が把握しやすい</vt:lpstr>
      <vt:lpstr>失敗時の表示も定型化される いつも同じパターンの方が把握しやすい</vt:lpstr>
      <vt:lpstr>テストを読むのがつらくなる 基本型が無いと、毎回詳しく読まなければならなくなる</vt:lpstr>
      <vt:lpstr>DRY原則は適用しない あくまで基本型にこだわる</vt:lpstr>
      <vt:lpstr>基本型を追及した例 </vt:lpstr>
      <vt:lpstr>１つのメソッドで１つのテストが原則（１） いろいろ試験したい気持ちは分かるが・・・・</vt:lpstr>
      <vt:lpstr>１つのメソッドで１つのテストが原則（２） 基本型重視の姿勢は、後々幸せを運ぶ</vt:lpstr>
      <vt:lpstr>１つのメソッドでテスト対象は１つ いろいろ試験したい気持ちは分かるが・・・・</vt:lpstr>
      <vt:lpstr>ストーリー型 状態を保持するクラスは、基本型では冗長になりすぎる場合がある</vt:lpstr>
      <vt:lpstr>パラメータ型 このパターンは非常に便利</vt:lpstr>
      <vt:lpstr>例外の取扱い（１） チェック例外に対処しないとコンパイルが通らない</vt:lpstr>
      <vt:lpstr>例外の取扱い（２） ちゃんとtry-catchすると複雑になる</vt:lpstr>
      <vt:lpstr>例外の取扱い（３） ルール無用でExceptionをthrowしておく</vt:lpstr>
      <vt:lpstr>例外の取扱い（４） .NETの場合、チェック例外は無いので華麗に無視しておく</vt:lpstr>
      <vt:lpstr>例外型テスト（１） expected属性を使用する（JUnit）</vt:lpstr>
      <vt:lpstr>例外型テスト（２） ExpectedException属性を使用する（NUnit）</vt:lpstr>
      <vt:lpstr>テストコードの保守（まとめ） C</vt:lpstr>
      <vt:lpstr>XXX CCCC</vt:lpstr>
      <vt:lpstr>XXX CCCC</vt:lpstr>
      <vt:lpstr>ターゲットが複数にわたるプロジェクト テストによる新たな手法になるか・・・・</vt:lpstr>
      <vt:lpstr>品質より価値の追求 変更への強さが最も大事かもしれない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</dc:creator>
  <cp:lastModifiedBy>user1</cp:lastModifiedBy>
  <cp:revision>238</cp:revision>
  <dcterms:created xsi:type="dcterms:W3CDTF">2011-02-27T01:59:13Z</dcterms:created>
  <dcterms:modified xsi:type="dcterms:W3CDTF">2013-01-13T23:41:58Z</dcterms:modified>
</cp:coreProperties>
</file>