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26"/>
  </p:notesMasterIdLst>
  <p:sldIdLst>
    <p:sldId id="257" r:id="rId2"/>
    <p:sldId id="276" r:id="rId3"/>
    <p:sldId id="289" r:id="rId4"/>
    <p:sldId id="277" r:id="rId5"/>
    <p:sldId id="285" r:id="rId6"/>
    <p:sldId id="284" r:id="rId7"/>
    <p:sldId id="290" r:id="rId8"/>
    <p:sldId id="288" r:id="rId9"/>
    <p:sldId id="287" r:id="rId10"/>
    <p:sldId id="297" r:id="rId11"/>
    <p:sldId id="302" r:id="rId12"/>
    <p:sldId id="303" r:id="rId13"/>
    <p:sldId id="293" r:id="rId14"/>
    <p:sldId id="311" r:id="rId15"/>
    <p:sldId id="299" r:id="rId16"/>
    <p:sldId id="304" r:id="rId17"/>
    <p:sldId id="300" r:id="rId18"/>
    <p:sldId id="298" r:id="rId19"/>
    <p:sldId id="310" r:id="rId20"/>
    <p:sldId id="295" r:id="rId21"/>
    <p:sldId id="307" r:id="rId22"/>
    <p:sldId id="296" r:id="rId23"/>
    <p:sldId id="309" r:id="rId24"/>
    <p:sldId id="268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3439"/>
    <a:srgbClr val="C4DF9B"/>
    <a:srgbClr val="4B75A7"/>
    <a:srgbClr val="7DA7D9"/>
    <a:srgbClr val="B1FE96"/>
    <a:srgbClr val="CEE8A8"/>
    <a:srgbClr val="CDE4AC"/>
    <a:srgbClr val="91A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7875" autoAdjust="0"/>
  </p:normalViewPr>
  <p:slideViewPr>
    <p:cSldViewPr>
      <p:cViewPr varScale="1">
        <p:scale>
          <a:sx n="69" d="100"/>
          <a:sy n="69" d="100"/>
        </p:scale>
        <p:origin x="-52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7238C-7671-4987-82DB-4CE4B538354D}" type="datetimeFigureOut">
              <a:rPr kumimoji="1" lang="ja-JP" altLang="en-US" smtClean="0"/>
              <a:t>2013/1/12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BBEA0-6F36-4C0A-88FC-9F5849E930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7823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BBEA0-6F36-4C0A-88FC-9F5849E93055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4650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BBEA0-6F36-4C0A-88FC-9F5849E93055}" type="slidenum">
              <a:rPr lang="ja-JP" altLang="en-US" smtClean="0">
                <a:solidFill>
                  <a:prstClr val="black"/>
                </a:solidFill>
              </a:rPr>
              <a:pPr/>
              <a:t>24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650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EE764-8EA0-476C-AF76-C3355CE2849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694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9C35A-69D5-4618-A263-1D231FE18B6F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482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F10D7-772F-434C-92C0-D46BA739A714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075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1643A-5488-4949-9A0F-A0C2CC864607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87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>
              <a:gd name="T0" fmla="*/ 2700 w 2706"/>
              <a:gd name="T1" fmla="*/ 0 h 640"/>
              <a:gd name="T2" fmla="*/ 2700 w 2706"/>
              <a:gd name="T3" fmla="*/ 0 h 640"/>
              <a:gd name="T4" fmla="*/ 2586 w 2706"/>
              <a:gd name="T5" fmla="*/ 18 h 640"/>
              <a:gd name="T6" fmla="*/ 2470 w 2706"/>
              <a:gd name="T7" fmla="*/ 38 h 640"/>
              <a:gd name="T8" fmla="*/ 2352 w 2706"/>
              <a:gd name="T9" fmla="*/ 60 h 640"/>
              <a:gd name="T10" fmla="*/ 2230 w 2706"/>
              <a:gd name="T11" fmla="*/ 82 h 640"/>
              <a:gd name="T12" fmla="*/ 2106 w 2706"/>
              <a:gd name="T13" fmla="*/ 108 h 640"/>
              <a:gd name="T14" fmla="*/ 1978 w 2706"/>
              <a:gd name="T15" fmla="*/ 134 h 640"/>
              <a:gd name="T16" fmla="*/ 1848 w 2706"/>
              <a:gd name="T17" fmla="*/ 164 h 640"/>
              <a:gd name="T18" fmla="*/ 1714 w 2706"/>
              <a:gd name="T19" fmla="*/ 194 h 640"/>
              <a:gd name="T20" fmla="*/ 1714 w 2706"/>
              <a:gd name="T21" fmla="*/ 194 h 640"/>
              <a:gd name="T22" fmla="*/ 1472 w 2706"/>
              <a:gd name="T23" fmla="*/ 252 h 640"/>
              <a:gd name="T24" fmla="*/ 1236 w 2706"/>
              <a:gd name="T25" fmla="*/ 304 h 640"/>
              <a:gd name="T26" fmla="*/ 1010 w 2706"/>
              <a:gd name="T27" fmla="*/ 352 h 640"/>
              <a:gd name="T28" fmla="*/ 792 w 2706"/>
              <a:gd name="T29" fmla="*/ 398 h 640"/>
              <a:gd name="T30" fmla="*/ 584 w 2706"/>
              <a:gd name="T31" fmla="*/ 438 h 640"/>
              <a:gd name="T32" fmla="*/ 382 w 2706"/>
              <a:gd name="T33" fmla="*/ 474 h 640"/>
              <a:gd name="T34" fmla="*/ 188 w 2706"/>
              <a:gd name="T35" fmla="*/ 508 h 640"/>
              <a:gd name="T36" fmla="*/ 0 w 2706"/>
              <a:gd name="T37" fmla="*/ 538 h 640"/>
              <a:gd name="T38" fmla="*/ 0 w 2706"/>
              <a:gd name="T39" fmla="*/ 538 h 640"/>
              <a:gd name="T40" fmla="*/ 130 w 2706"/>
              <a:gd name="T41" fmla="*/ 556 h 640"/>
              <a:gd name="T42" fmla="*/ 254 w 2706"/>
              <a:gd name="T43" fmla="*/ 572 h 640"/>
              <a:gd name="T44" fmla="*/ 374 w 2706"/>
              <a:gd name="T45" fmla="*/ 586 h 640"/>
              <a:gd name="T46" fmla="*/ 492 w 2706"/>
              <a:gd name="T47" fmla="*/ 598 h 640"/>
              <a:gd name="T48" fmla="*/ 606 w 2706"/>
              <a:gd name="T49" fmla="*/ 610 h 640"/>
              <a:gd name="T50" fmla="*/ 716 w 2706"/>
              <a:gd name="T51" fmla="*/ 618 h 640"/>
              <a:gd name="T52" fmla="*/ 822 w 2706"/>
              <a:gd name="T53" fmla="*/ 626 h 640"/>
              <a:gd name="T54" fmla="*/ 926 w 2706"/>
              <a:gd name="T55" fmla="*/ 632 h 640"/>
              <a:gd name="T56" fmla="*/ 1028 w 2706"/>
              <a:gd name="T57" fmla="*/ 636 h 640"/>
              <a:gd name="T58" fmla="*/ 1126 w 2706"/>
              <a:gd name="T59" fmla="*/ 638 h 640"/>
              <a:gd name="T60" fmla="*/ 1220 w 2706"/>
              <a:gd name="T61" fmla="*/ 640 h 640"/>
              <a:gd name="T62" fmla="*/ 1312 w 2706"/>
              <a:gd name="T63" fmla="*/ 640 h 640"/>
              <a:gd name="T64" fmla="*/ 1402 w 2706"/>
              <a:gd name="T65" fmla="*/ 638 h 640"/>
              <a:gd name="T66" fmla="*/ 1490 w 2706"/>
              <a:gd name="T67" fmla="*/ 636 h 640"/>
              <a:gd name="T68" fmla="*/ 1574 w 2706"/>
              <a:gd name="T69" fmla="*/ 632 h 640"/>
              <a:gd name="T70" fmla="*/ 1656 w 2706"/>
              <a:gd name="T71" fmla="*/ 626 h 640"/>
              <a:gd name="T72" fmla="*/ 1734 w 2706"/>
              <a:gd name="T73" fmla="*/ 620 h 640"/>
              <a:gd name="T74" fmla="*/ 1812 w 2706"/>
              <a:gd name="T75" fmla="*/ 612 h 640"/>
              <a:gd name="T76" fmla="*/ 1886 w 2706"/>
              <a:gd name="T77" fmla="*/ 602 h 640"/>
              <a:gd name="T78" fmla="*/ 1960 w 2706"/>
              <a:gd name="T79" fmla="*/ 592 h 640"/>
              <a:gd name="T80" fmla="*/ 2030 w 2706"/>
              <a:gd name="T81" fmla="*/ 580 h 640"/>
              <a:gd name="T82" fmla="*/ 2100 w 2706"/>
              <a:gd name="T83" fmla="*/ 568 h 640"/>
              <a:gd name="T84" fmla="*/ 2166 w 2706"/>
              <a:gd name="T85" fmla="*/ 554 h 640"/>
              <a:gd name="T86" fmla="*/ 2232 w 2706"/>
              <a:gd name="T87" fmla="*/ 540 h 640"/>
              <a:gd name="T88" fmla="*/ 2296 w 2706"/>
              <a:gd name="T89" fmla="*/ 524 h 640"/>
              <a:gd name="T90" fmla="*/ 2358 w 2706"/>
              <a:gd name="T91" fmla="*/ 508 h 640"/>
              <a:gd name="T92" fmla="*/ 2418 w 2706"/>
              <a:gd name="T93" fmla="*/ 490 h 640"/>
              <a:gd name="T94" fmla="*/ 2478 w 2706"/>
              <a:gd name="T95" fmla="*/ 472 h 640"/>
              <a:gd name="T96" fmla="*/ 2592 w 2706"/>
              <a:gd name="T97" fmla="*/ 432 h 640"/>
              <a:gd name="T98" fmla="*/ 2702 w 2706"/>
              <a:gd name="T99" fmla="*/ 390 h 640"/>
              <a:gd name="T100" fmla="*/ 2702 w 2706"/>
              <a:gd name="T101" fmla="*/ 390 h 640"/>
              <a:gd name="T102" fmla="*/ 2706 w 2706"/>
              <a:gd name="T103" fmla="*/ 388 h 640"/>
              <a:gd name="T104" fmla="*/ 2706 w 2706"/>
              <a:gd name="T105" fmla="*/ 388 h 640"/>
              <a:gd name="T106" fmla="*/ 2706 w 2706"/>
              <a:gd name="T107" fmla="*/ 0 h 640"/>
              <a:gd name="T108" fmla="*/ 2706 w 2706"/>
              <a:gd name="T109" fmla="*/ 0 h 640"/>
              <a:gd name="T110" fmla="*/ 2700 w 2706"/>
              <a:gd name="T111" fmla="*/ 0 h 640"/>
              <a:gd name="T112" fmla="*/ 2700 w 2706"/>
              <a:gd name="T113" fmla="*/ 0 h 6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>
              <a:gd name="T0" fmla="*/ 5216 w 5216"/>
              <a:gd name="T1" fmla="*/ 714 h 762"/>
              <a:gd name="T2" fmla="*/ 4984 w 5216"/>
              <a:gd name="T3" fmla="*/ 686 h 762"/>
              <a:gd name="T4" fmla="*/ 4478 w 5216"/>
              <a:gd name="T5" fmla="*/ 610 h 762"/>
              <a:gd name="T6" fmla="*/ 3914 w 5216"/>
              <a:gd name="T7" fmla="*/ 508 h 762"/>
              <a:gd name="T8" fmla="*/ 3286 w 5216"/>
              <a:gd name="T9" fmla="*/ 374 h 762"/>
              <a:gd name="T10" fmla="*/ 2946 w 5216"/>
              <a:gd name="T11" fmla="*/ 296 h 762"/>
              <a:gd name="T12" fmla="*/ 2682 w 5216"/>
              <a:gd name="T13" fmla="*/ 236 h 762"/>
              <a:gd name="T14" fmla="*/ 2430 w 5216"/>
              <a:gd name="T15" fmla="*/ 184 h 762"/>
              <a:gd name="T16" fmla="*/ 2190 w 5216"/>
              <a:gd name="T17" fmla="*/ 140 h 762"/>
              <a:gd name="T18" fmla="*/ 1960 w 5216"/>
              <a:gd name="T19" fmla="*/ 102 h 762"/>
              <a:gd name="T20" fmla="*/ 1740 w 5216"/>
              <a:gd name="T21" fmla="*/ 72 h 762"/>
              <a:gd name="T22" fmla="*/ 1334 w 5216"/>
              <a:gd name="T23" fmla="*/ 28 h 762"/>
              <a:gd name="T24" fmla="*/ 970 w 5216"/>
              <a:gd name="T25" fmla="*/ 4 h 762"/>
              <a:gd name="T26" fmla="*/ 644 w 5216"/>
              <a:gd name="T27" fmla="*/ 0 h 762"/>
              <a:gd name="T28" fmla="*/ 358 w 5216"/>
              <a:gd name="T29" fmla="*/ 10 h 762"/>
              <a:gd name="T30" fmla="*/ 110 w 5216"/>
              <a:gd name="T31" fmla="*/ 32 h 762"/>
              <a:gd name="T32" fmla="*/ 0 w 5216"/>
              <a:gd name="T33" fmla="*/ 48 h 762"/>
              <a:gd name="T34" fmla="*/ 314 w 5216"/>
              <a:gd name="T35" fmla="*/ 86 h 762"/>
              <a:gd name="T36" fmla="*/ 652 w 5216"/>
              <a:gd name="T37" fmla="*/ 140 h 762"/>
              <a:gd name="T38" fmla="*/ 1014 w 5216"/>
              <a:gd name="T39" fmla="*/ 210 h 762"/>
              <a:gd name="T40" fmla="*/ 1402 w 5216"/>
              <a:gd name="T41" fmla="*/ 296 h 762"/>
              <a:gd name="T42" fmla="*/ 1756 w 5216"/>
              <a:gd name="T43" fmla="*/ 378 h 762"/>
              <a:gd name="T44" fmla="*/ 2408 w 5216"/>
              <a:gd name="T45" fmla="*/ 516 h 762"/>
              <a:gd name="T46" fmla="*/ 2708 w 5216"/>
              <a:gd name="T47" fmla="*/ 572 h 762"/>
              <a:gd name="T48" fmla="*/ 2992 w 5216"/>
              <a:gd name="T49" fmla="*/ 620 h 762"/>
              <a:gd name="T50" fmla="*/ 3260 w 5216"/>
              <a:gd name="T51" fmla="*/ 662 h 762"/>
              <a:gd name="T52" fmla="*/ 3512 w 5216"/>
              <a:gd name="T53" fmla="*/ 694 h 762"/>
              <a:gd name="T54" fmla="*/ 3750 w 5216"/>
              <a:gd name="T55" fmla="*/ 722 h 762"/>
              <a:gd name="T56" fmla="*/ 3974 w 5216"/>
              <a:gd name="T57" fmla="*/ 740 h 762"/>
              <a:gd name="T58" fmla="*/ 4184 w 5216"/>
              <a:gd name="T59" fmla="*/ 754 h 762"/>
              <a:gd name="T60" fmla="*/ 4384 w 5216"/>
              <a:gd name="T61" fmla="*/ 762 h 762"/>
              <a:gd name="T62" fmla="*/ 4570 w 5216"/>
              <a:gd name="T63" fmla="*/ 762 h 762"/>
              <a:gd name="T64" fmla="*/ 4746 w 5216"/>
              <a:gd name="T65" fmla="*/ 758 h 762"/>
              <a:gd name="T66" fmla="*/ 4912 w 5216"/>
              <a:gd name="T67" fmla="*/ 748 h 762"/>
              <a:gd name="T68" fmla="*/ 5068 w 5216"/>
              <a:gd name="T69" fmla="*/ 732 h 762"/>
              <a:gd name="T70" fmla="*/ 5216 w 5216"/>
              <a:gd name="T71" fmla="*/ 714 h 7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>
              <a:gd name="T0" fmla="*/ 0 w 5144"/>
              <a:gd name="T1" fmla="*/ 70 h 694"/>
              <a:gd name="T2" fmla="*/ 0 w 5144"/>
              <a:gd name="T3" fmla="*/ 70 h 694"/>
              <a:gd name="T4" fmla="*/ 18 w 5144"/>
              <a:gd name="T5" fmla="*/ 66 h 694"/>
              <a:gd name="T6" fmla="*/ 72 w 5144"/>
              <a:gd name="T7" fmla="*/ 56 h 694"/>
              <a:gd name="T8" fmla="*/ 164 w 5144"/>
              <a:gd name="T9" fmla="*/ 42 h 694"/>
              <a:gd name="T10" fmla="*/ 224 w 5144"/>
              <a:gd name="T11" fmla="*/ 34 h 694"/>
              <a:gd name="T12" fmla="*/ 294 w 5144"/>
              <a:gd name="T13" fmla="*/ 26 h 694"/>
              <a:gd name="T14" fmla="*/ 372 w 5144"/>
              <a:gd name="T15" fmla="*/ 20 h 694"/>
              <a:gd name="T16" fmla="*/ 462 w 5144"/>
              <a:gd name="T17" fmla="*/ 14 h 694"/>
              <a:gd name="T18" fmla="*/ 560 w 5144"/>
              <a:gd name="T19" fmla="*/ 8 h 694"/>
              <a:gd name="T20" fmla="*/ 670 w 5144"/>
              <a:gd name="T21" fmla="*/ 4 h 694"/>
              <a:gd name="T22" fmla="*/ 790 w 5144"/>
              <a:gd name="T23" fmla="*/ 2 h 694"/>
              <a:gd name="T24" fmla="*/ 920 w 5144"/>
              <a:gd name="T25" fmla="*/ 0 h 694"/>
              <a:gd name="T26" fmla="*/ 1060 w 5144"/>
              <a:gd name="T27" fmla="*/ 2 h 694"/>
              <a:gd name="T28" fmla="*/ 1210 w 5144"/>
              <a:gd name="T29" fmla="*/ 6 h 694"/>
              <a:gd name="T30" fmla="*/ 1372 w 5144"/>
              <a:gd name="T31" fmla="*/ 14 h 694"/>
              <a:gd name="T32" fmla="*/ 1544 w 5144"/>
              <a:gd name="T33" fmla="*/ 24 h 694"/>
              <a:gd name="T34" fmla="*/ 1726 w 5144"/>
              <a:gd name="T35" fmla="*/ 40 h 694"/>
              <a:gd name="T36" fmla="*/ 1920 w 5144"/>
              <a:gd name="T37" fmla="*/ 58 h 694"/>
              <a:gd name="T38" fmla="*/ 2126 w 5144"/>
              <a:gd name="T39" fmla="*/ 80 h 694"/>
              <a:gd name="T40" fmla="*/ 2342 w 5144"/>
              <a:gd name="T41" fmla="*/ 106 h 694"/>
              <a:gd name="T42" fmla="*/ 2570 w 5144"/>
              <a:gd name="T43" fmla="*/ 138 h 694"/>
              <a:gd name="T44" fmla="*/ 2808 w 5144"/>
              <a:gd name="T45" fmla="*/ 174 h 694"/>
              <a:gd name="T46" fmla="*/ 3058 w 5144"/>
              <a:gd name="T47" fmla="*/ 216 h 694"/>
              <a:gd name="T48" fmla="*/ 3320 w 5144"/>
              <a:gd name="T49" fmla="*/ 266 h 694"/>
              <a:gd name="T50" fmla="*/ 3594 w 5144"/>
              <a:gd name="T51" fmla="*/ 320 h 694"/>
              <a:gd name="T52" fmla="*/ 3880 w 5144"/>
              <a:gd name="T53" fmla="*/ 380 h 694"/>
              <a:gd name="T54" fmla="*/ 4178 w 5144"/>
              <a:gd name="T55" fmla="*/ 448 h 694"/>
              <a:gd name="T56" fmla="*/ 4488 w 5144"/>
              <a:gd name="T57" fmla="*/ 522 h 694"/>
              <a:gd name="T58" fmla="*/ 4810 w 5144"/>
              <a:gd name="T59" fmla="*/ 604 h 694"/>
              <a:gd name="T60" fmla="*/ 5144 w 5144"/>
              <a:gd name="T61" fmla="*/ 694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>
              <a:gd name="T0" fmla="*/ 0 w 3112"/>
              <a:gd name="T1" fmla="*/ 584 h 584"/>
              <a:gd name="T2" fmla="*/ 0 w 3112"/>
              <a:gd name="T3" fmla="*/ 584 h 584"/>
              <a:gd name="T4" fmla="*/ 90 w 3112"/>
              <a:gd name="T5" fmla="*/ 560 h 584"/>
              <a:gd name="T6" fmla="*/ 336 w 3112"/>
              <a:gd name="T7" fmla="*/ 498 h 584"/>
              <a:gd name="T8" fmla="*/ 506 w 3112"/>
              <a:gd name="T9" fmla="*/ 456 h 584"/>
              <a:gd name="T10" fmla="*/ 702 w 3112"/>
              <a:gd name="T11" fmla="*/ 410 h 584"/>
              <a:gd name="T12" fmla="*/ 920 w 3112"/>
              <a:gd name="T13" fmla="*/ 360 h 584"/>
              <a:gd name="T14" fmla="*/ 1154 w 3112"/>
              <a:gd name="T15" fmla="*/ 306 h 584"/>
              <a:gd name="T16" fmla="*/ 1402 w 3112"/>
              <a:gd name="T17" fmla="*/ 254 h 584"/>
              <a:gd name="T18" fmla="*/ 1656 w 3112"/>
              <a:gd name="T19" fmla="*/ 202 h 584"/>
              <a:gd name="T20" fmla="*/ 1916 w 3112"/>
              <a:gd name="T21" fmla="*/ 154 h 584"/>
              <a:gd name="T22" fmla="*/ 2174 w 3112"/>
              <a:gd name="T23" fmla="*/ 108 h 584"/>
              <a:gd name="T24" fmla="*/ 2302 w 3112"/>
              <a:gd name="T25" fmla="*/ 88 h 584"/>
              <a:gd name="T26" fmla="*/ 2426 w 3112"/>
              <a:gd name="T27" fmla="*/ 68 h 584"/>
              <a:gd name="T28" fmla="*/ 2550 w 3112"/>
              <a:gd name="T29" fmla="*/ 52 h 584"/>
              <a:gd name="T30" fmla="*/ 2670 w 3112"/>
              <a:gd name="T31" fmla="*/ 36 h 584"/>
              <a:gd name="T32" fmla="*/ 2788 w 3112"/>
              <a:gd name="T33" fmla="*/ 24 h 584"/>
              <a:gd name="T34" fmla="*/ 2900 w 3112"/>
              <a:gd name="T35" fmla="*/ 14 h 584"/>
              <a:gd name="T36" fmla="*/ 3008 w 3112"/>
              <a:gd name="T37" fmla="*/ 6 h 584"/>
              <a:gd name="T38" fmla="*/ 3112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 dirty="0"/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>
              <a:gd name="T0" fmla="*/ 8192 w 8196"/>
              <a:gd name="T1" fmla="*/ 512 h 1192"/>
              <a:gd name="T2" fmla="*/ 8040 w 8196"/>
              <a:gd name="T3" fmla="*/ 570 h 1192"/>
              <a:gd name="T4" fmla="*/ 7878 w 8196"/>
              <a:gd name="T5" fmla="*/ 620 h 1192"/>
              <a:gd name="T6" fmla="*/ 7706 w 8196"/>
              <a:gd name="T7" fmla="*/ 666 h 1192"/>
              <a:gd name="T8" fmla="*/ 7522 w 8196"/>
              <a:gd name="T9" fmla="*/ 702 h 1192"/>
              <a:gd name="T10" fmla="*/ 7322 w 8196"/>
              <a:gd name="T11" fmla="*/ 730 h 1192"/>
              <a:gd name="T12" fmla="*/ 7106 w 8196"/>
              <a:gd name="T13" fmla="*/ 750 h 1192"/>
              <a:gd name="T14" fmla="*/ 6872 w 8196"/>
              <a:gd name="T15" fmla="*/ 762 h 1192"/>
              <a:gd name="T16" fmla="*/ 6618 w 8196"/>
              <a:gd name="T17" fmla="*/ 760 h 1192"/>
              <a:gd name="T18" fmla="*/ 6342 w 8196"/>
              <a:gd name="T19" fmla="*/ 750 h 1192"/>
              <a:gd name="T20" fmla="*/ 6042 w 8196"/>
              <a:gd name="T21" fmla="*/ 726 h 1192"/>
              <a:gd name="T22" fmla="*/ 5716 w 8196"/>
              <a:gd name="T23" fmla="*/ 690 h 1192"/>
              <a:gd name="T24" fmla="*/ 5364 w 8196"/>
              <a:gd name="T25" fmla="*/ 642 h 1192"/>
              <a:gd name="T26" fmla="*/ 4982 w 8196"/>
              <a:gd name="T27" fmla="*/ 578 h 1192"/>
              <a:gd name="T28" fmla="*/ 4568 w 8196"/>
              <a:gd name="T29" fmla="*/ 500 h 1192"/>
              <a:gd name="T30" fmla="*/ 4122 w 8196"/>
              <a:gd name="T31" fmla="*/ 406 h 1192"/>
              <a:gd name="T32" fmla="*/ 3640 w 8196"/>
              <a:gd name="T33" fmla="*/ 296 h 1192"/>
              <a:gd name="T34" fmla="*/ 3396 w 8196"/>
              <a:gd name="T35" fmla="*/ 240 h 1192"/>
              <a:gd name="T36" fmla="*/ 2934 w 8196"/>
              <a:gd name="T37" fmla="*/ 148 h 1192"/>
              <a:gd name="T38" fmla="*/ 2512 w 8196"/>
              <a:gd name="T39" fmla="*/ 82 h 1192"/>
              <a:gd name="T40" fmla="*/ 2126 w 8196"/>
              <a:gd name="T41" fmla="*/ 36 h 1192"/>
              <a:gd name="T42" fmla="*/ 1776 w 8196"/>
              <a:gd name="T43" fmla="*/ 10 h 1192"/>
              <a:gd name="T44" fmla="*/ 1462 w 8196"/>
              <a:gd name="T45" fmla="*/ 0 h 1192"/>
              <a:gd name="T46" fmla="*/ 1182 w 8196"/>
              <a:gd name="T47" fmla="*/ 4 h 1192"/>
              <a:gd name="T48" fmla="*/ 934 w 8196"/>
              <a:gd name="T49" fmla="*/ 20 h 1192"/>
              <a:gd name="T50" fmla="*/ 716 w 8196"/>
              <a:gd name="T51" fmla="*/ 44 h 1192"/>
              <a:gd name="T52" fmla="*/ 530 w 8196"/>
              <a:gd name="T53" fmla="*/ 74 h 1192"/>
              <a:gd name="T54" fmla="*/ 374 w 8196"/>
              <a:gd name="T55" fmla="*/ 108 h 1192"/>
              <a:gd name="T56" fmla="*/ 248 w 8196"/>
              <a:gd name="T57" fmla="*/ 144 h 1192"/>
              <a:gd name="T58" fmla="*/ 148 w 8196"/>
              <a:gd name="T59" fmla="*/ 176 h 1192"/>
              <a:gd name="T60" fmla="*/ 48 w 8196"/>
              <a:gd name="T61" fmla="*/ 216 h 1192"/>
              <a:gd name="T62" fmla="*/ 0 w 8196"/>
              <a:gd name="T63" fmla="*/ 240 h 1192"/>
              <a:gd name="T64" fmla="*/ 8192 w 8196"/>
              <a:gd name="T65" fmla="*/ 1192 h 1192"/>
              <a:gd name="T66" fmla="*/ 8196 w 8196"/>
              <a:gd name="T67" fmla="*/ 1186 h 1192"/>
              <a:gd name="T68" fmla="*/ 8196 w 8196"/>
              <a:gd name="T69" fmla="*/ 510 h 1192"/>
              <a:gd name="T70" fmla="*/ 8192 w 8196"/>
              <a:gd name="T71" fmla="*/ 512 h 1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6D42D-AB17-4EC0-956D-77C365CB0C7E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501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A9777-0F9D-45CB-9305-A50C785B388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367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33D5B-8AFF-4287-AB8E-05C47DECB455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586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994B2-8DCA-4E79-83B8-B95FA6AC3D47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333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21C02-937B-4007-AD72-3973B0C0023E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507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85E23-C5E4-4DC2-A551-64321C4A91B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557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dirty="0" smtClean="0"/>
              <a:t>アイコンをクリックして図を追加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69B05-0F19-4BD2-BBB3-78E502434514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719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033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34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35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36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037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0EBEB3A-18A2-41D6-9FBC-11025EBAF449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18" r:id="rId2"/>
    <p:sldLayoutId id="2147483924" r:id="rId3"/>
    <p:sldLayoutId id="2147483919" r:id="rId4"/>
    <p:sldLayoutId id="2147483920" r:id="rId5"/>
    <p:sldLayoutId id="2147483921" r:id="rId6"/>
    <p:sldLayoutId id="2147483925" r:id="rId7"/>
    <p:sldLayoutId id="2147483926" r:id="rId8"/>
    <p:sldLayoutId id="2147483927" r:id="rId9"/>
    <p:sldLayoutId id="2147483922" r:id="rId10"/>
    <p:sldLayoutId id="214748392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pporoworks.ne.jp/session/2011.05.2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ja-JP" b="1" dirty="0"/>
              <a:t>C# </a:t>
            </a:r>
            <a:r>
              <a:rPr lang="ja-JP" altLang="en-US" b="1" dirty="0"/>
              <a:t>から </a:t>
            </a:r>
            <a:r>
              <a:rPr lang="en-US" altLang="ja-JP" b="1" dirty="0"/>
              <a:t>Java </a:t>
            </a:r>
            <a:r>
              <a:rPr lang="ja-JP" altLang="en-US" b="1" dirty="0" err="1"/>
              <a:t>への</a:t>
            </a:r>
            <a:r>
              <a:rPr lang="ja-JP" altLang="en-US" b="1" dirty="0"/>
              <a:t>プログラム移植で体験した</a:t>
            </a:r>
            <a:r>
              <a:rPr lang="en-US" altLang="ja-JP" b="1" dirty="0"/>
              <a:t>TDD</a:t>
            </a:r>
            <a:r>
              <a:rPr lang="ja-JP" altLang="en-US" b="1" dirty="0"/>
              <a:t>の効果は？</a:t>
            </a:r>
            <a:endParaRPr lang="ja-JP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3789039"/>
            <a:ext cx="6872288" cy="125762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ja-JP" dirty="0"/>
              <a:t>TDD</a:t>
            </a:r>
            <a:r>
              <a:rPr lang="ja-JP" altLang="en-US" dirty="0" smtClean="0"/>
              <a:t>超入門者、 </a:t>
            </a:r>
            <a:r>
              <a:rPr lang="en-US" altLang="ja-JP" dirty="0"/>
              <a:t>Java </a:t>
            </a:r>
            <a:r>
              <a:rPr lang="ja-JP" altLang="en-US" dirty="0" smtClean="0"/>
              <a:t>超初心者が体験したパラダイムシフト</a:t>
            </a:r>
            <a:endParaRPr lang="en-US" altLang="ja-JP" dirty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endParaRPr lang="en-US" altLang="ja-JP" dirty="0" smtClean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ja-JP" dirty="0" smtClean="0"/>
              <a:t>@furuya02</a:t>
            </a:r>
            <a:endParaRPr lang="ja-JP" altLang="en-US" dirty="0"/>
          </a:p>
        </p:txBody>
      </p:sp>
      <p:pic>
        <p:nvPicPr>
          <p:cNvPr id="81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latin typeface="Corbel" pitchFamily="34" charset="0"/>
                <a:cs typeface="Miriam" pitchFamily="34" charset="-79"/>
              </a:rPr>
              <a:t>copyright© </a:t>
            </a:r>
            <a:r>
              <a:rPr lang="en-US" altLang="ja-JP" sz="1200" dirty="0" smtClean="0">
                <a:latin typeface="Corbel" pitchFamily="34" charset="0"/>
                <a:cs typeface="Miriam" pitchFamily="34" charset="-79"/>
              </a:rPr>
              <a:t>2012/01.. </a:t>
            </a:r>
            <a:r>
              <a:rPr lang="en-US" altLang="ja-JP" sz="1200" dirty="0">
                <a:latin typeface="Corbel" pitchFamily="34" charset="0"/>
                <a:cs typeface="Miriam" pitchFamily="34" charset="-79"/>
              </a:rPr>
              <a:t>by SAPPOROWORKS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024711" y="2136757"/>
            <a:ext cx="6879137" cy="3359539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  <a:latin typeface="+mn-ea"/>
              </a:rPr>
              <a:t>キッカケ</a:t>
            </a:r>
            <a:endParaRPr lang="en-US" altLang="ja-JP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/>
              <a:t>　巷で、ちょっと流行って来たから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読んだらできそうな気がした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r>
              <a:rPr lang="ja-JP" altLang="en-US" sz="2200" dirty="0" smtClean="0"/>
              <a:t>「俺、テスト書いてるぜ」的な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</a:rPr>
              <a:t>状態</a:t>
            </a:r>
            <a:endParaRPr lang="en-US" altLang="ja-JP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ja-JP" altLang="en-US" dirty="0" smtClean="0"/>
              <a:t>　試行錯誤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力ずくでどんどん書く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000" dirty="0">
                <a:solidFill>
                  <a:srgbClr val="7030A0"/>
                </a:solidFill>
              </a:rPr>
              <a:t>　</a:t>
            </a:r>
            <a:r>
              <a:rPr lang="en-US" altLang="ja-JP" sz="2000" dirty="0" smtClean="0">
                <a:solidFill>
                  <a:srgbClr val="7030A0"/>
                </a:solidFill>
              </a:rPr>
              <a:t>※C#</a:t>
            </a:r>
            <a:r>
              <a:rPr lang="ja-JP" altLang="en-US" sz="2000" dirty="0" smtClean="0">
                <a:solidFill>
                  <a:srgbClr val="7030A0"/>
                </a:solidFill>
              </a:rPr>
              <a:t>版</a:t>
            </a:r>
            <a:r>
              <a:rPr lang="en-US" altLang="ja-JP" sz="2000" dirty="0" err="1" smtClean="0">
                <a:solidFill>
                  <a:srgbClr val="7030A0"/>
                </a:solidFill>
              </a:rPr>
              <a:t>BlackJumboDog</a:t>
            </a:r>
            <a:r>
              <a:rPr lang="ja-JP" altLang="en-US" sz="2000" dirty="0" err="1" smtClean="0">
                <a:solidFill>
                  <a:srgbClr val="7030A0"/>
                </a:solidFill>
              </a:rPr>
              <a:t>への</a:t>
            </a:r>
            <a:r>
              <a:rPr lang="ja-JP" altLang="en-US" sz="2000" dirty="0" smtClean="0">
                <a:solidFill>
                  <a:srgbClr val="7030A0"/>
                </a:solidFill>
              </a:rPr>
              <a:t>テスト追加</a:t>
            </a:r>
            <a:endParaRPr lang="en-US" altLang="ja-JP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ja-JP" altLang="en-US" sz="2200" dirty="0" smtClean="0"/>
              <a:t>　</a:t>
            </a:r>
            <a:endParaRPr lang="en-US" altLang="ja-JP" sz="2200" dirty="0" smtClean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/>
              <a:t>第２期（入門）</a:t>
            </a:r>
            <a:r>
              <a:rPr lang="en-US" altLang="ja-JP" sz="4000" dirty="0"/>
              <a:t/>
            </a:r>
            <a:br>
              <a:rPr lang="en-US" altLang="ja-JP" sz="4000" dirty="0"/>
            </a:br>
            <a:r>
              <a:rPr lang="ja-JP" altLang="en-US" sz="2000" dirty="0" smtClean="0"/>
              <a:t>ちょっと</a:t>
            </a:r>
            <a:r>
              <a:rPr lang="ja-JP" altLang="en-US" sz="2000" dirty="0"/>
              <a:t>流行ってるみたいだし・・・・</a:t>
            </a:r>
            <a:endParaRPr lang="ja-JP" altLang="en-US" sz="2000" dirty="0" smtClean="0"/>
          </a:p>
        </p:txBody>
      </p:sp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465520" y="5682671"/>
            <a:ext cx="7058807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800" dirty="0"/>
              <a:t>レガシーコード改善</a:t>
            </a:r>
            <a:r>
              <a:rPr lang="ja-JP" altLang="en-US" sz="1800" dirty="0" smtClean="0"/>
              <a:t>ガイド　テスト</a:t>
            </a:r>
            <a:r>
              <a:rPr lang="ja-JP" altLang="en-US" sz="1800" dirty="0"/>
              <a:t>がないコードはレガシーコードだ</a:t>
            </a:r>
            <a:r>
              <a:rPr lang="ja-JP" altLang="en-US" sz="1800" dirty="0" smtClean="0"/>
              <a:t>！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マイケル・</a:t>
            </a:r>
            <a:r>
              <a:rPr lang="en-US" altLang="ja-JP" sz="1800" dirty="0"/>
              <a:t>C</a:t>
            </a:r>
            <a:r>
              <a:rPr lang="ja-JP" altLang="en-US" sz="1800" dirty="0"/>
              <a:t>・フェザーズ 著</a:t>
            </a:r>
          </a:p>
          <a:p>
            <a:pPr marL="0" indent="0">
              <a:buNone/>
            </a:pPr>
            <a:endParaRPr lang="en-US" altLang="ja-JP" sz="18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21" y="3429000"/>
            <a:ext cx="1616377" cy="206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259632" y="2136758"/>
            <a:ext cx="7488832" cy="384653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  <a:latin typeface="+mn-ea"/>
              </a:rPr>
              <a:t>キッカケ</a:t>
            </a:r>
            <a:endParaRPr lang="en-US" altLang="ja-JP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/>
              <a:t>　デグレの早期発見で嬉しくなる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後</a:t>
            </a:r>
            <a:r>
              <a:rPr lang="ja-JP" altLang="en-US" dirty="0"/>
              <a:t>から書くことに限界を</a:t>
            </a:r>
            <a:r>
              <a:rPr lang="ja-JP" altLang="en-US" dirty="0" smtClean="0"/>
              <a:t>感じる（面倒、結合性）</a:t>
            </a:r>
            <a:endParaRPr lang="en-US" altLang="ja-JP" dirty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</a:rPr>
              <a:t>状態</a:t>
            </a:r>
            <a:endParaRPr lang="en-US" altLang="ja-JP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ja-JP" altLang="en-US" dirty="0"/>
              <a:t>　テストファーストへの挑戦が恥じまる（やっとＴＤＤ入門）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設計に変化が生じる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大胆</a:t>
            </a:r>
            <a:r>
              <a:rPr lang="ja-JP" altLang="en-US" dirty="0"/>
              <a:t>なリファクタリング</a:t>
            </a:r>
            <a:r>
              <a:rPr lang="ja-JP" altLang="en-US" dirty="0" smtClean="0"/>
              <a:t>ができる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r>
              <a:rPr lang="en-US" altLang="ja-JP" sz="2200" dirty="0">
                <a:solidFill>
                  <a:srgbClr val="7030A0"/>
                </a:solidFill>
              </a:rPr>
              <a:t>※</a:t>
            </a:r>
            <a:r>
              <a:rPr lang="en-US" altLang="ja-JP" sz="2200" dirty="0" err="1" smtClean="0">
                <a:solidFill>
                  <a:srgbClr val="7030A0"/>
                </a:solidFill>
              </a:rPr>
              <a:t>BlackJumboDog</a:t>
            </a:r>
            <a:r>
              <a:rPr lang="ja-JP" altLang="en-US" sz="2200" dirty="0" smtClean="0">
                <a:solidFill>
                  <a:srgbClr val="7030A0"/>
                </a:solidFill>
              </a:rPr>
              <a:t>の</a:t>
            </a:r>
            <a:r>
              <a:rPr lang="en-US" altLang="ja-JP" sz="2200" dirty="0" smtClean="0">
                <a:solidFill>
                  <a:srgbClr val="7030A0"/>
                </a:solidFill>
              </a:rPr>
              <a:t>Java</a:t>
            </a:r>
            <a:r>
              <a:rPr lang="ja-JP" altLang="en-US" sz="2200" dirty="0" smtClean="0">
                <a:solidFill>
                  <a:srgbClr val="7030A0"/>
                </a:solidFill>
              </a:rPr>
              <a:t>移植開始</a:t>
            </a:r>
            <a:endParaRPr lang="en-US" altLang="ja-JP" sz="22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第３期（練習）</a:t>
            </a:r>
            <a:r>
              <a:rPr lang="en-US" altLang="ja-JP" sz="4000" dirty="0"/>
              <a:t/>
            </a:r>
            <a:br>
              <a:rPr lang="en-US" altLang="ja-JP" sz="4000" dirty="0"/>
            </a:br>
            <a:r>
              <a:rPr lang="ja-JP" altLang="en-US" sz="2000" dirty="0" smtClean="0"/>
              <a:t>いよいよ、私もテストファーストかぁ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4213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024711" y="2136758"/>
            <a:ext cx="6879137" cy="302433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  <a:latin typeface="+mn-ea"/>
              </a:rPr>
              <a:t>キッカケ</a:t>
            </a:r>
            <a:endParaRPr lang="en-US" altLang="ja-JP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/>
              <a:t>　リファクタリングの方法を確立する（自分なりに）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最新の</a:t>
            </a:r>
            <a:r>
              <a:rPr lang="ja-JP" altLang="en-US" dirty="0" smtClean="0"/>
              <a:t>テスト手法を学ぶ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</a:rPr>
              <a:t>状態</a:t>
            </a:r>
            <a:endParaRPr lang="en-US" altLang="ja-JP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ja-JP" altLang="en-US" dirty="0" smtClean="0"/>
              <a:t>　今までのテストを書き直す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200" dirty="0" smtClean="0"/>
              <a:t>　テストの量（費用対効果）の感覚が芽生えてくる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r>
              <a:rPr lang="ja-JP" altLang="en-US" sz="2200" dirty="0" smtClean="0"/>
              <a:t>テストなしでは生きられない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endParaRPr lang="en-US" altLang="ja-JP" sz="2200" dirty="0" smtClean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第４期（パラダイムシフト）</a:t>
            </a:r>
            <a:r>
              <a:rPr lang="en-US" altLang="ja-JP" sz="4000" dirty="0"/>
              <a:t/>
            </a:r>
            <a:br>
              <a:rPr lang="en-US" altLang="ja-JP" sz="4000" dirty="0"/>
            </a:br>
            <a:r>
              <a:rPr lang="ja-JP" altLang="en-US" sz="2000" dirty="0" smtClean="0"/>
              <a:t>初めて知った。テストのある世界ってこんなに素晴らしかったんだ</a:t>
            </a:r>
            <a:endParaRPr lang="ja-JP" altLang="en-US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73016"/>
            <a:ext cx="1520216" cy="2097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465520" y="5682671"/>
            <a:ext cx="7058807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dirty="0" err="1"/>
              <a:t>JUnit</a:t>
            </a:r>
            <a:r>
              <a:rPr lang="ja-JP" altLang="en-US" sz="1800" dirty="0"/>
              <a:t>実践</a:t>
            </a:r>
            <a:r>
              <a:rPr lang="ja-JP" altLang="en-US" sz="1800" dirty="0"/>
              <a:t>入門　</a:t>
            </a:r>
            <a:r>
              <a:rPr lang="ja-JP" altLang="en-US" sz="1800" dirty="0" smtClean="0"/>
              <a:t>　体系的</a:t>
            </a:r>
            <a:r>
              <a:rPr lang="ja-JP" altLang="en-US" sz="1800" dirty="0"/>
              <a:t>に学ぶユニットテストの技法</a:t>
            </a:r>
            <a:endParaRPr lang="ja-JP" altLang="en-US" sz="1800" dirty="0"/>
          </a:p>
          <a:p>
            <a:pPr marL="0" indent="0">
              <a:buNone/>
            </a:pPr>
            <a:r>
              <a:rPr lang="ja-JP" altLang="en-US" sz="1800" dirty="0" smtClean="0"/>
              <a:t>渡辺 修司　著</a:t>
            </a:r>
            <a:endParaRPr lang="ja-JP" altLang="en-US" sz="1800" dirty="0"/>
          </a:p>
          <a:p>
            <a:pPr marL="0" indent="0">
              <a:buNone/>
            </a:pPr>
            <a:endParaRPr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val="325359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完成期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すいません、真のＴＤＤは、まだ、良く分かってません</a:t>
            </a:r>
            <a:endParaRPr lang="ja-JP" altLang="en-US" sz="2000" dirty="0" smtClean="0"/>
          </a:p>
        </p:txBody>
      </p:sp>
      <p:sp>
        <p:nvSpPr>
          <p:cNvPr id="7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187624" y="2204864"/>
            <a:ext cx="6879137" cy="302433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  <a:latin typeface="+mn-ea"/>
              </a:rPr>
              <a:t>キッカケ</a:t>
            </a:r>
            <a:endParaRPr lang="en-US" altLang="ja-JP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/>
              <a:t>　まだ、訪れていない・・・・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</a:rPr>
              <a:t>状態（聞きかじり）</a:t>
            </a:r>
            <a:endParaRPr lang="en-US" altLang="ja-JP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ja-JP" altLang="en-US" dirty="0" smtClean="0"/>
              <a:t>　継続的インテグレーション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ＴＤＤのサイクル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スピード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バージョン</a:t>
            </a:r>
            <a:r>
              <a:rPr lang="ja-JP" altLang="en-US" dirty="0"/>
              <a:t>管理・テスト・継続的インテグレーション</a:t>
            </a:r>
            <a:r>
              <a:rPr lang="ja-JP" altLang="en-US" sz="2200" dirty="0"/>
              <a:t>　</a:t>
            </a:r>
            <a:endParaRPr lang="en-US" altLang="ja-JP" sz="2200" dirty="0" smtClean="0"/>
          </a:p>
        </p:txBody>
      </p:sp>
    </p:spTree>
    <p:extLst>
      <p:ext uri="{BB962C8B-B14F-4D97-AF65-F5344CB8AC3E}">
        <p14:creationId xmlns:p14="http://schemas.microsoft.com/office/powerpoint/2010/main" val="405456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42900" y="1916832"/>
            <a:ext cx="8229600" cy="3168352"/>
          </a:xfrm>
        </p:spPr>
        <p:txBody>
          <a:bodyPr/>
          <a:lstStyle/>
          <a:p>
            <a:r>
              <a:rPr lang="en-US" altLang="ja-JP" sz="4000" dirty="0" smtClean="0">
                <a:solidFill>
                  <a:schemeClr val="tx1"/>
                </a:solidFill>
              </a:rPr>
              <a:t>X</a:t>
            </a:r>
            <a:r>
              <a:rPr lang="ja-JP" altLang="en-US" sz="4000" dirty="0" err="1" smtClean="0">
                <a:solidFill>
                  <a:schemeClr val="tx1"/>
                </a:solidFill>
              </a:rPr>
              <a:t>．</a:t>
            </a:r>
            <a:r>
              <a:rPr lang="ja-JP" altLang="en-US" sz="4000" dirty="0" smtClean="0">
                <a:solidFill>
                  <a:schemeClr val="tx1"/>
                </a:solidFill>
              </a:rPr>
              <a:t>テスト否定者への提言</a:t>
            </a:r>
            <a:r>
              <a:rPr lang="en-US" altLang="ja-JP" sz="4000" dirty="0" smtClean="0">
                <a:solidFill>
                  <a:schemeClr val="tx1"/>
                </a:solidFill>
              </a:rPr>
              <a:t/>
            </a:r>
            <a:br>
              <a:rPr lang="en-US" altLang="ja-JP" sz="4000" dirty="0" smtClean="0">
                <a:solidFill>
                  <a:schemeClr val="tx1"/>
                </a:solidFill>
              </a:rPr>
            </a:br>
            <a:r>
              <a:rPr lang="en-US" altLang="ja-JP" sz="4000" dirty="0" smtClean="0">
                <a:solidFill>
                  <a:schemeClr val="tx1"/>
                </a:solidFill>
              </a:rPr>
              <a:t>xxx</a:t>
            </a:r>
            <a:endParaRPr lang="ja-JP" altLang="en-US" sz="24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564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テストを書くと仕事が増える</a:t>
            </a:r>
            <a:r>
              <a:rPr lang="ja-JP" altLang="en-US" sz="4000" dirty="0"/>
              <a:t>（１）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作業が少ないのは、</a:t>
            </a:r>
            <a:r>
              <a:rPr lang="ja-JP" altLang="en-US" sz="2000" dirty="0"/>
              <a:t>技術的負債</a:t>
            </a:r>
            <a:r>
              <a:rPr lang="ja-JP" altLang="en-US" sz="2000" dirty="0" smtClean="0"/>
              <a:t>を多く抱えるという事</a:t>
            </a:r>
            <a:endParaRPr lang="ja-JP" altLang="en-US" sz="2000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540622" y="4153085"/>
            <a:ext cx="3600401" cy="886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コーディング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40087" y="3250212"/>
            <a:ext cx="3600401" cy="886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仕様変更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40086" y="2363185"/>
            <a:ext cx="3600401" cy="886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バグフィックス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5256398" y="1556791"/>
            <a:ext cx="2807419" cy="211212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台形 11"/>
          <p:cNvSpPr/>
          <p:nvPr/>
        </p:nvSpPr>
        <p:spPr>
          <a:xfrm>
            <a:off x="5473067" y="1916830"/>
            <a:ext cx="2447627" cy="1752087"/>
          </a:xfrm>
          <a:prstGeom prst="trapezoid">
            <a:avLst>
              <a:gd name="adj" fmla="val 1983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5292725" y="4079999"/>
            <a:ext cx="2807419" cy="25672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台形 16"/>
          <p:cNvSpPr/>
          <p:nvPr/>
        </p:nvSpPr>
        <p:spPr>
          <a:xfrm>
            <a:off x="5868789" y="4897718"/>
            <a:ext cx="1656184" cy="1749569"/>
          </a:xfrm>
          <a:prstGeom prst="trapezoid">
            <a:avLst>
              <a:gd name="adj" fmla="val 6994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コンテンツ プレースホルダー 1"/>
          <p:cNvSpPr txBox="1">
            <a:spLocks/>
          </p:cNvSpPr>
          <p:nvPr/>
        </p:nvSpPr>
        <p:spPr bwMode="auto">
          <a:xfrm>
            <a:off x="5435970" y="2587332"/>
            <a:ext cx="2448273" cy="41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000" dirty="0" smtClean="0">
                <a:solidFill>
                  <a:schemeClr val="bg1"/>
                </a:solidFill>
              </a:rPr>
              <a:t>テスト有のモデル</a:t>
            </a:r>
            <a:endParaRPr lang="en-US" altLang="ja-JP" sz="2000" dirty="0" smtClean="0">
              <a:solidFill>
                <a:schemeClr val="bg1"/>
              </a:solidFill>
            </a:endParaRPr>
          </a:p>
        </p:txBody>
      </p:sp>
      <p:sp>
        <p:nvSpPr>
          <p:cNvPr id="20" name="コンテンツ プレースホルダー 1"/>
          <p:cNvSpPr txBox="1">
            <a:spLocks/>
          </p:cNvSpPr>
          <p:nvPr/>
        </p:nvSpPr>
        <p:spPr bwMode="auto">
          <a:xfrm>
            <a:off x="5544169" y="5964025"/>
            <a:ext cx="2448273" cy="41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000" dirty="0" smtClean="0">
                <a:solidFill>
                  <a:schemeClr val="bg1"/>
                </a:solidFill>
              </a:rPr>
              <a:t>テスト無のモデル</a:t>
            </a:r>
            <a:endParaRPr lang="en-US" altLang="ja-JP" sz="2000" dirty="0" smtClean="0">
              <a:solidFill>
                <a:schemeClr val="bg1"/>
              </a:solidFill>
            </a:endParaRPr>
          </a:p>
        </p:txBody>
      </p:sp>
      <p:sp>
        <p:nvSpPr>
          <p:cNvPr id="21" name="コンテンツ プレースホルダー 1"/>
          <p:cNvSpPr txBox="1">
            <a:spLocks/>
          </p:cNvSpPr>
          <p:nvPr/>
        </p:nvSpPr>
        <p:spPr bwMode="auto">
          <a:xfrm>
            <a:off x="557747" y="5515073"/>
            <a:ext cx="4391417" cy="897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早くできるのではなく、技術的負債をどれだけ残すかという事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8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テストを書くと仕事が増える（２）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長期・大規模になると技術的負債の割合が大きい</a:t>
            </a:r>
            <a:endParaRPr lang="ja-JP" altLang="en-US" sz="2000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572137" y="4835929"/>
            <a:ext cx="3600401" cy="886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dirty="0" smtClean="0"/>
              <a:t>コーディング</a:t>
            </a:r>
            <a:endParaRPr kumimoji="1" lang="ja-JP" altLang="en-US" sz="2200" dirty="0"/>
          </a:p>
        </p:txBody>
      </p:sp>
      <p:sp>
        <p:nvSpPr>
          <p:cNvPr id="7" name="正方形/長方形 6"/>
          <p:cNvSpPr/>
          <p:nvPr/>
        </p:nvSpPr>
        <p:spPr>
          <a:xfrm>
            <a:off x="571602" y="3933056"/>
            <a:ext cx="3600401" cy="886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dirty="0" smtClean="0"/>
              <a:t>仕様変更</a:t>
            </a:r>
            <a:endParaRPr kumimoji="1" lang="ja-JP" altLang="en-US" sz="2200" dirty="0"/>
          </a:p>
        </p:txBody>
      </p:sp>
      <p:sp>
        <p:nvSpPr>
          <p:cNvPr id="8" name="正方形/長方形 7"/>
          <p:cNvSpPr/>
          <p:nvPr/>
        </p:nvSpPr>
        <p:spPr>
          <a:xfrm>
            <a:off x="571601" y="3046029"/>
            <a:ext cx="3600401" cy="886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dirty="0" smtClean="0"/>
              <a:t>バグフィックス</a:t>
            </a:r>
            <a:endParaRPr kumimoji="1" lang="ja-JP" altLang="en-US" sz="2200" dirty="0"/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正方形/長方形 14"/>
          <p:cNvSpPr/>
          <p:nvPr/>
        </p:nvSpPr>
        <p:spPr>
          <a:xfrm>
            <a:off x="4788559" y="5445224"/>
            <a:ext cx="3600401" cy="2935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dirty="0" smtClean="0"/>
              <a:t>コーディング</a:t>
            </a:r>
            <a:endParaRPr kumimoji="1" lang="ja-JP" altLang="en-US" sz="2200" dirty="0"/>
          </a:p>
        </p:txBody>
      </p:sp>
      <p:sp>
        <p:nvSpPr>
          <p:cNvPr id="19" name="正方形/長方形 18"/>
          <p:cNvSpPr/>
          <p:nvPr/>
        </p:nvSpPr>
        <p:spPr>
          <a:xfrm>
            <a:off x="4788022" y="4558974"/>
            <a:ext cx="3600401" cy="886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dirty="0" smtClean="0"/>
              <a:t>仕様変更</a:t>
            </a:r>
            <a:endParaRPr kumimoji="1" lang="ja-JP" altLang="en-US" sz="2200" dirty="0"/>
          </a:p>
        </p:txBody>
      </p:sp>
      <p:sp>
        <p:nvSpPr>
          <p:cNvPr id="22" name="正方形/長方形 21"/>
          <p:cNvSpPr/>
          <p:nvPr/>
        </p:nvSpPr>
        <p:spPr>
          <a:xfrm>
            <a:off x="4788023" y="3062652"/>
            <a:ext cx="3600401" cy="14963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dirty="0" smtClean="0"/>
              <a:t>バグフィックス</a:t>
            </a:r>
            <a:endParaRPr kumimoji="1" lang="ja-JP" altLang="en-US" sz="2200" dirty="0"/>
          </a:p>
        </p:txBody>
      </p:sp>
      <p:sp>
        <p:nvSpPr>
          <p:cNvPr id="23" name="コンテンツ プレースホルダー 1"/>
          <p:cNvSpPr txBox="1">
            <a:spLocks/>
          </p:cNvSpPr>
          <p:nvPr/>
        </p:nvSpPr>
        <p:spPr bwMode="auto">
          <a:xfrm>
            <a:off x="1259632" y="2587332"/>
            <a:ext cx="2448273" cy="41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000" dirty="0" smtClean="0"/>
              <a:t>短期間・小規模</a:t>
            </a:r>
            <a:endParaRPr lang="en-US" altLang="ja-JP" sz="2000" dirty="0" smtClean="0"/>
          </a:p>
        </p:txBody>
      </p:sp>
      <p:sp>
        <p:nvSpPr>
          <p:cNvPr id="24" name="コンテンツ プレースホルダー 1"/>
          <p:cNvSpPr txBox="1">
            <a:spLocks/>
          </p:cNvSpPr>
          <p:nvPr/>
        </p:nvSpPr>
        <p:spPr bwMode="auto">
          <a:xfrm>
            <a:off x="5364085" y="2634947"/>
            <a:ext cx="2448273" cy="41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000" dirty="0" smtClean="0"/>
              <a:t>長期間・大規模</a:t>
            </a: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258445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71538" y="2674939"/>
            <a:ext cx="7700962" cy="2050206"/>
          </a:xfrm>
        </p:spPr>
        <p:txBody>
          <a:bodyPr/>
          <a:lstStyle/>
          <a:p>
            <a:r>
              <a:rPr kumimoji="1" lang="ja-JP" altLang="en-US" dirty="0" smtClean="0"/>
              <a:t>初めてプログラムを書いているのと同じ</a:t>
            </a:r>
            <a:endParaRPr kumimoji="1" lang="en-US" altLang="ja-JP" dirty="0" smtClean="0"/>
          </a:p>
          <a:p>
            <a:r>
              <a:rPr lang="ja-JP" altLang="en-US" dirty="0" smtClean="0"/>
              <a:t>小さなプログラムは書けても大きなプログラムは書けない</a:t>
            </a:r>
            <a:endParaRPr lang="en-US" altLang="ja-JP" dirty="0" smtClean="0"/>
          </a:p>
          <a:p>
            <a:r>
              <a:rPr kumimoji="1" lang="ja-JP" altLang="en-US" dirty="0" smtClean="0"/>
              <a:t>一応書けるが、きれいに書けない</a:t>
            </a:r>
            <a:endParaRPr kumimoji="1" lang="en-US" altLang="ja-JP" dirty="0" smtClean="0"/>
          </a:p>
          <a:p>
            <a:r>
              <a:rPr lang="ja-JP" altLang="en-US" dirty="0"/>
              <a:t>後で読めない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どうやって書けばいいか分からない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新しい言語を始めたぐらいの気持ちで取り組むしかない</a:t>
            </a:r>
            <a:endParaRPr lang="ja-JP" altLang="en-US" sz="20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1560" y="4581128"/>
            <a:ext cx="7960940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>
                <a:latin typeface="+mn-ea"/>
                <a:ea typeface="+mn-ea"/>
              </a:rPr>
              <a:t>とにかく練習するしかない</a:t>
            </a:r>
            <a:endParaRPr kumimoji="1" lang="en-US" altLang="ja-JP" sz="4800" dirty="0" smtClean="0">
              <a:latin typeface="+mn-ea"/>
              <a:ea typeface="+mn-ea"/>
            </a:endParaRPr>
          </a:p>
          <a:p>
            <a:pPr algn="ctr"/>
            <a:r>
              <a:rPr lang="ja-JP" altLang="en-US" dirty="0" smtClean="0">
                <a:latin typeface="+mn-ea"/>
              </a:rPr>
              <a:t>実は設計手法なのでそう簡単には会得できない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58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私の経験したパラダイムシフト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今までの認識や価値観</a:t>
            </a:r>
            <a:r>
              <a:rPr lang="ja-JP" altLang="en-US" sz="2000" dirty="0"/>
              <a:t>などが</a:t>
            </a:r>
            <a:r>
              <a:rPr lang="ja-JP" altLang="en-US" sz="2000" dirty="0" smtClean="0"/>
              <a:t>革命的・劇的</a:t>
            </a:r>
            <a:r>
              <a:rPr lang="ja-JP" altLang="en-US" sz="2000" dirty="0"/>
              <a:t>に変化</a:t>
            </a:r>
            <a:r>
              <a:rPr lang="ja-JP" altLang="en-US" sz="2000" dirty="0" smtClean="0"/>
              <a:t>する</a:t>
            </a:r>
            <a:endParaRPr lang="ja-JP" altLang="en-US" sz="2000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467544" y="1916832"/>
            <a:ext cx="2088232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+mn-ea"/>
              </a:rPr>
              <a:t>Macro</a:t>
            </a:r>
          </a:p>
          <a:p>
            <a:pPr algn="ctr"/>
            <a:r>
              <a:rPr lang="en-US" altLang="ja-JP" dirty="0">
                <a:latin typeface="+mn-ea"/>
              </a:rPr>
              <a:t>(Lotus123)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511660" y="2840627"/>
            <a:ext cx="2592288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n-ea"/>
              </a:rPr>
              <a:t>C</a:t>
            </a:r>
          </a:p>
          <a:p>
            <a:pPr algn="ctr"/>
            <a:r>
              <a:rPr lang="en-US" altLang="ja-JP" dirty="0" smtClean="0">
                <a:latin typeface="+mn-ea"/>
              </a:rPr>
              <a:t>(MSC/</a:t>
            </a:r>
            <a:r>
              <a:rPr lang="ja-JP" altLang="ja-JP" dirty="0"/>
              <a:t>Turbo </a:t>
            </a:r>
            <a:r>
              <a:rPr lang="ja-JP" altLang="ja-JP" dirty="0" smtClean="0"/>
              <a:t>C</a:t>
            </a:r>
            <a:r>
              <a:rPr lang="en-US" altLang="ja-JP" dirty="0" smtClean="0">
                <a:latin typeface="+mn-ea"/>
              </a:rPr>
              <a:t>)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514501" y="3880578"/>
            <a:ext cx="2592288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n-ea"/>
              </a:rPr>
              <a:t>C++/C#/Java</a:t>
            </a:r>
          </a:p>
          <a:p>
            <a:pPr algn="ctr"/>
            <a:r>
              <a:rPr lang="en-US" altLang="ja-JP" dirty="0" smtClean="0">
                <a:latin typeface="+mn-ea"/>
              </a:rPr>
              <a:t>(</a:t>
            </a:r>
            <a:r>
              <a:rPr lang="ja-JP" altLang="en-US" dirty="0" smtClean="0">
                <a:latin typeface="+mn-ea"/>
              </a:rPr>
              <a:t>オブジェクト指向</a:t>
            </a:r>
            <a:r>
              <a:rPr lang="en-US" altLang="ja-JP" dirty="0" smtClean="0">
                <a:latin typeface="+mn-ea"/>
              </a:rPr>
              <a:t>)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990262" y="4116520"/>
            <a:ext cx="2592288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n-ea"/>
              </a:rPr>
              <a:t>F#</a:t>
            </a:r>
          </a:p>
          <a:p>
            <a:pPr algn="ctr"/>
            <a:r>
              <a:rPr lang="en-US" altLang="ja-JP" dirty="0" smtClean="0">
                <a:latin typeface="+mn-ea"/>
              </a:rPr>
              <a:t>(</a:t>
            </a:r>
            <a:r>
              <a:rPr lang="ja-JP" altLang="en-US" dirty="0" smtClean="0">
                <a:latin typeface="+mn-ea"/>
              </a:rPr>
              <a:t>関数型</a:t>
            </a:r>
            <a:r>
              <a:rPr lang="en-US" altLang="ja-JP" dirty="0" smtClean="0">
                <a:latin typeface="+mn-ea"/>
              </a:rPr>
              <a:t>)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810645" y="5268220"/>
            <a:ext cx="2592288" cy="10801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+mn-ea"/>
              </a:rPr>
              <a:t>テストファースト</a:t>
            </a:r>
            <a:endParaRPr lang="en-US" altLang="ja-JP" dirty="0" smtClean="0">
              <a:latin typeface="+mn-ea"/>
            </a:endParaRPr>
          </a:p>
          <a:p>
            <a:pPr algn="ctr"/>
            <a:r>
              <a:rPr lang="en-US" altLang="ja-JP" dirty="0" smtClean="0">
                <a:latin typeface="+mn-ea"/>
              </a:rPr>
              <a:t> (</a:t>
            </a:r>
            <a:r>
              <a:rPr lang="en-US" altLang="ja-JP" dirty="0" err="1" smtClean="0">
                <a:latin typeface="+mn-ea"/>
              </a:rPr>
              <a:t>Nunit</a:t>
            </a:r>
            <a:r>
              <a:rPr lang="en-US" altLang="ja-JP" dirty="0" smtClean="0">
                <a:latin typeface="+mn-ea"/>
              </a:rPr>
              <a:t>/</a:t>
            </a:r>
            <a:r>
              <a:rPr lang="en-US" altLang="ja-JP" dirty="0" err="1" smtClean="0">
                <a:latin typeface="+mn-ea"/>
              </a:rPr>
              <a:t>JUnit</a:t>
            </a:r>
            <a:r>
              <a:rPr lang="en-US" altLang="ja-JP" dirty="0" smtClean="0">
                <a:latin typeface="+mn-ea"/>
              </a:rPr>
              <a:t>)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58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42900" y="1916832"/>
            <a:ext cx="8229600" cy="3168352"/>
          </a:xfrm>
        </p:spPr>
        <p:txBody>
          <a:bodyPr/>
          <a:lstStyle/>
          <a:p>
            <a:r>
              <a:rPr lang="en-US" altLang="ja-JP" sz="4000" dirty="0" smtClean="0">
                <a:solidFill>
                  <a:schemeClr val="tx1"/>
                </a:solidFill>
              </a:rPr>
              <a:t>X</a:t>
            </a:r>
            <a:r>
              <a:rPr lang="ja-JP" altLang="en-US" sz="4000" dirty="0" err="1" smtClean="0">
                <a:solidFill>
                  <a:schemeClr val="tx1"/>
                </a:solidFill>
              </a:rPr>
              <a:t>．</a:t>
            </a:r>
            <a:r>
              <a:rPr lang="ja-JP" altLang="en-US" sz="4000" dirty="0" smtClean="0">
                <a:solidFill>
                  <a:schemeClr val="tx1"/>
                </a:solidFill>
              </a:rPr>
              <a:t>テストでの重要ポイント</a:t>
            </a:r>
            <a:r>
              <a:rPr lang="en-US" altLang="ja-JP" sz="4000" dirty="0" smtClean="0">
                <a:solidFill>
                  <a:schemeClr val="tx1"/>
                </a:solidFill>
              </a:rPr>
              <a:t/>
            </a:r>
            <a:br>
              <a:rPr lang="en-US" altLang="ja-JP" sz="4000" dirty="0" smtClean="0">
                <a:solidFill>
                  <a:schemeClr val="tx1"/>
                </a:solidFill>
              </a:rPr>
            </a:br>
            <a:r>
              <a:rPr lang="en-US" altLang="ja-JP" sz="4000" dirty="0" smtClean="0">
                <a:solidFill>
                  <a:schemeClr val="tx1"/>
                </a:solidFill>
              </a:rPr>
              <a:t>xxx</a:t>
            </a:r>
            <a:endParaRPr lang="ja-JP" altLang="en-US" sz="24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831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67569" y="4149080"/>
            <a:ext cx="7408862" cy="1112987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dirty="0" smtClean="0"/>
              <a:t>札幌ワークス</a:t>
            </a:r>
            <a:r>
              <a:rPr lang="ja-JP" altLang="en-US" dirty="0"/>
              <a:t>というホームページを中心に、フリーソフトや技術情報を発信させて頂いております。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自己紹介</a:t>
            </a:r>
            <a:endParaRPr kumimoji="1" lang="ja-JP" alt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75401"/>
            <a:ext cx="1440160" cy="1337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2311698" y="2420888"/>
            <a:ext cx="5788694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ハンドル 　　</a:t>
            </a:r>
            <a:r>
              <a:rPr lang="en-US" altLang="ja-JP" dirty="0" smtClean="0"/>
              <a:t>SIN</a:t>
            </a:r>
            <a:r>
              <a:rPr lang="ja-JP" altLang="en-US" dirty="0" smtClean="0"/>
              <a:t>／古谷誠進</a:t>
            </a:r>
          </a:p>
          <a:p>
            <a:r>
              <a:rPr lang="en-US" altLang="ja-JP" dirty="0" smtClean="0"/>
              <a:t>Twitter    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@furuya02</a:t>
            </a:r>
          </a:p>
          <a:p>
            <a:r>
              <a:rPr lang="ja-JP" altLang="en-US" dirty="0" smtClean="0"/>
              <a:t>仕事　　　　某社でシステムサポート</a:t>
            </a:r>
            <a:endParaRPr lang="en-US" altLang="ja-JP" dirty="0" smtClean="0"/>
          </a:p>
          <a:p>
            <a:pPr marL="0" indent="0" fontAlgn="auto">
              <a:spcAft>
                <a:spcPts val="0"/>
              </a:spcAft>
              <a:buFont typeface="Symbol"/>
              <a:buNone/>
              <a:defRPr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302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312" y="1516452"/>
            <a:ext cx="4063476" cy="4466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テストが最初に赤くなること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テストコードも単なるプログラム</a:t>
            </a:r>
            <a:endParaRPr lang="ja-JP" altLang="en-US" sz="2000" dirty="0" smtClean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23528" y="4869160"/>
            <a:ext cx="6760647" cy="1300821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kumimoji="1" lang="ja-JP" altLang="en-US" dirty="0" smtClean="0"/>
              <a:t>テストコードも単なるプログラムなので当然バグ</a:t>
            </a:r>
            <a:r>
              <a:rPr kumimoji="1" lang="ja-JP" altLang="en-US" dirty="0" err="1" smtClean="0"/>
              <a:t>る</a:t>
            </a:r>
            <a:endParaRPr kumimoji="1" lang="en-US" altLang="ja-JP" dirty="0" smtClean="0"/>
          </a:p>
          <a:p>
            <a:r>
              <a:rPr lang="ja-JP" altLang="en-US" dirty="0"/>
              <a:t>テストしているつもり</a:t>
            </a:r>
            <a:r>
              <a:rPr lang="ja-JP" altLang="en-US" dirty="0" smtClean="0"/>
              <a:t>でも、テストになっていない</a:t>
            </a:r>
            <a:endParaRPr lang="en-US" altLang="ja-JP" dirty="0" smtClean="0"/>
          </a:p>
          <a:p>
            <a:r>
              <a:rPr kumimoji="1" lang="ja-JP" altLang="en-US" dirty="0" smtClean="0"/>
              <a:t>わざとバグら</a:t>
            </a:r>
            <a:r>
              <a:rPr kumimoji="1" lang="ja-JP" altLang="en-US" dirty="0" err="1" smtClean="0"/>
              <a:t>せて</a:t>
            </a:r>
            <a:r>
              <a:rPr kumimoji="1" lang="ja-JP" altLang="en-US" dirty="0" smtClean="0"/>
              <a:t>テストの正当性を確かめる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9658" y="2852936"/>
            <a:ext cx="4019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latin typeface="+mn-ea"/>
                <a:ea typeface="+mn-ea"/>
              </a:rPr>
              <a:t>これ重要！</a:t>
            </a:r>
            <a:endParaRPr lang="en-US" altLang="ja-JP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ja-JP" altLang="en-US" dirty="0" smtClean="0">
                <a:solidFill>
                  <a:srgbClr val="FF0000"/>
                </a:solidFill>
                <a:latin typeface="+mn-ea"/>
                <a:ea typeface="+mn-ea"/>
              </a:rPr>
              <a:t>ＴＤＤでは、１つのサイクルに入っている</a:t>
            </a:r>
            <a:endParaRPr kumimoji="1" lang="ja-JP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456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第１期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CCCC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547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87599" y="2330232"/>
            <a:ext cx="7408862" cy="3451225"/>
          </a:xfrm>
        </p:spPr>
        <p:txBody>
          <a:bodyPr/>
          <a:lstStyle/>
          <a:p>
            <a:r>
              <a:rPr lang="ja-JP" altLang="en-US" dirty="0" smtClean="0"/>
              <a:t>複数プラットフォーム用のコードは限界がある</a:t>
            </a:r>
            <a:endParaRPr lang="en-US" altLang="ja-JP" dirty="0" smtClean="0"/>
          </a:p>
          <a:p>
            <a:r>
              <a:rPr kumimoji="1" lang="ja-JP" altLang="en-US" dirty="0"/>
              <a:t>実装</a:t>
            </a:r>
            <a:r>
              <a:rPr kumimoji="1" lang="ja-JP" altLang="en-US" dirty="0" smtClean="0"/>
              <a:t>漏れ</a:t>
            </a:r>
            <a:endParaRPr kumimoji="1" lang="en-US" altLang="ja-JP" dirty="0" smtClean="0"/>
          </a:p>
          <a:p>
            <a:r>
              <a:rPr kumimoji="1" lang="ja-JP" altLang="en-US" dirty="0" smtClean="0"/>
              <a:t>仕様変更漏れ</a:t>
            </a:r>
            <a:endParaRPr kumimoji="1" lang="en-US" altLang="ja-JP" dirty="0" smtClean="0"/>
          </a:p>
          <a:p>
            <a:r>
              <a:rPr lang="ja-JP" altLang="en-US" dirty="0" smtClean="0"/>
              <a:t>バグフィックス漏れ</a:t>
            </a: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ターゲットが複数にわたるプロジェクト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テストによる新たな手法になるか・・・・</a:t>
            </a:r>
            <a:endParaRPr lang="ja-JP" altLang="en-US" sz="20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1560" y="4581128"/>
            <a:ext cx="7960940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>
                <a:latin typeface="+mn-ea"/>
                <a:ea typeface="+mn-ea"/>
              </a:rPr>
              <a:t>テストパターンを保守する</a:t>
            </a:r>
            <a:endParaRPr kumimoji="1" lang="en-US" altLang="ja-JP" sz="4800" dirty="0" smtClean="0">
              <a:latin typeface="+mn-ea"/>
              <a:ea typeface="+mn-ea"/>
            </a:endParaRPr>
          </a:p>
          <a:p>
            <a:pPr algn="ctr"/>
            <a:r>
              <a:rPr lang="ja-JP" altLang="en-US" dirty="0" smtClean="0">
                <a:latin typeface="+mn-ea"/>
              </a:rPr>
              <a:t>テストが簡潔な仕様書になっている事が前提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456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第１期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CCCC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547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1556792"/>
            <a:ext cx="7920880" cy="413794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ja-JP" altLang="en-US" sz="2400" dirty="0" smtClean="0"/>
              <a:t>サンプルプログラムとスライドを下記に置きました</a:t>
            </a:r>
            <a:endParaRPr lang="en-US" altLang="ja-JP" sz="2400" dirty="0" smtClean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ja-JP" altLang="en-US" sz="2400" dirty="0" smtClean="0"/>
              <a:t>興味を持っていただけた場合は、ぜひご利用ください。</a:t>
            </a:r>
            <a:endParaRPr lang="en-US" altLang="ja-JP" sz="2400" dirty="0" smtClean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endParaRPr lang="en-US" altLang="ja-JP" sz="2400" dirty="0"/>
          </a:p>
          <a:p>
            <a:pPr fontAlgn="auto">
              <a:spcAft>
                <a:spcPts val="0"/>
              </a:spcAft>
              <a:defRPr/>
            </a:pPr>
            <a:r>
              <a:rPr lang="en-US" altLang="ja-JP" sz="2400" dirty="0">
                <a:solidFill>
                  <a:schemeClr val="tx1"/>
                </a:solidFill>
                <a:latin typeface="+mn-ea"/>
                <a:hlinkClick r:id="rId3"/>
              </a:rPr>
              <a:t>http</a:t>
            </a:r>
            <a:r>
              <a:rPr lang="en-US" altLang="ja-JP" sz="2400">
                <a:solidFill>
                  <a:schemeClr val="tx1"/>
                </a:solidFill>
                <a:latin typeface="+mn-ea"/>
                <a:hlinkClick r:id="rId3"/>
              </a:rPr>
              <a:t>://</a:t>
            </a:r>
            <a:r>
              <a:rPr lang="en-US" altLang="ja-JP" sz="2400" smtClean="0">
                <a:solidFill>
                  <a:schemeClr val="tx1"/>
                </a:solidFill>
                <a:latin typeface="+mn-ea"/>
                <a:hlinkClick r:id="rId3"/>
              </a:rPr>
              <a:t>www.sapporoworks.ne.jp/session/2011.05.20/</a:t>
            </a:r>
            <a:endParaRPr lang="en-US" altLang="ja-JP" sz="2400" dirty="0" smtClean="0">
              <a:solidFill>
                <a:schemeClr val="tx1"/>
              </a:solidFill>
              <a:latin typeface="+mn-ea"/>
            </a:endParaRPr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endParaRPr lang="en-US" altLang="ja-JP" dirty="0" smtClean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endParaRPr lang="en-US" altLang="ja-JP" dirty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endParaRPr lang="en-US" altLang="ja-JP" dirty="0" smtClean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ja-JP" b="1" dirty="0" smtClean="0"/>
              <a:t>@furuya02</a:t>
            </a:r>
            <a:endParaRPr lang="ja-JP" altLang="en-US" b="1" dirty="0"/>
          </a:p>
        </p:txBody>
      </p:sp>
      <p:pic>
        <p:nvPicPr>
          <p:cNvPr id="819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prstClr val="black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</p:spTree>
    <p:extLst>
      <p:ext uri="{BB962C8B-B14F-4D97-AF65-F5344CB8AC3E}">
        <p14:creationId xmlns:p14="http://schemas.microsoft.com/office/powerpoint/2010/main" val="317626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42900" y="1916832"/>
            <a:ext cx="8229600" cy="3168352"/>
          </a:xfrm>
        </p:spPr>
        <p:txBody>
          <a:bodyPr/>
          <a:lstStyle/>
          <a:p>
            <a:r>
              <a:rPr lang="ja-JP" altLang="en-US" sz="4000" dirty="0" smtClean="0">
                <a:solidFill>
                  <a:schemeClr val="tx1"/>
                </a:solidFill>
              </a:rPr>
              <a:t>１．前提</a:t>
            </a:r>
            <a:r>
              <a:rPr lang="en-US" altLang="ja-JP" sz="4000" dirty="0" smtClean="0">
                <a:solidFill>
                  <a:schemeClr val="tx1"/>
                </a:solidFill>
              </a:rPr>
              <a:t>(</a:t>
            </a:r>
            <a:r>
              <a:rPr lang="ja-JP" altLang="en-US" sz="4000" dirty="0" smtClean="0">
                <a:solidFill>
                  <a:schemeClr val="tx1"/>
                </a:solidFill>
              </a:rPr>
              <a:t>対象</a:t>
            </a:r>
            <a:r>
              <a:rPr lang="en-US" altLang="ja-JP" sz="4000" dirty="0" smtClean="0">
                <a:solidFill>
                  <a:schemeClr val="tx1"/>
                </a:solidFill>
              </a:rPr>
              <a:t>)</a:t>
            </a:r>
            <a:br>
              <a:rPr lang="en-US" altLang="ja-JP" sz="4000" dirty="0" smtClean="0">
                <a:solidFill>
                  <a:schemeClr val="tx1"/>
                </a:solidFill>
              </a:rPr>
            </a:br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ユニットテストとは</a:t>
            </a:r>
            <a:r>
              <a:rPr lang="en-US" altLang="ja-JP" sz="24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4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400" dirty="0">
                <a:solidFill>
                  <a:schemeClr val="tx1"/>
                </a:solidFill>
                <a:latin typeface="+mn-ea"/>
                <a:ea typeface="+mn-ea"/>
              </a:rPr>
              <a:t>プログラム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の開発終了とは</a:t>
            </a:r>
            <a:r>
              <a:rPr lang="en-US" altLang="ja-JP" sz="24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400" dirty="0" smtClean="0">
                <a:solidFill>
                  <a:schemeClr val="tx1"/>
                </a:solidFill>
                <a:latin typeface="+mn-ea"/>
                <a:ea typeface="+mn-ea"/>
              </a:rPr>
            </a:br>
            <a:endParaRPr lang="ja-JP" altLang="en-US" sz="24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900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 smtClean="0"/>
              <a:t>ユニットテストとは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000" dirty="0"/>
              <a:t>特</a:t>
            </a:r>
            <a:r>
              <a:rPr lang="ja-JP" altLang="en-US" sz="2000" dirty="0" smtClean="0"/>
              <a:t>に１・２象限のテストは、要求仕様や設計のテストを目的とする</a:t>
            </a:r>
            <a:endParaRPr lang="ja-JP" altLang="en-US" sz="2000" dirty="0" smtClean="0"/>
          </a:p>
        </p:txBody>
      </p:sp>
      <p:pic>
        <p:nvPicPr>
          <p:cNvPr id="1126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1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764495" y="5972378"/>
            <a:ext cx="5400600" cy="441772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800" dirty="0" smtClean="0"/>
              <a:t>実践アジャイルテスト　</a:t>
            </a:r>
            <a:r>
              <a:rPr lang="ja-JP" altLang="en-US" sz="1800" dirty="0" smtClean="0"/>
              <a:t>「アジャイルテストの４象限」</a:t>
            </a:r>
            <a:r>
              <a:rPr lang="ja-JP" altLang="en-US" sz="1800" dirty="0" smtClean="0"/>
              <a:t>より</a:t>
            </a:r>
            <a:endParaRPr lang="en-US" altLang="ja-JP" sz="18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04937" y="2420888"/>
            <a:ext cx="2880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dirty="0" smtClean="0">
                <a:latin typeface="+mj-ea"/>
                <a:ea typeface="+mj-ea"/>
              </a:rPr>
              <a:t>(</a:t>
            </a:r>
            <a:r>
              <a:rPr lang="ja-JP" altLang="en-US" sz="1800" dirty="0" smtClean="0">
                <a:latin typeface="+mj-ea"/>
                <a:ea typeface="+mj-ea"/>
              </a:rPr>
              <a:t>２象限</a:t>
            </a:r>
            <a:r>
              <a:rPr lang="en-US" altLang="ja-JP" sz="1800" dirty="0" smtClean="0">
                <a:latin typeface="+mj-ea"/>
                <a:ea typeface="+mj-ea"/>
              </a:rPr>
              <a:t>)</a:t>
            </a:r>
          </a:p>
          <a:p>
            <a:r>
              <a:rPr lang="ja-JP" altLang="en-US" dirty="0" smtClean="0">
                <a:latin typeface="+mj-ea"/>
                <a:ea typeface="+mj-ea"/>
              </a:rPr>
              <a:t>プロトタイプ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kumimoji="1" lang="ja-JP" altLang="en-US" dirty="0">
                <a:latin typeface="+mj-ea"/>
                <a:ea typeface="+mj-ea"/>
              </a:rPr>
              <a:t>シュミレーション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262808" y="3930875"/>
            <a:ext cx="2880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dirty="0" smtClean="0">
                <a:latin typeface="+mj-ea"/>
                <a:ea typeface="+mj-ea"/>
              </a:rPr>
              <a:t>（１象限）</a:t>
            </a:r>
            <a:endParaRPr kumimoji="1" lang="en-US" altLang="ja-JP" sz="1800" dirty="0" smtClean="0">
              <a:latin typeface="+mj-ea"/>
              <a:ea typeface="+mj-ea"/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単体テスト</a:t>
            </a:r>
            <a:endParaRPr kumimoji="1"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コンポーネント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985257" y="2420888"/>
            <a:ext cx="2880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dirty="0" smtClean="0">
                <a:latin typeface="+mj-ea"/>
                <a:ea typeface="+mj-ea"/>
              </a:rPr>
              <a:t>(</a:t>
            </a:r>
            <a:r>
              <a:rPr lang="ja-JP" altLang="en-US" sz="1800" dirty="0" smtClean="0">
                <a:latin typeface="+mj-ea"/>
                <a:ea typeface="+mj-ea"/>
              </a:rPr>
              <a:t>３象限</a:t>
            </a:r>
            <a:r>
              <a:rPr lang="en-US" altLang="ja-JP" sz="1800" dirty="0" smtClean="0">
                <a:latin typeface="+mj-ea"/>
                <a:ea typeface="+mj-ea"/>
              </a:rPr>
              <a:t>)</a:t>
            </a:r>
          </a:p>
          <a:p>
            <a:r>
              <a:rPr lang="ja-JP" altLang="en-US" dirty="0" smtClean="0">
                <a:latin typeface="+mj-ea"/>
                <a:ea typeface="+mj-ea"/>
              </a:rPr>
              <a:t>探索</a:t>
            </a:r>
            <a:endParaRPr kumimoji="1"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ユーザビリティ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004048" y="3858501"/>
            <a:ext cx="28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dirty="0" smtClean="0">
                <a:latin typeface="+mj-ea"/>
                <a:ea typeface="+mj-ea"/>
              </a:rPr>
              <a:t>(</a:t>
            </a:r>
            <a:r>
              <a:rPr lang="ja-JP" altLang="en-US" sz="1800" dirty="0" smtClean="0">
                <a:latin typeface="+mj-ea"/>
                <a:ea typeface="+mj-ea"/>
              </a:rPr>
              <a:t>４象限</a:t>
            </a:r>
            <a:r>
              <a:rPr lang="en-US" altLang="ja-JP" sz="1800" dirty="0" smtClean="0">
                <a:latin typeface="+mj-ea"/>
                <a:ea typeface="+mj-ea"/>
              </a:rPr>
              <a:t>)</a:t>
            </a:r>
          </a:p>
          <a:p>
            <a:r>
              <a:rPr lang="ja-JP" altLang="en-US" dirty="0" smtClean="0">
                <a:latin typeface="+mj-ea"/>
                <a:ea typeface="+mj-ea"/>
              </a:rPr>
              <a:t>パフォーマンス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負荷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kumimoji="1" lang="ja-JP" altLang="en-US" dirty="0" smtClean="0">
                <a:latin typeface="+mj-ea"/>
                <a:ea typeface="+mj-ea"/>
              </a:rPr>
              <a:t>セキュリテイ</a:t>
            </a:r>
            <a:endParaRPr kumimoji="1" lang="ja-JP" altLang="en-US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1079612" y="3717032"/>
            <a:ext cx="7128792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4644008" y="2204864"/>
            <a:ext cx="0" cy="324036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3995936" y="176842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 smtClean="0">
                <a:solidFill>
                  <a:schemeClr val="tx2"/>
                </a:solidFill>
                <a:latin typeface="+mj-ea"/>
                <a:ea typeface="+mj-ea"/>
              </a:rPr>
              <a:t>ビジネス面</a:t>
            </a:r>
            <a:endParaRPr kumimoji="1" lang="ja-JP" altLang="en-US" sz="1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39952" y="544231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 smtClean="0">
                <a:solidFill>
                  <a:schemeClr val="tx2"/>
                </a:solidFill>
                <a:latin typeface="+mj-ea"/>
                <a:ea typeface="+mj-ea"/>
              </a:rPr>
              <a:t>技術面</a:t>
            </a:r>
            <a:endParaRPr kumimoji="1" lang="ja-JP" altLang="en-US" sz="1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300737" y="2924218"/>
            <a:ext cx="461665" cy="15606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800" dirty="0" smtClean="0">
                <a:solidFill>
                  <a:schemeClr val="tx2"/>
                </a:solidFill>
                <a:latin typeface="+mn-ea"/>
                <a:ea typeface="+mn-ea"/>
              </a:rPr>
              <a:t>製品評価</a:t>
            </a:r>
            <a:endParaRPr kumimoji="1" lang="ja-JP" altLang="en-US" sz="18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41967" y="2924219"/>
            <a:ext cx="461665" cy="18016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800" dirty="0" smtClean="0">
                <a:solidFill>
                  <a:schemeClr val="tx2"/>
                </a:solidFill>
                <a:latin typeface="+mn-ea"/>
                <a:ea typeface="+mn-ea"/>
              </a:rPr>
              <a:t>チーム支援</a:t>
            </a:r>
            <a:endParaRPr kumimoji="1" lang="ja-JP" altLang="en-US" sz="18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9" name="円/楕円 28"/>
          <p:cNvSpPr/>
          <p:nvPr/>
        </p:nvSpPr>
        <p:spPr>
          <a:xfrm>
            <a:off x="323527" y="4903781"/>
            <a:ext cx="2083295" cy="792600"/>
          </a:xfrm>
          <a:prstGeom prst="ellipse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2"/>
                </a:solidFill>
              </a:rPr>
              <a:t>自動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  <p:sp>
        <p:nvSpPr>
          <p:cNvPr id="30" name="円/楕円 29"/>
          <p:cNvSpPr/>
          <p:nvPr/>
        </p:nvSpPr>
        <p:spPr>
          <a:xfrm>
            <a:off x="6679107" y="1521044"/>
            <a:ext cx="2083295" cy="792600"/>
          </a:xfrm>
          <a:prstGeom prst="ellipse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2"/>
                </a:solidFill>
              </a:rPr>
              <a:t>手動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68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67544" y="4293096"/>
            <a:ext cx="8433569" cy="1800200"/>
          </a:xfrm>
        </p:spPr>
        <p:txBody>
          <a:bodyPr/>
          <a:lstStyle/>
          <a:p>
            <a:r>
              <a:rPr lang="ja-JP" altLang="en-US" sz="2200" dirty="0" smtClean="0"/>
              <a:t>動いて</a:t>
            </a:r>
            <a:r>
              <a:rPr lang="ja-JP" altLang="en-US" sz="2200" dirty="0"/>
              <a:t>いるコードは触る</a:t>
            </a:r>
            <a:r>
              <a:rPr lang="ja-JP" altLang="en-US" sz="2200" dirty="0" smtClean="0"/>
              <a:t>な　</a:t>
            </a:r>
            <a:r>
              <a:rPr lang="en-US" altLang="ja-JP" sz="2200" dirty="0" smtClean="0"/>
              <a:t>&lt;=</a:t>
            </a:r>
            <a:r>
              <a:rPr lang="ja-JP" altLang="en-US" sz="2200" dirty="0" smtClean="0"/>
              <a:t>　これでいいのか</a:t>
            </a:r>
            <a:endParaRPr lang="ja-JP" altLang="en-US" sz="2200" dirty="0"/>
          </a:p>
          <a:p>
            <a:r>
              <a:rPr lang="ja-JP" altLang="en-US" sz="2200" dirty="0" smtClean="0"/>
              <a:t>綺麗にリファクタリング</a:t>
            </a:r>
            <a:r>
              <a:rPr lang="ja-JP" altLang="en-US" sz="2200" dirty="0"/>
              <a:t>され、いつでも変更</a:t>
            </a:r>
            <a:r>
              <a:rPr lang="ja-JP" altLang="en-US" sz="2200" dirty="0" smtClean="0"/>
              <a:t>可能  </a:t>
            </a:r>
            <a:r>
              <a:rPr lang="en-US" altLang="ja-JP" sz="2200" dirty="0" smtClean="0"/>
              <a:t>&lt;= </a:t>
            </a:r>
            <a:r>
              <a:rPr lang="ja-JP" altLang="en-US" sz="2200" dirty="0" smtClean="0"/>
              <a:t>理想的</a:t>
            </a:r>
            <a:endParaRPr lang="ja-JP" altLang="en-US" sz="2200" dirty="0"/>
          </a:p>
          <a:p>
            <a:r>
              <a:rPr lang="ja-JP" altLang="en-US" sz="2200" dirty="0" smtClean="0"/>
              <a:t>スパゲティが</a:t>
            </a:r>
            <a:r>
              <a:rPr lang="ja-JP" altLang="en-US" sz="2200" dirty="0"/>
              <a:t>カオスに</a:t>
            </a:r>
            <a:r>
              <a:rPr lang="ja-JP" altLang="en-US" sz="2200" dirty="0" smtClean="0"/>
              <a:t>なって、手</a:t>
            </a:r>
            <a:r>
              <a:rPr lang="ja-JP" altLang="en-US" sz="2200" dirty="0"/>
              <a:t>が</a:t>
            </a:r>
            <a:r>
              <a:rPr lang="ja-JP" altLang="en-US" sz="2200" dirty="0" smtClean="0"/>
              <a:t>付けられない </a:t>
            </a:r>
            <a:r>
              <a:rPr lang="en-US" altLang="ja-JP" sz="2200" dirty="0" smtClean="0"/>
              <a:t>&lt;=  </a:t>
            </a:r>
            <a:r>
              <a:rPr lang="ja-JP" altLang="en-US" sz="2200" dirty="0" smtClean="0"/>
              <a:t>終焉</a:t>
            </a:r>
            <a:endParaRPr lang="en-US" altLang="ja-JP" sz="2200" dirty="0" smtClean="0"/>
          </a:p>
          <a:p>
            <a:r>
              <a:rPr lang="ja-JP" altLang="en-US" sz="2200" dirty="0"/>
              <a:t>プロトタイプ</a:t>
            </a:r>
            <a:r>
              <a:rPr lang="ja-JP" altLang="en-US" sz="2200" dirty="0" smtClean="0"/>
              <a:t>やその場限りで使用するツール</a:t>
            </a:r>
            <a:r>
              <a:rPr lang="ja-JP" altLang="en-US" sz="2200" dirty="0"/>
              <a:t>は</a:t>
            </a:r>
            <a:r>
              <a:rPr lang="ja-JP" altLang="en-US" sz="2200" dirty="0" smtClean="0"/>
              <a:t>、それなり</a:t>
            </a:r>
            <a:endParaRPr lang="en-US" altLang="ja-JP" sz="2200" dirty="0" smtClean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プログラムの開発終了は何時？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アジャイル開発では、納期を定めない</a:t>
            </a:r>
            <a:endParaRPr lang="ja-JP" altLang="en-US" sz="2000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74397" y="2700536"/>
            <a:ext cx="7960940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>
                <a:latin typeface="+mn-ea"/>
                <a:ea typeface="+mn-ea"/>
              </a:rPr>
              <a:t>その使用が終了する時</a:t>
            </a:r>
            <a:endParaRPr kumimoji="1" lang="en-US" altLang="ja-JP" sz="4800" dirty="0" smtClean="0">
              <a:latin typeface="+mn-ea"/>
              <a:ea typeface="+mn-ea"/>
            </a:endParaRPr>
          </a:p>
          <a:p>
            <a:pPr algn="ctr"/>
            <a:r>
              <a:rPr kumimoji="1" lang="ja-JP" altLang="en-US" dirty="0" smtClean="0">
                <a:latin typeface="+mn-ea"/>
                <a:ea typeface="+mn-ea"/>
              </a:rPr>
              <a:t>「納品時」や「バグ出しが終わった時点」ではない</a:t>
            </a:r>
            <a:endParaRPr kumimoji="1" lang="ja-JP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881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91800" y="2583485"/>
            <a:ext cx="4658077" cy="2410246"/>
          </a:xfrm>
        </p:spPr>
        <p:txBody>
          <a:bodyPr/>
          <a:lstStyle/>
          <a:p>
            <a:r>
              <a:rPr lang="ja-JP" altLang="en-US" sz="2600" dirty="0" smtClean="0">
                <a:latin typeface="+mn-ea"/>
              </a:rPr>
              <a:t>フィードバック</a:t>
            </a:r>
            <a:r>
              <a:rPr lang="ja-JP" altLang="en-US" sz="2600" dirty="0">
                <a:latin typeface="+mn-ea"/>
              </a:rPr>
              <a:t>と安心</a:t>
            </a:r>
            <a:endParaRPr lang="en-US" altLang="ja-JP" sz="2600" dirty="0">
              <a:latin typeface="+mn-ea"/>
            </a:endParaRPr>
          </a:p>
          <a:p>
            <a:r>
              <a:rPr lang="ja-JP" altLang="en-US" sz="2600" dirty="0" smtClean="0">
                <a:latin typeface="+mn-ea"/>
              </a:rPr>
              <a:t>リファクタリング</a:t>
            </a:r>
            <a:endParaRPr lang="ja-JP" altLang="en-US" sz="2600" dirty="0">
              <a:latin typeface="+mn-ea"/>
            </a:endParaRPr>
          </a:p>
          <a:p>
            <a:r>
              <a:rPr lang="ja-JP" altLang="en-US" sz="2600" dirty="0" smtClean="0">
                <a:latin typeface="+mn-ea"/>
              </a:rPr>
              <a:t>インターフェイス</a:t>
            </a:r>
            <a:r>
              <a:rPr lang="ja-JP" altLang="en-US" sz="2600" dirty="0">
                <a:latin typeface="+mn-ea"/>
              </a:rPr>
              <a:t>への意識</a:t>
            </a:r>
            <a:endParaRPr lang="en-US" altLang="ja-JP" sz="2600" dirty="0">
              <a:latin typeface="+mn-ea"/>
            </a:endParaRPr>
          </a:p>
          <a:p>
            <a:r>
              <a:rPr lang="ja-JP" altLang="en-US" sz="2600" dirty="0" smtClean="0">
                <a:latin typeface="+mn-ea"/>
              </a:rPr>
              <a:t>シンプル</a:t>
            </a:r>
            <a:r>
              <a:rPr lang="ja-JP" altLang="en-US" sz="2600" dirty="0">
                <a:latin typeface="+mn-ea"/>
              </a:rPr>
              <a:t>設計</a:t>
            </a:r>
          </a:p>
          <a:p>
            <a:r>
              <a:rPr lang="ja-JP" altLang="en-US" sz="2600" dirty="0" smtClean="0">
                <a:latin typeface="+mn-ea"/>
              </a:rPr>
              <a:t>メンテナンス</a:t>
            </a:r>
            <a:r>
              <a:rPr lang="ja-JP" altLang="en-US" sz="2600" dirty="0">
                <a:latin typeface="+mn-ea"/>
              </a:rPr>
              <a:t>されたドキュメント</a:t>
            </a:r>
            <a:endParaRPr lang="en-US" altLang="ja-JP" sz="2600" dirty="0">
              <a:latin typeface="+mn-ea"/>
            </a:endParaRPr>
          </a:p>
          <a:p>
            <a:endParaRPr kumimoji="1" lang="ja-JP" altLang="en-US" sz="26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/>
              <a:t>あなたにとってテストは必要です</a:t>
            </a:r>
            <a:r>
              <a:rPr lang="ja-JP" altLang="en-US" sz="4000" dirty="0" smtClean="0"/>
              <a:t>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１つでも有効性を感じれれば、やってみる価値があると思います</a:t>
            </a:r>
            <a:endParaRPr lang="ja-JP" altLang="en-US" sz="2000" dirty="0" smtClean="0"/>
          </a:p>
        </p:txBody>
      </p:sp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4932040" y="2583485"/>
            <a:ext cx="4320480" cy="241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600" dirty="0" smtClean="0">
                <a:latin typeface="+mn-ea"/>
              </a:rPr>
              <a:t>具体的</a:t>
            </a:r>
            <a:r>
              <a:rPr lang="ja-JP" altLang="en-US" sz="2600" dirty="0">
                <a:latin typeface="+mn-ea"/>
              </a:rPr>
              <a:t>なテストデータ</a:t>
            </a:r>
            <a:endParaRPr lang="en-US" altLang="ja-JP" sz="2600" dirty="0">
              <a:latin typeface="+mn-ea"/>
            </a:endParaRPr>
          </a:p>
          <a:p>
            <a:r>
              <a:rPr lang="ja-JP" altLang="en-US" sz="2600" dirty="0" smtClean="0">
                <a:latin typeface="+mn-ea"/>
              </a:rPr>
              <a:t>習得</a:t>
            </a:r>
            <a:r>
              <a:rPr lang="ja-JP" altLang="en-US" sz="2600" dirty="0">
                <a:latin typeface="+mn-ea"/>
              </a:rPr>
              <a:t>可能なスキル</a:t>
            </a:r>
            <a:endParaRPr lang="en-US" altLang="ja-JP" sz="2600" dirty="0">
              <a:latin typeface="+mn-ea"/>
            </a:endParaRPr>
          </a:p>
          <a:p>
            <a:r>
              <a:rPr lang="ja-JP" altLang="en-US" sz="2600" dirty="0" smtClean="0">
                <a:latin typeface="+mn-ea"/>
              </a:rPr>
              <a:t>環境</a:t>
            </a:r>
            <a:r>
              <a:rPr lang="ja-JP" altLang="en-US" sz="2600" dirty="0">
                <a:latin typeface="+mn-ea"/>
              </a:rPr>
              <a:t>へ非依存</a:t>
            </a:r>
          </a:p>
          <a:p>
            <a:r>
              <a:rPr lang="ja-JP" altLang="en-US" sz="2600" dirty="0" smtClean="0">
                <a:latin typeface="+mn-ea"/>
              </a:rPr>
              <a:t>たくさん</a:t>
            </a:r>
            <a:r>
              <a:rPr lang="ja-JP" altLang="en-US" sz="2600" dirty="0">
                <a:latin typeface="+mn-ea"/>
              </a:rPr>
              <a:t>コードを書ける</a:t>
            </a:r>
            <a:endParaRPr lang="en-US" altLang="ja-JP" sz="2600" dirty="0">
              <a:latin typeface="+mn-ea"/>
            </a:endParaRPr>
          </a:p>
          <a:p>
            <a:r>
              <a:rPr lang="ja-JP" altLang="en-US" sz="2600" dirty="0" smtClean="0">
                <a:latin typeface="+mn-ea"/>
              </a:rPr>
              <a:t>開発</a:t>
            </a:r>
            <a:r>
              <a:rPr lang="ja-JP" altLang="en-US" sz="2600" dirty="0">
                <a:latin typeface="+mn-ea"/>
              </a:rPr>
              <a:t>が楽しくなる</a:t>
            </a:r>
          </a:p>
          <a:p>
            <a:endParaRPr lang="ja-JP" altLang="en-US" sz="2600" dirty="0"/>
          </a:p>
        </p:txBody>
      </p:sp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683568" y="5335216"/>
            <a:ext cx="540060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/>
              <a:buNone/>
            </a:pPr>
            <a:r>
              <a:rPr lang="ja-JP" altLang="en-US" sz="1800" dirty="0" smtClean="0"/>
              <a:t>やさしいデスマーチ　「</a:t>
            </a:r>
            <a:r>
              <a:rPr lang="en-US" altLang="ja-JP" sz="1800" dirty="0" smtClean="0"/>
              <a:t>TDD</a:t>
            </a:r>
            <a:r>
              <a:rPr lang="ja-JP" altLang="en-US" sz="1800" dirty="0" smtClean="0"/>
              <a:t>を学ぶべき</a:t>
            </a:r>
            <a:r>
              <a:rPr lang="en-US" altLang="ja-JP" sz="1800" dirty="0" smtClean="0"/>
              <a:t>10</a:t>
            </a:r>
            <a:r>
              <a:rPr lang="ja-JP" altLang="en-US" sz="1800" dirty="0" smtClean="0"/>
              <a:t>の理由」より</a:t>
            </a:r>
          </a:p>
          <a:p>
            <a:pPr marL="0" indent="0">
              <a:buFont typeface="Symbol"/>
              <a:buNone/>
            </a:pPr>
            <a:r>
              <a:rPr lang="en-US" altLang="ja-JP" sz="1800" dirty="0" smtClean="0"/>
              <a:t>http://d.hatena.ne.jp/shuji_w6e/20111204/1323011355</a:t>
            </a:r>
            <a:endParaRPr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val="43878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42900" y="1916832"/>
            <a:ext cx="8229600" cy="3168352"/>
          </a:xfrm>
        </p:spPr>
        <p:txBody>
          <a:bodyPr/>
          <a:lstStyle/>
          <a:p>
            <a:r>
              <a:rPr lang="ja-JP" altLang="en-US" sz="4000" dirty="0" smtClean="0">
                <a:solidFill>
                  <a:schemeClr val="tx1"/>
                </a:solidFill>
              </a:rPr>
              <a:t>２．ＴＤＤへの道のり</a:t>
            </a:r>
            <a:r>
              <a:rPr lang="en-US" altLang="ja-JP" sz="4000" dirty="0" smtClean="0">
                <a:solidFill>
                  <a:schemeClr val="tx1"/>
                </a:solidFill>
              </a:rPr>
              <a:t/>
            </a:r>
            <a:br>
              <a:rPr lang="en-US" altLang="ja-JP" sz="4000" dirty="0" smtClean="0">
                <a:solidFill>
                  <a:schemeClr val="tx1"/>
                </a:solidFill>
              </a:rPr>
            </a:br>
            <a:r>
              <a:rPr lang="en-US" altLang="ja-JP" sz="4000" dirty="0" smtClean="0">
                <a:solidFill>
                  <a:schemeClr val="tx1"/>
                </a:solidFill>
              </a:rPr>
              <a:t>xxx</a:t>
            </a:r>
            <a:endParaRPr lang="ja-JP" altLang="en-US" sz="24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384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en-US" altLang="ja-JP" sz="4000" dirty="0" smtClean="0"/>
              <a:t>TDD</a:t>
            </a:r>
            <a:r>
              <a:rPr lang="ja-JP" altLang="en-US" sz="4000" dirty="0" err="1" smtClean="0"/>
              <a:t>への</a:t>
            </a:r>
            <a:r>
              <a:rPr lang="ja-JP" altLang="en-US" sz="4000" dirty="0" smtClean="0"/>
              <a:t>遠い道のり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私</a:t>
            </a:r>
            <a:r>
              <a:rPr lang="ja-JP" altLang="en-US" sz="2000" dirty="0"/>
              <a:t>が</a:t>
            </a:r>
            <a:r>
              <a:rPr lang="ja-JP" altLang="en-US" sz="2000" dirty="0" smtClean="0"/>
              <a:t>感じた段階区分</a:t>
            </a:r>
            <a:endParaRPr lang="ja-JP" altLang="en-US" sz="2000" dirty="0" smtClean="0"/>
          </a:p>
        </p:txBody>
      </p:sp>
      <p:sp>
        <p:nvSpPr>
          <p:cNvPr id="3" name="直角三角形 2"/>
          <p:cNvSpPr/>
          <p:nvPr/>
        </p:nvSpPr>
        <p:spPr>
          <a:xfrm flipH="1">
            <a:off x="539552" y="2708920"/>
            <a:ext cx="8208912" cy="3816424"/>
          </a:xfrm>
          <a:prstGeom prst="rt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7194" y="5589240"/>
            <a:ext cx="6085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70C0"/>
                </a:solidFill>
                <a:latin typeface="+mn-ea"/>
                <a:ea typeface="+mn-ea"/>
              </a:rPr>
              <a:t>第１期（圏外）</a:t>
            </a:r>
            <a:endParaRPr kumimoji="1" lang="en-US" altLang="ja-JP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r>
              <a:rPr lang="ja-JP" altLang="en-US" dirty="0" smtClean="0">
                <a:latin typeface="+mn-ea"/>
                <a:ea typeface="+mn-ea"/>
              </a:rPr>
              <a:t>必要性が全く見出せない。でも気になる・・・・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626077" y="2324176"/>
            <a:ext cx="3447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70C0"/>
                </a:solidFill>
                <a:latin typeface="+mn-ea"/>
                <a:ea typeface="+mn-ea"/>
              </a:rPr>
              <a:t>第４期（パラダイムシフト）</a:t>
            </a:r>
            <a:endParaRPr kumimoji="1" lang="en-US" altLang="ja-JP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r>
              <a:rPr kumimoji="1" lang="ja-JP" altLang="en-US" dirty="0" smtClean="0">
                <a:latin typeface="+mn-ea"/>
                <a:ea typeface="+mn-ea"/>
              </a:rPr>
              <a:t>テストのリファクタリング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181315" y="4388911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70C0"/>
                </a:solidFill>
                <a:latin typeface="+mn-ea"/>
                <a:ea typeface="+mn-ea"/>
              </a:rPr>
              <a:t>第２期（入門）</a:t>
            </a:r>
            <a:endParaRPr kumimoji="1" lang="en-US" altLang="ja-JP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r>
              <a:rPr lang="ja-JP" altLang="en-US" dirty="0" smtClean="0">
                <a:latin typeface="+mn-ea"/>
                <a:ea typeface="+mn-ea"/>
              </a:rPr>
              <a:t>とりあえず力づくで</a:t>
            </a:r>
            <a:endParaRPr lang="en-US" altLang="ja-JP" dirty="0" smtClean="0">
              <a:latin typeface="+mn-ea"/>
              <a:ea typeface="+mn-ea"/>
            </a:endParaRPr>
          </a:p>
          <a:p>
            <a:r>
              <a:rPr lang="ja-JP" altLang="en-US" dirty="0" smtClean="0">
                <a:latin typeface="+mn-ea"/>
                <a:ea typeface="+mn-ea"/>
              </a:rPr>
              <a:t>書いてみる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95936" y="3306851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70C0"/>
                </a:solidFill>
                <a:latin typeface="+mn-ea"/>
                <a:ea typeface="+mn-ea"/>
              </a:rPr>
              <a:t>第３期（練習）</a:t>
            </a:r>
            <a:endParaRPr kumimoji="1" lang="en-US" altLang="ja-JP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r>
              <a:rPr lang="ja-JP" altLang="en-US" dirty="0" smtClean="0">
                <a:latin typeface="+mn-ea"/>
                <a:ea typeface="+mn-ea"/>
              </a:rPr>
              <a:t>どんどん書きたくなる</a:t>
            </a:r>
            <a:endParaRPr lang="en-US" altLang="ja-JP" dirty="0" smtClean="0">
              <a:latin typeface="+mn-ea"/>
              <a:ea typeface="+mn-ea"/>
            </a:endParaRPr>
          </a:p>
          <a:p>
            <a:r>
              <a:rPr lang="ja-JP" altLang="en-US" dirty="0" smtClean="0">
                <a:latin typeface="+mn-ea"/>
                <a:ea typeface="+mn-ea"/>
              </a:rPr>
              <a:t>テストカオスに陥る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668344" y="1268760"/>
            <a:ext cx="1475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70C0"/>
                </a:solidFill>
                <a:latin typeface="+mn-ea"/>
                <a:ea typeface="+mn-ea"/>
              </a:rPr>
              <a:t>完成期</a:t>
            </a:r>
            <a:endParaRPr kumimoji="1" lang="en-US" altLang="ja-JP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r>
              <a:rPr kumimoji="1" lang="en-US" altLang="ja-JP" dirty="0" smtClean="0">
                <a:latin typeface="+mn-ea"/>
                <a:ea typeface="+mn-ea"/>
              </a:rPr>
              <a:t>TDD</a:t>
            </a:r>
            <a:r>
              <a:rPr kumimoji="1" lang="ja-JP" altLang="en-US" dirty="0" smtClean="0">
                <a:latin typeface="+mn-ea"/>
                <a:ea typeface="+mn-ea"/>
              </a:rPr>
              <a:t>・</a:t>
            </a:r>
            <a:r>
              <a:rPr lang="en-US" altLang="ja-JP" dirty="0" smtClean="0">
                <a:latin typeface="+mn-ea"/>
                <a:ea typeface="+mn-ea"/>
              </a:rPr>
              <a:t>CI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12" name="下矢印 11"/>
          <p:cNvSpPr/>
          <p:nvPr/>
        </p:nvSpPr>
        <p:spPr>
          <a:xfrm rot="16200000">
            <a:off x="4699702" y="2399840"/>
            <a:ext cx="750507" cy="51526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163604" y="2426637"/>
            <a:ext cx="2790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+mn-ea"/>
                <a:ea typeface="+mn-ea"/>
              </a:rPr>
              <a:t>私、今この辺（多分）</a:t>
            </a:r>
            <a:endParaRPr kumimoji="1" lang="ja-JP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881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024711" y="2136758"/>
            <a:ext cx="6879137" cy="302433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  <a:latin typeface="+mn-ea"/>
              </a:rPr>
              <a:t>キッカケ</a:t>
            </a:r>
            <a:endParaRPr lang="en-US" altLang="ja-JP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ja-JP" altLang="en-US" sz="2200" dirty="0" smtClean="0"/>
              <a:t>「リファクタリン</a:t>
            </a:r>
            <a:r>
              <a:rPr lang="ja-JP" altLang="en-US" sz="2200" dirty="0"/>
              <a:t>グ</a:t>
            </a:r>
            <a:r>
              <a:rPr lang="ja-JP" altLang="en-US" sz="2200" dirty="0" smtClean="0"/>
              <a:t>」　初版２０００年６月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</a:rPr>
              <a:t>状態</a:t>
            </a:r>
            <a:endParaRPr lang="en-US" altLang="ja-JP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kumimoji="1" lang="ja-JP" altLang="en-US" sz="2200" dirty="0" smtClean="0"/>
              <a:t>リファクタリングは、積極的にするようになったが・・・</a:t>
            </a:r>
            <a:endParaRPr kumimoji="1" lang="en-US" altLang="ja-JP" sz="2200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r>
              <a:rPr lang="ja-JP" altLang="en-US" sz="2200" dirty="0" smtClean="0"/>
              <a:t>テストは</a:t>
            </a:r>
            <a:r>
              <a:rPr lang="ja-JP" altLang="en-US" sz="2200" dirty="0"/>
              <a:t>書いて</a:t>
            </a:r>
            <a:r>
              <a:rPr lang="ja-JP" altLang="en-US" sz="2200" dirty="0" smtClean="0"/>
              <a:t>ない。デグレだらけ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ja-JP" altLang="en-US" sz="2200" dirty="0" smtClean="0"/>
              <a:t>　どうやって書けばいいか全然</a:t>
            </a:r>
            <a:r>
              <a:rPr lang="ja-JP" altLang="en-US" sz="2200" dirty="0"/>
              <a:t>分からない</a:t>
            </a:r>
            <a:r>
              <a:rPr lang="ja-JP" altLang="en-US" sz="2200" dirty="0"/>
              <a:t/>
            </a:r>
            <a:br>
              <a:rPr lang="ja-JP" altLang="en-US" sz="2200" dirty="0"/>
            </a:br>
            <a:r>
              <a:rPr lang="ja-JP" altLang="en-US" sz="2200" dirty="0" smtClean="0"/>
              <a:t>　しばらく</a:t>
            </a:r>
            <a:r>
              <a:rPr lang="ja-JP" altLang="en-US" sz="2200" dirty="0"/>
              <a:t>、</a:t>
            </a:r>
            <a:r>
              <a:rPr lang="ja-JP" altLang="en-US" sz="2200" dirty="0" smtClean="0"/>
              <a:t>ここ状態から抜け出せない</a:t>
            </a:r>
            <a:endParaRPr kumimoji="1" lang="en-US" altLang="ja-JP" sz="2200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r>
              <a:rPr lang="ja-JP" altLang="en-US" sz="1800" dirty="0" smtClean="0"/>
              <a:t>今、読みな直してみると、既に、分かりやすく説かれていた・・・・</a:t>
            </a:r>
            <a:r>
              <a:rPr lang="ja-JP" altLang="en-US" dirty="0"/>
              <a:t>　</a:t>
            </a: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第１期（圏外）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気にはなっている・・・・・</a:t>
            </a:r>
            <a:endParaRPr lang="ja-JP" altLang="en-US" sz="2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21" y="3648926"/>
            <a:ext cx="1574354" cy="202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465521" y="5682671"/>
            <a:ext cx="540060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800" dirty="0" smtClean="0"/>
              <a:t>リファクタリング　</a:t>
            </a:r>
            <a:r>
              <a:rPr lang="ja-JP" altLang="en-US" sz="1400" dirty="0" smtClean="0"/>
              <a:t>プログラム</a:t>
            </a:r>
            <a:r>
              <a:rPr lang="ja-JP" altLang="en-US" sz="1400" dirty="0"/>
              <a:t>の体質改善テクニック</a:t>
            </a:r>
          </a:p>
          <a:p>
            <a:pPr marL="0" indent="0">
              <a:buNone/>
            </a:pPr>
            <a:r>
              <a:rPr lang="ja-JP" altLang="en-US" sz="1800" dirty="0"/>
              <a:t>マーチン ファウラー著</a:t>
            </a:r>
            <a:endParaRPr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val="371881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1860</TotalTime>
  <Words>667</Words>
  <Application>Microsoft Office PowerPoint</Application>
  <PresentationFormat>画面に合わせる (4:3)</PresentationFormat>
  <Paragraphs>200</Paragraphs>
  <Slides>24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5" baseType="lpstr">
      <vt:lpstr>ウェーブ</vt:lpstr>
      <vt:lpstr>C# から Java へのプログラム移植で体験したTDDの効果は？</vt:lpstr>
      <vt:lpstr>自己紹介</vt:lpstr>
      <vt:lpstr>１．前提(対象) ユニットテストとは プログラムの開発終了とは </vt:lpstr>
      <vt:lpstr>ユニットテストとは 特に１・２象限のテストは、要求仕様や設計のテストを目的とする</vt:lpstr>
      <vt:lpstr>プログラムの開発終了は何時？ アジャイル開発では、納期を定めない</vt:lpstr>
      <vt:lpstr>あなたにとってテストは必要ですか １つでも有効性を感じれれば、やってみる価値があると思います</vt:lpstr>
      <vt:lpstr>２．ＴＤＤへの道のり xxx</vt:lpstr>
      <vt:lpstr>TDDへの遠い道のり 私が感じた段階区分</vt:lpstr>
      <vt:lpstr>第１期（圏外） 気にはなっている・・・・・</vt:lpstr>
      <vt:lpstr>第２期（入門） ちょっと流行ってるみたいだし・・・・</vt:lpstr>
      <vt:lpstr>第３期（練習） いよいよ、私もテストファーストかぁ</vt:lpstr>
      <vt:lpstr>第４期（パラダイムシフト） 初めて知った。テストのある世界ってこんなに素晴らしかったんだ</vt:lpstr>
      <vt:lpstr>完成期 すいません、真のＴＤＤは、まだ、良く分かってません</vt:lpstr>
      <vt:lpstr>X．テスト否定者への提言 xxx</vt:lpstr>
      <vt:lpstr>テストを書くと仕事が増える（１） 作業が少ないのは、技術的負債を多く抱えるという事</vt:lpstr>
      <vt:lpstr>テストを書くと仕事が増える（２） 長期・大規模になると技術的負債の割合が大きい</vt:lpstr>
      <vt:lpstr>どうやって書けばいいか分からない 新しい言語を始めたぐらいの気持ちで取り組むしかない</vt:lpstr>
      <vt:lpstr>私の経験したパラダイムシフト 今までの認識や価値観などが革命的・劇的に変化する</vt:lpstr>
      <vt:lpstr>X．テストでの重要ポイント xxx</vt:lpstr>
      <vt:lpstr>テストが最初に赤くなること テストコードも単なるプログラム</vt:lpstr>
      <vt:lpstr>第１期 CCCC</vt:lpstr>
      <vt:lpstr>ターゲットが複数にわたるプロジェクト テストによる新たな手法になるか・・・・</vt:lpstr>
      <vt:lpstr>第１期 CCCC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</dc:creator>
  <cp:lastModifiedBy>user1</cp:lastModifiedBy>
  <cp:revision>159</cp:revision>
  <dcterms:created xsi:type="dcterms:W3CDTF">2011-02-27T01:59:13Z</dcterms:created>
  <dcterms:modified xsi:type="dcterms:W3CDTF">2013-01-12T21:43:25Z</dcterms:modified>
</cp:coreProperties>
</file>