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8" r:id="rId3"/>
    <p:sldId id="265" r:id="rId4"/>
    <p:sldId id="267" r:id="rId5"/>
    <p:sldId id="268" r:id="rId6"/>
    <p:sldId id="274" r:id="rId7"/>
    <p:sldId id="269" r:id="rId8"/>
    <p:sldId id="314" r:id="rId9"/>
    <p:sldId id="315" r:id="rId10"/>
    <p:sldId id="318" r:id="rId11"/>
    <p:sldId id="316" r:id="rId12"/>
    <p:sldId id="317" r:id="rId13"/>
    <p:sldId id="319" r:id="rId14"/>
    <p:sldId id="320" r:id="rId15"/>
    <p:sldId id="325" r:id="rId16"/>
    <p:sldId id="322" r:id="rId17"/>
    <p:sldId id="321" r:id="rId18"/>
    <p:sldId id="323" r:id="rId19"/>
    <p:sldId id="324" r:id="rId20"/>
    <p:sldId id="326" r:id="rId21"/>
    <p:sldId id="263"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6C9138F-AC5B-48F8-A5FE-6163ED465D39}">
          <p14:sldIdLst>
            <p14:sldId id="256"/>
          </p14:sldIdLst>
        </p14:section>
        <p14:section name="タイトルなしのセクション" id="{E2F2F4C7-2F5D-4EFB-A76E-8BEEC6903C9A}">
          <p14:sldIdLst>
            <p14:sldId id="258"/>
            <p14:sldId id="265"/>
            <p14:sldId id="267"/>
            <p14:sldId id="268"/>
            <p14:sldId id="274"/>
            <p14:sldId id="269"/>
            <p14:sldId id="314"/>
            <p14:sldId id="315"/>
            <p14:sldId id="318"/>
            <p14:sldId id="316"/>
            <p14:sldId id="317"/>
            <p14:sldId id="319"/>
            <p14:sldId id="320"/>
            <p14:sldId id="325"/>
            <p14:sldId id="322"/>
            <p14:sldId id="321"/>
            <p14:sldId id="323"/>
            <p14:sldId id="324"/>
            <p14:sldId id="326"/>
          </p14:sldIdLst>
        </p14:section>
        <p14:section name="タイトルなしのセクション" id="{07A6CA95-3701-4F8D-8132-242E1A8099E8}">
          <p14:sldIdLst>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A98"/>
    <a:srgbClr val="F7ABE3"/>
    <a:srgbClr val="FBD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82508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44349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71940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58300" y="5956137"/>
            <a:ext cx="1052508" cy="365125"/>
          </a:xfrm>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47904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27912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1074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67464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09084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20052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2573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71597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47C8B50-6A38-4BC4-84E2-BEF0A8A5511D}" type="slidenum">
              <a:rPr kumimoji="1" lang="ja-JP" altLang="en-US" smtClean="0"/>
              <a:t>‹#›</a:t>
            </a:fld>
            <a:endParaRPr kumimoji="1" lang="ja-JP"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8692993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furuya02/secpolo" TargetMode="External"/><Relationship Id="rId2" Type="http://schemas.openxmlformats.org/officeDocument/2006/relationships/hyperlink" Target="http://secpolo.codeplex.com/"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800" dirty="0" smtClean="0">
                <a:latin typeface="+mj-ea"/>
              </a:rPr>
              <a:t>フェースブックスパム</a:t>
            </a:r>
            <a:endParaRPr kumimoji="1" lang="ja-JP" altLang="en-US" sz="4800" dirty="0">
              <a:latin typeface="+mj-ea"/>
            </a:endParaRPr>
          </a:p>
        </p:txBody>
      </p:sp>
      <p:sp>
        <p:nvSpPr>
          <p:cNvPr id="3" name="サブタイトル 2"/>
          <p:cNvSpPr>
            <a:spLocks noGrp="1"/>
          </p:cNvSpPr>
          <p:nvPr>
            <p:ph type="subTitle" idx="1"/>
          </p:nvPr>
        </p:nvSpPr>
        <p:spPr/>
        <p:txBody>
          <a:bodyPr>
            <a:normAutofit fontScale="70000" lnSpcReduction="20000"/>
          </a:bodyPr>
          <a:lstStyle/>
          <a:p>
            <a:r>
              <a:rPr lang="en-US" altLang="ja-JP" sz="3200" dirty="0" smtClean="0"/>
              <a:t>Facebook</a:t>
            </a:r>
            <a:r>
              <a:rPr lang="ja-JP" altLang="en-US" sz="3200" dirty="0"/>
              <a:t>のお友達のお友達一覧でスパムアカウントを見つけてしまった時の</a:t>
            </a:r>
            <a:r>
              <a:rPr lang="ja-JP" altLang="en-US" sz="3200" dirty="0" smtClean="0"/>
              <a:t>お話</a:t>
            </a:r>
            <a:endParaRPr kumimoji="1" lang="ja-JP" altLang="en-US" sz="3200" dirty="0"/>
          </a:p>
        </p:txBody>
      </p:sp>
      <p:sp>
        <p:nvSpPr>
          <p:cNvPr id="4" name="テキスト ボックス 3"/>
          <p:cNvSpPr txBox="1"/>
          <p:nvPr/>
        </p:nvSpPr>
        <p:spPr>
          <a:xfrm>
            <a:off x="7265063" y="5906726"/>
            <a:ext cx="4309677" cy="461665"/>
          </a:xfrm>
          <a:prstGeom prst="rect">
            <a:avLst/>
          </a:prstGeom>
          <a:noFill/>
        </p:spPr>
        <p:txBody>
          <a:bodyPr wrap="square" rtlCol="0">
            <a:spAutoFit/>
          </a:bodyPr>
          <a:lstStyle/>
          <a:p>
            <a:r>
              <a:rPr lang="en-US" altLang="ja-JP" sz="2400" dirty="0" smtClean="0">
                <a:solidFill>
                  <a:schemeClr val="bg1"/>
                </a:solidFill>
              </a:rPr>
              <a:t>2013.7.20 secpolo#16</a:t>
            </a:r>
            <a:r>
              <a:rPr lang="ja-JP" altLang="en-US" sz="2400" dirty="0">
                <a:solidFill>
                  <a:schemeClr val="bg1"/>
                </a:solidFill>
              </a:rPr>
              <a:t> </a:t>
            </a:r>
            <a:r>
              <a:rPr lang="en-US" altLang="ja-JP" sz="2400" dirty="0" smtClean="0">
                <a:solidFill>
                  <a:schemeClr val="bg1"/>
                </a:solidFill>
              </a:rPr>
              <a:t>LT</a:t>
            </a:r>
            <a:endParaRPr lang="en-US" altLang="ja-JP" sz="2400" dirty="0">
              <a:solidFill>
                <a:schemeClr val="bg1"/>
              </a:solidFill>
            </a:endParaRPr>
          </a:p>
        </p:txBody>
      </p:sp>
    </p:spTree>
    <p:extLst>
      <p:ext uri="{BB962C8B-B14F-4D97-AF65-F5344CB8AC3E}">
        <p14:creationId xmlns:p14="http://schemas.microsoft.com/office/powerpoint/2010/main" val="2983232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②スパムアカウント</a:t>
            </a:r>
            <a:r>
              <a:rPr lang="ja-JP" altLang="en-US" sz="3200" dirty="0" smtClean="0"/>
              <a:t>の目的</a:t>
            </a:r>
            <a:r>
              <a:rPr lang="ja-JP" altLang="en-US" sz="3200" dirty="0"/>
              <a:t>！</a:t>
            </a:r>
            <a:r>
              <a:rPr lang="ja-JP" altLang="en-US" sz="3200" dirty="0" smtClean="0"/>
              <a:t>？</a:t>
            </a:r>
            <a:r>
              <a:rPr lang="en-US" altLang="ja-JP" sz="3200" dirty="0" smtClean="0"/>
              <a:t/>
            </a:r>
            <a:br>
              <a:rPr lang="en-US" altLang="ja-JP" sz="3200" dirty="0" smtClean="0"/>
            </a:br>
            <a:r>
              <a:rPr lang="ja-JP" altLang="en-US" sz="2400" dirty="0" smtClean="0"/>
              <a:t>個人情報の収集</a:t>
            </a:r>
            <a:endParaRPr kumimoji="1" lang="ja-JP" altLang="en-US" sz="2400" dirty="0"/>
          </a:p>
        </p:txBody>
      </p:sp>
      <p:sp>
        <p:nvSpPr>
          <p:cNvPr id="6" name="コンテンツ プレースホルダー 2"/>
          <p:cNvSpPr>
            <a:spLocks noGrp="1"/>
          </p:cNvSpPr>
          <p:nvPr>
            <p:ph idx="1"/>
          </p:nvPr>
        </p:nvSpPr>
        <p:spPr>
          <a:xfrm>
            <a:off x="1433596" y="2921000"/>
            <a:ext cx="9324808" cy="2692400"/>
          </a:xfrm>
        </p:spPr>
        <p:txBody>
          <a:bodyPr>
            <a:noAutofit/>
          </a:bodyPr>
          <a:lstStyle/>
          <a:p>
            <a:pPr marL="0" indent="0">
              <a:buNone/>
            </a:pPr>
            <a:r>
              <a:rPr lang="ja-JP" altLang="en-US" sz="2400" b="1" dirty="0" smtClean="0">
                <a:ln/>
                <a:solidFill>
                  <a:schemeClr val="accent5"/>
                </a:solidFill>
                <a:latin typeface="メイリオ 本文"/>
              </a:rPr>
              <a:t>一般公開されていない個人情報も、なりすましアカウントからは閲覧されてしまう。</a:t>
            </a:r>
            <a:endParaRPr lang="en-US" altLang="ja-JP" sz="2400" b="1" dirty="0" smtClean="0">
              <a:ln/>
              <a:solidFill>
                <a:schemeClr val="accent5"/>
              </a:solidFill>
              <a:latin typeface="メイリオ 本文"/>
            </a:endParaRPr>
          </a:p>
          <a:p>
            <a:pPr marL="0" indent="0">
              <a:buNone/>
            </a:pP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・個人</a:t>
            </a:r>
            <a:r>
              <a:rPr lang="ja-JP" altLang="en-US" sz="2400" b="1" dirty="0">
                <a:ln/>
                <a:solidFill>
                  <a:schemeClr val="accent5"/>
                </a:solidFill>
                <a:latin typeface="メイリオ 本文"/>
              </a:rPr>
              <a:t>情報の収取販売</a:t>
            </a:r>
            <a:endParaRPr lang="en-US" altLang="ja-JP" sz="2400" b="1" dirty="0">
              <a:ln/>
              <a:solidFill>
                <a:schemeClr val="accent5"/>
              </a:solidFill>
              <a:latin typeface="メイリオ 本文"/>
            </a:endParaRPr>
          </a:p>
          <a:p>
            <a:pPr marL="0" indent="0">
              <a:buNone/>
            </a:pPr>
            <a:r>
              <a:rPr lang="ja-JP" altLang="en-US" sz="2400" b="1" dirty="0">
                <a:ln/>
                <a:solidFill>
                  <a:schemeClr val="accent5"/>
                </a:solidFill>
                <a:latin typeface="メイリオ 本文"/>
              </a:rPr>
              <a:t>・連絡先への架空</a:t>
            </a:r>
            <a:r>
              <a:rPr lang="ja-JP" altLang="en-US" sz="2400" b="1" dirty="0" smtClean="0">
                <a:ln/>
                <a:solidFill>
                  <a:schemeClr val="accent5"/>
                </a:solidFill>
                <a:latin typeface="メイリオ 本文"/>
              </a:rPr>
              <a:t>請求</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・アフェリエイトへの誘導</a:t>
            </a:r>
            <a:endParaRPr lang="en-US" altLang="ja-JP" sz="2400" b="1" dirty="0">
              <a:ln/>
              <a:solidFill>
                <a:schemeClr val="accent5"/>
              </a:solidFill>
              <a:latin typeface="メイリオ 本文"/>
            </a:endParaRPr>
          </a:p>
          <a:p>
            <a:pPr marL="0" indent="0">
              <a:buNone/>
            </a:pP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3904733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③スパムアカウント</a:t>
            </a:r>
            <a:r>
              <a:rPr lang="ja-JP" altLang="en-US" sz="3200" dirty="0" smtClean="0"/>
              <a:t>の目的！？</a:t>
            </a:r>
            <a:r>
              <a:rPr lang="en-US" altLang="ja-JP" sz="3200" dirty="0" smtClean="0"/>
              <a:t/>
            </a:r>
            <a:br>
              <a:rPr lang="en-US" altLang="ja-JP" sz="3200" dirty="0" smtClean="0"/>
            </a:br>
            <a:r>
              <a:rPr lang="ja-JP" altLang="en-US" sz="2400" dirty="0" smtClean="0"/>
              <a:t>オレオレ詐欺</a:t>
            </a:r>
            <a:endParaRPr kumimoji="1" lang="ja-JP" altLang="en-US" sz="2400" dirty="0"/>
          </a:p>
        </p:txBody>
      </p:sp>
      <p:sp>
        <p:nvSpPr>
          <p:cNvPr id="4" name="コンテンツ プレースホルダー 2"/>
          <p:cNvSpPr>
            <a:spLocks noGrp="1"/>
          </p:cNvSpPr>
          <p:nvPr>
            <p:ph idx="1"/>
          </p:nvPr>
        </p:nvSpPr>
        <p:spPr>
          <a:xfrm>
            <a:off x="581192" y="2180496"/>
            <a:ext cx="11029615" cy="3678303"/>
          </a:xfrm>
        </p:spPr>
        <p:txBody>
          <a:bodyPr>
            <a:noAutofit/>
          </a:bodyPr>
          <a:lstStyle/>
          <a:p>
            <a:r>
              <a:rPr lang="ja-JP" altLang="en-US" sz="2400" dirty="0" smtClean="0">
                <a:latin typeface="メイリオ 本文"/>
              </a:rPr>
              <a:t>母親・父親層をターゲット子供になりすましたアカウントで「たすけて！」</a:t>
            </a:r>
            <a:endParaRPr lang="en-US" altLang="ja-JP" sz="2400" dirty="0" smtClean="0">
              <a:latin typeface="メイリオ 本文"/>
            </a:endParaRPr>
          </a:p>
          <a:p>
            <a:r>
              <a:rPr lang="ja-JP" altLang="en-US" sz="2400" dirty="0">
                <a:latin typeface="メイリオ 本文"/>
              </a:rPr>
              <a:t>友人</a:t>
            </a:r>
            <a:r>
              <a:rPr lang="ja-JP" altLang="en-US" sz="2400" dirty="0" smtClean="0">
                <a:latin typeface="メイリオ 本文"/>
              </a:rPr>
              <a:t>になりすまして「ちょっと、困っているのでお金貸して！」</a:t>
            </a:r>
            <a:endParaRPr lang="en-US" altLang="ja-JP" sz="2400" dirty="0" smtClean="0">
              <a:latin typeface="メイリオ 本文"/>
            </a:endParaRPr>
          </a:p>
        </p:txBody>
      </p:sp>
      <p:sp>
        <p:nvSpPr>
          <p:cNvPr id="6" name="コンテンツ プレースホルダー 2"/>
          <p:cNvSpPr txBox="1">
            <a:spLocks/>
          </p:cNvSpPr>
          <p:nvPr/>
        </p:nvSpPr>
        <p:spPr>
          <a:xfrm>
            <a:off x="3073400" y="4605758"/>
            <a:ext cx="8423108" cy="14775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panose="05020102010507070707" pitchFamily="18" charset="2"/>
              <a:buNone/>
            </a:pPr>
            <a:r>
              <a:rPr lang="ja-JP" altLang="en-US" sz="2400" b="1" dirty="0" smtClean="0">
                <a:ln/>
                <a:solidFill>
                  <a:schemeClr val="accent5"/>
                </a:solidFill>
                <a:latin typeface="メイリオ 本文"/>
              </a:rPr>
              <a:t>基本情報・写真などで、すっかり信用してしまう？</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2402199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600" dirty="0" smtClean="0"/>
              <a:t>④</a:t>
            </a:r>
            <a:r>
              <a:rPr kumimoji="1" lang="ja-JP" altLang="en-US" sz="3600" dirty="0" smtClean="0"/>
              <a:t>スパムアカウント</a:t>
            </a:r>
            <a:r>
              <a:rPr lang="ja-JP" altLang="en-US" sz="3600" dirty="0" smtClean="0"/>
              <a:t>の目的！？</a:t>
            </a:r>
            <a:r>
              <a:rPr lang="en-US" altLang="ja-JP" sz="3200" dirty="0" smtClean="0"/>
              <a:t/>
            </a:r>
            <a:br>
              <a:rPr lang="en-US" altLang="ja-JP" sz="3200" dirty="0" smtClean="0"/>
            </a:br>
            <a:r>
              <a:rPr lang="ja-JP" altLang="en-US" sz="2400" dirty="0" smtClean="0"/>
              <a:t>乗っ取り（コスト高なので、「出会い系誘導」などが目的ではないように思う</a:t>
            </a:r>
            <a:r>
              <a:rPr lang="ja-JP" altLang="en-US" sz="2400" dirty="0"/>
              <a:t>）</a:t>
            </a:r>
            <a:endParaRPr kumimoji="1" lang="ja-JP" altLang="en-US" sz="2400" dirty="0"/>
          </a:p>
        </p:txBody>
      </p:sp>
      <p:pic>
        <p:nvPicPr>
          <p:cNvPr id="3" name="図 2"/>
          <p:cNvPicPr>
            <a:picLocks noChangeAspect="1"/>
          </p:cNvPicPr>
          <p:nvPr/>
        </p:nvPicPr>
        <p:blipFill>
          <a:blip r:embed="rId2"/>
          <a:stretch>
            <a:fillRect/>
          </a:stretch>
        </p:blipFill>
        <p:spPr>
          <a:xfrm>
            <a:off x="581192" y="2519552"/>
            <a:ext cx="4614410" cy="3862851"/>
          </a:xfrm>
          <a:prstGeom prst="rect">
            <a:avLst/>
          </a:prstGeom>
        </p:spPr>
      </p:pic>
      <p:sp>
        <p:nvSpPr>
          <p:cNvPr id="6" name="コンテンツ プレースホルダー 2"/>
          <p:cNvSpPr>
            <a:spLocks noGrp="1"/>
          </p:cNvSpPr>
          <p:nvPr>
            <p:ph idx="1"/>
          </p:nvPr>
        </p:nvSpPr>
        <p:spPr>
          <a:xfrm>
            <a:off x="5918200" y="2519552"/>
            <a:ext cx="5235408" cy="3442444"/>
          </a:xfrm>
        </p:spPr>
        <p:txBody>
          <a:bodyPr>
            <a:noAutofit/>
          </a:bodyPr>
          <a:lstStyle/>
          <a:p>
            <a:pPr marL="0" indent="0">
              <a:buNone/>
            </a:pPr>
            <a:r>
              <a:rPr lang="ja-JP" altLang="en-US" sz="2400" b="1" dirty="0" smtClean="0">
                <a:ln/>
                <a:solidFill>
                  <a:schemeClr val="accent5"/>
                </a:solidFill>
                <a:latin typeface="メイリオ 本文"/>
              </a:rPr>
              <a:t>乗っ取りが成立すれば・・・</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a:t>
            </a:r>
            <a:r>
              <a:rPr lang="ja-JP" altLang="en-US" sz="2400" b="1" dirty="0">
                <a:ln/>
                <a:solidFill>
                  <a:schemeClr val="accent5"/>
                </a:solidFill>
                <a:latin typeface="メイリオ 本文"/>
              </a:rPr>
              <a:t>メッセージの盗み読み</a:t>
            </a:r>
          </a:p>
          <a:p>
            <a:pPr marL="0" indent="0">
              <a:buNone/>
            </a:pPr>
            <a:r>
              <a:rPr lang="ja-JP" altLang="en-US" sz="2400" b="1" dirty="0" smtClean="0">
                <a:ln/>
                <a:solidFill>
                  <a:schemeClr val="accent5"/>
                </a:solidFill>
                <a:latin typeface="メイリオ 本文"/>
              </a:rPr>
              <a:t>・ペイパル・クレジットの不正</a:t>
            </a:r>
            <a:r>
              <a:rPr lang="ja-JP" altLang="en-US" sz="2400" b="1" dirty="0">
                <a:ln/>
                <a:solidFill>
                  <a:schemeClr val="accent5"/>
                </a:solidFill>
                <a:latin typeface="メイリオ 本文"/>
              </a:rPr>
              <a:t>利用</a:t>
            </a:r>
          </a:p>
          <a:p>
            <a:pPr marL="0" indent="0">
              <a:buNone/>
            </a:pPr>
            <a:r>
              <a:rPr lang="ja-JP" altLang="en-US" sz="2400" b="1" dirty="0">
                <a:ln/>
                <a:solidFill>
                  <a:schemeClr val="accent5"/>
                </a:solidFill>
                <a:latin typeface="メイリオ 本文"/>
              </a:rPr>
              <a:t>・なりすましメール</a:t>
            </a:r>
          </a:p>
          <a:p>
            <a:pPr marL="0" indent="0">
              <a:buNone/>
            </a:pPr>
            <a:r>
              <a:rPr lang="ja-JP" altLang="en-US" sz="2400" b="1" dirty="0" smtClean="0">
                <a:ln/>
                <a:solidFill>
                  <a:schemeClr val="accent5"/>
                </a:solidFill>
                <a:latin typeface="メイリオ 本文"/>
              </a:rPr>
              <a:t>・</a:t>
            </a:r>
            <a:r>
              <a:rPr lang="ja-JP" altLang="en-US" sz="2400" b="1" dirty="0">
                <a:ln/>
                <a:solidFill>
                  <a:schemeClr val="accent5"/>
                </a:solidFill>
                <a:latin typeface="メイリオ 本文"/>
              </a:rPr>
              <a:t>アカウント</a:t>
            </a:r>
            <a:r>
              <a:rPr lang="ja-JP" altLang="en-US" sz="2400" b="1" dirty="0" smtClean="0">
                <a:ln/>
                <a:solidFill>
                  <a:schemeClr val="accent5"/>
                </a:solidFill>
                <a:latin typeface="メイリオ 本文"/>
              </a:rPr>
              <a:t>削除</a:t>
            </a:r>
            <a:endParaRPr lang="en-US" altLang="ja-JP" sz="2400" b="1" dirty="0" smtClean="0">
              <a:ln/>
              <a:solidFill>
                <a:schemeClr val="accent5"/>
              </a:solidFill>
              <a:latin typeface="メイリオ 本文"/>
            </a:endParaRPr>
          </a:p>
        </p:txBody>
      </p:sp>
      <p:sp>
        <p:nvSpPr>
          <p:cNvPr id="8" name="コンテンツ プレースホルダー 2"/>
          <p:cNvSpPr txBox="1">
            <a:spLocks/>
          </p:cNvSpPr>
          <p:nvPr/>
        </p:nvSpPr>
        <p:spPr>
          <a:xfrm>
            <a:off x="581192" y="1786810"/>
            <a:ext cx="10721808" cy="8382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panose="05020102010507070707" pitchFamily="18" charset="2"/>
              <a:buNone/>
            </a:pPr>
            <a:r>
              <a:rPr lang="ja-JP" altLang="en-US" sz="2400" b="1" dirty="0" smtClean="0">
                <a:ln/>
                <a:solidFill>
                  <a:schemeClr val="accent5"/>
                </a:solidFill>
                <a:latin typeface="メイリオ 本文"/>
              </a:rPr>
              <a:t>ロック時のリカバリ手段としての「友達の助けを借りる」という機能</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1832180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スパムアカウントを見つけるプログラム（作ってみた）</a:t>
            </a:r>
            <a:r>
              <a:rPr kumimoji="1" lang="en-US" altLang="ja-JP" dirty="0" smtClean="0"/>
              <a:t/>
            </a:r>
            <a:br>
              <a:rPr kumimoji="1" lang="en-US" altLang="ja-JP" dirty="0" smtClean="0"/>
            </a:br>
            <a:r>
              <a:rPr kumimoji="1" lang="ja-JP" altLang="en-US" sz="2400" dirty="0" smtClean="0"/>
              <a:t>「</a:t>
            </a:r>
            <a:r>
              <a:rPr kumimoji="1" lang="en-US" altLang="ja-JP" sz="2400" dirty="0" smtClean="0"/>
              <a:t>FRIEND</a:t>
            </a:r>
            <a:r>
              <a:rPr kumimoji="1" lang="ja-JP" altLang="en-US" sz="2400" dirty="0" smtClean="0"/>
              <a:t>」ページで友達一覧及び友達の友達が列挙できる</a:t>
            </a:r>
            <a:endParaRPr kumimoji="1" lang="ja-JP" altLang="en-US" sz="2400" dirty="0"/>
          </a:p>
        </p:txBody>
      </p:sp>
      <p:pic>
        <p:nvPicPr>
          <p:cNvPr id="4" name="図 3"/>
          <p:cNvPicPr>
            <a:picLocks noChangeAspect="1"/>
          </p:cNvPicPr>
          <p:nvPr/>
        </p:nvPicPr>
        <p:blipFill>
          <a:blip r:embed="rId2"/>
          <a:stretch>
            <a:fillRect/>
          </a:stretch>
        </p:blipFill>
        <p:spPr>
          <a:xfrm>
            <a:off x="581192" y="1903569"/>
            <a:ext cx="5749925" cy="4682765"/>
          </a:xfrm>
          <a:prstGeom prst="rect">
            <a:avLst/>
          </a:prstGeom>
        </p:spPr>
      </p:pic>
      <p:sp>
        <p:nvSpPr>
          <p:cNvPr id="5" name="強調線吹き出し 1 (枠付き) 4"/>
          <p:cNvSpPr/>
          <p:nvPr/>
        </p:nvSpPr>
        <p:spPr>
          <a:xfrm>
            <a:off x="6934200" y="2168216"/>
            <a:ext cx="4203700" cy="1082984"/>
          </a:xfrm>
          <a:prstGeom prst="accentBorderCallout1">
            <a:avLst>
              <a:gd name="adj1" fmla="val 18750"/>
              <a:gd name="adj2" fmla="val -8333"/>
              <a:gd name="adj3" fmla="val 67941"/>
              <a:gd name="adj4" fmla="val -97854"/>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ここへ</a:t>
            </a:r>
            <a:r>
              <a:rPr lang="en-US" altLang="ja-JP" dirty="0" smtClean="0"/>
              <a:t>URL</a:t>
            </a:r>
            <a:r>
              <a:rPr lang="ja-JP" altLang="en-US" dirty="0" smtClean="0"/>
              <a:t>をドロップすると、その人の友達一覧が表示される</a:t>
            </a:r>
            <a:endParaRPr kumimoji="1" lang="ja-JP" altLang="en-US" dirty="0"/>
          </a:p>
        </p:txBody>
      </p:sp>
      <p:sp>
        <p:nvSpPr>
          <p:cNvPr id="6" name="強調線吹き出し 1 (枠付き) 5"/>
          <p:cNvSpPr/>
          <p:nvPr/>
        </p:nvSpPr>
        <p:spPr>
          <a:xfrm>
            <a:off x="7048500" y="3703460"/>
            <a:ext cx="4203700" cy="1082984"/>
          </a:xfrm>
          <a:prstGeom prst="accentBorderCallout1">
            <a:avLst>
              <a:gd name="adj1" fmla="val 18750"/>
              <a:gd name="adj2" fmla="val -8333"/>
              <a:gd name="adj3" fmla="val 79668"/>
              <a:gd name="adj4" fmla="val -72476"/>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友達の一人を選んで、さらにその友達一覧を表示させる事ができ</a:t>
            </a:r>
            <a:r>
              <a:rPr lang="ja-JP" altLang="en-US" dirty="0"/>
              <a:t>る</a:t>
            </a:r>
            <a:endParaRPr kumimoji="1" lang="ja-JP" altLang="en-US" dirty="0"/>
          </a:p>
        </p:txBody>
      </p:sp>
    </p:spTree>
    <p:extLst>
      <p:ext uri="{BB962C8B-B14F-4D97-AF65-F5344CB8AC3E}">
        <p14:creationId xmlns:p14="http://schemas.microsoft.com/office/powerpoint/2010/main" val="197941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81192" y="1900214"/>
            <a:ext cx="5754542" cy="4689475"/>
          </a:xfrm>
          <a:prstGeom prst="rect">
            <a:avLst/>
          </a:prstGeom>
        </p:spPr>
      </p:pic>
      <p:sp>
        <p:nvSpPr>
          <p:cNvPr id="2" name="タイトル 1"/>
          <p:cNvSpPr>
            <a:spLocks noGrp="1"/>
          </p:cNvSpPr>
          <p:nvPr>
            <p:ph type="title"/>
          </p:nvPr>
        </p:nvSpPr>
        <p:spPr/>
        <p:txBody>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400" dirty="0" smtClean="0"/>
              <a:t>「</a:t>
            </a:r>
            <a:r>
              <a:rPr lang="en-US" altLang="ja-JP" sz="2400" dirty="0" smtClean="0"/>
              <a:t>spam</a:t>
            </a:r>
            <a:r>
              <a:rPr lang="ja-JP" altLang="en-US" sz="2400" dirty="0" smtClean="0"/>
              <a:t>」ページにスパムアカウントの</a:t>
            </a:r>
            <a:r>
              <a:rPr lang="en-US" altLang="ja-JP" sz="2400" dirty="0" smtClean="0"/>
              <a:t>DB</a:t>
            </a:r>
            <a:r>
              <a:rPr lang="ja-JP" altLang="en-US" sz="2400" dirty="0" smtClean="0"/>
              <a:t>がある</a:t>
            </a:r>
            <a:endParaRPr kumimoji="1" lang="ja-JP" altLang="en-US" sz="2400" dirty="0"/>
          </a:p>
        </p:txBody>
      </p:sp>
      <p:sp>
        <p:nvSpPr>
          <p:cNvPr id="5" name="強調線吹き出し 1 (枠付き) 4"/>
          <p:cNvSpPr/>
          <p:nvPr/>
        </p:nvSpPr>
        <p:spPr>
          <a:xfrm>
            <a:off x="6934200" y="2168216"/>
            <a:ext cx="4203700" cy="1082984"/>
          </a:xfrm>
          <a:prstGeom prst="accentBorderCallout1">
            <a:avLst>
              <a:gd name="adj1" fmla="val 18750"/>
              <a:gd name="adj2" fmla="val -8333"/>
              <a:gd name="adj3" fmla="val 63250"/>
              <a:gd name="adj4" fmla="val -3984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同じ写真の使いまわしや、同じ名前が多い</a:t>
            </a:r>
            <a:endParaRPr kumimoji="1" lang="ja-JP" altLang="en-US" dirty="0"/>
          </a:p>
        </p:txBody>
      </p:sp>
      <p:sp>
        <p:nvSpPr>
          <p:cNvPr id="6" name="強調線吹き出し 1 (枠付き) 5"/>
          <p:cNvSpPr/>
          <p:nvPr/>
        </p:nvSpPr>
        <p:spPr>
          <a:xfrm>
            <a:off x="7137400" y="3855860"/>
            <a:ext cx="4203700" cy="1082984"/>
          </a:xfrm>
          <a:prstGeom prst="accentBorderCallout1">
            <a:avLst>
              <a:gd name="adj1" fmla="val 18750"/>
              <a:gd name="adj2" fmla="val -8333"/>
              <a:gd name="adj3" fmla="val 49178"/>
              <a:gd name="adj4" fmla="val -4589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集合写真なども使用されている</a:t>
            </a:r>
            <a:endParaRPr kumimoji="1" lang="ja-JP" altLang="en-US" dirty="0"/>
          </a:p>
        </p:txBody>
      </p:sp>
    </p:spTree>
    <p:extLst>
      <p:ext uri="{BB962C8B-B14F-4D97-AF65-F5344CB8AC3E}">
        <p14:creationId xmlns:p14="http://schemas.microsoft.com/office/powerpoint/2010/main" val="420778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スパムアカウントを見つけるプログラム（作ってみた）</a:t>
            </a:r>
            <a:r>
              <a:rPr kumimoji="1" lang="en-US" altLang="ja-JP" dirty="0" smtClean="0"/>
              <a:t/>
            </a:r>
            <a:br>
              <a:rPr kumimoji="1" lang="en-US" altLang="ja-JP" dirty="0" smtClean="0"/>
            </a:br>
            <a:r>
              <a:rPr kumimoji="1" lang="ja-JP" altLang="en-US" sz="2400" dirty="0" smtClean="0"/>
              <a:t>スパムアカウントは強調表示されます</a:t>
            </a:r>
            <a:endParaRPr kumimoji="1" lang="ja-JP" altLang="en-US" sz="2400" dirty="0"/>
          </a:p>
        </p:txBody>
      </p:sp>
      <p:pic>
        <p:nvPicPr>
          <p:cNvPr id="3" name="図 2"/>
          <p:cNvPicPr>
            <a:picLocks noChangeAspect="1"/>
          </p:cNvPicPr>
          <p:nvPr/>
        </p:nvPicPr>
        <p:blipFill>
          <a:blip r:embed="rId2"/>
          <a:stretch>
            <a:fillRect/>
          </a:stretch>
        </p:blipFill>
        <p:spPr>
          <a:xfrm>
            <a:off x="581192" y="1914525"/>
            <a:ext cx="6591300" cy="4943475"/>
          </a:xfrm>
          <a:prstGeom prst="rect">
            <a:avLst/>
          </a:prstGeom>
        </p:spPr>
      </p:pic>
      <p:sp>
        <p:nvSpPr>
          <p:cNvPr id="5" name="強調線吹き出し 1 (枠付き) 4"/>
          <p:cNvSpPr/>
          <p:nvPr/>
        </p:nvSpPr>
        <p:spPr>
          <a:xfrm>
            <a:off x="7121692" y="5383058"/>
            <a:ext cx="4203700" cy="1082984"/>
          </a:xfrm>
          <a:prstGeom prst="accentBorderCallout1">
            <a:avLst>
              <a:gd name="adj1" fmla="val 18750"/>
              <a:gd name="adj2" fmla="val -8333"/>
              <a:gd name="adj3" fmla="val -54019"/>
              <a:gd name="adj4" fmla="val -11265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この方は３人のスパムアカウントを友達として承認してしまっています</a:t>
            </a:r>
            <a:endParaRPr kumimoji="1" lang="ja-JP" altLang="en-US" dirty="0"/>
          </a:p>
        </p:txBody>
      </p:sp>
      <p:sp>
        <p:nvSpPr>
          <p:cNvPr id="7" name="円/楕円 6"/>
          <p:cNvSpPr/>
          <p:nvPr/>
        </p:nvSpPr>
        <p:spPr>
          <a:xfrm>
            <a:off x="1739900" y="4521200"/>
            <a:ext cx="5715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強調線吹き出し 1 (枠付き) 7"/>
          <p:cNvSpPr/>
          <p:nvPr/>
        </p:nvSpPr>
        <p:spPr>
          <a:xfrm>
            <a:off x="7147092" y="2296958"/>
            <a:ext cx="4203700" cy="1082984"/>
          </a:xfrm>
          <a:prstGeom prst="accentBorderCallout1">
            <a:avLst>
              <a:gd name="adj1" fmla="val 18750"/>
              <a:gd name="adj2" fmla="val -8333"/>
              <a:gd name="adj3" fmla="val 120711"/>
              <a:gd name="adj4" fmla="val -643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スパムＤＢに存在するアカウントは強調表示されます</a:t>
            </a:r>
            <a:endParaRPr kumimoji="1" lang="ja-JP" altLang="en-US" dirty="0"/>
          </a:p>
        </p:txBody>
      </p:sp>
    </p:spTree>
    <p:extLst>
      <p:ext uri="{BB962C8B-B14F-4D97-AF65-F5344CB8AC3E}">
        <p14:creationId xmlns:p14="http://schemas.microsoft.com/office/powerpoint/2010/main" val="3779521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プロフィール写真だけの特徴</a:t>
            </a:r>
            <a:r>
              <a:rPr lang="ja-JP" altLang="en-US" sz="2700" dirty="0" smtClean="0"/>
              <a:t>あ</a:t>
            </a:r>
            <a:r>
              <a:rPr lang="ja-JP" altLang="en-US" sz="2700" dirty="0"/>
              <a:t>る</a:t>
            </a:r>
            <a:r>
              <a:rPr kumimoji="1" lang="en-US" altLang="ja-JP" sz="2700" dirty="0" smtClean="0"/>
              <a:t>Facebook</a:t>
            </a:r>
            <a:r>
              <a:rPr kumimoji="1" lang="ja-JP" altLang="en-US" sz="2700" dirty="0" smtClean="0"/>
              <a:t>の</a:t>
            </a:r>
            <a:r>
              <a:rPr lang="ja-JP" altLang="en-US" sz="2700" dirty="0" smtClean="0"/>
              <a:t>ページ</a:t>
            </a:r>
            <a:endParaRPr kumimoji="1" lang="ja-JP" altLang="en-US" sz="2700" dirty="0"/>
          </a:p>
        </p:txBody>
      </p:sp>
      <p:pic>
        <p:nvPicPr>
          <p:cNvPr id="4" name="図 3"/>
          <p:cNvPicPr>
            <a:picLocks noChangeAspect="1"/>
          </p:cNvPicPr>
          <p:nvPr/>
        </p:nvPicPr>
        <p:blipFill>
          <a:blip r:embed="rId2"/>
          <a:stretch>
            <a:fillRect/>
          </a:stretch>
        </p:blipFill>
        <p:spPr>
          <a:xfrm>
            <a:off x="1328166" y="2497392"/>
            <a:ext cx="5036444" cy="4097328"/>
          </a:xfrm>
          <a:prstGeom prst="rect">
            <a:avLst/>
          </a:prstGeom>
        </p:spPr>
      </p:pic>
      <p:pic>
        <p:nvPicPr>
          <p:cNvPr id="7" name="図 6"/>
          <p:cNvPicPr>
            <a:picLocks noChangeAspect="1"/>
          </p:cNvPicPr>
          <p:nvPr/>
        </p:nvPicPr>
        <p:blipFill>
          <a:blip r:embed="rId3"/>
          <a:stretch>
            <a:fillRect/>
          </a:stretch>
        </p:blipFill>
        <p:spPr>
          <a:xfrm>
            <a:off x="5617636" y="1715956"/>
            <a:ext cx="5741530" cy="5470987"/>
          </a:xfrm>
          <a:prstGeom prst="rect">
            <a:avLst/>
          </a:prstGeom>
        </p:spPr>
      </p:pic>
      <p:sp>
        <p:nvSpPr>
          <p:cNvPr id="6" name="強調線吹き出し 1 (枠付き) 5"/>
          <p:cNvSpPr/>
          <p:nvPr/>
        </p:nvSpPr>
        <p:spPr>
          <a:xfrm>
            <a:off x="3374118" y="4224688"/>
            <a:ext cx="4203700" cy="1082984"/>
          </a:xfrm>
          <a:prstGeom prst="accentBorderCallout1">
            <a:avLst>
              <a:gd name="adj1" fmla="val 18750"/>
              <a:gd name="adj2" fmla="val -8333"/>
              <a:gd name="adj3" fmla="val -57850"/>
              <a:gd name="adj4" fmla="val -2873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ダブルクリックでページを確認できる</a:t>
            </a:r>
            <a:endParaRPr kumimoji="1" lang="ja-JP" altLang="en-US" dirty="0"/>
          </a:p>
        </p:txBody>
      </p:sp>
    </p:spTree>
    <p:extLst>
      <p:ext uri="{BB962C8B-B14F-4D97-AF65-F5344CB8AC3E}">
        <p14:creationId xmlns:p14="http://schemas.microsoft.com/office/powerpoint/2010/main" val="254456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81192" y="2129812"/>
            <a:ext cx="5551599" cy="4516425"/>
          </a:xfrm>
          <a:prstGeom prst="rect">
            <a:avLst/>
          </a:prstGeom>
        </p:spPr>
      </p:pic>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大量の同じ名前で違う写真、でも人物は同じ？</a:t>
            </a:r>
            <a:endParaRPr kumimoji="1" lang="ja-JP" altLang="en-US" sz="2700" dirty="0"/>
          </a:p>
        </p:txBody>
      </p:sp>
      <p:pic>
        <p:nvPicPr>
          <p:cNvPr id="9" name="図 8"/>
          <p:cNvPicPr>
            <a:picLocks noChangeAspect="1"/>
          </p:cNvPicPr>
          <p:nvPr/>
        </p:nvPicPr>
        <p:blipFill>
          <a:blip r:embed="rId3"/>
          <a:stretch>
            <a:fillRect/>
          </a:stretch>
        </p:blipFill>
        <p:spPr>
          <a:xfrm>
            <a:off x="7548775" y="1409700"/>
            <a:ext cx="3886200" cy="5448300"/>
          </a:xfrm>
          <a:prstGeom prst="rect">
            <a:avLst/>
          </a:prstGeom>
        </p:spPr>
      </p:pic>
      <p:sp>
        <p:nvSpPr>
          <p:cNvPr id="6" name="強調線吹き出し 1 (枠付き) 5"/>
          <p:cNvSpPr/>
          <p:nvPr/>
        </p:nvSpPr>
        <p:spPr>
          <a:xfrm>
            <a:off x="5941166" y="3846532"/>
            <a:ext cx="4203700" cy="1082984"/>
          </a:xfrm>
          <a:prstGeom prst="accentBorderCallout1">
            <a:avLst>
              <a:gd name="adj1" fmla="val 18750"/>
              <a:gd name="adj2" fmla="val -8333"/>
              <a:gd name="adj3" fmla="val 148123"/>
              <a:gd name="adj4" fmla="val -36742"/>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右クリックメニューから</a:t>
            </a:r>
            <a:r>
              <a:rPr lang="en-US" altLang="ja-JP" dirty="0" smtClean="0"/>
              <a:t>Facebook</a:t>
            </a:r>
            <a:r>
              <a:rPr lang="ja-JP" altLang="en-US" dirty="0" smtClean="0"/>
              <a:t>のユーザ検索ができます</a:t>
            </a:r>
            <a:endParaRPr kumimoji="1" lang="ja-JP" altLang="en-US" dirty="0"/>
          </a:p>
        </p:txBody>
      </p:sp>
      <p:pic>
        <p:nvPicPr>
          <p:cNvPr id="12" name="図 11"/>
          <p:cNvPicPr>
            <a:picLocks noChangeAspect="1"/>
          </p:cNvPicPr>
          <p:nvPr/>
        </p:nvPicPr>
        <p:blipFill>
          <a:blip r:embed="rId4"/>
          <a:stretch>
            <a:fillRect/>
          </a:stretch>
        </p:blipFill>
        <p:spPr>
          <a:xfrm>
            <a:off x="2442155" y="5129212"/>
            <a:ext cx="2095500" cy="866775"/>
          </a:xfrm>
          <a:prstGeom prst="rect">
            <a:avLst/>
          </a:prstGeom>
          <a:effectLst>
            <a:outerShdw blurRad="50800" dist="38100" dir="2700000" sx="101000" sy="101000" algn="tl" rotWithShape="0">
              <a:prstClr val="black">
                <a:alpha val="56000"/>
              </a:prstClr>
            </a:outerShdw>
          </a:effectLst>
        </p:spPr>
      </p:pic>
    </p:spTree>
    <p:extLst>
      <p:ext uri="{BB962C8B-B14F-4D97-AF65-F5344CB8AC3E}">
        <p14:creationId xmlns:p14="http://schemas.microsoft.com/office/powerpoint/2010/main" val="584718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名前を</a:t>
            </a:r>
            <a:r>
              <a:rPr kumimoji="1" lang="en-US" altLang="ja-JP" sz="2700" dirty="0" smtClean="0"/>
              <a:t>google</a:t>
            </a:r>
            <a:r>
              <a:rPr lang="ja-JP" altLang="en-US" sz="2700" dirty="0" smtClean="0"/>
              <a:t>で検索すると、すでに指摘されている場合もある</a:t>
            </a:r>
            <a:endParaRPr kumimoji="1" lang="ja-JP" altLang="en-US" sz="2700" dirty="0"/>
          </a:p>
        </p:txBody>
      </p:sp>
      <p:pic>
        <p:nvPicPr>
          <p:cNvPr id="3" name="図 2"/>
          <p:cNvPicPr>
            <a:picLocks noChangeAspect="1"/>
          </p:cNvPicPr>
          <p:nvPr/>
        </p:nvPicPr>
        <p:blipFill>
          <a:blip r:embed="rId2"/>
          <a:stretch>
            <a:fillRect/>
          </a:stretch>
        </p:blipFill>
        <p:spPr>
          <a:xfrm>
            <a:off x="581192" y="2051361"/>
            <a:ext cx="5744462" cy="4673326"/>
          </a:xfrm>
          <a:prstGeom prst="rect">
            <a:avLst/>
          </a:prstGeom>
        </p:spPr>
      </p:pic>
      <p:pic>
        <p:nvPicPr>
          <p:cNvPr id="4" name="図 3"/>
          <p:cNvPicPr>
            <a:picLocks noChangeAspect="1"/>
          </p:cNvPicPr>
          <p:nvPr/>
        </p:nvPicPr>
        <p:blipFill>
          <a:blip r:embed="rId3"/>
          <a:stretch>
            <a:fillRect/>
          </a:stretch>
        </p:blipFill>
        <p:spPr>
          <a:xfrm>
            <a:off x="1338873" y="3398857"/>
            <a:ext cx="2114550" cy="895350"/>
          </a:xfrm>
          <a:prstGeom prst="rect">
            <a:avLst/>
          </a:prstGeom>
          <a:effectLst>
            <a:outerShdw blurRad="50800" dist="38100" dir="2700000" algn="tl" rotWithShape="0">
              <a:prstClr val="black">
                <a:alpha val="40000"/>
              </a:prstClr>
            </a:outerShdw>
          </a:effectLst>
        </p:spPr>
      </p:pic>
      <p:sp>
        <p:nvSpPr>
          <p:cNvPr id="6" name="強調線吹き出し 1 (枠付き) 5"/>
          <p:cNvSpPr/>
          <p:nvPr/>
        </p:nvSpPr>
        <p:spPr>
          <a:xfrm>
            <a:off x="3994150" y="5560624"/>
            <a:ext cx="4203700" cy="1082984"/>
          </a:xfrm>
          <a:prstGeom prst="accentBorderCallout1">
            <a:avLst>
              <a:gd name="adj1" fmla="val 18750"/>
              <a:gd name="adj2" fmla="val -8333"/>
              <a:gd name="adj3" fmla="val -147394"/>
              <a:gd name="adj4" fmla="val -30366"/>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右クリックメニューから</a:t>
            </a:r>
            <a:r>
              <a:rPr lang="en-US" altLang="ja-JP" dirty="0" smtClean="0"/>
              <a:t>google</a:t>
            </a:r>
            <a:r>
              <a:rPr lang="ja-JP" altLang="en-US" dirty="0" smtClean="0"/>
              <a:t>で名前を検索できます</a:t>
            </a:r>
            <a:endParaRPr kumimoji="1" lang="ja-JP" altLang="en-US" dirty="0"/>
          </a:p>
        </p:txBody>
      </p:sp>
      <p:pic>
        <p:nvPicPr>
          <p:cNvPr id="7" name="図 6"/>
          <p:cNvPicPr>
            <a:picLocks noChangeAspect="1"/>
          </p:cNvPicPr>
          <p:nvPr/>
        </p:nvPicPr>
        <p:blipFill>
          <a:blip r:embed="rId4"/>
          <a:stretch>
            <a:fillRect/>
          </a:stretch>
        </p:blipFill>
        <p:spPr>
          <a:xfrm>
            <a:off x="4680416" y="2339399"/>
            <a:ext cx="7034867" cy="28858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5117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400" dirty="0" smtClean="0"/>
              <a:t>イケメン男性パターンもある</a:t>
            </a:r>
            <a:endParaRPr kumimoji="1" lang="ja-JP" altLang="en-US" sz="2400" dirty="0"/>
          </a:p>
        </p:txBody>
      </p:sp>
      <p:pic>
        <p:nvPicPr>
          <p:cNvPr id="5" name="図 4"/>
          <p:cNvPicPr>
            <a:picLocks noChangeAspect="1"/>
          </p:cNvPicPr>
          <p:nvPr/>
        </p:nvPicPr>
        <p:blipFill>
          <a:blip r:embed="rId2"/>
          <a:stretch>
            <a:fillRect/>
          </a:stretch>
        </p:blipFill>
        <p:spPr>
          <a:xfrm>
            <a:off x="1587500" y="2328210"/>
            <a:ext cx="5459686" cy="4441651"/>
          </a:xfrm>
          <a:prstGeom prst="rect">
            <a:avLst/>
          </a:prstGeom>
        </p:spPr>
      </p:pic>
      <p:pic>
        <p:nvPicPr>
          <p:cNvPr id="8" name="図 7"/>
          <p:cNvPicPr>
            <a:picLocks noChangeAspect="1"/>
          </p:cNvPicPr>
          <p:nvPr/>
        </p:nvPicPr>
        <p:blipFill>
          <a:blip r:embed="rId3"/>
          <a:stretch>
            <a:fillRect/>
          </a:stretch>
        </p:blipFill>
        <p:spPr>
          <a:xfrm>
            <a:off x="2486135" y="5776833"/>
            <a:ext cx="2095500" cy="866775"/>
          </a:xfrm>
          <a:prstGeom prst="rect">
            <a:avLst/>
          </a:prstGeom>
          <a:effectLst>
            <a:outerShdw blurRad="50800" dist="38100" dir="2700000" sx="101000" sy="101000" algn="tl" rotWithShape="0">
              <a:prstClr val="black">
                <a:alpha val="56000"/>
              </a:prstClr>
            </a:outerShdw>
          </a:effectLst>
        </p:spPr>
      </p:pic>
      <p:pic>
        <p:nvPicPr>
          <p:cNvPr id="9" name="図 8"/>
          <p:cNvPicPr>
            <a:picLocks noChangeAspect="1"/>
          </p:cNvPicPr>
          <p:nvPr/>
        </p:nvPicPr>
        <p:blipFill>
          <a:blip r:embed="rId4"/>
          <a:stretch>
            <a:fillRect/>
          </a:stretch>
        </p:blipFill>
        <p:spPr>
          <a:xfrm>
            <a:off x="6542689" y="1966833"/>
            <a:ext cx="4387186" cy="5537553"/>
          </a:xfrm>
          <a:prstGeom prst="rect">
            <a:avLst/>
          </a:prstGeom>
        </p:spPr>
      </p:pic>
    </p:spTree>
    <p:extLst>
      <p:ext uri="{BB962C8B-B14F-4D97-AF65-F5344CB8AC3E}">
        <p14:creationId xmlns:p14="http://schemas.microsoft.com/office/powerpoint/2010/main" val="871325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自己紹介</a:t>
            </a:r>
            <a:endParaRPr kumimoji="1" lang="ja-JP" altLang="en-US" sz="4400" dirty="0"/>
          </a:p>
        </p:txBody>
      </p:sp>
      <p:sp>
        <p:nvSpPr>
          <p:cNvPr id="3" name="コンテンツ プレースホルダー 2"/>
          <p:cNvSpPr>
            <a:spLocks noGrp="1"/>
          </p:cNvSpPr>
          <p:nvPr>
            <p:ph idx="1"/>
          </p:nvPr>
        </p:nvSpPr>
        <p:spPr>
          <a:xfrm>
            <a:off x="3071005" y="1913338"/>
            <a:ext cx="8539803" cy="3678303"/>
          </a:xfrm>
        </p:spPr>
        <p:txBody>
          <a:bodyPr>
            <a:normAutofit/>
          </a:bodyPr>
          <a:lstStyle/>
          <a:p>
            <a:r>
              <a:rPr lang="ja-JP" altLang="en-US" sz="2400" dirty="0"/>
              <a:t>識別子    ＳＩＮ</a:t>
            </a:r>
            <a:r>
              <a:rPr lang="en-US" altLang="ja-JP" sz="2400" dirty="0"/>
              <a:t>/</a:t>
            </a:r>
            <a:r>
              <a:rPr lang="ja-JP" altLang="en-US" sz="2400" dirty="0"/>
              <a:t>札幌ワークス</a:t>
            </a:r>
          </a:p>
          <a:p>
            <a:r>
              <a:rPr lang="en-US" altLang="ja-JP" sz="2400" dirty="0"/>
              <a:t>Twitter</a:t>
            </a:r>
            <a:r>
              <a:rPr lang="ja-JP" altLang="en-US" sz="2400" dirty="0"/>
              <a:t>　</a:t>
            </a:r>
            <a:r>
              <a:rPr lang="en-US" altLang="ja-JP" sz="2400" dirty="0"/>
              <a:t>@furuya02</a:t>
            </a:r>
          </a:p>
          <a:p>
            <a:r>
              <a:rPr lang="ja-JP" altLang="en-US" sz="2400" dirty="0"/>
              <a:t>仕事　  　某社で</a:t>
            </a:r>
            <a:r>
              <a:rPr lang="ja-JP" altLang="en-US" sz="2400" dirty="0" smtClean="0"/>
              <a:t>システムサポート</a:t>
            </a:r>
            <a:endParaRPr lang="en-US" altLang="ja-JP" sz="2400" dirty="0" smtClean="0"/>
          </a:p>
          <a:p>
            <a:r>
              <a:rPr lang="en-US" altLang="ja-JP" sz="2400" dirty="0"/>
              <a:t>Microsoft MVP for Visual C# (2013/1</a:t>
            </a:r>
            <a:r>
              <a:rPr lang="ja-JP" altLang="en-US" sz="2400" dirty="0"/>
              <a:t>～</a:t>
            </a:r>
            <a:r>
              <a:rPr lang="en-US" altLang="ja-JP" sz="2400" dirty="0" smtClean="0"/>
              <a:t>)</a:t>
            </a:r>
            <a:endParaRPr lang="en-US" altLang="ja-JP" sz="24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98" y="2794958"/>
            <a:ext cx="2061752" cy="191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625" y="4181294"/>
            <a:ext cx="1733550" cy="704850"/>
          </a:xfrm>
          <a:prstGeom prst="rect">
            <a:avLst/>
          </a:prstGeom>
        </p:spPr>
      </p:pic>
    </p:spTree>
    <p:extLst>
      <p:ext uri="{BB962C8B-B14F-4D97-AF65-F5344CB8AC3E}">
        <p14:creationId xmlns:p14="http://schemas.microsoft.com/office/powerpoint/2010/main" val="1568371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lang="en-US" altLang="ja-JP" sz="3200" dirty="0"/>
              <a:t/>
            </a:r>
            <a:br>
              <a:rPr lang="en-US" altLang="ja-JP" sz="3200" dirty="0"/>
            </a:br>
            <a:r>
              <a:rPr kumimoji="1" lang="en-US" altLang="ja-JP" sz="2400" dirty="0" smtClean="0"/>
              <a:t>Windows</a:t>
            </a:r>
            <a:r>
              <a:rPr kumimoji="1" lang="ja-JP" altLang="en-US" sz="2400" dirty="0" smtClean="0"/>
              <a:t>用のベータ</a:t>
            </a:r>
            <a:r>
              <a:rPr lang="ja-JP" altLang="en-US" sz="2400" dirty="0"/>
              <a:t>版</a:t>
            </a:r>
            <a:r>
              <a:rPr kumimoji="1" lang="ja-JP" altLang="en-US" sz="2400" dirty="0" smtClean="0"/>
              <a:t>ですが・・・・</a:t>
            </a:r>
            <a:r>
              <a:rPr lang="ja-JP" altLang="en-US" sz="2400" dirty="0" smtClean="0"/>
              <a:t>良かったら遊んでみてください</a:t>
            </a:r>
            <a:endParaRPr kumimoji="1" lang="ja-JP" altLang="en-US" sz="2400" dirty="0"/>
          </a:p>
        </p:txBody>
      </p:sp>
      <p:sp>
        <p:nvSpPr>
          <p:cNvPr id="3" name="コンテンツ プレースホルダー 2"/>
          <p:cNvSpPr>
            <a:spLocks noGrp="1"/>
          </p:cNvSpPr>
          <p:nvPr>
            <p:ph idx="1"/>
          </p:nvPr>
        </p:nvSpPr>
        <p:spPr>
          <a:xfrm>
            <a:off x="6096000" y="2975965"/>
            <a:ext cx="10607507" cy="1921799"/>
          </a:xfrm>
        </p:spPr>
        <p:txBody>
          <a:bodyPr/>
          <a:lstStyle/>
          <a:p>
            <a:r>
              <a:rPr kumimoji="1" lang="en-US" altLang="ja-JP" dirty="0" err="1" smtClean="0"/>
              <a:t>CodePlex</a:t>
            </a:r>
            <a:endParaRPr kumimoji="1" lang="en-US" altLang="ja-JP" dirty="0" smtClean="0"/>
          </a:p>
          <a:p>
            <a:pPr marL="0" indent="0">
              <a:buNone/>
            </a:pPr>
            <a:r>
              <a:rPr lang="ja-JP" altLang="en-US" dirty="0"/>
              <a:t>　</a:t>
            </a:r>
            <a:r>
              <a:rPr lang="en-US" altLang="ja-JP" dirty="0">
                <a:hlinkClick r:id="rId2"/>
              </a:rPr>
              <a:t>http://secpolo.codeplex.com/</a:t>
            </a:r>
            <a:endParaRPr kumimoji="1" lang="en-US" altLang="ja-JP" dirty="0" smtClean="0"/>
          </a:p>
          <a:p>
            <a:r>
              <a:rPr lang="en-US" altLang="ja-JP" dirty="0" err="1" smtClean="0"/>
              <a:t>Github</a:t>
            </a:r>
            <a:endParaRPr lang="en-US" altLang="ja-JP" dirty="0" smtClean="0"/>
          </a:p>
          <a:p>
            <a:pPr marL="0" indent="0">
              <a:buNone/>
            </a:pPr>
            <a:r>
              <a:rPr kumimoji="1" lang="en-US" altLang="ja-JP" dirty="0"/>
              <a:t> </a:t>
            </a:r>
            <a:r>
              <a:rPr kumimoji="1" lang="en-US" altLang="ja-JP" dirty="0" smtClean="0"/>
              <a:t>   </a:t>
            </a:r>
            <a:r>
              <a:rPr lang="en-US" altLang="ja-JP" dirty="0" smtClean="0">
                <a:hlinkClick r:id="rId3"/>
              </a:rPr>
              <a:t>https</a:t>
            </a:r>
            <a:r>
              <a:rPr lang="en-US" altLang="ja-JP" dirty="0">
                <a:hlinkClick r:id="rId3"/>
              </a:rPr>
              <a:t>://github.com/furuya02/secpolo</a:t>
            </a:r>
            <a:endParaRPr kumimoji="1" lang="ja-JP" altLang="en-US" dirty="0"/>
          </a:p>
        </p:txBody>
      </p:sp>
      <p:pic>
        <p:nvPicPr>
          <p:cNvPr id="4" name="図 3"/>
          <p:cNvPicPr>
            <a:picLocks noChangeAspect="1"/>
          </p:cNvPicPr>
          <p:nvPr/>
        </p:nvPicPr>
        <p:blipFill>
          <a:blip r:embed="rId4"/>
          <a:stretch>
            <a:fillRect/>
          </a:stretch>
        </p:blipFill>
        <p:spPr>
          <a:xfrm>
            <a:off x="488950" y="2176560"/>
            <a:ext cx="3653832" cy="2337029"/>
          </a:xfrm>
          <a:prstGeom prst="rect">
            <a:avLst/>
          </a:prstGeom>
        </p:spPr>
      </p:pic>
      <p:pic>
        <p:nvPicPr>
          <p:cNvPr id="5" name="図 4"/>
          <p:cNvPicPr>
            <a:picLocks noChangeAspect="1"/>
          </p:cNvPicPr>
          <p:nvPr/>
        </p:nvPicPr>
        <p:blipFill>
          <a:blip r:embed="rId5"/>
          <a:stretch>
            <a:fillRect/>
          </a:stretch>
        </p:blipFill>
        <p:spPr>
          <a:xfrm>
            <a:off x="1562100" y="4093858"/>
            <a:ext cx="3524516" cy="2217411"/>
          </a:xfrm>
          <a:prstGeom prst="rect">
            <a:avLst/>
          </a:prstGeom>
        </p:spPr>
      </p:pic>
    </p:spTree>
    <p:extLst>
      <p:ext uri="{BB962C8B-B14F-4D97-AF65-F5344CB8AC3E}">
        <p14:creationId xmlns:p14="http://schemas.microsoft.com/office/powerpoint/2010/main" val="1537892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ctrTitle"/>
          </p:nvPr>
        </p:nvSpPr>
        <p:spPr>
          <a:xfrm>
            <a:off x="581191" y="1020431"/>
            <a:ext cx="10993549" cy="1475013"/>
          </a:xfrm>
        </p:spPr>
        <p:txBody>
          <a:bodyPr>
            <a:normAutofit/>
          </a:bodyPr>
          <a:lstStyle/>
          <a:p>
            <a:r>
              <a:rPr lang="ja-JP" altLang="en-US" sz="4400" dirty="0" smtClean="0">
                <a:latin typeface="+mj-ea"/>
              </a:rPr>
              <a:t>ご清聴ありがとうございました</a:t>
            </a:r>
            <a:endParaRPr kumimoji="1" lang="ja-JP" altLang="en-US" sz="4400" dirty="0">
              <a:latin typeface="+mj-ea"/>
            </a:endParaRPr>
          </a:p>
        </p:txBody>
      </p:sp>
      <p:sp>
        <p:nvSpPr>
          <p:cNvPr id="6" name="テキスト ボックス 5"/>
          <p:cNvSpPr txBox="1"/>
          <p:nvPr/>
        </p:nvSpPr>
        <p:spPr>
          <a:xfrm>
            <a:off x="5863023" y="5474926"/>
            <a:ext cx="5808277" cy="830997"/>
          </a:xfrm>
          <a:prstGeom prst="rect">
            <a:avLst/>
          </a:prstGeom>
          <a:noFill/>
        </p:spPr>
        <p:txBody>
          <a:bodyPr wrap="square" rtlCol="0">
            <a:spAutoFit/>
          </a:bodyPr>
          <a:lstStyle/>
          <a:p>
            <a:r>
              <a:rPr lang="ja-JP" altLang="en-US" sz="2400" dirty="0" smtClean="0">
                <a:solidFill>
                  <a:schemeClr val="bg1"/>
                </a:solidFill>
              </a:rPr>
              <a:t>札幌</a:t>
            </a:r>
            <a:r>
              <a:rPr lang="ja-JP" altLang="en-US" sz="2400" dirty="0">
                <a:solidFill>
                  <a:schemeClr val="bg1"/>
                </a:solidFill>
              </a:rPr>
              <a:t>ワークス</a:t>
            </a:r>
          </a:p>
          <a:p>
            <a:r>
              <a:rPr lang="en-US" altLang="ja-JP" sz="2400" u="sng" dirty="0">
                <a:solidFill>
                  <a:schemeClr val="bg2"/>
                </a:solidFill>
              </a:rPr>
              <a:t>http://</a:t>
            </a:r>
            <a:r>
              <a:rPr lang="en-US" altLang="ja-JP" sz="2400" u="sng" dirty="0" smtClean="0">
                <a:solidFill>
                  <a:schemeClr val="bg2"/>
                </a:solidFill>
              </a:rPr>
              <a:t>www.sapporoworks.ne.jp/spw</a:t>
            </a:r>
            <a:endParaRPr lang="en-US" altLang="ja-JP" sz="2400" u="sng" dirty="0">
              <a:solidFill>
                <a:schemeClr val="bg2"/>
              </a:solidFill>
            </a:endParaRPr>
          </a:p>
        </p:txBody>
      </p:sp>
    </p:spTree>
    <p:extLst>
      <p:ext uri="{BB962C8B-B14F-4D97-AF65-F5344CB8AC3E}">
        <p14:creationId xmlns:p14="http://schemas.microsoft.com/office/powerpoint/2010/main" val="77010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7962733" y="1562100"/>
            <a:ext cx="3648075" cy="4191000"/>
          </a:xfrm>
          <a:prstGeom prst="rect">
            <a:avLst/>
          </a:prstGeom>
        </p:spPr>
      </p:pic>
      <p:sp>
        <p:nvSpPr>
          <p:cNvPr id="2" name="タイトル 1"/>
          <p:cNvSpPr>
            <a:spLocks noGrp="1"/>
          </p:cNvSpPr>
          <p:nvPr>
            <p:ph type="title"/>
          </p:nvPr>
        </p:nvSpPr>
        <p:spPr/>
        <p:txBody>
          <a:bodyPr>
            <a:normAutofit fontScale="90000"/>
          </a:bodyPr>
          <a:lstStyle/>
          <a:p>
            <a:r>
              <a:rPr lang="ja-JP" altLang="en-US" sz="3600" dirty="0"/>
              <a:t>旧</a:t>
            </a:r>
            <a:r>
              <a:rPr lang="ja-JP" altLang="en-US" sz="3600" dirty="0" smtClean="0"/>
              <a:t>友人（？）からの「お友達申請」</a:t>
            </a:r>
            <a:r>
              <a:rPr lang="en-US" altLang="ja-JP" sz="3600" dirty="0" smtClean="0"/>
              <a:t/>
            </a:r>
            <a:br>
              <a:rPr lang="en-US" altLang="ja-JP" sz="3600" dirty="0" smtClean="0"/>
            </a:br>
            <a:r>
              <a:rPr lang="ja-JP" altLang="en-US" sz="3200" dirty="0" smtClean="0"/>
              <a:t>その</a:t>
            </a:r>
            <a:r>
              <a:rPr lang="ja-JP" altLang="en-US" sz="2700" dirty="0" smtClean="0"/>
              <a:t>「お友達一覧」に見たことある顔が・・・・</a:t>
            </a:r>
            <a:endParaRPr kumimoji="1" lang="ja-JP" altLang="en-US" sz="2700" dirty="0"/>
          </a:p>
        </p:txBody>
      </p:sp>
      <p:pic>
        <p:nvPicPr>
          <p:cNvPr id="10" name="図 9"/>
          <p:cNvPicPr>
            <a:picLocks noChangeAspect="1"/>
          </p:cNvPicPr>
          <p:nvPr/>
        </p:nvPicPr>
        <p:blipFill>
          <a:blip r:embed="rId3"/>
          <a:stretch>
            <a:fillRect/>
          </a:stretch>
        </p:blipFill>
        <p:spPr>
          <a:xfrm>
            <a:off x="758992" y="2058856"/>
            <a:ext cx="7148024" cy="4404505"/>
          </a:xfrm>
          <a:prstGeom prst="rect">
            <a:avLst/>
          </a:prstGeom>
        </p:spPr>
      </p:pic>
    </p:spTree>
    <p:extLst>
      <p:ext uri="{BB962C8B-B14F-4D97-AF65-F5344CB8AC3E}">
        <p14:creationId xmlns:p14="http://schemas.microsoft.com/office/powerpoint/2010/main" val="271345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メッセージ送ってみましたが・・・</a:t>
            </a:r>
            <a:endParaRPr kumimoji="1" lang="ja-JP" altLang="en-US" sz="3200"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pic>
        <p:nvPicPr>
          <p:cNvPr id="5" name="図 4"/>
          <p:cNvPicPr>
            <a:picLocks noChangeAspect="1"/>
          </p:cNvPicPr>
          <p:nvPr/>
        </p:nvPicPr>
        <p:blipFill>
          <a:blip r:embed="rId3"/>
          <a:stretch>
            <a:fillRect/>
          </a:stretch>
        </p:blipFill>
        <p:spPr>
          <a:xfrm>
            <a:off x="581192" y="2019728"/>
            <a:ext cx="8748485" cy="2477099"/>
          </a:xfrm>
          <a:prstGeom prst="rect">
            <a:avLst/>
          </a:prstGeom>
        </p:spPr>
      </p:pic>
      <p:sp>
        <p:nvSpPr>
          <p:cNvPr id="9" name="コンテンツ プレースホルダー 2"/>
          <p:cNvSpPr>
            <a:spLocks noGrp="1"/>
          </p:cNvSpPr>
          <p:nvPr>
            <p:ph idx="1"/>
          </p:nvPr>
        </p:nvSpPr>
        <p:spPr>
          <a:xfrm>
            <a:off x="581192" y="4648443"/>
            <a:ext cx="10065196" cy="1693199"/>
          </a:xfrm>
        </p:spPr>
        <p:txBody>
          <a:bodyPr>
            <a:noAutofit/>
          </a:bodyPr>
          <a:lstStyle/>
          <a:p>
            <a:pPr marL="0" indent="0">
              <a:buNone/>
            </a:pPr>
            <a:endParaRPr lang="en-US" altLang="ja-JP" sz="2400" b="1" dirty="0" smtClean="0">
              <a:ln/>
              <a:solidFill>
                <a:srgbClr val="FF0000"/>
              </a:solidFill>
              <a:latin typeface="メイリオ 本文"/>
            </a:endParaRPr>
          </a:p>
          <a:p>
            <a:pPr marL="0" indent="0">
              <a:buNone/>
            </a:pPr>
            <a:r>
              <a:rPr lang="ja-JP" altLang="en-US" sz="2400" b="1" dirty="0">
                <a:ln/>
                <a:solidFill>
                  <a:schemeClr val="accent5"/>
                </a:solidFill>
                <a:latin typeface="メイリオ 本文"/>
              </a:rPr>
              <a:t>・</a:t>
            </a:r>
            <a:r>
              <a:rPr lang="ja-JP" altLang="en-US" sz="2400" b="1" dirty="0" smtClean="0">
                <a:ln/>
                <a:solidFill>
                  <a:schemeClr val="accent5"/>
                </a:solidFill>
                <a:latin typeface="メイリオ 本文"/>
              </a:rPr>
              <a:t>しばらくして「開封」になってるが、音沙汰なし</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・最近の更新記事もなし</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・これ・・・やられてるって事なのですか（・・）</a:t>
            </a:r>
            <a:endParaRPr lang="ja-JP" altLang="en-US" sz="2400" b="1" dirty="0">
              <a:ln/>
              <a:solidFill>
                <a:schemeClr val="accent5"/>
              </a:solidFill>
              <a:latin typeface="メイリオ 本文"/>
            </a:endParaRPr>
          </a:p>
          <a:p>
            <a:pPr marL="0" indent="0">
              <a:buNone/>
            </a:pPr>
            <a:endParaRPr lang="en-US" altLang="ja-JP" sz="2400" b="1" dirty="0" smtClean="0">
              <a:ln/>
              <a:solidFill>
                <a:srgbClr val="FF0000"/>
              </a:solidFill>
              <a:latin typeface="メイリオ 本文"/>
            </a:endParaRPr>
          </a:p>
        </p:txBody>
      </p:sp>
    </p:spTree>
    <p:extLst>
      <p:ext uri="{BB962C8B-B14F-4D97-AF65-F5344CB8AC3E}">
        <p14:creationId xmlns:p14="http://schemas.microsoft.com/office/powerpoint/2010/main" val="88990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スパムアカウントについて</a:t>
            </a:r>
            <a:r>
              <a:rPr lang="en-US" altLang="ja-JP" sz="3200" dirty="0" smtClean="0"/>
              <a:t/>
            </a:r>
            <a:br>
              <a:rPr lang="en-US" altLang="ja-JP" sz="3200" dirty="0" smtClean="0"/>
            </a:br>
            <a:r>
              <a:rPr lang="ja-JP" altLang="en-US" sz="2700" dirty="0" smtClean="0"/>
              <a:t>ちょっと色々検索してみました・・・・・</a:t>
            </a:r>
            <a:endParaRPr kumimoji="1" lang="ja-JP" altLang="en-US" sz="2700" dirty="0"/>
          </a:p>
        </p:txBody>
      </p:sp>
      <p:sp>
        <p:nvSpPr>
          <p:cNvPr id="3" name="コンテンツ プレースホルダー 2"/>
          <p:cNvSpPr>
            <a:spLocks noGrp="1"/>
          </p:cNvSpPr>
          <p:nvPr>
            <p:ph idx="1"/>
          </p:nvPr>
        </p:nvSpPr>
        <p:spPr/>
        <p:txBody>
          <a:bodyPr>
            <a:noAutofit/>
          </a:bodyPr>
          <a:lstStyle/>
          <a:p>
            <a:pPr marL="0" indent="0">
              <a:buNone/>
            </a:pPr>
            <a:r>
              <a:rPr lang="ja-JP" altLang="en-US" sz="2400" dirty="0" smtClean="0"/>
              <a:t>スパムアカウントは、大別すると２種類？</a:t>
            </a:r>
            <a:endParaRPr lang="en-US" altLang="ja-JP" sz="2400" dirty="0" smtClean="0"/>
          </a:p>
          <a:p>
            <a:pPr marL="0" indent="0">
              <a:buNone/>
            </a:pPr>
            <a:endParaRPr lang="en-US" altLang="ja-JP" sz="2400" dirty="0" smtClean="0"/>
          </a:p>
          <a:p>
            <a:r>
              <a:rPr lang="ja-JP" altLang="en-US" sz="2400" dirty="0" smtClean="0"/>
              <a:t>大量生産型</a:t>
            </a:r>
            <a:endParaRPr lang="en-US" altLang="ja-JP" sz="2400" dirty="0" smtClean="0"/>
          </a:p>
          <a:p>
            <a:r>
              <a:rPr lang="ja-JP" altLang="en-US" sz="2400" dirty="0" smtClean="0"/>
              <a:t>標的</a:t>
            </a:r>
            <a:r>
              <a:rPr lang="ja-JP" altLang="en-US" sz="2400" dirty="0"/>
              <a:t>型</a:t>
            </a:r>
            <a:endParaRPr lang="en-US" altLang="ja-JP" sz="2400" dirty="0" smtClean="0"/>
          </a:p>
          <a:p>
            <a:pPr marL="0" indent="0">
              <a:buNone/>
            </a:pPr>
            <a:r>
              <a:rPr lang="ja-JP" altLang="en-US" sz="2400" dirty="0"/>
              <a:t>　</a:t>
            </a:r>
            <a:endParaRPr lang="en-US" altLang="ja-JP" sz="2400" dirty="0" smtClean="0"/>
          </a:p>
          <a:p>
            <a:pPr marL="0" indent="0">
              <a:buNone/>
            </a:pPr>
            <a:r>
              <a:rPr lang="ja-JP" altLang="en-US" sz="2400" dirty="0" smtClean="0"/>
              <a:t>　</a:t>
            </a:r>
            <a:endParaRPr kumimoji="1" lang="ja-JP" altLang="en-US" sz="2400"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spTree>
    <p:extLst>
      <p:ext uri="{BB962C8B-B14F-4D97-AF65-F5344CB8AC3E}">
        <p14:creationId xmlns:p14="http://schemas.microsoft.com/office/powerpoint/2010/main" val="2572953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①大量生産型</a:t>
            </a:r>
            <a:r>
              <a:rPr lang="en-US" altLang="ja-JP" dirty="0" smtClean="0"/>
              <a:t/>
            </a:r>
            <a:br>
              <a:rPr lang="en-US" altLang="ja-JP" dirty="0" smtClean="0"/>
            </a:br>
            <a:r>
              <a:rPr lang="ja-JP" altLang="en-US" sz="2400" dirty="0" smtClean="0">
                <a:latin typeface="メイリオ 本文"/>
              </a:rPr>
              <a:t>アカウント生成のロジックが、見え隠れする・・・・</a:t>
            </a:r>
            <a:endParaRPr kumimoji="1" lang="ja-JP" altLang="en-US" sz="2400" dirty="0"/>
          </a:p>
        </p:txBody>
      </p:sp>
      <p:sp>
        <p:nvSpPr>
          <p:cNvPr id="3" name="コンテンツ プレースホルダー 2"/>
          <p:cNvSpPr>
            <a:spLocks noGrp="1"/>
          </p:cNvSpPr>
          <p:nvPr>
            <p:ph idx="1"/>
          </p:nvPr>
        </p:nvSpPr>
        <p:spPr>
          <a:xfrm>
            <a:off x="560903" y="2086378"/>
            <a:ext cx="11029615" cy="1841679"/>
          </a:xfrm>
        </p:spPr>
        <p:txBody>
          <a:bodyPr>
            <a:noAutofit/>
          </a:bodyPr>
          <a:lstStyle/>
          <a:p>
            <a:r>
              <a:rPr lang="ja-JP" altLang="en-US" sz="2400" dirty="0">
                <a:latin typeface="メイリオ 本文"/>
              </a:rPr>
              <a:t>プロフィール写真の登録のみで、特に記事がない</a:t>
            </a:r>
          </a:p>
          <a:p>
            <a:r>
              <a:rPr lang="ja-JP" altLang="en-US" sz="2400" dirty="0">
                <a:latin typeface="メイリオ 本文"/>
              </a:rPr>
              <a:t>同じ写真で</a:t>
            </a:r>
            <a:r>
              <a:rPr lang="ja-JP" altLang="en-US" sz="2400" dirty="0" smtClean="0">
                <a:latin typeface="メイリオ 本文"/>
              </a:rPr>
              <a:t>大量（同一写真</a:t>
            </a:r>
            <a:r>
              <a:rPr lang="ja-JP" altLang="en-US" sz="2400" dirty="0">
                <a:latin typeface="メイリオ 本文"/>
              </a:rPr>
              <a:t>で</a:t>
            </a:r>
            <a:r>
              <a:rPr lang="ja-JP" altLang="en-US" sz="2400" dirty="0" smtClean="0">
                <a:latin typeface="メイリオ 本文"/>
              </a:rPr>
              <a:t>複数アカウントはあり得ない）</a:t>
            </a:r>
            <a:endParaRPr lang="ja-JP" altLang="en-US" sz="2400" dirty="0">
              <a:latin typeface="メイリオ 本文"/>
            </a:endParaRPr>
          </a:p>
          <a:p>
            <a:r>
              <a:rPr lang="ja-JP" altLang="en-US" sz="2400" dirty="0">
                <a:latin typeface="メイリオ 本文"/>
              </a:rPr>
              <a:t>同じ名前で</a:t>
            </a:r>
            <a:r>
              <a:rPr lang="ja-JP" altLang="en-US" sz="2400" dirty="0" smtClean="0">
                <a:latin typeface="メイリオ 本文"/>
              </a:rPr>
              <a:t>大量（スパム</a:t>
            </a:r>
            <a:r>
              <a:rPr lang="ja-JP" altLang="en-US" sz="2400" dirty="0">
                <a:latin typeface="メイリオ 本文"/>
              </a:rPr>
              <a:t>作成者も名前を考えるのが邪魔くさい</a:t>
            </a:r>
            <a:r>
              <a:rPr lang="ja-JP" altLang="en-US" sz="2400" dirty="0" smtClean="0">
                <a:latin typeface="メイリオ 本文"/>
              </a:rPr>
              <a:t>？）</a:t>
            </a:r>
            <a:endParaRPr lang="en-US" altLang="ja-JP" sz="2400" dirty="0" smtClean="0">
              <a:latin typeface="メイリオ 本文"/>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spTree>
    <p:extLst>
      <p:ext uri="{BB962C8B-B14F-4D97-AF65-F5344CB8AC3E}">
        <p14:creationId xmlns:p14="http://schemas.microsoft.com/office/powerpoint/2010/main" val="179902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①大量生産型</a:t>
            </a:r>
            <a:r>
              <a:rPr lang="en-US" altLang="ja-JP" sz="3200" dirty="0" smtClean="0"/>
              <a:t/>
            </a:r>
            <a:br>
              <a:rPr lang="en-US" altLang="ja-JP" sz="3200" dirty="0" smtClean="0"/>
            </a:br>
            <a:r>
              <a:rPr lang="ja-JP" altLang="en-US" sz="2400" dirty="0" smtClean="0"/>
              <a:t>各所で列挙されているようです</a:t>
            </a:r>
            <a:endParaRPr kumimoji="1" lang="ja-JP" altLang="en-US" sz="2400" dirty="0"/>
          </a:p>
        </p:txBody>
      </p:sp>
      <p:pic>
        <p:nvPicPr>
          <p:cNvPr id="6" name="図 5"/>
          <p:cNvPicPr>
            <a:picLocks noChangeAspect="1"/>
          </p:cNvPicPr>
          <p:nvPr/>
        </p:nvPicPr>
        <p:blipFill>
          <a:blip r:embed="rId2"/>
          <a:stretch>
            <a:fillRect/>
          </a:stretch>
        </p:blipFill>
        <p:spPr>
          <a:xfrm>
            <a:off x="684688" y="1715956"/>
            <a:ext cx="6638492" cy="5067300"/>
          </a:xfrm>
          <a:prstGeom prst="rect">
            <a:avLst/>
          </a:prstGeom>
        </p:spPr>
      </p:pic>
      <p:sp>
        <p:nvSpPr>
          <p:cNvPr id="3" name="コンテンツ プレースホルダー 2"/>
          <p:cNvSpPr>
            <a:spLocks noGrp="1"/>
          </p:cNvSpPr>
          <p:nvPr>
            <p:ph idx="1"/>
          </p:nvPr>
        </p:nvSpPr>
        <p:spPr>
          <a:xfrm>
            <a:off x="6096000" y="2739539"/>
            <a:ext cx="6086308" cy="3678303"/>
          </a:xfrm>
        </p:spPr>
        <p:txBody>
          <a:bodyPr>
            <a:noAutofit/>
          </a:bodyPr>
          <a:lstStyle/>
          <a:p>
            <a:endParaRPr lang="ja-JP" altLang="en-US" sz="2400" dirty="0">
              <a:latin typeface="メイリオ 本文"/>
            </a:endParaRPr>
          </a:p>
          <a:p>
            <a:r>
              <a:rPr lang="ja-JP" altLang="en-US" sz="2400" dirty="0" smtClean="0">
                <a:latin typeface="メイリオ 本文"/>
              </a:rPr>
              <a:t>灰色</a:t>
            </a:r>
            <a:r>
              <a:rPr lang="ja-JP" altLang="en-US" sz="2400" dirty="0">
                <a:latin typeface="メイリオ 本文"/>
              </a:rPr>
              <a:t>な</a:t>
            </a:r>
            <a:r>
              <a:rPr lang="ja-JP" altLang="en-US" sz="2400" dirty="0" smtClean="0">
                <a:latin typeface="メイリオ 本文"/>
              </a:rPr>
              <a:t>人々</a:t>
            </a:r>
            <a:endParaRPr lang="en-US" altLang="ja-JP" sz="2400" dirty="0" smtClean="0">
              <a:latin typeface="メイリオ 本文"/>
            </a:endParaRPr>
          </a:p>
          <a:p>
            <a:pPr marL="0" indent="0">
              <a:buNone/>
            </a:pPr>
            <a:r>
              <a:rPr lang="en-US" altLang="ja-JP" sz="2400" u="sng" dirty="0" smtClean="0">
                <a:latin typeface="メイリオ 本文"/>
              </a:rPr>
              <a:t>https</a:t>
            </a:r>
            <a:r>
              <a:rPr lang="en-US" altLang="ja-JP" sz="2400" u="sng" dirty="0">
                <a:latin typeface="メイリオ 本文"/>
              </a:rPr>
              <a:t>://www.facebook.com/GrayListPage</a:t>
            </a:r>
          </a:p>
          <a:p>
            <a:r>
              <a:rPr lang="ja-JP" altLang="en-US" sz="2400" dirty="0" smtClean="0">
                <a:latin typeface="メイリオ 本文"/>
              </a:rPr>
              <a:t>注意</a:t>
            </a:r>
            <a:r>
              <a:rPr lang="ja-JP" altLang="en-US" sz="2400" dirty="0">
                <a:latin typeface="メイリオ 本文"/>
              </a:rPr>
              <a:t>スパムアカウント</a:t>
            </a:r>
          </a:p>
          <a:p>
            <a:pPr marL="0" indent="0">
              <a:buNone/>
            </a:pPr>
            <a:r>
              <a:rPr lang="en-US" altLang="ja-JP" sz="2400" u="sng" dirty="0">
                <a:latin typeface="メイリオ 本文"/>
              </a:rPr>
              <a:t>https://www.facebook.com/stopspams</a:t>
            </a:r>
          </a:p>
          <a:p>
            <a:r>
              <a:rPr lang="ja-JP" altLang="en-US" sz="2400" dirty="0" smtClean="0">
                <a:latin typeface="メイリオ 本文"/>
              </a:rPr>
              <a:t>危険</a:t>
            </a:r>
            <a:r>
              <a:rPr lang="ja-JP" altLang="en-US" sz="2400" dirty="0">
                <a:latin typeface="メイリオ 本文"/>
              </a:rPr>
              <a:t>なフェースブックページ</a:t>
            </a:r>
          </a:p>
          <a:p>
            <a:pPr marL="0" indent="0">
              <a:buNone/>
            </a:pPr>
            <a:r>
              <a:rPr lang="en-US" altLang="ja-JP" sz="2400" u="sng" dirty="0">
                <a:latin typeface="メイリオ 本文"/>
              </a:rPr>
              <a:t>http://onijima.jp/?</a:t>
            </a:r>
            <a:r>
              <a:rPr lang="en-US" altLang="ja-JP" sz="2400" u="sng" dirty="0" smtClean="0">
                <a:latin typeface="メイリオ 本文"/>
              </a:rPr>
              <a:t>p=4323</a:t>
            </a:r>
          </a:p>
        </p:txBody>
      </p:sp>
    </p:spTree>
    <p:extLst>
      <p:ext uri="{BB962C8B-B14F-4D97-AF65-F5344CB8AC3E}">
        <p14:creationId xmlns:p14="http://schemas.microsoft.com/office/powerpoint/2010/main" val="419077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②標的型</a:t>
            </a:r>
            <a:r>
              <a:rPr kumimoji="1" lang="en-US" altLang="ja-JP" sz="3200" dirty="0" smtClean="0"/>
              <a:t/>
            </a:r>
            <a:br>
              <a:rPr kumimoji="1" lang="en-US" altLang="ja-JP" sz="3200" dirty="0" smtClean="0"/>
            </a:br>
            <a:r>
              <a:rPr lang="ja-JP" altLang="en-US" sz="2700" dirty="0"/>
              <a:t>実在</a:t>
            </a:r>
            <a:r>
              <a:rPr lang="ja-JP" altLang="en-US" sz="2700" dirty="0" smtClean="0"/>
              <a:t>するユーザを</a:t>
            </a:r>
            <a:r>
              <a:rPr kumimoji="1" lang="ja-JP" altLang="en-US" sz="2700" dirty="0" smtClean="0"/>
              <a:t>巧妙に真似る</a:t>
            </a:r>
            <a:endParaRPr kumimoji="1" lang="ja-JP" altLang="en-US" sz="2700" dirty="0"/>
          </a:p>
        </p:txBody>
      </p:sp>
      <p:pic>
        <p:nvPicPr>
          <p:cNvPr id="4" name="図 3"/>
          <p:cNvPicPr>
            <a:picLocks noChangeAspect="1"/>
          </p:cNvPicPr>
          <p:nvPr/>
        </p:nvPicPr>
        <p:blipFill>
          <a:blip r:embed="rId2"/>
          <a:stretch>
            <a:fillRect/>
          </a:stretch>
        </p:blipFill>
        <p:spPr>
          <a:xfrm>
            <a:off x="4862412" y="1686883"/>
            <a:ext cx="7096125" cy="1247775"/>
          </a:xfrm>
          <a:prstGeom prst="rect">
            <a:avLst/>
          </a:prstGeom>
        </p:spPr>
      </p:pic>
      <p:sp>
        <p:nvSpPr>
          <p:cNvPr id="7" name="テキスト ボックス 6"/>
          <p:cNvSpPr txBox="1"/>
          <p:nvPr/>
        </p:nvSpPr>
        <p:spPr>
          <a:xfrm>
            <a:off x="1647992" y="6261577"/>
            <a:ext cx="5176417" cy="369332"/>
          </a:xfrm>
          <a:prstGeom prst="rect">
            <a:avLst/>
          </a:prstGeom>
          <a:noFill/>
        </p:spPr>
        <p:txBody>
          <a:bodyPr wrap="none" rtlCol="0">
            <a:spAutoFit/>
          </a:bodyPr>
          <a:lstStyle/>
          <a:p>
            <a:r>
              <a:rPr lang="en-US" altLang="ja-JP" dirty="0"/>
              <a:t>http://www.naver.jp/</a:t>
            </a:r>
            <a:r>
              <a:rPr lang="ja-JP" altLang="en-US" dirty="0"/>
              <a:t>　「</a:t>
            </a:r>
            <a:r>
              <a:rPr lang="en-US" altLang="ja-JP" dirty="0"/>
              <a:t>NAVER</a:t>
            </a:r>
            <a:r>
              <a:rPr lang="ja-JP" altLang="en-US" dirty="0"/>
              <a:t>まとめ」より</a:t>
            </a:r>
            <a:endParaRPr kumimoji="1" lang="ja-JP" altLang="en-US" dirty="0"/>
          </a:p>
        </p:txBody>
      </p:sp>
      <p:pic>
        <p:nvPicPr>
          <p:cNvPr id="9" name="図 8"/>
          <p:cNvPicPr>
            <a:picLocks noChangeAspect="1"/>
          </p:cNvPicPr>
          <p:nvPr/>
        </p:nvPicPr>
        <p:blipFill>
          <a:blip r:embed="rId3"/>
          <a:stretch>
            <a:fillRect/>
          </a:stretch>
        </p:blipFill>
        <p:spPr>
          <a:xfrm>
            <a:off x="292100" y="2627322"/>
            <a:ext cx="5803900" cy="3353563"/>
          </a:xfrm>
          <a:prstGeom prst="rect">
            <a:avLst/>
          </a:prstGeom>
        </p:spPr>
      </p:pic>
      <p:sp>
        <p:nvSpPr>
          <p:cNvPr id="11" name="コンテンツ プレースホルダー 2"/>
          <p:cNvSpPr>
            <a:spLocks noGrp="1"/>
          </p:cNvSpPr>
          <p:nvPr>
            <p:ph idx="1"/>
          </p:nvPr>
        </p:nvSpPr>
        <p:spPr>
          <a:xfrm>
            <a:off x="6397792" y="3565333"/>
            <a:ext cx="5794208" cy="1477542"/>
          </a:xfrm>
        </p:spPr>
        <p:txBody>
          <a:bodyPr>
            <a:noAutofit/>
          </a:bodyPr>
          <a:lstStyle/>
          <a:p>
            <a:pPr marL="0" indent="0">
              <a:buNone/>
            </a:pPr>
            <a:r>
              <a:rPr lang="ja-JP" altLang="en-US" sz="2400" b="1" dirty="0" smtClean="0">
                <a:ln/>
                <a:solidFill>
                  <a:schemeClr val="accent5"/>
                </a:solidFill>
                <a:latin typeface="メイリオ 本文"/>
              </a:rPr>
              <a:t>・実在のユーザと同姓同名</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・基本情報・写真など寸分変わらない</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・本人の友人全てに友達申請</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2732278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a:t>
            </a:r>
            <a:r>
              <a:rPr kumimoji="1" lang="ja-JP" altLang="en-US" sz="3200" dirty="0" smtClean="0"/>
              <a:t>スパムアカウント</a:t>
            </a:r>
            <a:r>
              <a:rPr lang="ja-JP" altLang="en-US" sz="3200" dirty="0" smtClean="0"/>
              <a:t>の目的</a:t>
            </a:r>
            <a:r>
              <a:rPr lang="ja-JP" altLang="en-US" sz="3200" dirty="0"/>
              <a:t>！</a:t>
            </a:r>
            <a:r>
              <a:rPr lang="ja-JP" altLang="en-US" sz="3200" dirty="0" smtClean="0"/>
              <a:t>？</a:t>
            </a:r>
            <a:r>
              <a:rPr lang="en-US" altLang="ja-JP" sz="3200" dirty="0" smtClean="0"/>
              <a:t/>
            </a:r>
            <a:br>
              <a:rPr lang="en-US" altLang="ja-JP" sz="3200" dirty="0" smtClean="0"/>
            </a:br>
            <a:r>
              <a:rPr lang="ja-JP" altLang="en-US" sz="2400" dirty="0" smtClean="0"/>
              <a:t>出会い系</a:t>
            </a:r>
            <a:r>
              <a:rPr lang="ja-JP" altLang="en-US" sz="2400" dirty="0"/>
              <a:t>サイトへの</a:t>
            </a:r>
            <a:r>
              <a:rPr lang="ja-JP" altLang="en-US" sz="2400" dirty="0" smtClean="0"/>
              <a:t>誘導</a:t>
            </a:r>
            <a:endParaRPr kumimoji="1" lang="ja-JP" altLang="en-US" sz="2400" dirty="0"/>
          </a:p>
        </p:txBody>
      </p:sp>
      <p:pic>
        <p:nvPicPr>
          <p:cNvPr id="5" name="図 4"/>
          <p:cNvPicPr>
            <a:picLocks noChangeAspect="1"/>
          </p:cNvPicPr>
          <p:nvPr/>
        </p:nvPicPr>
        <p:blipFill>
          <a:blip r:embed="rId2"/>
          <a:stretch>
            <a:fillRect/>
          </a:stretch>
        </p:blipFill>
        <p:spPr>
          <a:xfrm>
            <a:off x="1153485" y="1944790"/>
            <a:ext cx="6861072" cy="3871809"/>
          </a:xfrm>
          <a:prstGeom prst="rect">
            <a:avLst/>
          </a:prstGeom>
        </p:spPr>
      </p:pic>
      <p:sp>
        <p:nvSpPr>
          <p:cNvPr id="6" name="コンテンツ プレースホルダー 2"/>
          <p:cNvSpPr>
            <a:spLocks noGrp="1"/>
          </p:cNvSpPr>
          <p:nvPr>
            <p:ph idx="1"/>
          </p:nvPr>
        </p:nvSpPr>
        <p:spPr>
          <a:xfrm>
            <a:off x="2108200" y="5532858"/>
            <a:ext cx="9324808" cy="1477542"/>
          </a:xfrm>
        </p:spPr>
        <p:txBody>
          <a:bodyPr>
            <a:noAutofit/>
          </a:bodyPr>
          <a:lstStyle/>
          <a:p>
            <a:pPr marL="0" indent="0">
              <a:buNone/>
            </a:pPr>
            <a:r>
              <a:rPr lang="en-US" altLang="ja-JP" sz="2400" b="1" dirty="0" smtClean="0">
                <a:ln/>
                <a:solidFill>
                  <a:schemeClr val="accent5"/>
                </a:solidFill>
                <a:latin typeface="メイリオ 本文"/>
              </a:rPr>
              <a:t>Facebook</a:t>
            </a:r>
            <a:r>
              <a:rPr lang="ja-JP" altLang="en-US" sz="2400" b="1" dirty="0" smtClean="0">
                <a:ln/>
                <a:solidFill>
                  <a:schemeClr val="accent5"/>
                </a:solidFill>
                <a:latin typeface="メイリオ 本文"/>
              </a:rPr>
              <a:t>で続けられないので</a:t>
            </a:r>
            <a:r>
              <a:rPr lang="en-US" altLang="ja-JP" sz="2400" b="1" dirty="0" smtClean="0">
                <a:ln/>
                <a:solidFill>
                  <a:schemeClr val="accent5"/>
                </a:solidFill>
                <a:latin typeface="メイリオ 本文"/>
              </a:rPr>
              <a:t>(</a:t>
            </a:r>
            <a:r>
              <a:rPr lang="ja-JP" altLang="en-US" sz="2400" b="1" dirty="0" smtClean="0">
                <a:ln/>
                <a:solidFill>
                  <a:schemeClr val="accent5"/>
                </a:solidFill>
                <a:latin typeface="メイリオ 本文"/>
              </a:rPr>
              <a:t>涙</a:t>
            </a:r>
            <a:r>
              <a:rPr lang="en-US" altLang="ja-JP" sz="2400" b="1" dirty="0" smtClean="0">
                <a:ln/>
                <a:solidFill>
                  <a:schemeClr val="accent5"/>
                </a:solidFill>
                <a:latin typeface="メイリオ 本文"/>
              </a:rPr>
              <a:t>)</a:t>
            </a:r>
            <a:r>
              <a:rPr lang="ja-JP" altLang="en-US" sz="2400" b="1" dirty="0" smtClean="0">
                <a:ln/>
                <a:solidFill>
                  <a:schemeClr val="accent5"/>
                </a:solidFill>
                <a:latin typeface="メイリオ 本文"/>
              </a:rPr>
              <a:t>・・・有料掲示板等へ誘導</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1750357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配当">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すりガラス">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TC103457464[[fn=配当]]</Template>
  <TotalTime>1022</TotalTime>
  <Words>525</Words>
  <Application>Microsoft Office PowerPoint</Application>
  <PresentationFormat>ワイド画面</PresentationFormat>
  <Paragraphs>84</Paragraphs>
  <Slides>21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ＭＳ Ｐゴシック</vt:lpstr>
      <vt:lpstr>メイリオ</vt:lpstr>
      <vt:lpstr>メイリオ 本文</vt:lpstr>
      <vt:lpstr>Century Gothic</vt:lpstr>
      <vt:lpstr>Corbel</vt:lpstr>
      <vt:lpstr>Miriam</vt:lpstr>
      <vt:lpstr>Wingdings 2</vt:lpstr>
      <vt:lpstr>配当</vt:lpstr>
      <vt:lpstr>フェースブックスパム</vt:lpstr>
      <vt:lpstr>自己紹介</vt:lpstr>
      <vt:lpstr>旧友人（？）からの「お友達申請」 その「お友達一覧」に見たことある顔が・・・・</vt:lpstr>
      <vt:lpstr>メッセージ送ってみましたが・・・</vt:lpstr>
      <vt:lpstr>スパムアカウントについて ちょっと色々検索してみました・・・・・</vt:lpstr>
      <vt:lpstr>①大量生産型 アカウント生成のロジックが、見え隠れする・・・・</vt:lpstr>
      <vt:lpstr>①大量生産型 各所で列挙されているようです</vt:lpstr>
      <vt:lpstr>②標的型 実在するユーザを巧妙に真似る</vt:lpstr>
      <vt:lpstr>①スパムアカウントの目的！？ 出会い系サイトへの誘導</vt:lpstr>
      <vt:lpstr>②スパムアカウントの目的！？ 個人情報の収集</vt:lpstr>
      <vt:lpstr>③スパムアカウントの目的！？ オレオレ詐欺</vt:lpstr>
      <vt:lpstr>④スパムアカウントの目的！？ 乗っ取り（コスト高なので、「出会い系誘導」などが目的ではないように思う）</vt:lpstr>
      <vt:lpstr>スパムアカウントを見つけるプログラム（作ってみた） 「FRIEND」ページで友達一覧及び友達の友達が列挙できる</vt:lpstr>
      <vt:lpstr>スパムアカウントを見つけるプログラム（作ってみた） 「spam」ページにスパムアカウントのDBがある</vt:lpstr>
      <vt:lpstr>スパムアカウントを見つけるプログラム（作ってみた） スパムアカウントは強調表示されます</vt:lpstr>
      <vt:lpstr>スパムアカウントを見つけるプログラム（作ってみた） プロフィール写真だけの特徴あるFacebookのページ</vt:lpstr>
      <vt:lpstr>スパムアカウントを見つけるプログラム（作ってみた） 大量の同じ名前で違う写真、でも人物は同じ？</vt:lpstr>
      <vt:lpstr>スパムアカウントを見つけるプログラム（作ってみた） 名前をgoogleで検索すると、すでに指摘されている場合もある</vt:lpstr>
      <vt:lpstr>スパムアカウントを見つけるプログラム（作ってみた） イケメン男性パターンもある</vt:lpstr>
      <vt:lpstr>スパムアカウントを見つけるプログラム（作ってみた） Windows用のベータ版ですが・・・・良かったら遊んでみてください</vt:lpstr>
      <vt:lpstr>ご清聴ありがとうございました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Seishin Furuya</dc:creator>
  <cp:lastModifiedBy>Seishin Furuya</cp:lastModifiedBy>
  <cp:revision>247</cp:revision>
  <dcterms:created xsi:type="dcterms:W3CDTF">2013-02-25T15:59:03Z</dcterms:created>
  <dcterms:modified xsi:type="dcterms:W3CDTF">2013-07-19T19:35:00Z</dcterms:modified>
</cp:coreProperties>
</file>