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50" d="100"/>
          <a:sy n="50" d="100"/>
        </p:scale>
        <p:origin x="150" y="-5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2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6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1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6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3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3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7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0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9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9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3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0" y="746760"/>
            <a:ext cx="21383625" cy="2701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基於最佳縫線之文件影像縫合</a:t>
            </a:r>
            <a: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—</a:t>
            </a: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加速與優化技巧</a:t>
            </a:r>
            <a:endParaRPr lang="en-US" sz="6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Optimal Seam Stitching for Document Image – Acceleration and Optimization Technique</a:t>
            </a:r>
            <a:endParaRPr lang="en-US" sz="4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標楷體" panose="03000509000000000000" pitchFamily="65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Trebuchet MS" panose="020B060302020202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44880" y="2775574"/>
            <a:ext cx="35839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指導教授：董蘭榮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學生：王順興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賈恩宇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7616" y="4037458"/>
            <a:ext cx="20001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上學期完成平面影像縫合的核心演算法後，這個學期我們首先將演算移植到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平台，之後再利用多項技巧加速文件縫合速度與優化文件縫合效果。</a:t>
            </a:r>
            <a:endParaRPr 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616" y="5235365"/>
            <a:ext cx="20001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像素差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(Pixel Difference)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與梯度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(Gradient)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過去在搜尋最佳縫線時，我們計算該點在兩張圖上的像素差，以此作為該點的誤差值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(Error)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，這使縫線容易貼近文字，增加文字被切割的機會。而為了讓縫線遠離文字，我們除了計算該點像素差外，還考慮了縫線前進時，當前像素和下一個像素的梯度。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562" y="27932551"/>
            <a:ext cx="2000120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在這次專題中我們測試了多項加速與優化技巧，上述的前兩項技巧皆對於整體文件的縫合效果有正面的影響，而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 Detection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則需要更進一步的修正。在手機平台上，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版本程式雖然能正常運行，但程式的優化不足，因此仍無法將程式移植到手機上。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03518"/>
              </p:ext>
            </p:extLst>
          </p:nvPr>
        </p:nvGraphicFramePr>
        <p:xfrm>
          <a:off x="2056009" y="16150299"/>
          <a:ext cx="16237601" cy="23800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8472">
                  <a:extLst>
                    <a:ext uri="{9D8B030D-6E8A-4147-A177-3AD203B41FA5}">
                      <a16:colId xmlns:a16="http://schemas.microsoft.com/office/drawing/2014/main" val="4081085336"/>
                    </a:ext>
                  </a:extLst>
                </a:gridCol>
                <a:gridCol w="2594061">
                  <a:extLst>
                    <a:ext uri="{9D8B030D-6E8A-4147-A177-3AD203B41FA5}">
                      <a16:colId xmlns:a16="http://schemas.microsoft.com/office/drawing/2014/main" val="2774472591"/>
                    </a:ext>
                  </a:extLst>
                </a:gridCol>
                <a:gridCol w="2706267">
                  <a:extLst>
                    <a:ext uri="{9D8B030D-6E8A-4147-A177-3AD203B41FA5}">
                      <a16:colId xmlns:a16="http://schemas.microsoft.com/office/drawing/2014/main" val="3583958869"/>
                    </a:ext>
                  </a:extLst>
                </a:gridCol>
                <a:gridCol w="2706267">
                  <a:extLst>
                    <a:ext uri="{9D8B030D-6E8A-4147-A177-3AD203B41FA5}">
                      <a16:colId xmlns:a16="http://schemas.microsoft.com/office/drawing/2014/main" val="859445991"/>
                    </a:ext>
                  </a:extLst>
                </a:gridCol>
                <a:gridCol w="2706267">
                  <a:extLst>
                    <a:ext uri="{9D8B030D-6E8A-4147-A177-3AD203B41FA5}">
                      <a16:colId xmlns:a16="http://schemas.microsoft.com/office/drawing/2014/main" val="500072462"/>
                    </a:ext>
                  </a:extLst>
                </a:gridCol>
                <a:gridCol w="2706267">
                  <a:extLst>
                    <a:ext uri="{9D8B030D-6E8A-4147-A177-3AD203B41FA5}">
                      <a16:colId xmlns:a16="http://schemas.microsoft.com/office/drawing/2014/main" val="2157207200"/>
                    </a:ext>
                  </a:extLst>
                </a:gridCol>
              </a:tblGrid>
              <a:tr h="595005">
                <a:tc gridSpan="6"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Stitching</a:t>
                      </a:r>
                      <a:r>
                        <a:rPr lang="en-US" sz="3400" baseline="0" dirty="0"/>
                        <a:t> time of t</a:t>
                      </a:r>
                      <a:r>
                        <a:rPr lang="en-US" sz="3400" dirty="0"/>
                        <a:t>wo</a:t>
                      </a:r>
                      <a:r>
                        <a:rPr lang="en-US" sz="3400" baseline="0" dirty="0"/>
                        <a:t> </a:t>
                      </a:r>
                      <a:r>
                        <a:rPr lang="en-US" sz="3400" dirty="0"/>
                        <a:t>Images</a:t>
                      </a:r>
                      <a:r>
                        <a:rPr lang="en-US" sz="3400" baseline="0" dirty="0"/>
                        <a:t> -</a:t>
                      </a:r>
                      <a:r>
                        <a:rPr lang="en-US" sz="3400" dirty="0"/>
                        <a:t> 2448*3264px each</a:t>
                      </a:r>
                      <a:r>
                        <a:rPr lang="en-US" sz="3400" baseline="0" dirty="0"/>
                        <a:t> -</a:t>
                      </a:r>
                      <a:r>
                        <a:rPr lang="en-US" sz="3400" dirty="0"/>
                        <a:t> Average</a:t>
                      </a:r>
                      <a:r>
                        <a:rPr lang="en-US" sz="3400" baseline="0" dirty="0"/>
                        <a:t> of five tests</a:t>
                      </a:r>
                      <a:endParaRPr lang="en-US" sz="3400" dirty="0"/>
                    </a:p>
                  </a:txBody>
                  <a:tcPr marL="74234" marR="74234" marT="37117" marB="371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3" marR="32393" marT="32393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3" marR="32393" marT="32393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3" marR="32393" marT="32393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3" marR="32393" marT="32393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3" marR="32393" marT="32393" marB="0" anchor="b"/>
                </a:tc>
                <a:extLst>
                  <a:ext uri="{0D108BD9-81ED-4DB2-BD59-A6C34878D82A}">
                    <a16:rowId xmlns:a16="http://schemas.microsoft.com/office/drawing/2014/main" val="2001312851"/>
                  </a:ext>
                </a:extLst>
              </a:tr>
              <a:tr h="595005">
                <a:tc>
                  <a:txBody>
                    <a:bodyPr/>
                    <a:lstStyle/>
                    <a:p>
                      <a:endParaRPr lang="en-US" sz="3400" dirty="0"/>
                    </a:p>
                  </a:txBody>
                  <a:tcPr marL="74234" marR="74234" marT="37117" marB="3711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SURF</a:t>
                      </a:r>
                      <a:endParaRPr lang="en-US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98" marR="26298" marT="26298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 Match</a:t>
                      </a:r>
                      <a:endParaRPr lang="en-US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98" marR="26298" marT="26298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Stitching</a:t>
                      </a:r>
                      <a:r>
                        <a:rPr lang="en-US" sz="32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Order</a:t>
                      </a:r>
                      <a:endParaRPr lang="en-US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98" marR="26298" marT="26298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Stitching</a:t>
                      </a:r>
                      <a:endParaRPr lang="en-US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98" marR="26298" marT="26298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98" marR="26298" marT="26298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96266"/>
                  </a:ext>
                </a:extLst>
              </a:tr>
              <a:tr h="595005"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w/o</a:t>
                      </a:r>
                      <a:r>
                        <a:rPr lang="en-US" sz="3400" baseline="0" dirty="0"/>
                        <a:t> Scaling</a:t>
                      </a:r>
                      <a:endParaRPr lang="en-US" sz="3400" dirty="0"/>
                    </a:p>
                  </a:txBody>
                  <a:tcPr marL="74234" marR="74234" marT="37117" marB="37117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 dirty="0">
                          <a:effectLst/>
                        </a:rPr>
                        <a:t>7.99s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98" marR="26298" marT="26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 dirty="0">
                          <a:effectLst/>
                        </a:rPr>
                        <a:t>0.96s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98" marR="26298" marT="26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 dirty="0">
                          <a:effectLst/>
                        </a:rPr>
                        <a:t>4.02s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98" marR="26298" marT="26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 dirty="0">
                          <a:effectLst/>
                        </a:rPr>
                        <a:t>5.62s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98" marR="26298" marT="26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 dirty="0">
                          <a:effectLst/>
                        </a:rPr>
                        <a:t>25.26s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298" marR="26298" marT="26298" marB="0" anchor="b"/>
                </a:tc>
                <a:extLst>
                  <a:ext uri="{0D108BD9-81ED-4DB2-BD59-A6C34878D82A}">
                    <a16:rowId xmlns:a16="http://schemas.microsoft.com/office/drawing/2014/main" val="3363849002"/>
                  </a:ext>
                </a:extLst>
              </a:tr>
              <a:tr h="595005"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Scaled  to 30%</a:t>
                      </a:r>
                    </a:p>
                  </a:txBody>
                  <a:tcPr marL="74234" marR="74234" marT="37117" marB="37117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1.09s</a:t>
                      </a:r>
                    </a:p>
                  </a:txBody>
                  <a:tcPr marL="7732" marR="7732" marT="7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0.47s</a:t>
                      </a:r>
                    </a:p>
                  </a:txBody>
                  <a:tcPr marL="7732" marR="7732" marT="7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2.01s</a:t>
                      </a:r>
                    </a:p>
                  </a:txBody>
                  <a:tcPr marL="7732" marR="7732" marT="7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5.08s</a:t>
                      </a:r>
                    </a:p>
                  </a:txBody>
                  <a:tcPr marL="7732" marR="7732" marT="7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10.47s</a:t>
                      </a:r>
                    </a:p>
                  </a:txBody>
                  <a:tcPr marL="7732" marR="7732" marT="7732" marB="0" anchor="b"/>
                </a:tc>
                <a:extLst>
                  <a:ext uri="{0D108BD9-81ED-4DB2-BD59-A6C34878D82A}">
                    <a16:rowId xmlns:a16="http://schemas.microsoft.com/office/drawing/2014/main" val="3172649307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584497" y="7972154"/>
            <a:ext cx="18487442" cy="5938421"/>
            <a:chOff x="1589616" y="8673284"/>
            <a:chExt cx="18487442" cy="5938421"/>
          </a:xfrm>
        </p:grpSpPr>
        <p:grpSp>
          <p:nvGrpSpPr>
            <p:cNvPr id="11" name="Group 10"/>
            <p:cNvGrpSpPr/>
            <p:nvPr/>
          </p:nvGrpSpPr>
          <p:grpSpPr>
            <a:xfrm>
              <a:off x="1589616" y="8673284"/>
              <a:ext cx="9163672" cy="2602910"/>
              <a:chOff x="3506200" y="9981895"/>
              <a:chExt cx="13850536" cy="3934198"/>
            </a:xfrm>
          </p:grpSpPr>
          <p:sp>
            <p:nvSpPr>
              <p:cNvPr id="3" name="TextBox 2"/>
              <p:cNvSpPr txBox="1"/>
              <p:nvPr/>
            </p:nvSpPr>
            <p:spPr>
              <a:xfrm flipH="1">
                <a:off x="3506200" y="13032228"/>
                <a:ext cx="13738680" cy="883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Pixel Difference only</a:t>
                </a:r>
                <a:endParaRPr lang="en-US" sz="4400" dirty="0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06200" y="9981895"/>
                <a:ext cx="13850536" cy="2993466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11136797" y="8673284"/>
              <a:ext cx="8940261" cy="2620760"/>
              <a:chOff x="3506199" y="13923521"/>
              <a:chExt cx="13870876" cy="4066127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6200" y="13923521"/>
                <a:ext cx="13870875" cy="3164329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 flipH="1">
                <a:off x="3506199" y="17082366"/>
                <a:ext cx="13870874" cy="90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Pixel Difference : Gradient</a:t>
                </a:r>
                <a:r>
                  <a:rPr lang="zh-TW" altLang="en-US" sz="3200" dirty="0"/>
                  <a:t> </a:t>
                </a:r>
                <a:r>
                  <a:rPr lang="en-US" altLang="zh-TW" sz="3200" dirty="0"/>
                  <a:t>=</a:t>
                </a:r>
                <a:r>
                  <a:rPr lang="zh-TW" altLang="en-US" sz="3200" dirty="0"/>
                  <a:t> </a:t>
                </a:r>
                <a:r>
                  <a:rPr lang="en-US" altLang="zh-TW" sz="3200" dirty="0"/>
                  <a:t>1 : 1</a:t>
                </a:r>
                <a:endParaRPr lang="en-US" sz="32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761566" y="11714783"/>
              <a:ext cx="8836727" cy="2896922"/>
              <a:chOff x="4663535" y="13100080"/>
              <a:chExt cx="11419048" cy="3743477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3536" y="13100080"/>
                <a:ext cx="11419047" cy="2961905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 flipH="1">
                <a:off x="4663535" y="16087896"/>
                <a:ext cx="11419047" cy="755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Pixel Difference : Gradient</a:t>
                </a:r>
                <a:r>
                  <a:rPr lang="zh-TW" altLang="en-US" sz="3200" dirty="0"/>
                  <a:t> </a:t>
                </a:r>
                <a:r>
                  <a:rPr lang="en-US" altLang="zh-TW" sz="3200" dirty="0"/>
                  <a:t>=</a:t>
                </a:r>
                <a:r>
                  <a:rPr lang="zh-TW" altLang="en-US" sz="3200" dirty="0"/>
                  <a:t> </a:t>
                </a:r>
                <a:r>
                  <a:rPr lang="en-US" altLang="zh-TW" sz="3200" dirty="0"/>
                  <a:t>1 : 3</a:t>
                </a:r>
                <a:endParaRPr lang="en-US" sz="3200" dirty="0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790151" y="13964080"/>
            <a:ext cx="200012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特徵與最佳縫線搜尋加速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在處理高解析度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(~800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萬畫素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的圖片時，搜尋特徵與最佳縫線相當耗時，而解決方法便是將圖片縮小後再做處理，並將小圖的最佳縫線放大回原圖。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206188"/>
              </p:ext>
            </p:extLst>
          </p:nvPr>
        </p:nvGraphicFramePr>
        <p:xfrm>
          <a:off x="4209989" y="18863624"/>
          <a:ext cx="11929639" cy="28106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6063">
                  <a:extLst>
                    <a:ext uri="{9D8B030D-6E8A-4147-A177-3AD203B41FA5}">
                      <a16:colId xmlns:a16="http://schemas.microsoft.com/office/drawing/2014/main" val="4081085336"/>
                    </a:ext>
                  </a:extLst>
                </a:gridCol>
                <a:gridCol w="2858756">
                  <a:extLst>
                    <a:ext uri="{9D8B030D-6E8A-4147-A177-3AD203B41FA5}">
                      <a16:colId xmlns:a16="http://schemas.microsoft.com/office/drawing/2014/main" val="2774472591"/>
                    </a:ext>
                  </a:extLst>
                </a:gridCol>
                <a:gridCol w="2982410">
                  <a:extLst>
                    <a:ext uri="{9D8B030D-6E8A-4147-A177-3AD203B41FA5}">
                      <a16:colId xmlns:a16="http://schemas.microsoft.com/office/drawing/2014/main" val="3583958869"/>
                    </a:ext>
                  </a:extLst>
                </a:gridCol>
                <a:gridCol w="2982410">
                  <a:extLst>
                    <a:ext uri="{9D8B030D-6E8A-4147-A177-3AD203B41FA5}">
                      <a16:colId xmlns:a16="http://schemas.microsoft.com/office/drawing/2014/main" val="3709093603"/>
                    </a:ext>
                  </a:extLst>
                </a:gridCol>
              </a:tblGrid>
              <a:tr h="562130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Effect</a:t>
                      </a:r>
                      <a:r>
                        <a:rPr lang="en-US" sz="3200" baseline="0" dirty="0"/>
                        <a:t> of scaling on Inlier/Feature-point -</a:t>
                      </a:r>
                      <a:r>
                        <a:rPr lang="en-US" sz="3200" dirty="0"/>
                        <a:t> Average</a:t>
                      </a:r>
                      <a:r>
                        <a:rPr lang="en-US" sz="3200" baseline="0" dirty="0"/>
                        <a:t> of five tests</a:t>
                      </a:r>
                      <a:endParaRPr lang="en-US" sz="3200" dirty="0"/>
                    </a:p>
                  </a:txBody>
                  <a:tcPr marL="70132" marR="70132" marT="35066" marB="3506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3" marR="32393" marT="32393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3" marR="32393" marT="32393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312851"/>
                  </a:ext>
                </a:extLst>
              </a:tr>
              <a:tr h="56213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70132" marR="70132" marT="35066" marB="3506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Inlier</a:t>
                      </a:r>
                      <a:endParaRPr lang="en-US" sz="3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45" marR="24845" marT="2484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r>
                        <a:rPr lang="en-US" sz="3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point</a:t>
                      </a:r>
                      <a:endParaRPr lang="en-US" sz="3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45" marR="24845" marT="2484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24845" marR="24845" marT="2484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96266"/>
                  </a:ext>
                </a:extLst>
              </a:tr>
              <a:tr h="56213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w/o</a:t>
                      </a:r>
                      <a:r>
                        <a:rPr lang="en-US" sz="3200" baseline="0" dirty="0"/>
                        <a:t> Scaling</a:t>
                      </a:r>
                      <a:endParaRPr lang="en-US" sz="3200" dirty="0"/>
                    </a:p>
                  </a:txBody>
                  <a:tcPr marL="70132" marR="70132" marT="35066" marB="35066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4106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11.4%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63849002"/>
                  </a:ext>
                </a:extLst>
              </a:tr>
              <a:tr h="56213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Scaled to</a:t>
                      </a:r>
                      <a:r>
                        <a:rPr lang="en-US" sz="3200" baseline="0" dirty="0"/>
                        <a:t> 70%</a:t>
                      </a:r>
                      <a:endParaRPr lang="en-US" sz="3200" dirty="0"/>
                    </a:p>
                  </a:txBody>
                  <a:tcPr marL="70132" marR="70132" marT="35066" marB="35066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2344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10.6%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544702523"/>
                  </a:ext>
                </a:extLst>
              </a:tr>
              <a:tr h="56213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Scaled  to 30%</a:t>
                      </a:r>
                    </a:p>
                  </a:txBody>
                  <a:tcPr marL="70132" marR="70132" marT="35066" marB="35066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8.1%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172649307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31479"/>
              </p:ext>
            </p:extLst>
          </p:nvPr>
        </p:nvGraphicFramePr>
        <p:xfrm>
          <a:off x="524086" y="24396476"/>
          <a:ext cx="19926275" cy="2248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58739">
                  <a:extLst>
                    <a:ext uri="{9D8B030D-6E8A-4147-A177-3AD203B41FA5}">
                      <a16:colId xmlns:a16="http://schemas.microsoft.com/office/drawing/2014/main" val="4081085336"/>
                    </a:ext>
                  </a:extLst>
                </a:gridCol>
                <a:gridCol w="3183352">
                  <a:extLst>
                    <a:ext uri="{9D8B030D-6E8A-4147-A177-3AD203B41FA5}">
                      <a16:colId xmlns:a16="http://schemas.microsoft.com/office/drawing/2014/main" val="2774472591"/>
                    </a:ext>
                  </a:extLst>
                </a:gridCol>
                <a:gridCol w="3321046">
                  <a:extLst>
                    <a:ext uri="{9D8B030D-6E8A-4147-A177-3AD203B41FA5}">
                      <a16:colId xmlns:a16="http://schemas.microsoft.com/office/drawing/2014/main" val="3583958869"/>
                    </a:ext>
                  </a:extLst>
                </a:gridCol>
                <a:gridCol w="3321046">
                  <a:extLst>
                    <a:ext uri="{9D8B030D-6E8A-4147-A177-3AD203B41FA5}">
                      <a16:colId xmlns:a16="http://schemas.microsoft.com/office/drawing/2014/main" val="3709093603"/>
                    </a:ext>
                  </a:extLst>
                </a:gridCol>
                <a:gridCol w="3321046">
                  <a:extLst>
                    <a:ext uri="{9D8B030D-6E8A-4147-A177-3AD203B41FA5}">
                      <a16:colId xmlns:a16="http://schemas.microsoft.com/office/drawing/2014/main" val="3903426157"/>
                    </a:ext>
                  </a:extLst>
                </a:gridCol>
                <a:gridCol w="3321046">
                  <a:extLst>
                    <a:ext uri="{9D8B030D-6E8A-4147-A177-3AD203B41FA5}">
                      <a16:colId xmlns:a16="http://schemas.microsoft.com/office/drawing/2014/main" val="1044335093"/>
                    </a:ext>
                  </a:extLst>
                </a:gridCol>
              </a:tblGrid>
              <a:tr h="562130">
                <a:tc gridSpan="6">
                  <a:txBody>
                    <a:bodyPr/>
                    <a:lstStyle/>
                    <a:p>
                      <a:pPr algn="ctr"/>
                      <a:r>
                        <a:rPr lang="en-US" sz="3200" baseline="0" dirty="0"/>
                        <a:t>Text detection assisted </a:t>
                      </a:r>
                      <a:r>
                        <a:rPr lang="en-US" sz="3200" baseline="0" dirty="0" err="1"/>
                        <a:t>Homography</a:t>
                      </a:r>
                      <a:r>
                        <a:rPr lang="en-US" sz="3200" baseline="0" dirty="0"/>
                        <a:t> </a:t>
                      </a:r>
                      <a:r>
                        <a:rPr lang="en-US" sz="3200" baseline="0" dirty="0" err="1"/>
                        <a:t>Marix</a:t>
                      </a:r>
                      <a:r>
                        <a:rPr lang="en-US" sz="3200" baseline="0" dirty="0"/>
                        <a:t> finding  - (Unidentified words/Words near seam)</a:t>
                      </a:r>
                      <a:endParaRPr lang="en-US" sz="3200" dirty="0"/>
                    </a:p>
                  </a:txBody>
                  <a:tcPr marL="70132" marR="70132" marT="35066" marB="3506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3" marR="32393" marT="32393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3" marR="32393" marT="32393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marL="70132" marR="70132" marT="35066" marB="3506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marL="70132" marR="70132" marT="35066" marB="35066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312851"/>
                  </a:ext>
                </a:extLst>
              </a:tr>
              <a:tr h="56213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70132" marR="70132" marT="35066" marB="3506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US" sz="3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  <a:endParaRPr lang="en-US" sz="3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45" marR="24845" marT="2484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13832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US" sz="3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  <a:endParaRPr lang="en-US" sz="3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45" marR="24845" marT="2484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13832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US" sz="3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3</a:t>
                      </a:r>
                      <a:endParaRPr lang="en-US" sz="3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45" marR="24845" marT="2484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13832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US" sz="3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4</a:t>
                      </a:r>
                      <a:endParaRPr lang="en-US" sz="3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45" marR="24845" marT="2484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13832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US" sz="31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5</a:t>
                      </a:r>
                      <a:endParaRPr lang="en-US" sz="3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45" marR="24845" marT="2484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96266"/>
                  </a:ext>
                </a:extLst>
              </a:tr>
              <a:tr h="56213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w/o Text Detection</a:t>
                      </a:r>
                    </a:p>
                  </a:txBody>
                  <a:tcPr marL="70132" marR="70132" marT="35066" marB="3506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4/19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3/19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3/19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2/19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3/19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63849002"/>
                  </a:ext>
                </a:extLst>
              </a:tr>
              <a:tr h="56213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w/ Text Detection</a:t>
                      </a:r>
                    </a:p>
                  </a:txBody>
                  <a:tcPr marL="70132" marR="70132" marT="35066" marB="35066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8/20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1/20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1/20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1/20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6/20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544702523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24086" y="26777018"/>
            <a:ext cx="20001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在測試中我們發現使用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 Detection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後的結果相當不穩定；在中文文件中，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 Detection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的有無對於文字辨識率並無顯著影響。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486" y="22159979"/>
            <a:ext cx="2000120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 Detection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輔助</a:t>
            </a:r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Homography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Matrix Finding</a:t>
            </a:r>
          </a:p>
          <a:p>
            <a:pPr fontAlgn="b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文件影像有許多空白處，這使影像特徵點較少，計算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Homography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Matrix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時容易產生錯誤。因此，在搜尋特徵點之前，我們先將影像中的文字框出，在文字周圍產生更多的特徵點，以此求出更精準的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Homography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Matrix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，同時提高了句子對齊的機會。以下測試中我們比較在英文文件中，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 Detection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的有無對於縫線附近文字的辨識率的影響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文字辨識為基準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785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211</Words>
  <Application>Microsoft Office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Wang</dc:creator>
  <cp:lastModifiedBy>Jacky Wang</cp:lastModifiedBy>
  <cp:revision>31</cp:revision>
  <dcterms:created xsi:type="dcterms:W3CDTF">2016-06-08T01:34:01Z</dcterms:created>
  <dcterms:modified xsi:type="dcterms:W3CDTF">2016-06-08T07:37:29Z</dcterms:modified>
</cp:coreProperties>
</file>