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27" autoAdjust="0"/>
    <p:restoredTop sz="94660"/>
  </p:normalViewPr>
  <p:slideViewPr>
    <p:cSldViewPr snapToGrid="0">
      <p:cViewPr>
        <p:scale>
          <a:sx n="50" d="100"/>
          <a:sy n="50" d="100"/>
        </p:scale>
        <p:origin x="1299" y="-38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5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2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2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7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2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7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2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3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9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6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3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0" y="746760"/>
            <a:ext cx="21383625" cy="2866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zh-TW" altLang="en-US" sz="6600" b="1" dirty="0" smtClean="0">
                <a:latin typeface="Trebuchet MS" panose="020B060302020202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基於加速穩健特徵與最佳影像縫線演算法之平面影像縫合</a:t>
            </a:r>
            <a:endParaRPr lang="en-US" sz="6600" dirty="0" smtClean="0">
              <a:latin typeface="Trebuchet MS" panose="020B060302020202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5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Planar Image Stitching Based on SURF and Optimal Seam Selection</a:t>
            </a:r>
            <a:endParaRPr lang="en-US" sz="44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標楷體" panose="03000509000000000000" pitchFamily="65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 </a:t>
            </a:r>
            <a:endParaRPr lang="en-US" sz="2800" dirty="0">
              <a:effectLst/>
              <a:latin typeface="Trebuchet MS" panose="020B060302020202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514350" y="3133797"/>
            <a:ext cx="35839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指導教授：董蘭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榮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生：王順興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賈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恩宇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5350" y="5178368"/>
            <a:ext cx="93726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壹、摘要</a:t>
            </a:r>
            <a:endParaRPr lang="en-US" altLang="zh-TW" sz="4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現有的智慧型手機文件掃描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是利用相機拍測單張照片後，經過處理並轉換為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。如果文件太大，則單次掃描沒有辦法掃完整份文件，或者會喪失太多的細節。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解決方法：將多張圖片合而為一。無論文件多大或有多少細節，最終都能得到高品質的掃描結果。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因此，我們將使用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加速穩健特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徵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(SURF)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最佳影像縫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Optimal Seam </a:t>
            </a:r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Selection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，來實作一高速、容錯性高、系統資源消耗少的影像縫合演算法，並實際應用於智慧型手機。</a:t>
            </a:r>
            <a:endParaRPr 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895350" y="11118456"/>
            <a:ext cx="93726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貳、</a:t>
            </a: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lang="en-US" altLang="zh-TW" sz="4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為了能在尺度大小、旋轉角度甚至是影像亮度不同的情形下，仍能辨別影像中相同之處，我們使用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SURF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來快速擷取影像中的特徵點。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接著我們使用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座標轉換矩陣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(Homography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，以下簡稱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，將影像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投影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至同一座標並對齊。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其中我們使用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RANSAC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，透過隨機選取不同影像中配對好的特徵點，計算出座標轉換矩陣，再套用至其餘配對完成的特徵點檢驗轉換座標後是否吻合，最後找出可產生最多組吻合特徵點的矩陣作為整體影像的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座標轉換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矩陣。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最佳影像縫線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，則是為了解決影像重合區域內容並非完全相符，而產生的疊影與失真。因此我們在影像重疊區域中利用動態規畫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(DP)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尋找一條路徑，該路徑上的重疊影像的差異最小，由此劃分不同區域分屬何影像，減少縫合處的不自然。</a:t>
            </a:r>
            <a:endParaRPr 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895350" y="19520757"/>
            <a:ext cx="9478934" cy="9712149"/>
            <a:chOff x="895350" y="19520757"/>
            <a:chExt cx="9478934" cy="9712149"/>
          </a:xfrm>
        </p:grpSpPr>
        <p:grpSp>
          <p:nvGrpSpPr>
            <p:cNvPr id="13" name="群組 12"/>
            <p:cNvGrpSpPr/>
            <p:nvPr/>
          </p:nvGrpSpPr>
          <p:grpSpPr>
            <a:xfrm>
              <a:off x="895350" y="19520757"/>
              <a:ext cx="9478934" cy="8032968"/>
              <a:chOff x="895350" y="19520756"/>
              <a:chExt cx="9478934" cy="8129156"/>
            </a:xfrm>
          </p:grpSpPr>
          <p:grpSp>
            <p:nvGrpSpPr>
              <p:cNvPr id="11" name="群組 10"/>
              <p:cNvGrpSpPr/>
              <p:nvPr/>
            </p:nvGrpSpPr>
            <p:grpSpPr>
              <a:xfrm>
                <a:off x="895350" y="19520756"/>
                <a:ext cx="9478934" cy="8129156"/>
                <a:chOff x="895350" y="21420246"/>
                <a:chExt cx="9372600" cy="8129156"/>
              </a:xfrm>
            </p:grpSpPr>
            <p:sp>
              <p:nvSpPr>
                <p:cNvPr id="8" name="TextBox 8"/>
                <p:cNvSpPr txBox="1"/>
                <p:nvPr/>
              </p:nvSpPr>
              <p:spPr>
                <a:xfrm>
                  <a:off x="895350" y="21420246"/>
                  <a:ext cx="9372600" cy="81291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1200"/>
                    </a:spcAft>
                  </a:pPr>
                  <a:r>
                    <a:rPr lang="zh-TW" altLang="en-US" sz="48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参</a:t>
                  </a:r>
                  <a:r>
                    <a:rPr lang="zh-TW" altLang="en-US" sz="48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、實作方法</a:t>
                  </a:r>
                  <a:endParaRPr lang="en-US" altLang="zh-TW" sz="48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971550" lvl="1" indent="-514350">
                    <a:spcBef>
                      <a:spcPts val="1200"/>
                    </a:spcBef>
                    <a:spcAft>
                      <a:spcPts val="1200"/>
                    </a:spcAft>
                    <a:buFont typeface="+mj-lt"/>
                    <a:buAutoNum type="arabicPeriod"/>
                  </a:pPr>
                  <a:r>
                    <a:rPr lang="zh-TW" altLang="en-US" sz="28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對一文件拍攝四張圖片，分別</a:t>
                  </a:r>
                  <a:r>
                    <a:rPr lang="zh-TW" altLang="en-US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對四張圖片使用</a:t>
                  </a:r>
                  <a:r>
                    <a:rPr lang="en-US" altLang="zh-TW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SURF</a:t>
                  </a:r>
                  <a:r>
                    <a:rPr lang="zh-TW" altLang="en-US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找尋特徵</a:t>
                  </a:r>
                  <a:r>
                    <a:rPr lang="zh-TW" altLang="en-US" sz="28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點，最後</a:t>
                  </a:r>
                  <a:r>
                    <a:rPr lang="zh-TW" altLang="en-US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將相同的特徵點配對</a:t>
                  </a:r>
                  <a:endPara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971550" lvl="1" indent="-514350">
                    <a:spcBef>
                      <a:spcPts val="1200"/>
                    </a:spcBef>
                    <a:spcAft>
                      <a:spcPts val="1200"/>
                    </a:spcAft>
                    <a:buFont typeface="+mj-lt"/>
                    <a:buAutoNum type="arabicPeriod"/>
                  </a:pPr>
                  <a:endPara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971550" lvl="1" indent="-514350">
                    <a:spcBef>
                      <a:spcPts val="1200"/>
                    </a:spcBef>
                    <a:spcAft>
                      <a:spcPts val="1200"/>
                    </a:spcAft>
                    <a:buFont typeface="+mj-lt"/>
                    <a:buAutoNum type="arabicPeriod"/>
                  </a:pPr>
                  <a:endPara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971550" lvl="1" indent="-514350">
                    <a:spcBef>
                      <a:spcPts val="1200"/>
                    </a:spcBef>
                    <a:spcAft>
                      <a:spcPts val="1200"/>
                    </a:spcAft>
                    <a:buFont typeface="+mj-lt"/>
                    <a:buAutoNum type="arabicPeriod"/>
                  </a:pPr>
                  <a:endPara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971550" lvl="1" indent="-514350">
                    <a:spcBef>
                      <a:spcPts val="1200"/>
                    </a:spcBef>
                    <a:spcAft>
                      <a:spcPts val="1200"/>
                    </a:spcAft>
                    <a:buFont typeface="+mj-lt"/>
                    <a:buAutoNum type="arabicPeriod"/>
                  </a:pPr>
                  <a:endPara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971550" lvl="1" indent="-514350">
                    <a:spcBef>
                      <a:spcPts val="1200"/>
                    </a:spcBef>
                    <a:spcAft>
                      <a:spcPts val="1200"/>
                    </a:spcAft>
                    <a:buFont typeface="+mj-lt"/>
                    <a:buAutoNum type="arabicPeriod"/>
                  </a:pPr>
                  <a:endPara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971550" lvl="1" indent="-514350">
                    <a:spcBef>
                      <a:spcPts val="1200"/>
                    </a:spcBef>
                    <a:spcAft>
                      <a:spcPts val="1200"/>
                    </a:spcAft>
                    <a:buFont typeface="+mj-lt"/>
                    <a:buAutoNum type="arabicPeriod"/>
                  </a:pPr>
                  <a:r>
                    <a:rPr lang="zh-TW" altLang="en-US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產生不同影像特徵點配對數的陣列，決定以第幾張為基底</a:t>
                  </a:r>
                  <a:r>
                    <a:rPr lang="en-US" altLang="zh-TW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(</a:t>
                  </a:r>
                  <a:r>
                    <a:rPr lang="zh-TW" altLang="en-US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此處設為</a:t>
                  </a:r>
                  <a:r>
                    <a:rPr lang="en-US" altLang="zh-TW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1)</a:t>
                  </a:r>
                  <a:r>
                    <a:rPr lang="zh-TW" altLang="en-US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，並依序利用</a:t>
                  </a:r>
                  <a:r>
                    <a:rPr lang="en-US" altLang="zh-TW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DP</a:t>
                  </a:r>
                  <a:r>
                    <a:rPr lang="zh-TW" altLang="en-US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找出能轉至基底的路徑</a:t>
                  </a:r>
                  <a:endPara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971550" lvl="1" indent="-514350">
                    <a:spcBef>
                      <a:spcPts val="1200"/>
                    </a:spcBef>
                    <a:spcAft>
                      <a:spcPts val="1200"/>
                    </a:spcAft>
                    <a:buFont typeface="+mj-lt"/>
                    <a:buAutoNum type="arabicPeriod"/>
                  </a:pPr>
                  <a:endPara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pic>
              <p:nvPicPr>
                <p:cNvPr id="5" name="圖片 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728" t="17596" r="52083" b="19843"/>
                <a:stretch/>
              </p:blipFill>
              <p:spPr>
                <a:xfrm>
                  <a:off x="2015482" y="23445825"/>
                  <a:ext cx="3129451" cy="3953415"/>
                </a:xfrm>
                <a:prstGeom prst="rect">
                  <a:avLst/>
                </a:prstGeom>
              </p:spPr>
            </p:pic>
          </p:grpSp>
          <p:pic>
            <p:nvPicPr>
              <p:cNvPr id="12" name="圖片 1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75" t="10586" r="46968" b="11171"/>
              <a:stretch/>
            </p:blipFill>
            <p:spPr>
              <a:xfrm>
                <a:off x="5581651" y="21439561"/>
                <a:ext cx="3460750" cy="4065247"/>
              </a:xfrm>
              <a:prstGeom prst="rect">
                <a:avLst/>
              </a:prstGeom>
            </p:spPr>
          </p:pic>
        </p:grp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9886" y="26767308"/>
              <a:ext cx="4016943" cy="2465598"/>
            </a:xfrm>
            <a:prstGeom prst="rect">
              <a:avLst/>
            </a:prstGeom>
          </p:spPr>
        </p:pic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569" y="26767308"/>
              <a:ext cx="3939381" cy="2465598"/>
            </a:xfrm>
            <a:prstGeom prst="rect">
              <a:avLst/>
            </a:prstGeom>
          </p:spPr>
        </p:pic>
      </p:grpSp>
      <p:grpSp>
        <p:nvGrpSpPr>
          <p:cNvPr id="30" name="群組 29"/>
          <p:cNvGrpSpPr/>
          <p:nvPr/>
        </p:nvGrpSpPr>
        <p:grpSpPr>
          <a:xfrm>
            <a:off x="10374284" y="5410788"/>
            <a:ext cx="10631516" cy="18497371"/>
            <a:chOff x="10374284" y="5410788"/>
            <a:chExt cx="10631516" cy="18497371"/>
          </a:xfrm>
        </p:grpSpPr>
        <p:grpSp>
          <p:nvGrpSpPr>
            <p:cNvPr id="15" name="群組 14"/>
            <p:cNvGrpSpPr/>
            <p:nvPr/>
          </p:nvGrpSpPr>
          <p:grpSpPr>
            <a:xfrm>
              <a:off x="10374284" y="5410788"/>
              <a:ext cx="10631516" cy="18497371"/>
              <a:chOff x="10374284" y="5410788"/>
              <a:chExt cx="10631516" cy="18497371"/>
            </a:xfrm>
          </p:grpSpPr>
          <p:sp>
            <p:nvSpPr>
              <p:cNvPr id="17" name="TextBox 8"/>
              <p:cNvSpPr txBox="1"/>
              <p:nvPr/>
            </p:nvSpPr>
            <p:spPr>
              <a:xfrm>
                <a:off x="10374284" y="5410788"/>
                <a:ext cx="10631516" cy="18497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altLang="zh-TW" sz="4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產生路徑上各節點間之座標轉換矩陣</a:t>
                </a:r>
                <a: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(H)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，由路徑最短至最長產生</a:t>
                </a:r>
                <a: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H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，並存入一二維陣列。</a:t>
                </a: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影像先各自乘上轉至基底的</a:t>
                </a:r>
                <a: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H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，求出新座標下影像座標的極值後，再根據極值調整各自的</a:t>
                </a:r>
                <a: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H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，最後將各影像投影至同一座標。</a:t>
                </a: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兩兩選取影像，判斷是否有交集後，計算縫線的路徑</a:t>
                </a: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計算縫線路徑累積的影像差值後除以縫線長度，當作決定縫線好壞的標準，存入一二維陣列，最後根據此陣列利用</a:t>
                </a:r>
                <a: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DP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找出最佳縫合影像的順序</a:t>
                </a: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根據縫合順序縫合影像</a:t>
                </a: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pic>
            <p:nvPicPr>
              <p:cNvPr id="2" name="圖片 1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605" t="18340" r="7053" b="18368"/>
              <a:stretch/>
            </p:blipFill>
            <p:spPr>
              <a:xfrm>
                <a:off x="11167328" y="8940457"/>
                <a:ext cx="2384017" cy="3114011"/>
              </a:xfrm>
              <a:prstGeom prst="rect">
                <a:avLst/>
              </a:prstGeom>
            </p:spPr>
          </p:pic>
          <p:pic>
            <p:nvPicPr>
              <p:cNvPr id="3" name="圖片 2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621" t="18347" r="6947" b="18934"/>
              <a:stretch/>
            </p:blipFill>
            <p:spPr>
              <a:xfrm>
                <a:off x="13463785" y="8929307"/>
                <a:ext cx="2420375" cy="3125162"/>
              </a:xfrm>
              <a:prstGeom prst="rect">
                <a:avLst/>
              </a:prstGeom>
            </p:spPr>
          </p:pic>
          <p:pic>
            <p:nvPicPr>
              <p:cNvPr id="10" name="圖片 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701" t="18674" r="6431" b="18477"/>
              <a:stretch/>
            </p:blipFill>
            <p:spPr>
              <a:xfrm>
                <a:off x="15884161" y="8929305"/>
                <a:ext cx="2444280" cy="3125163"/>
              </a:xfrm>
              <a:prstGeom prst="rect">
                <a:avLst/>
              </a:prstGeom>
            </p:spPr>
          </p:pic>
          <p:pic>
            <p:nvPicPr>
              <p:cNvPr id="14" name="圖片 13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873" t="19272" r="6696" b="18528"/>
              <a:stretch/>
            </p:blipFill>
            <p:spPr>
              <a:xfrm>
                <a:off x="18304535" y="8929304"/>
                <a:ext cx="2440612" cy="3125163"/>
              </a:xfrm>
              <a:prstGeom prst="rect">
                <a:avLst/>
              </a:prstGeom>
            </p:spPr>
          </p:pic>
        </p:grpSp>
        <p:grpSp>
          <p:nvGrpSpPr>
            <p:cNvPr id="29" name="群組 28"/>
            <p:cNvGrpSpPr/>
            <p:nvPr/>
          </p:nvGrpSpPr>
          <p:grpSpPr>
            <a:xfrm>
              <a:off x="11440910" y="12680022"/>
              <a:ext cx="9304237" cy="7310530"/>
              <a:chOff x="11440910" y="12680022"/>
              <a:chExt cx="9304237" cy="7310530"/>
            </a:xfrm>
          </p:grpSpPr>
          <p:pic>
            <p:nvPicPr>
              <p:cNvPr id="16" name="圖片 15"/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74" t="22039" r="41382" b="41497"/>
              <a:stretch/>
            </p:blipFill>
            <p:spPr>
              <a:xfrm>
                <a:off x="11599833" y="12680024"/>
                <a:ext cx="3121324" cy="2697615"/>
              </a:xfrm>
              <a:prstGeom prst="rect">
                <a:avLst/>
              </a:prstGeom>
            </p:spPr>
          </p:pic>
          <p:pic>
            <p:nvPicPr>
              <p:cNvPr id="18" name="圖片 17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302" t="20905" r="38636" b="39383"/>
              <a:stretch/>
            </p:blipFill>
            <p:spPr>
              <a:xfrm>
                <a:off x="14827491" y="12680022"/>
                <a:ext cx="3617329" cy="2987590"/>
              </a:xfrm>
              <a:prstGeom prst="rect">
                <a:avLst/>
              </a:prstGeom>
            </p:spPr>
          </p:pic>
          <p:pic>
            <p:nvPicPr>
              <p:cNvPr id="19" name="圖片 18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40910" y="17064253"/>
                <a:ext cx="4675428" cy="2926299"/>
              </a:xfrm>
              <a:prstGeom prst="rect">
                <a:avLst/>
              </a:prstGeom>
            </p:spPr>
          </p:pic>
          <p:pic>
            <p:nvPicPr>
              <p:cNvPr id="21" name="圖片 20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95787" y="17064251"/>
                <a:ext cx="4649360" cy="2909983"/>
              </a:xfrm>
              <a:prstGeom prst="rect">
                <a:avLst/>
              </a:prstGeom>
            </p:spPr>
          </p:pic>
          <p:sp>
            <p:nvSpPr>
              <p:cNvPr id="25" name="橢圓 24"/>
              <p:cNvSpPr/>
              <p:nvPr/>
            </p:nvSpPr>
            <p:spPr>
              <a:xfrm>
                <a:off x="18703636" y="13849004"/>
                <a:ext cx="182880" cy="1798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橢圓 25"/>
              <p:cNvSpPr/>
              <p:nvPr/>
            </p:nvSpPr>
            <p:spPr>
              <a:xfrm>
                <a:off x="19082924" y="13849004"/>
                <a:ext cx="182880" cy="1798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橢圓 27"/>
              <p:cNvSpPr/>
              <p:nvPr/>
            </p:nvSpPr>
            <p:spPr>
              <a:xfrm>
                <a:off x="19471867" y="13849003"/>
                <a:ext cx="182880" cy="1798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885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230</Words>
  <Application>Microsoft Office PowerPoint</Application>
  <PresentationFormat>自訂</PresentationFormat>
  <Paragraphs>43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標楷體</vt:lpstr>
      <vt:lpstr>微軟正黑體</vt:lpstr>
      <vt:lpstr>Arial</vt:lpstr>
      <vt:lpstr>Calibri</vt:lpstr>
      <vt:lpstr>Calibri Light</vt:lpstr>
      <vt:lpstr>Times New Roman</vt:lpstr>
      <vt:lpstr>Trebuchet MS</vt:lpstr>
      <vt:lpstr>Office Theme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Wang</dc:creator>
  <cp:lastModifiedBy>Ernie</cp:lastModifiedBy>
  <cp:revision>23</cp:revision>
  <dcterms:created xsi:type="dcterms:W3CDTF">2015-12-30T05:27:49Z</dcterms:created>
  <dcterms:modified xsi:type="dcterms:W3CDTF">2015-12-30T08:35:16Z</dcterms:modified>
</cp:coreProperties>
</file>