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07" r:id="rId3"/>
    <p:sldId id="311" r:id="rId4"/>
    <p:sldId id="310" r:id="rId5"/>
    <p:sldId id="296" r:id="rId6"/>
    <p:sldId id="315" r:id="rId7"/>
    <p:sldId id="319" r:id="rId8"/>
    <p:sldId id="317" r:id="rId9"/>
    <p:sldId id="322" r:id="rId10"/>
    <p:sldId id="312" r:id="rId11"/>
    <p:sldId id="318" r:id="rId12"/>
    <p:sldId id="323" r:id="rId13"/>
    <p:sldId id="314" r:id="rId14"/>
    <p:sldId id="313" r:id="rId15"/>
    <p:sldId id="309" r:id="rId16"/>
    <p:sldId id="321" r:id="rId17"/>
    <p:sldId id="316" r:id="rId18"/>
    <p:sldId id="268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3C22FF"/>
    <a:srgbClr val="003BD1"/>
    <a:srgbClr val="FF8AAB"/>
    <a:srgbClr val="FF5446"/>
    <a:srgbClr val="9EE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872"/>
  </p:normalViewPr>
  <p:slideViewPr>
    <p:cSldViewPr snapToGrid="0" snapToObjects="1">
      <p:cViewPr>
        <p:scale>
          <a:sx n="96" d="100"/>
          <a:sy n="96" d="100"/>
        </p:scale>
        <p:origin x="600" y="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7CA88-97DE-6548-8D28-9123337BDE18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3A4F9-7EC7-004F-9444-D5B483943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76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E12FCCE-E170-3842-98D4-7FE2F7212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xmlns="" id="{D6FC7253-D995-BC47-8D0E-4EEC98949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9B4B2424-444A-2248-B274-D9F45094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2018/5/27 </a:t>
            </a:r>
            <a:r>
              <a:rPr kumimoji="1" lang="ja-JP" altLang="en-US" dirty="0" smtClean="0"/>
              <a:t>うたまよの部屋 </a:t>
            </a:r>
            <a:r>
              <a:rPr kumimoji="1" lang="en-US" altLang="ja-JP" dirty="0" smtClean="0"/>
              <a:t>TSUMORI in SPAJAM2018</a:t>
            </a:r>
            <a:r>
              <a:rPr kumimoji="1" lang="ja-JP" altLang="en-US" dirty="0" smtClean="0"/>
              <a:t>東京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予選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F788A0CB-711A-D341-BBA6-4D84C7F7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18DF2B39-F1AD-E74D-B497-CF746C12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79C-0F11-0247-A4E9-33A7BC1240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90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3CC4BDB-4AE0-D741-8CE0-E648D2E2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F37A55FD-9694-7442-8C6F-659968000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64E409FA-2ABF-DE4D-B808-4B38A739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2018/5/27 </a:t>
            </a:r>
            <a:r>
              <a:rPr kumimoji="1" lang="ja-JP" altLang="en-US" smtClean="0"/>
              <a:t>うたまよの部屋 </a:t>
            </a:r>
            <a:r>
              <a:rPr kumimoji="1" lang="en-US" altLang="ja-JP" smtClean="0"/>
              <a:t>TSUMORI in SPAJAM2018</a:t>
            </a:r>
            <a:r>
              <a:rPr kumimoji="1" lang="ja-JP" altLang="en-US" smtClean="0"/>
              <a:t>東京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予選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118E5ACA-DAF3-D94F-A624-39FAC78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6A3050C1-6AF1-AF46-8CE6-9E728BA5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79C-0F11-0247-A4E9-33A7BC1240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77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EB64F513-11E0-D54E-AB80-750B29A1B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51CE5DFB-5304-CB4C-963A-0CB4A1EFE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ECFDE23E-2BA0-FA44-8DD4-47425B03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2018/5/27 </a:t>
            </a:r>
            <a:r>
              <a:rPr kumimoji="1" lang="ja-JP" altLang="en-US" smtClean="0"/>
              <a:t>うたまよの部屋 </a:t>
            </a:r>
            <a:r>
              <a:rPr kumimoji="1" lang="en-US" altLang="ja-JP" smtClean="0"/>
              <a:t>TSUMORI in SPAJAM2018</a:t>
            </a:r>
            <a:r>
              <a:rPr kumimoji="1" lang="ja-JP" altLang="en-US" smtClean="0"/>
              <a:t>東京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予選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558CA210-F3DB-754B-88A8-1FD620DF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226F0BFB-0CCB-AA44-AFE0-6336E06F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79C-0F11-0247-A4E9-33A7BC1240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84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4316E7E-08A4-754F-9862-1015C98D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57AB01B6-0884-6944-8DF4-E6D06ECD0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9EC3361D-47C3-4F46-8290-C1AFFF50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2018/5/27 </a:t>
            </a:r>
            <a:r>
              <a:rPr kumimoji="1" lang="ja-JP" altLang="en-US" smtClean="0"/>
              <a:t>うたまよの部屋 </a:t>
            </a:r>
            <a:r>
              <a:rPr kumimoji="1" lang="en-US" altLang="ja-JP" smtClean="0"/>
              <a:t>TSUMORI in SPAJAM2018</a:t>
            </a:r>
            <a:r>
              <a:rPr kumimoji="1" lang="ja-JP" altLang="en-US" smtClean="0"/>
              <a:t>東京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予選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4FBF47BD-58E0-BD42-B11F-6B73A93F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58B1AD97-0976-6242-B67A-A8AF7613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latin typeface="Toppan Bunkyu Midashi Mincho Extrabold" charset="-128"/>
                <a:ea typeface="Toppan Bunkyu Midashi Mincho Extrabold" charset="-128"/>
                <a:cs typeface="Toppan Bunkyu Midashi Mincho Extrabold" charset="-128"/>
              </a:defRPr>
            </a:lvl1pPr>
          </a:lstStyle>
          <a:p>
            <a:fld id="{8A2A979C-0F11-0247-A4E9-33A7BC1240E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7792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060B6BD-D1B0-9A44-A2AA-30C447EB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A5C23561-F4E1-E049-8856-2841D27AF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74B437F-6050-104B-B4CF-8CC41751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2018/5/27 </a:t>
            </a:r>
            <a:r>
              <a:rPr kumimoji="1" lang="ja-JP" altLang="en-US" smtClean="0"/>
              <a:t>うたまよの部屋 </a:t>
            </a:r>
            <a:r>
              <a:rPr kumimoji="1" lang="en-US" altLang="ja-JP" smtClean="0"/>
              <a:t>TSUMORI in SPAJAM2018</a:t>
            </a:r>
            <a:r>
              <a:rPr kumimoji="1" lang="ja-JP" altLang="en-US" smtClean="0"/>
              <a:t>東京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予選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5F6A9928-3912-4D48-B9F1-9F6A0400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9A768D09-5638-FE49-92C8-B5C049EF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79C-0F11-0247-A4E9-33A7BC1240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06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A482D61-3481-6D46-9041-9D42D27B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CCAF748C-9C3B-3A40-B8A6-F85EC1795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89E6AF71-7541-4043-BA18-16B9CCF82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BAD997BF-E535-6242-9459-6DE8427E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2018/5/27 </a:t>
            </a:r>
            <a:r>
              <a:rPr kumimoji="1" lang="ja-JP" altLang="en-US" smtClean="0"/>
              <a:t>うたまよの部屋 </a:t>
            </a:r>
            <a:r>
              <a:rPr kumimoji="1" lang="en-US" altLang="ja-JP" smtClean="0"/>
              <a:t>TSUMORI in SPAJAM2018</a:t>
            </a:r>
            <a:r>
              <a:rPr kumimoji="1" lang="ja-JP" altLang="en-US" smtClean="0"/>
              <a:t>東京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予選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68617A50-28A3-6047-8751-66CE5840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9EAE97DE-4C38-7242-80B7-70E0A361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79C-0F11-0247-A4E9-33A7BC1240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52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BDE85B9-6F64-6947-B7E4-C191B7B9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09CD42AD-9ACB-E649-AEDB-3854A0F8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A2359FBB-B537-174B-9AA3-0D409B626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A3B27EAC-2A3F-D045-9743-F52E7223B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AABA2540-76D9-9542-BB73-86D369DDE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7C6B5342-C941-2F4B-AF0A-0D06F0DF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2018/5/27 </a:t>
            </a:r>
            <a:r>
              <a:rPr kumimoji="1" lang="ja-JP" altLang="en-US" smtClean="0"/>
              <a:t>うたまよの部屋 </a:t>
            </a:r>
            <a:r>
              <a:rPr kumimoji="1" lang="en-US" altLang="ja-JP" smtClean="0"/>
              <a:t>TSUMORI in SPAJAM2018</a:t>
            </a:r>
            <a:r>
              <a:rPr kumimoji="1" lang="ja-JP" altLang="en-US" smtClean="0"/>
              <a:t>東京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予選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A02FCD01-0342-8E48-823E-DD7324AF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982F1A58-4052-924B-B47E-A90BD5AF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79C-0F11-0247-A4E9-33A7BC1240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22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94BD346-4C94-0549-A1E3-FF03A785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D82328AD-A677-ED46-BA68-D7A8B888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2018/5/27 </a:t>
            </a:r>
            <a:r>
              <a:rPr kumimoji="1" lang="ja-JP" altLang="en-US" smtClean="0"/>
              <a:t>うたまよの部屋 </a:t>
            </a:r>
            <a:r>
              <a:rPr kumimoji="1" lang="en-US" altLang="ja-JP" smtClean="0"/>
              <a:t>TSUMORI in SPAJAM2018</a:t>
            </a:r>
            <a:r>
              <a:rPr kumimoji="1" lang="ja-JP" altLang="en-US" smtClean="0"/>
              <a:t>東京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予選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E845856E-223A-0240-B48C-DFCDF3F5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45DCF2BE-2762-0844-983B-79B1DAFA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79C-0F11-0247-A4E9-33A7BC1240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93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7285E57F-16CF-AC48-9159-79B32B07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2018/5/27 </a:t>
            </a:r>
            <a:r>
              <a:rPr kumimoji="1" lang="ja-JP" altLang="en-US" smtClean="0"/>
              <a:t>うたまよの部屋 </a:t>
            </a:r>
            <a:r>
              <a:rPr kumimoji="1" lang="en-US" altLang="ja-JP" smtClean="0"/>
              <a:t>TSUMORI in SPAJAM2018</a:t>
            </a:r>
            <a:r>
              <a:rPr kumimoji="1" lang="ja-JP" altLang="en-US" smtClean="0"/>
              <a:t>東京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予選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C2824740-7B1A-3B45-A858-6765D375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6D82D4C3-89A4-4745-9659-06136BCA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79C-0F11-0247-A4E9-33A7BC1240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96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EE94387-268F-1049-8111-295F2C4C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24A46F1-930E-1940-9B2F-E428AD538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9EA59BF0-6FEC-7F42-A02E-92C23FE0D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6D424774-AB57-C447-B1A7-19573E33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2018/5/27 </a:t>
            </a:r>
            <a:r>
              <a:rPr kumimoji="1" lang="ja-JP" altLang="en-US" smtClean="0"/>
              <a:t>うたまよの部屋 </a:t>
            </a:r>
            <a:r>
              <a:rPr kumimoji="1" lang="en-US" altLang="ja-JP" smtClean="0"/>
              <a:t>TSUMORI in SPAJAM2018</a:t>
            </a:r>
            <a:r>
              <a:rPr kumimoji="1" lang="ja-JP" altLang="en-US" smtClean="0"/>
              <a:t>東京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予選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6F051AF2-87BC-DF4C-B9B2-DE7F4CF7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AA6C6C66-EC70-8B4F-896A-0CC98861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79C-0F11-0247-A4E9-33A7BC1240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02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DE761FE-D7F3-FA40-A527-728C05AD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C9D527FB-5DB4-844F-8790-AADDB5351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3F7705BD-A8F8-B047-9B85-8D04F4E83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6916BCCE-3B8C-FB4D-AC0B-E6FFD04C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2018/5/27 </a:t>
            </a:r>
            <a:r>
              <a:rPr kumimoji="1" lang="ja-JP" altLang="en-US" smtClean="0"/>
              <a:t>うたまよの部屋 </a:t>
            </a:r>
            <a:r>
              <a:rPr kumimoji="1" lang="en-US" altLang="ja-JP" smtClean="0"/>
              <a:t>TSUMORI in SPAJAM2018</a:t>
            </a:r>
            <a:r>
              <a:rPr kumimoji="1" lang="ja-JP" altLang="en-US" smtClean="0"/>
              <a:t>東京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予選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C7B54BC4-2604-D748-BC1F-4ABD464F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7AA003A5-41BF-2445-99BB-9E44E947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79C-0F11-0247-A4E9-33A7BC1240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16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/>
          <p:cNvSpPr/>
          <p:nvPr userDrawn="1"/>
        </p:nvSpPr>
        <p:spPr>
          <a:xfrm>
            <a:off x="-3761309" y="-4744772"/>
            <a:ext cx="8364583" cy="8134035"/>
          </a:xfrm>
          <a:prstGeom prst="ellipse">
            <a:avLst/>
          </a:prstGeom>
          <a:gradFill flip="none" rotWithShape="1">
            <a:gsLst>
              <a:gs pos="66000">
                <a:schemeClr val="bg1">
                  <a:alpha val="68000"/>
                </a:schemeClr>
              </a:gs>
              <a:gs pos="12000">
                <a:srgbClr val="3C22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-1673811" y="-4622110"/>
            <a:ext cx="8364583" cy="8134035"/>
          </a:xfrm>
          <a:prstGeom prst="ellipse">
            <a:avLst/>
          </a:prstGeom>
          <a:gradFill flip="none" rotWithShape="1">
            <a:gsLst>
              <a:gs pos="66000">
                <a:schemeClr val="bg1">
                  <a:alpha val="0"/>
                </a:schemeClr>
              </a:gs>
              <a:gs pos="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 rot="21181612">
            <a:off x="6870823" y="3956452"/>
            <a:ext cx="8898056" cy="5848454"/>
          </a:xfrm>
          <a:prstGeom prst="ellipse">
            <a:avLst/>
          </a:prstGeom>
          <a:gradFill flip="none" rotWithShape="1">
            <a:gsLst>
              <a:gs pos="58000">
                <a:schemeClr val="bg1">
                  <a:alpha val="0"/>
                </a:schemeClr>
              </a:gs>
              <a:gs pos="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BE6079EB-3E27-494B-B643-BC2C9752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52BEB006-9FDB-9B44-9A2B-2DF25AF22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0CF0BDF-C222-9640-B0FB-1EE4322D4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6" y="6472923"/>
            <a:ext cx="4930274" cy="381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lvl1pPr>
          </a:lstStyle>
          <a:p>
            <a:r>
              <a:rPr lang="en-US" altLang="ja-JP" smtClean="0"/>
              <a:t>2018/5/27 </a:t>
            </a:r>
            <a:r>
              <a:rPr lang="ja-JP" altLang="en-US" smtClean="0"/>
              <a:t>うたまよの部屋 </a:t>
            </a:r>
            <a:r>
              <a:rPr lang="en-US" altLang="ja-JP" smtClean="0"/>
              <a:t>TSUMORI in SPAJAM2018</a:t>
            </a:r>
            <a:r>
              <a:rPr lang="ja-JP" altLang="en-US" smtClean="0"/>
              <a:t>東京</a:t>
            </a:r>
            <a:r>
              <a:rPr lang="en-US" altLang="ja-JP" smtClean="0"/>
              <a:t>A</a:t>
            </a:r>
            <a:r>
              <a:rPr lang="ja-JP" altLang="en-US" smtClean="0"/>
              <a:t>予選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81DC5618-975A-5E42-9492-703611EFA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292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7206F9FE-0DF0-794B-B895-A6A369998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04683" y="64285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lvl1pPr>
          </a:lstStyle>
          <a:p>
            <a:fld id="{8A2A979C-0F11-0247-A4E9-33A7BC1240E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897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Tsukushi A Round Gothic" charset="-128"/>
          <a:ea typeface="Tsukushi A Round Gothic" charset="-128"/>
          <a:cs typeface="Tsukushi A Round Gothic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Tsukushi A Round Gothic" charset="-128"/>
          <a:ea typeface="Tsukushi A Round Gothic" charset="-128"/>
          <a:cs typeface="Tsukushi A Round Gothic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Tsukushi A Round Gothic" charset="-128"/>
          <a:ea typeface="Tsukushi A Round Gothic" charset="-128"/>
          <a:cs typeface="Tsukushi A Round Gothic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Tsukushi A Round Gothic" charset="-128"/>
          <a:ea typeface="Tsukushi A Round Gothic" charset="-128"/>
          <a:cs typeface="Tsukushi A Round Gothic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sukushi A Round Gothic" charset="-128"/>
          <a:ea typeface="Tsukushi A Round Gothic" charset="-128"/>
          <a:cs typeface="Tsukushi A Round Gothic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sukushi A Round Gothic" charset="-128"/>
          <a:ea typeface="Tsukushi A Round Gothic" charset="-128"/>
          <a:cs typeface="Tsukushi A Round Gothic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>
            <a:extLst>
              <a:ext uri="{FF2B5EF4-FFF2-40B4-BE49-F238E27FC236}">
                <a16:creationId xmlns:a16="http://schemas.microsoft.com/office/drawing/2014/main" xmlns="" id="{15756576-7B0B-8D41-A42A-3395ACD7D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2926"/>
            <a:ext cx="9144000" cy="1094874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チーム：うたまよの部屋</a:t>
            </a:r>
            <a:endParaRPr kumimoji="1" lang="ja-JP" altLang="en-US" sz="32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962527" y="3817620"/>
            <a:ext cx="10266947" cy="0"/>
          </a:xfrm>
          <a:prstGeom prst="line">
            <a:avLst/>
          </a:prstGeom>
          <a:ln w="38100" cmpd="sng">
            <a:gradFill flip="none" rotWithShape="1">
              <a:gsLst>
                <a:gs pos="26000">
                  <a:srgbClr val="3C22FF"/>
                </a:gs>
                <a:gs pos="94000">
                  <a:srgbClr val="00B0F0"/>
                </a:gs>
              </a:gsLst>
              <a:lin ang="108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68" y="2579288"/>
            <a:ext cx="5489865" cy="71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・年齢層：</a:t>
            </a:r>
            <a:r>
              <a:rPr lang="en-US" altLang="ja-JP" dirty="0"/>
              <a:t>20</a:t>
            </a:r>
            <a:r>
              <a:rPr lang="ja-JP" altLang="en-US" dirty="0"/>
              <a:t>歳</a:t>
            </a:r>
            <a:r>
              <a:rPr lang="en-US" altLang="ja-JP" dirty="0"/>
              <a:t>〜30</a:t>
            </a:r>
            <a:r>
              <a:rPr lang="ja-JP" altLang="en-US" dirty="0" smtClean="0"/>
              <a:t>歳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・社会人</a:t>
            </a:r>
            <a:r>
              <a:rPr lang="ja-JP" altLang="en-US" dirty="0"/>
              <a:t>内面：</a:t>
            </a:r>
            <a:r>
              <a:rPr lang="ja-JP" altLang="en-US" dirty="0" smtClean="0"/>
              <a:t>インドア派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　　　　　　</a:t>
            </a:r>
            <a:r>
              <a:rPr lang="ja-JP" altLang="en-US" dirty="0" smtClean="0"/>
              <a:t>運動しなくてはと思っている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　　　　　運動</a:t>
            </a:r>
            <a:r>
              <a:rPr lang="ja-JP" altLang="en-US" dirty="0"/>
              <a:t>したいとは思って</a:t>
            </a:r>
            <a:r>
              <a:rPr lang="ja-JP" altLang="en-US" dirty="0" smtClean="0"/>
              <a:t>いない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　　　　　通勤等で出歩きはする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・男女</a:t>
            </a:r>
            <a:r>
              <a:rPr lang="ja-JP" altLang="en-US" dirty="0"/>
              <a:t>は問わない</a:t>
            </a:r>
            <a:endParaRPr lang="en-US" altLang="ja-JP" dirty="0" smtClean="0"/>
          </a:p>
        </p:txBody>
      </p:sp>
      <p:sp>
        <p:nvSpPr>
          <p:cNvPr id="4" name="平行四辺形 3"/>
          <p:cNvSpPr/>
          <p:nvPr/>
        </p:nvSpPr>
        <p:spPr>
          <a:xfrm>
            <a:off x="-505326" y="918577"/>
            <a:ext cx="9450543" cy="559720"/>
          </a:xfrm>
          <a:prstGeom prst="parallelogram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ターゲット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79C-0F11-0247-A4E9-33A7BC1240EB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-1507435" y="8165422"/>
            <a:ext cx="4691269" cy="954157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solidFill>
                  <a:srgbClr val="00B0F0"/>
                </a:solidFill>
              </a:rPr>
              <a:t>と思うじゃん！</a:t>
            </a:r>
            <a:endParaRPr lang="en-US" altLang="ja-JP" sz="2800" b="1" i="1" dirty="0" smtClean="0">
              <a:solidFill>
                <a:srgbClr val="00B0F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2018/5/27 </a:t>
            </a:r>
            <a:r>
              <a:rPr kumimoji="1" lang="ja-JP" altLang="en-US" smtClean="0"/>
              <a:t>うたまよの部屋 </a:t>
            </a:r>
            <a:r>
              <a:rPr kumimoji="1" lang="en-US" altLang="ja-JP" smtClean="0"/>
              <a:t>TSUMORI in SPAJAM2018</a:t>
            </a:r>
            <a:r>
              <a:rPr kumimoji="1" lang="ja-JP" altLang="en-US" smtClean="0"/>
              <a:t>東京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予選</a:t>
            </a:r>
            <a:endParaRPr kumimoji="1" lang="ja-JP" altLang="en-US"/>
          </a:p>
        </p:txBody>
      </p:sp>
      <p:grpSp>
        <p:nvGrpSpPr>
          <p:cNvPr id="41" name="図形グループ 40"/>
          <p:cNvGrpSpPr/>
          <p:nvPr/>
        </p:nvGrpSpPr>
        <p:grpSpPr>
          <a:xfrm>
            <a:off x="8910464" y="1690688"/>
            <a:ext cx="1025877" cy="2136817"/>
            <a:chOff x="8910464" y="1690688"/>
            <a:chExt cx="1025877" cy="2136817"/>
          </a:xfrm>
        </p:grpSpPr>
        <p:sp>
          <p:nvSpPr>
            <p:cNvPr id="40" name="三角形 39"/>
            <p:cNvSpPr/>
            <p:nvPr/>
          </p:nvSpPr>
          <p:spPr>
            <a:xfrm>
              <a:off x="8910464" y="2096662"/>
              <a:ext cx="1025877" cy="173084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9" name="図形グループ 38"/>
            <p:cNvGrpSpPr/>
            <p:nvPr/>
          </p:nvGrpSpPr>
          <p:grpSpPr>
            <a:xfrm>
              <a:off x="9214145" y="2595956"/>
              <a:ext cx="447389" cy="1123975"/>
              <a:chOff x="9181250" y="3163607"/>
              <a:chExt cx="1007988" cy="2532368"/>
            </a:xfrm>
          </p:grpSpPr>
          <p:grpSp>
            <p:nvGrpSpPr>
              <p:cNvPr id="38" name="図形グループ 37"/>
              <p:cNvGrpSpPr/>
              <p:nvPr/>
            </p:nvGrpSpPr>
            <p:grpSpPr>
              <a:xfrm>
                <a:off x="9329031" y="3860554"/>
                <a:ext cx="734383" cy="1835421"/>
                <a:chOff x="9329031" y="3860554"/>
                <a:chExt cx="734383" cy="1835421"/>
              </a:xfrm>
            </p:grpSpPr>
            <p:sp>
              <p:nvSpPr>
                <p:cNvPr id="35" name="三角形 34"/>
                <p:cNvSpPr/>
                <p:nvPr/>
              </p:nvSpPr>
              <p:spPr>
                <a:xfrm>
                  <a:off x="9474878" y="3953588"/>
                  <a:ext cx="448235" cy="1742387"/>
                </a:xfrm>
                <a:prstGeom prst="triangle">
                  <a:avLst/>
                </a:prstGeom>
                <a:solidFill>
                  <a:srgbClr val="3C22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三角形 32"/>
                <p:cNvSpPr/>
                <p:nvPr/>
              </p:nvSpPr>
              <p:spPr>
                <a:xfrm flipV="1">
                  <a:off x="9329031" y="3860554"/>
                  <a:ext cx="734383" cy="484094"/>
                </a:xfrm>
                <a:prstGeom prst="triangle">
                  <a:avLst/>
                </a:prstGeom>
                <a:solidFill>
                  <a:srgbClr val="3C22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7" name="図形グループ 36"/>
              <p:cNvGrpSpPr/>
              <p:nvPr/>
            </p:nvGrpSpPr>
            <p:grpSpPr>
              <a:xfrm>
                <a:off x="9181250" y="3163607"/>
                <a:ext cx="1007988" cy="645459"/>
                <a:chOff x="9181250" y="3163607"/>
                <a:chExt cx="1007988" cy="645459"/>
              </a:xfrm>
              <a:solidFill>
                <a:schemeClr val="bg1"/>
              </a:solidFill>
            </p:grpSpPr>
            <p:sp>
              <p:nvSpPr>
                <p:cNvPr id="31" name="直角三角形 30"/>
                <p:cNvSpPr/>
                <p:nvPr/>
              </p:nvSpPr>
              <p:spPr>
                <a:xfrm rot="20409447" flipH="1">
                  <a:off x="9576821" y="3163607"/>
                  <a:ext cx="612417" cy="645459"/>
                </a:xfrm>
                <a:prstGeom prst="rt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直角三角形 31"/>
                <p:cNvSpPr/>
                <p:nvPr/>
              </p:nvSpPr>
              <p:spPr>
                <a:xfrm rot="1190553">
                  <a:off x="9181250" y="3163607"/>
                  <a:ext cx="612417" cy="645459"/>
                </a:xfrm>
                <a:prstGeom prst="rt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6" name="図形グループ 15"/>
            <p:cNvGrpSpPr/>
            <p:nvPr/>
          </p:nvGrpSpPr>
          <p:grpSpPr>
            <a:xfrm>
              <a:off x="8945217" y="1690688"/>
              <a:ext cx="937337" cy="949444"/>
              <a:chOff x="8945217" y="1690688"/>
              <a:chExt cx="937337" cy="949444"/>
            </a:xfrm>
          </p:grpSpPr>
          <p:grpSp>
            <p:nvGrpSpPr>
              <p:cNvPr id="8" name="図形グループ 7"/>
              <p:cNvGrpSpPr/>
              <p:nvPr/>
            </p:nvGrpSpPr>
            <p:grpSpPr>
              <a:xfrm>
                <a:off x="8945217" y="1690688"/>
                <a:ext cx="937337" cy="937337"/>
                <a:chOff x="5392615" y="2203938"/>
                <a:chExt cx="2649416" cy="2649416"/>
              </a:xfrm>
            </p:grpSpPr>
            <p:sp>
              <p:nvSpPr>
                <p:cNvPr id="9" name="円/楕円 8"/>
                <p:cNvSpPr/>
                <p:nvPr/>
              </p:nvSpPr>
              <p:spPr>
                <a:xfrm>
                  <a:off x="5392615" y="2203938"/>
                  <a:ext cx="2649416" cy="26494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0" name="図形グループ 9"/>
                <p:cNvGrpSpPr/>
                <p:nvPr/>
              </p:nvGrpSpPr>
              <p:grpSpPr>
                <a:xfrm>
                  <a:off x="5994489" y="3184502"/>
                  <a:ext cx="1445669" cy="351694"/>
                  <a:chOff x="5937738" y="3184502"/>
                  <a:chExt cx="1445669" cy="351694"/>
                </a:xfrm>
              </p:grpSpPr>
              <p:sp>
                <p:nvSpPr>
                  <p:cNvPr id="12" name="円/楕円 11"/>
                  <p:cNvSpPr/>
                  <p:nvPr/>
                </p:nvSpPr>
                <p:spPr>
                  <a:xfrm>
                    <a:off x="5937738" y="3184502"/>
                    <a:ext cx="316524" cy="3516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" name="円/楕円 12"/>
                  <p:cNvSpPr/>
                  <p:nvPr/>
                </p:nvSpPr>
                <p:spPr>
                  <a:xfrm>
                    <a:off x="7066883" y="3184502"/>
                    <a:ext cx="316524" cy="3516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" name="アーチ 10"/>
                <p:cNvSpPr/>
                <p:nvPr/>
              </p:nvSpPr>
              <p:spPr>
                <a:xfrm flipV="1">
                  <a:off x="5919289" y="3253091"/>
                  <a:ext cx="1596071" cy="1188295"/>
                </a:xfrm>
                <a:prstGeom prst="blockArc">
                  <a:avLst>
                    <a:gd name="adj1" fmla="val 10800000"/>
                    <a:gd name="adj2" fmla="val 63642"/>
                    <a:gd name="adj3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弦 13"/>
              <p:cNvSpPr/>
              <p:nvPr/>
            </p:nvSpPr>
            <p:spPr>
              <a:xfrm>
                <a:off x="8945217" y="1699837"/>
                <a:ext cx="937337" cy="928188"/>
              </a:xfrm>
              <a:prstGeom prst="chord">
                <a:avLst>
                  <a:gd name="adj1" fmla="val 11257534"/>
                  <a:gd name="adj2" fmla="val 173214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弦 14"/>
              <p:cNvSpPr/>
              <p:nvPr/>
            </p:nvSpPr>
            <p:spPr>
              <a:xfrm>
                <a:off x="8945217" y="1711944"/>
                <a:ext cx="937337" cy="928188"/>
              </a:xfrm>
              <a:prstGeom prst="chord">
                <a:avLst>
                  <a:gd name="adj1" fmla="val 16217883"/>
                  <a:gd name="adj2" fmla="val 1943302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図形グループ 42"/>
          <p:cNvGrpSpPr/>
          <p:nvPr/>
        </p:nvGrpSpPr>
        <p:grpSpPr>
          <a:xfrm>
            <a:off x="10154467" y="1708617"/>
            <a:ext cx="1025877" cy="2105350"/>
            <a:chOff x="10154467" y="1708617"/>
            <a:chExt cx="1025877" cy="2105350"/>
          </a:xfrm>
        </p:grpSpPr>
        <p:sp>
          <p:nvSpPr>
            <p:cNvPr id="42" name="三角形 41"/>
            <p:cNvSpPr/>
            <p:nvPr/>
          </p:nvSpPr>
          <p:spPr>
            <a:xfrm>
              <a:off x="10154467" y="2083124"/>
              <a:ext cx="1025877" cy="173084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" name="図形グループ 27"/>
            <p:cNvGrpSpPr/>
            <p:nvPr/>
          </p:nvGrpSpPr>
          <p:grpSpPr>
            <a:xfrm>
              <a:off x="10180808" y="1708617"/>
              <a:ext cx="973195" cy="970700"/>
              <a:chOff x="10152122" y="1708617"/>
              <a:chExt cx="973195" cy="970700"/>
            </a:xfrm>
          </p:grpSpPr>
          <p:sp>
            <p:nvSpPr>
              <p:cNvPr id="27" name="片側の 2 つの角を丸めた四角形 26"/>
              <p:cNvSpPr/>
              <p:nvPr/>
            </p:nvSpPr>
            <p:spPr>
              <a:xfrm>
                <a:off x="10187980" y="1711944"/>
                <a:ext cx="937337" cy="916081"/>
              </a:xfrm>
              <a:prstGeom prst="round2SameRect">
                <a:avLst>
                  <a:gd name="adj1" fmla="val 50000"/>
                  <a:gd name="adj2" fmla="val 15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" name="図形グループ 16"/>
              <p:cNvGrpSpPr/>
              <p:nvPr/>
            </p:nvGrpSpPr>
            <p:grpSpPr>
              <a:xfrm>
                <a:off x="10152122" y="1708617"/>
                <a:ext cx="955266" cy="970700"/>
                <a:chOff x="8927288" y="1687361"/>
                <a:chExt cx="955266" cy="970700"/>
              </a:xfrm>
            </p:grpSpPr>
            <p:grpSp>
              <p:nvGrpSpPr>
                <p:cNvPr id="18" name="図形グループ 17"/>
                <p:cNvGrpSpPr/>
                <p:nvPr/>
              </p:nvGrpSpPr>
              <p:grpSpPr>
                <a:xfrm>
                  <a:off x="8945217" y="1690688"/>
                  <a:ext cx="937337" cy="937337"/>
                  <a:chOff x="5392615" y="2203938"/>
                  <a:chExt cx="2649416" cy="2649416"/>
                </a:xfrm>
              </p:grpSpPr>
              <p:sp>
                <p:nvSpPr>
                  <p:cNvPr id="21" name="円/楕円 20"/>
                  <p:cNvSpPr/>
                  <p:nvPr/>
                </p:nvSpPr>
                <p:spPr>
                  <a:xfrm>
                    <a:off x="5392615" y="2203938"/>
                    <a:ext cx="2649416" cy="26494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2" name="図形グループ 21"/>
                  <p:cNvGrpSpPr/>
                  <p:nvPr/>
                </p:nvGrpSpPr>
                <p:grpSpPr>
                  <a:xfrm>
                    <a:off x="5994489" y="3184502"/>
                    <a:ext cx="1445669" cy="351694"/>
                    <a:chOff x="5937738" y="3184502"/>
                    <a:chExt cx="1445669" cy="351694"/>
                  </a:xfrm>
                </p:grpSpPr>
                <p:sp>
                  <p:nvSpPr>
                    <p:cNvPr id="24" name="円/楕円 23"/>
                    <p:cNvSpPr/>
                    <p:nvPr/>
                  </p:nvSpPr>
                  <p:spPr>
                    <a:xfrm>
                      <a:off x="5937738" y="3184502"/>
                      <a:ext cx="316524" cy="3516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5" name="円/楕円 24"/>
                    <p:cNvSpPr/>
                    <p:nvPr/>
                  </p:nvSpPr>
                  <p:spPr>
                    <a:xfrm>
                      <a:off x="7066883" y="3184502"/>
                      <a:ext cx="316524" cy="3516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23" name="アーチ 22"/>
                  <p:cNvSpPr/>
                  <p:nvPr/>
                </p:nvSpPr>
                <p:spPr>
                  <a:xfrm flipV="1">
                    <a:off x="5919289" y="3253091"/>
                    <a:ext cx="1596071" cy="1188295"/>
                  </a:xfrm>
                  <a:prstGeom prst="blockArc">
                    <a:avLst>
                      <a:gd name="adj1" fmla="val 10800000"/>
                      <a:gd name="adj2" fmla="val 63642"/>
                      <a:gd name="adj3" fmla="val 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0" name="弦 19"/>
                <p:cNvSpPr/>
                <p:nvPr/>
              </p:nvSpPr>
              <p:spPr>
                <a:xfrm>
                  <a:off x="8927288" y="1687361"/>
                  <a:ext cx="937337" cy="970700"/>
                </a:xfrm>
                <a:prstGeom prst="chord">
                  <a:avLst>
                    <a:gd name="adj1" fmla="val 14633922"/>
                    <a:gd name="adj2" fmla="val 2122246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59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75571" y="1825625"/>
            <a:ext cx="8878228" cy="4351338"/>
          </a:xfrm>
        </p:spPr>
        <p:txBody>
          <a:bodyPr/>
          <a:lstStyle/>
          <a:p>
            <a:pPr marL="0" indent="0">
              <a:lnSpc>
                <a:spcPts val="3360"/>
              </a:lnSpc>
              <a:spcAft>
                <a:spcPts val="1800"/>
              </a:spcAft>
              <a:buNone/>
            </a:pPr>
            <a:r>
              <a:rPr lang="ja-JP" altLang="en-US" dirty="0" smtClean="0"/>
              <a:t>あやかちゃん</a:t>
            </a:r>
            <a:r>
              <a:rPr lang="en-US" altLang="ja-JP" dirty="0" smtClean="0"/>
              <a:t> 25</a:t>
            </a:r>
            <a:r>
              <a:rPr lang="ja-JP" altLang="en-US" dirty="0" smtClean="0"/>
              <a:t>歳</a:t>
            </a:r>
            <a:r>
              <a:rPr lang="en-US" altLang="ja-JP" dirty="0" smtClean="0"/>
              <a:t> </a:t>
            </a:r>
            <a:r>
              <a:rPr lang="ja-JP" altLang="en-US" dirty="0" smtClean="0"/>
              <a:t>京都在住</a:t>
            </a:r>
            <a:r>
              <a:rPr lang="en-US" altLang="ja-JP" dirty="0" smtClean="0"/>
              <a:t>OL</a:t>
            </a:r>
          </a:p>
          <a:p>
            <a:pPr marL="0" indent="0">
              <a:lnSpc>
                <a:spcPts val="3360"/>
              </a:lnSpc>
              <a:spcAft>
                <a:spcPts val="1800"/>
              </a:spcAft>
              <a:buNone/>
            </a:pPr>
            <a:r>
              <a:rPr lang="ja-JP" altLang="en-US" dirty="0" smtClean="0"/>
              <a:t>運動は毎日の通勤電車ぐらい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休日は家で映画を見るのが最高！</a:t>
            </a:r>
            <a:endParaRPr lang="en-US" altLang="ja-JP" dirty="0" smtClean="0"/>
          </a:p>
          <a:p>
            <a:pPr marL="0" indent="0">
              <a:lnSpc>
                <a:spcPts val="3360"/>
              </a:lnSpc>
              <a:spcAft>
                <a:spcPts val="1800"/>
              </a:spcAft>
              <a:buNone/>
            </a:pPr>
            <a:r>
              <a:rPr lang="ja-JP" altLang="en-US" dirty="0" smtClean="0"/>
              <a:t>「なんかスポーツしたほうがいいよね</a:t>
            </a:r>
            <a:r>
              <a:rPr lang="en-US" altLang="ja-JP" dirty="0" smtClean="0"/>
              <a:t>〜</a:t>
            </a:r>
            <a:r>
              <a:rPr lang="ja-JP" altLang="en-US" dirty="0" smtClean="0"/>
              <a:t>」が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毎日の</a:t>
            </a:r>
            <a:r>
              <a:rPr lang="ja-JP" altLang="en-US" dirty="0" smtClean="0"/>
              <a:t>ランチの話題</a:t>
            </a:r>
            <a:endParaRPr lang="en-US" altLang="ja-JP" dirty="0" smtClean="0"/>
          </a:p>
          <a:p>
            <a:pPr marL="0" indent="0">
              <a:lnSpc>
                <a:spcPts val="3360"/>
              </a:lnSpc>
              <a:spcAft>
                <a:spcPts val="1800"/>
              </a:spcAft>
              <a:buNone/>
            </a:pPr>
            <a:r>
              <a:rPr lang="ja-JP" altLang="en-US" dirty="0" smtClean="0"/>
              <a:t>でもやらない。</a:t>
            </a:r>
            <a:endParaRPr lang="en-US" altLang="ja-JP" dirty="0" smtClean="0"/>
          </a:p>
          <a:p>
            <a:pPr marL="0" indent="0">
              <a:lnSpc>
                <a:spcPts val="3360"/>
              </a:lnSpc>
              <a:spcAft>
                <a:spcPts val="1800"/>
              </a:spcAft>
              <a:buNone/>
            </a:pPr>
            <a:endParaRPr lang="en-US" altLang="ja-JP" dirty="0" smtClean="0"/>
          </a:p>
        </p:txBody>
      </p:sp>
      <p:sp>
        <p:nvSpPr>
          <p:cNvPr id="4" name="平行四辺形 3"/>
          <p:cNvSpPr/>
          <p:nvPr/>
        </p:nvSpPr>
        <p:spPr>
          <a:xfrm>
            <a:off x="-505326" y="918577"/>
            <a:ext cx="9450543" cy="559720"/>
          </a:xfrm>
          <a:prstGeom prst="parallelogram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たとえばこんな人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79C-0F11-0247-A4E9-33A7BC1240EB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-1507435" y="8165422"/>
            <a:ext cx="4691269" cy="954157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solidFill>
                  <a:srgbClr val="00B0F0"/>
                </a:solidFill>
              </a:rPr>
              <a:t>と思うじゃん！</a:t>
            </a:r>
            <a:endParaRPr lang="en-US" altLang="ja-JP" sz="2800" b="1" i="1" dirty="0" smtClean="0">
              <a:solidFill>
                <a:srgbClr val="00B0F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2018/5/27 </a:t>
            </a:r>
            <a:r>
              <a:rPr kumimoji="1" lang="ja-JP" altLang="en-US" smtClean="0"/>
              <a:t>うたまよの部屋 </a:t>
            </a:r>
            <a:r>
              <a:rPr kumimoji="1" lang="en-US" altLang="ja-JP" smtClean="0"/>
              <a:t>TSUMORI in SPAJAM2018</a:t>
            </a:r>
            <a:r>
              <a:rPr kumimoji="1" lang="ja-JP" altLang="en-US" smtClean="0"/>
              <a:t>東京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予選</a:t>
            </a:r>
            <a:endParaRPr kumimoji="1" lang="ja-JP" altLang="en-US"/>
          </a:p>
        </p:txBody>
      </p:sp>
      <p:grpSp>
        <p:nvGrpSpPr>
          <p:cNvPr id="43" name="図形グループ 42"/>
          <p:cNvGrpSpPr/>
          <p:nvPr/>
        </p:nvGrpSpPr>
        <p:grpSpPr>
          <a:xfrm>
            <a:off x="838199" y="1708617"/>
            <a:ext cx="1025877" cy="2105350"/>
            <a:chOff x="10154467" y="1708617"/>
            <a:chExt cx="1025877" cy="2105350"/>
          </a:xfrm>
        </p:grpSpPr>
        <p:sp>
          <p:nvSpPr>
            <p:cNvPr id="42" name="三角形 41"/>
            <p:cNvSpPr/>
            <p:nvPr/>
          </p:nvSpPr>
          <p:spPr>
            <a:xfrm>
              <a:off x="10154467" y="2083124"/>
              <a:ext cx="1025877" cy="173084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" name="図形グループ 27"/>
            <p:cNvGrpSpPr/>
            <p:nvPr/>
          </p:nvGrpSpPr>
          <p:grpSpPr>
            <a:xfrm>
              <a:off x="10180808" y="1708617"/>
              <a:ext cx="973195" cy="970700"/>
              <a:chOff x="10152122" y="1708617"/>
              <a:chExt cx="973195" cy="970700"/>
            </a:xfrm>
          </p:grpSpPr>
          <p:sp>
            <p:nvSpPr>
              <p:cNvPr id="27" name="片側の 2 つの角を丸めた四角形 26"/>
              <p:cNvSpPr/>
              <p:nvPr/>
            </p:nvSpPr>
            <p:spPr>
              <a:xfrm>
                <a:off x="10187980" y="1711944"/>
                <a:ext cx="937337" cy="916081"/>
              </a:xfrm>
              <a:prstGeom prst="round2SameRect">
                <a:avLst>
                  <a:gd name="adj1" fmla="val 50000"/>
                  <a:gd name="adj2" fmla="val 15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" name="図形グループ 16"/>
              <p:cNvGrpSpPr/>
              <p:nvPr/>
            </p:nvGrpSpPr>
            <p:grpSpPr>
              <a:xfrm>
                <a:off x="10152122" y="1708617"/>
                <a:ext cx="955266" cy="970700"/>
                <a:chOff x="8927288" y="1687361"/>
                <a:chExt cx="955266" cy="970700"/>
              </a:xfrm>
            </p:grpSpPr>
            <p:grpSp>
              <p:nvGrpSpPr>
                <p:cNvPr id="18" name="図形グループ 17"/>
                <p:cNvGrpSpPr/>
                <p:nvPr/>
              </p:nvGrpSpPr>
              <p:grpSpPr>
                <a:xfrm>
                  <a:off x="8945217" y="1690688"/>
                  <a:ext cx="937337" cy="937337"/>
                  <a:chOff x="5392615" y="2203938"/>
                  <a:chExt cx="2649416" cy="2649416"/>
                </a:xfrm>
              </p:grpSpPr>
              <p:sp>
                <p:nvSpPr>
                  <p:cNvPr id="21" name="円/楕円 20"/>
                  <p:cNvSpPr/>
                  <p:nvPr/>
                </p:nvSpPr>
                <p:spPr>
                  <a:xfrm>
                    <a:off x="5392615" y="2203938"/>
                    <a:ext cx="2649416" cy="26494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2" name="図形グループ 21"/>
                  <p:cNvGrpSpPr/>
                  <p:nvPr/>
                </p:nvGrpSpPr>
                <p:grpSpPr>
                  <a:xfrm>
                    <a:off x="5994489" y="3184502"/>
                    <a:ext cx="1445669" cy="351694"/>
                    <a:chOff x="5937738" y="3184502"/>
                    <a:chExt cx="1445669" cy="351694"/>
                  </a:xfrm>
                </p:grpSpPr>
                <p:sp>
                  <p:nvSpPr>
                    <p:cNvPr id="24" name="円/楕円 23"/>
                    <p:cNvSpPr/>
                    <p:nvPr/>
                  </p:nvSpPr>
                  <p:spPr>
                    <a:xfrm>
                      <a:off x="5937738" y="3184502"/>
                      <a:ext cx="316524" cy="3516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5" name="円/楕円 24"/>
                    <p:cNvSpPr/>
                    <p:nvPr/>
                  </p:nvSpPr>
                  <p:spPr>
                    <a:xfrm>
                      <a:off x="7066883" y="3184502"/>
                      <a:ext cx="316524" cy="3516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23" name="アーチ 22"/>
                  <p:cNvSpPr/>
                  <p:nvPr/>
                </p:nvSpPr>
                <p:spPr>
                  <a:xfrm flipV="1">
                    <a:off x="5919289" y="3253091"/>
                    <a:ext cx="1596071" cy="1188295"/>
                  </a:xfrm>
                  <a:prstGeom prst="blockArc">
                    <a:avLst>
                      <a:gd name="adj1" fmla="val 10800000"/>
                      <a:gd name="adj2" fmla="val 63642"/>
                      <a:gd name="adj3" fmla="val 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0" name="弦 19"/>
                <p:cNvSpPr/>
                <p:nvPr/>
              </p:nvSpPr>
              <p:spPr>
                <a:xfrm>
                  <a:off x="8927288" y="1687361"/>
                  <a:ext cx="937337" cy="970700"/>
                </a:xfrm>
                <a:prstGeom prst="chord">
                  <a:avLst>
                    <a:gd name="adj1" fmla="val 14633922"/>
                    <a:gd name="adj2" fmla="val 2122246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86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75571" y="1825625"/>
            <a:ext cx="8878228" cy="4351338"/>
          </a:xfrm>
        </p:spPr>
        <p:txBody>
          <a:bodyPr/>
          <a:lstStyle/>
          <a:p>
            <a:pPr marL="0" indent="0">
              <a:lnSpc>
                <a:spcPts val="3360"/>
              </a:lnSpc>
              <a:spcAft>
                <a:spcPts val="1800"/>
              </a:spcAft>
              <a:buNone/>
            </a:pPr>
            <a:r>
              <a:rPr lang="ja-JP" altLang="en-US" dirty="0" smtClean="0"/>
              <a:t>あやかちゃん</a:t>
            </a:r>
            <a:r>
              <a:rPr lang="en-US" altLang="ja-JP" dirty="0" smtClean="0"/>
              <a:t> 25</a:t>
            </a:r>
            <a:r>
              <a:rPr lang="ja-JP" altLang="en-US" dirty="0" smtClean="0"/>
              <a:t>歳</a:t>
            </a:r>
            <a:r>
              <a:rPr lang="en-US" altLang="ja-JP" dirty="0" smtClean="0"/>
              <a:t> </a:t>
            </a:r>
            <a:r>
              <a:rPr lang="ja-JP" altLang="en-US" dirty="0" smtClean="0"/>
              <a:t>京都在住</a:t>
            </a:r>
            <a:r>
              <a:rPr lang="en-US" altLang="ja-JP" dirty="0" smtClean="0"/>
              <a:t>OL</a:t>
            </a:r>
          </a:p>
          <a:p>
            <a:pPr marL="0" indent="0">
              <a:lnSpc>
                <a:spcPts val="3360"/>
              </a:lnSpc>
              <a:spcAft>
                <a:spcPts val="1800"/>
              </a:spcAft>
              <a:buNone/>
            </a:pPr>
            <a:r>
              <a:rPr lang="ja-JP" altLang="en-US" dirty="0" smtClean="0"/>
              <a:t>運動は毎日の通勤電車ぐらい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休日は家で映画を見るのが最高！</a:t>
            </a:r>
            <a:endParaRPr lang="en-US" altLang="ja-JP" dirty="0" smtClean="0"/>
          </a:p>
          <a:p>
            <a:pPr marL="0" indent="0">
              <a:lnSpc>
                <a:spcPts val="3360"/>
              </a:lnSpc>
              <a:spcAft>
                <a:spcPts val="1800"/>
              </a:spcAft>
              <a:buNone/>
            </a:pPr>
            <a:r>
              <a:rPr lang="ja-JP" altLang="en-US" dirty="0" smtClean="0"/>
              <a:t>「なんかスポーツしたほうがいいよね</a:t>
            </a:r>
            <a:r>
              <a:rPr lang="en-US" altLang="ja-JP" dirty="0" smtClean="0"/>
              <a:t>〜</a:t>
            </a:r>
            <a:r>
              <a:rPr lang="ja-JP" altLang="en-US" dirty="0" smtClean="0"/>
              <a:t>」が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毎日の</a:t>
            </a:r>
            <a:r>
              <a:rPr lang="ja-JP" altLang="en-US" dirty="0" smtClean="0"/>
              <a:t>ランチの話題</a:t>
            </a:r>
            <a:endParaRPr lang="en-US" altLang="ja-JP" dirty="0" smtClean="0"/>
          </a:p>
          <a:p>
            <a:pPr marL="0" indent="0">
              <a:lnSpc>
                <a:spcPts val="3360"/>
              </a:lnSpc>
              <a:spcAft>
                <a:spcPts val="1800"/>
              </a:spcAft>
              <a:buNone/>
            </a:pPr>
            <a:r>
              <a:rPr lang="ja-JP" altLang="en-US" dirty="0" smtClean="0"/>
              <a:t>でもやらない。</a:t>
            </a:r>
            <a:endParaRPr lang="en-US" altLang="ja-JP" dirty="0" smtClean="0"/>
          </a:p>
          <a:p>
            <a:pPr marL="0" indent="0">
              <a:lnSpc>
                <a:spcPts val="3360"/>
              </a:lnSpc>
              <a:spcAft>
                <a:spcPts val="1800"/>
              </a:spcAft>
              <a:buNone/>
            </a:pPr>
            <a:endParaRPr lang="en-US" altLang="ja-JP" dirty="0" smtClean="0"/>
          </a:p>
        </p:txBody>
      </p:sp>
      <p:sp>
        <p:nvSpPr>
          <p:cNvPr id="4" name="平行四辺形 3"/>
          <p:cNvSpPr/>
          <p:nvPr/>
        </p:nvSpPr>
        <p:spPr>
          <a:xfrm>
            <a:off x="-505326" y="918577"/>
            <a:ext cx="9450543" cy="559720"/>
          </a:xfrm>
          <a:prstGeom prst="parallelogram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たとえばこんな人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79C-0F11-0247-A4E9-33A7BC1240EB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592125" y="7660527"/>
            <a:ext cx="4691269" cy="954157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solidFill>
                  <a:srgbClr val="00B0F0"/>
                </a:solidFill>
              </a:rPr>
              <a:t>と思うじゃん！</a:t>
            </a:r>
            <a:endParaRPr lang="en-US" altLang="ja-JP" sz="2800" b="1" i="1" dirty="0" smtClean="0">
              <a:solidFill>
                <a:srgbClr val="00B0F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2018/5/27 </a:t>
            </a:r>
            <a:r>
              <a:rPr kumimoji="1" lang="ja-JP" altLang="en-US" smtClean="0"/>
              <a:t>うたまよの部屋 </a:t>
            </a:r>
            <a:r>
              <a:rPr kumimoji="1" lang="en-US" altLang="ja-JP" smtClean="0"/>
              <a:t>TSUMORI in SPAJAM2018</a:t>
            </a:r>
            <a:r>
              <a:rPr kumimoji="1" lang="ja-JP" altLang="en-US" smtClean="0"/>
              <a:t>東京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予選</a:t>
            </a:r>
            <a:endParaRPr kumimoji="1" lang="ja-JP" altLang="en-US"/>
          </a:p>
        </p:txBody>
      </p:sp>
      <p:grpSp>
        <p:nvGrpSpPr>
          <p:cNvPr id="43" name="図形グループ 42"/>
          <p:cNvGrpSpPr/>
          <p:nvPr/>
        </p:nvGrpSpPr>
        <p:grpSpPr>
          <a:xfrm>
            <a:off x="838199" y="1708617"/>
            <a:ext cx="1025877" cy="2105350"/>
            <a:chOff x="10154467" y="1708617"/>
            <a:chExt cx="1025877" cy="2105350"/>
          </a:xfrm>
        </p:grpSpPr>
        <p:sp>
          <p:nvSpPr>
            <p:cNvPr id="42" name="三角形 41"/>
            <p:cNvSpPr/>
            <p:nvPr/>
          </p:nvSpPr>
          <p:spPr>
            <a:xfrm>
              <a:off x="10154467" y="2083124"/>
              <a:ext cx="1025877" cy="173084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" name="図形グループ 27"/>
            <p:cNvGrpSpPr/>
            <p:nvPr/>
          </p:nvGrpSpPr>
          <p:grpSpPr>
            <a:xfrm>
              <a:off x="10180808" y="1708617"/>
              <a:ext cx="973195" cy="970700"/>
              <a:chOff x="10152122" y="1708617"/>
              <a:chExt cx="973195" cy="970700"/>
            </a:xfrm>
          </p:grpSpPr>
          <p:sp>
            <p:nvSpPr>
              <p:cNvPr id="27" name="片側の 2 つの角を丸めた四角形 26"/>
              <p:cNvSpPr/>
              <p:nvPr/>
            </p:nvSpPr>
            <p:spPr>
              <a:xfrm>
                <a:off x="10187980" y="1711944"/>
                <a:ext cx="937337" cy="916081"/>
              </a:xfrm>
              <a:prstGeom prst="round2SameRect">
                <a:avLst>
                  <a:gd name="adj1" fmla="val 50000"/>
                  <a:gd name="adj2" fmla="val 15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" name="図形グループ 16"/>
              <p:cNvGrpSpPr/>
              <p:nvPr/>
            </p:nvGrpSpPr>
            <p:grpSpPr>
              <a:xfrm>
                <a:off x="10152122" y="1708617"/>
                <a:ext cx="955266" cy="970700"/>
                <a:chOff x="8927288" y="1687361"/>
                <a:chExt cx="955266" cy="970700"/>
              </a:xfrm>
            </p:grpSpPr>
            <p:grpSp>
              <p:nvGrpSpPr>
                <p:cNvPr id="18" name="図形グループ 17"/>
                <p:cNvGrpSpPr/>
                <p:nvPr/>
              </p:nvGrpSpPr>
              <p:grpSpPr>
                <a:xfrm>
                  <a:off x="8945217" y="1690688"/>
                  <a:ext cx="937337" cy="937337"/>
                  <a:chOff x="5392615" y="2203938"/>
                  <a:chExt cx="2649416" cy="2649416"/>
                </a:xfrm>
              </p:grpSpPr>
              <p:sp>
                <p:nvSpPr>
                  <p:cNvPr id="21" name="円/楕円 20"/>
                  <p:cNvSpPr/>
                  <p:nvPr/>
                </p:nvSpPr>
                <p:spPr>
                  <a:xfrm>
                    <a:off x="5392615" y="2203938"/>
                    <a:ext cx="2649416" cy="26494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2" name="図形グループ 21"/>
                  <p:cNvGrpSpPr/>
                  <p:nvPr/>
                </p:nvGrpSpPr>
                <p:grpSpPr>
                  <a:xfrm>
                    <a:off x="5994489" y="3184502"/>
                    <a:ext cx="1445669" cy="351694"/>
                    <a:chOff x="5937738" y="3184502"/>
                    <a:chExt cx="1445669" cy="351694"/>
                  </a:xfrm>
                </p:grpSpPr>
                <p:sp>
                  <p:nvSpPr>
                    <p:cNvPr id="24" name="円/楕円 23"/>
                    <p:cNvSpPr/>
                    <p:nvPr/>
                  </p:nvSpPr>
                  <p:spPr>
                    <a:xfrm>
                      <a:off x="5937738" y="3184502"/>
                      <a:ext cx="316524" cy="3516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5" name="円/楕円 24"/>
                    <p:cNvSpPr/>
                    <p:nvPr/>
                  </p:nvSpPr>
                  <p:spPr>
                    <a:xfrm>
                      <a:off x="7066883" y="3184502"/>
                      <a:ext cx="316524" cy="3516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23" name="アーチ 22"/>
                  <p:cNvSpPr/>
                  <p:nvPr/>
                </p:nvSpPr>
                <p:spPr>
                  <a:xfrm flipV="1">
                    <a:off x="5919289" y="3253091"/>
                    <a:ext cx="1596071" cy="1188295"/>
                  </a:xfrm>
                  <a:prstGeom prst="blockArc">
                    <a:avLst>
                      <a:gd name="adj1" fmla="val 10800000"/>
                      <a:gd name="adj2" fmla="val 63642"/>
                      <a:gd name="adj3" fmla="val 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0" name="弦 19"/>
                <p:cNvSpPr/>
                <p:nvPr/>
              </p:nvSpPr>
              <p:spPr>
                <a:xfrm>
                  <a:off x="8927288" y="1687361"/>
                  <a:ext cx="937337" cy="970700"/>
                </a:xfrm>
                <a:prstGeom prst="chord">
                  <a:avLst>
                    <a:gd name="adj1" fmla="val 14633922"/>
                    <a:gd name="adj2" fmla="val 2122246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sp>
        <p:nvSpPr>
          <p:cNvPr id="26" name="右矢印 25"/>
          <p:cNvSpPr/>
          <p:nvPr/>
        </p:nvSpPr>
        <p:spPr>
          <a:xfrm>
            <a:off x="5010331" y="4942114"/>
            <a:ext cx="736318" cy="666044"/>
          </a:xfrm>
          <a:prstGeom prst="rightArrow">
            <a:avLst>
              <a:gd name="adj1" fmla="val 42041"/>
              <a:gd name="adj2" fmla="val 50000"/>
            </a:avLst>
          </a:prstGeom>
          <a:solidFill>
            <a:srgbClr val="3C22F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48597" y="494211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やるかも</a:t>
            </a:r>
            <a:endParaRPr kumimoji="1" lang="ja-JP" altLang="en-US" sz="2800"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91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角丸四角形 56"/>
          <p:cNvSpPr/>
          <p:nvPr/>
        </p:nvSpPr>
        <p:spPr>
          <a:xfrm>
            <a:off x="2055026" y="3019489"/>
            <a:ext cx="1202657" cy="545829"/>
          </a:xfrm>
          <a:prstGeom prst="roundRect">
            <a:avLst>
              <a:gd name="adj" fmla="val 1108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4" name="平行四辺形 3"/>
          <p:cNvSpPr/>
          <p:nvPr/>
        </p:nvSpPr>
        <p:spPr>
          <a:xfrm>
            <a:off x="-505326" y="918577"/>
            <a:ext cx="9450543" cy="559720"/>
          </a:xfrm>
          <a:prstGeom prst="parallelogram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技術的ポイント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79C-0F11-0247-A4E9-33A7BC1240EB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921094" y="711528"/>
            <a:ext cx="3897023" cy="703457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00B0F0"/>
                </a:solidFill>
                <a:latin typeface="+mj-ea"/>
                <a:ea typeface="+mj-ea"/>
                <a:cs typeface="Tsukushi A Round Gothic" charset="-128"/>
              </a:rPr>
              <a:t>位置情報とワールド座標</a:t>
            </a:r>
            <a:endParaRPr lang="en-US" altLang="ja-JP" sz="2400" b="1" i="1" dirty="0" smtClean="0">
              <a:solidFill>
                <a:srgbClr val="00B0F0"/>
              </a:solidFill>
              <a:latin typeface="+mj-ea"/>
              <a:ea typeface="+mj-ea"/>
              <a:cs typeface="Tsukushi A Round Gothic" charset="-128"/>
            </a:endParaRP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2018/5/27 </a:t>
            </a:r>
            <a:r>
              <a:rPr kumimoji="1" lang="ja-JP" altLang="en-US" smtClean="0"/>
              <a:t>うたまよの部屋 </a:t>
            </a:r>
            <a:r>
              <a:rPr kumimoji="1" lang="en-US" altLang="ja-JP" smtClean="0"/>
              <a:t>TSUMORI in SPAJAM2018</a:t>
            </a:r>
            <a:r>
              <a:rPr kumimoji="1" lang="ja-JP" altLang="en-US" smtClean="0"/>
              <a:t>東京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予選</a:t>
            </a:r>
            <a:endParaRPr kumimoji="1" lang="ja-JP" altLang="en-US"/>
          </a:p>
        </p:txBody>
      </p:sp>
      <p:grpSp>
        <p:nvGrpSpPr>
          <p:cNvPr id="9" name="図形グループ 8"/>
          <p:cNvGrpSpPr/>
          <p:nvPr/>
        </p:nvGrpSpPr>
        <p:grpSpPr>
          <a:xfrm>
            <a:off x="213352" y="2120710"/>
            <a:ext cx="826365" cy="826365"/>
            <a:chOff x="5392615" y="2203938"/>
            <a:chExt cx="2649416" cy="2649416"/>
          </a:xfrm>
        </p:grpSpPr>
        <p:sp>
          <p:nvSpPr>
            <p:cNvPr id="10" name="円/楕円 9"/>
            <p:cNvSpPr/>
            <p:nvPr/>
          </p:nvSpPr>
          <p:spPr>
            <a:xfrm>
              <a:off x="5392615" y="2203938"/>
              <a:ext cx="2649416" cy="2649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図形グループ 10"/>
            <p:cNvGrpSpPr/>
            <p:nvPr/>
          </p:nvGrpSpPr>
          <p:grpSpPr>
            <a:xfrm>
              <a:off x="5994489" y="2931117"/>
              <a:ext cx="1445669" cy="351694"/>
              <a:chOff x="5937738" y="2931117"/>
              <a:chExt cx="1445669" cy="351694"/>
            </a:xfrm>
          </p:grpSpPr>
          <p:sp>
            <p:nvSpPr>
              <p:cNvPr id="13" name="円/楕円 12"/>
              <p:cNvSpPr/>
              <p:nvPr/>
            </p:nvSpPr>
            <p:spPr>
              <a:xfrm>
                <a:off x="5937738" y="2931117"/>
                <a:ext cx="316523" cy="3516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/>
              <p:cNvSpPr/>
              <p:nvPr/>
            </p:nvSpPr>
            <p:spPr>
              <a:xfrm>
                <a:off x="7066884" y="2931117"/>
                <a:ext cx="316523" cy="3516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アーチ 11"/>
            <p:cNvSpPr/>
            <p:nvPr/>
          </p:nvSpPr>
          <p:spPr>
            <a:xfrm flipV="1">
              <a:off x="5919288" y="2999707"/>
              <a:ext cx="1596070" cy="1188294"/>
            </a:xfrm>
            <a:prstGeom prst="blockArc">
              <a:avLst>
                <a:gd name="adj1" fmla="val 10800000"/>
                <a:gd name="adj2" fmla="val 63642"/>
                <a:gd name="adj3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101675" y="165075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ユーザ</a:t>
            </a:r>
            <a:endParaRPr kumimoji="1" lang="ja-JP" altLang="en-US" sz="2400" dirty="0"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grpSp>
        <p:nvGrpSpPr>
          <p:cNvPr id="23" name="図形グループ 22"/>
          <p:cNvGrpSpPr/>
          <p:nvPr/>
        </p:nvGrpSpPr>
        <p:grpSpPr>
          <a:xfrm>
            <a:off x="9447587" y="1027906"/>
            <a:ext cx="2535683" cy="4584821"/>
            <a:chOff x="8724895" y="200164"/>
            <a:chExt cx="3181426" cy="5752402"/>
          </a:xfrm>
        </p:grpSpPr>
        <p:grpSp>
          <p:nvGrpSpPr>
            <p:cNvPr id="24" name="図形グループ 23"/>
            <p:cNvGrpSpPr/>
            <p:nvPr/>
          </p:nvGrpSpPr>
          <p:grpSpPr>
            <a:xfrm>
              <a:off x="8724895" y="200164"/>
              <a:ext cx="3181426" cy="5752402"/>
              <a:chOff x="1251284" y="3465095"/>
              <a:chExt cx="1491916" cy="2495300"/>
            </a:xfrm>
          </p:grpSpPr>
          <p:sp>
            <p:nvSpPr>
              <p:cNvPr id="28" name="角丸四角形 27"/>
              <p:cNvSpPr/>
              <p:nvPr/>
            </p:nvSpPr>
            <p:spPr>
              <a:xfrm>
                <a:off x="1251284" y="3465095"/>
                <a:ext cx="1491916" cy="2495300"/>
              </a:xfrm>
              <a:prstGeom prst="roundRect">
                <a:avLst>
                  <a:gd name="adj" fmla="val 10868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1386712" y="3598756"/>
                <a:ext cx="1221061" cy="1973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1852863" y="5633598"/>
                <a:ext cx="288758" cy="26496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図形グループ 24"/>
            <p:cNvGrpSpPr/>
            <p:nvPr/>
          </p:nvGrpSpPr>
          <p:grpSpPr>
            <a:xfrm>
              <a:off x="8996456" y="489507"/>
              <a:ext cx="2684948" cy="4573924"/>
              <a:chOff x="4419600" y="435460"/>
              <a:chExt cx="3200400" cy="5452019"/>
            </a:xfrm>
          </p:grpSpPr>
          <p:pic>
            <p:nvPicPr>
              <p:cNvPr id="26" name="図 2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125"/>
              <a:stretch/>
            </p:blipFill>
            <p:spPr>
              <a:xfrm>
                <a:off x="4419600" y="435460"/>
                <a:ext cx="3200400" cy="5452019"/>
              </a:xfrm>
              <a:prstGeom prst="rect">
                <a:avLst/>
              </a:prstGeom>
            </p:spPr>
          </p:pic>
          <p:pic>
            <p:nvPicPr>
              <p:cNvPr id="27" name="図 2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554" t="84639"/>
              <a:stretch/>
            </p:blipFill>
            <p:spPr>
              <a:xfrm>
                <a:off x="6453588" y="4857113"/>
                <a:ext cx="1166410" cy="1010547"/>
              </a:xfrm>
              <a:prstGeom prst="rect">
                <a:avLst/>
              </a:prstGeom>
            </p:spPr>
          </p:pic>
        </p:grpSp>
      </p:grpSp>
      <p:sp>
        <p:nvSpPr>
          <p:cNvPr id="36" name="テキスト ボックス 35"/>
          <p:cNvSpPr txBox="1"/>
          <p:nvPr/>
        </p:nvSpPr>
        <p:spPr>
          <a:xfrm>
            <a:off x="3180767" y="4631047"/>
            <a:ext cx="3775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・市区町村情報</a:t>
            </a:r>
            <a:endParaRPr kumimoji="1" lang="en-US" altLang="ja-JP" sz="2000" dirty="0" smtClean="0"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r>
              <a:rPr lang="ja-JP" altLang="en-US" sz="20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・周辺スポットの情報</a:t>
            </a:r>
            <a:r>
              <a:rPr lang="en-US" altLang="ja-JP" sz="20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/>
            </a:r>
            <a:br>
              <a:rPr lang="en-US" altLang="ja-JP" sz="20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</a:br>
            <a:r>
              <a:rPr lang="ja-JP" altLang="en-US" sz="20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・周辺スポットの画像　の取得</a:t>
            </a:r>
            <a:endParaRPr kumimoji="1" lang="ja-JP" altLang="en-US" sz="2000" dirty="0"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15905" y="4430606"/>
            <a:ext cx="1959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GPS</a:t>
            </a:r>
            <a:r>
              <a:rPr kumimoji="1" lang="ja-JP" altLang="en-US" sz="20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座標の取得</a:t>
            </a:r>
            <a:endParaRPr kumimoji="1" lang="ja-JP" altLang="en-US" sz="2000" dirty="0"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grpSp>
        <p:nvGrpSpPr>
          <p:cNvPr id="40" name="図形グループ 39"/>
          <p:cNvGrpSpPr/>
          <p:nvPr/>
        </p:nvGrpSpPr>
        <p:grpSpPr>
          <a:xfrm>
            <a:off x="997957" y="2448201"/>
            <a:ext cx="995089" cy="1900925"/>
            <a:chOff x="2050275" y="2440496"/>
            <a:chExt cx="995089" cy="1900925"/>
          </a:xfrm>
        </p:grpSpPr>
        <p:grpSp>
          <p:nvGrpSpPr>
            <p:cNvPr id="18" name="図形グループ 17"/>
            <p:cNvGrpSpPr/>
            <p:nvPr/>
          </p:nvGrpSpPr>
          <p:grpSpPr>
            <a:xfrm>
              <a:off x="2125443" y="2928534"/>
              <a:ext cx="844752" cy="1412887"/>
              <a:chOff x="1251284" y="3465095"/>
              <a:chExt cx="1491916" cy="2495300"/>
            </a:xfrm>
          </p:grpSpPr>
          <p:sp>
            <p:nvSpPr>
              <p:cNvPr id="19" name="角丸四角形 18"/>
              <p:cNvSpPr/>
              <p:nvPr/>
            </p:nvSpPr>
            <p:spPr>
              <a:xfrm>
                <a:off x="1251284" y="3465095"/>
                <a:ext cx="1491916" cy="24953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419726" y="3657600"/>
                <a:ext cx="1155032" cy="1852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/>
            </p:nvSpPr>
            <p:spPr>
              <a:xfrm>
                <a:off x="1852863" y="5585738"/>
                <a:ext cx="288758" cy="31282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9" name="円/楕円 38"/>
            <p:cNvSpPr/>
            <p:nvPr/>
          </p:nvSpPr>
          <p:spPr>
            <a:xfrm>
              <a:off x="2148484" y="2553558"/>
              <a:ext cx="798671" cy="7986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0275" y="2440496"/>
              <a:ext cx="995089" cy="1369711"/>
            </a:xfrm>
            <a:prstGeom prst="rect">
              <a:avLst/>
            </a:prstGeom>
          </p:spPr>
        </p:pic>
      </p:grpSp>
      <p:sp>
        <p:nvSpPr>
          <p:cNvPr id="41" name="テキスト ボックス 40"/>
          <p:cNvSpPr txBox="1"/>
          <p:nvPr/>
        </p:nvSpPr>
        <p:spPr>
          <a:xfrm>
            <a:off x="2067069" y="309234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緯度経度</a:t>
            </a:r>
            <a:endParaRPr kumimoji="1" lang="ja-JP" altLang="en-US" sz="2000" dirty="0">
              <a:solidFill>
                <a:schemeClr val="bg1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42" name="右矢印 41"/>
          <p:cNvSpPr/>
          <p:nvPr/>
        </p:nvSpPr>
        <p:spPr>
          <a:xfrm rot="5400000">
            <a:off x="3265330" y="3601879"/>
            <a:ext cx="678822" cy="289131"/>
          </a:xfrm>
          <a:prstGeom prst="rightArrow">
            <a:avLst>
              <a:gd name="adj1" fmla="val 14125"/>
              <a:gd name="adj2" fmla="val 50000"/>
            </a:avLst>
          </a:prstGeom>
          <a:solidFill>
            <a:srgbClr val="3C22F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 flipV="1">
            <a:off x="2135376" y="2510175"/>
            <a:ext cx="1131693" cy="278224"/>
          </a:xfrm>
          <a:prstGeom prst="rightArrow">
            <a:avLst>
              <a:gd name="adj1" fmla="val 14125"/>
              <a:gd name="adj2" fmla="val 50000"/>
            </a:avLst>
          </a:prstGeom>
          <a:solidFill>
            <a:srgbClr val="3C22F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831217" y="162409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ワールド座標に</a:t>
            </a:r>
            <a:r>
              <a:rPr kumimoji="1" lang="en-US" altLang="ja-JP" sz="20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/>
            </a:r>
            <a:br>
              <a:rPr kumimoji="1" lang="en-US" altLang="ja-JP" sz="20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</a:br>
            <a:r>
              <a:rPr kumimoji="1" lang="ja-JP" altLang="en-US" sz="20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変換・マッピング</a:t>
            </a:r>
            <a:endParaRPr kumimoji="1" lang="ja-JP" altLang="en-US" sz="2000" dirty="0"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48" name="右矢印 47"/>
          <p:cNvSpPr/>
          <p:nvPr/>
        </p:nvSpPr>
        <p:spPr>
          <a:xfrm flipV="1">
            <a:off x="7261995" y="2316167"/>
            <a:ext cx="3737910" cy="318494"/>
          </a:xfrm>
          <a:prstGeom prst="rightArrow">
            <a:avLst>
              <a:gd name="adj1" fmla="val 14125"/>
              <a:gd name="adj2" fmla="val 50000"/>
            </a:avLst>
          </a:prstGeom>
          <a:solidFill>
            <a:srgbClr val="3C22F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559655" y="1506410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ユーザの</a:t>
            </a:r>
            <a:r>
              <a:rPr kumimoji="1" lang="en-US" altLang="ja-JP" sz="20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/>
            </a:r>
            <a:br>
              <a:rPr kumimoji="1" lang="en-US" altLang="ja-JP" sz="20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</a:br>
            <a:r>
              <a:rPr kumimoji="1" lang="ja-JP" altLang="en-US" sz="20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移動距離を算出</a:t>
            </a:r>
            <a:endParaRPr kumimoji="1" lang="ja-JP" altLang="en-US" sz="2000" dirty="0"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grpSp>
        <p:nvGrpSpPr>
          <p:cNvPr id="56" name="図形グループ 55"/>
          <p:cNvGrpSpPr/>
          <p:nvPr/>
        </p:nvGrpSpPr>
        <p:grpSpPr>
          <a:xfrm>
            <a:off x="5473063" y="2401246"/>
            <a:ext cx="1690958" cy="545829"/>
            <a:chOff x="5961706" y="2254256"/>
            <a:chExt cx="1690958" cy="545829"/>
          </a:xfrm>
        </p:grpSpPr>
        <p:sp>
          <p:nvSpPr>
            <p:cNvPr id="33" name="角丸四角形 32"/>
            <p:cNvSpPr/>
            <p:nvPr/>
          </p:nvSpPr>
          <p:spPr>
            <a:xfrm>
              <a:off x="5961706" y="2254256"/>
              <a:ext cx="1690958" cy="545829"/>
            </a:xfrm>
            <a:prstGeom prst="roundRect">
              <a:avLst>
                <a:gd name="adj" fmla="val 11082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latin typeface="Tsukushi A Round Gothic" charset="-128"/>
                <a:ea typeface="Tsukushi A Round Gothic" charset="-128"/>
                <a:cs typeface="Tsukushi A Round Gothic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テキスト ボックス 49"/>
                <p:cNvSpPr txBox="1"/>
                <p:nvPr/>
              </p:nvSpPr>
              <p:spPr>
                <a:xfrm>
                  <a:off x="5983403" y="2396718"/>
                  <a:ext cx="1618199" cy="2609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kumimoji="1" lang="ja-JP" altLang="en-US" sz="140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kumimoji="1" lang="en-US" altLang="ja-JP" sz="140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ja-JP" sz="1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  <m:r>
                                  <a:rPr kumimoji="1" lang="en-US" altLang="ja-JP" sz="1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ja-JP" sz="1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kumimoji="1" lang="en-US" altLang="ja-JP" sz="1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1" lang="en-US" altLang="ja-JP" sz="1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ja-JP" sz="14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1" lang="en-US" altLang="ja-JP" sz="1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ja-JP" sz="1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𝑏</m:t>
                                </m:r>
                                <m:r>
                                  <a:rPr kumimoji="1" lang="en-US" altLang="ja-JP" sz="1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ja-JP" sz="1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kumimoji="1" lang="en-US" altLang="ja-JP" sz="1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1" lang="en-US" altLang="ja-JP" sz="1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kumimoji="1" lang="ja-JP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0" name="テキスト ボックス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3403" y="2396718"/>
                  <a:ext cx="1618199" cy="26090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52" t="-60465" b="-4186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図形グループ 53"/>
          <p:cNvGrpSpPr/>
          <p:nvPr/>
        </p:nvGrpSpPr>
        <p:grpSpPr>
          <a:xfrm>
            <a:off x="4303542" y="2263937"/>
            <a:ext cx="1140311" cy="886161"/>
            <a:chOff x="4564526" y="2978662"/>
            <a:chExt cx="3713897" cy="2886152"/>
          </a:xfrm>
        </p:grpSpPr>
        <p:sp>
          <p:nvSpPr>
            <p:cNvPr id="51" name="ドーナツ 50"/>
            <p:cNvSpPr/>
            <p:nvPr/>
          </p:nvSpPr>
          <p:spPr>
            <a:xfrm>
              <a:off x="5392271" y="2978662"/>
              <a:ext cx="2886152" cy="2886152"/>
            </a:xfrm>
            <a:prstGeom prst="donut">
              <a:avLst>
                <a:gd name="adj" fmla="val 2627"/>
              </a:avLst>
            </a:prstGeom>
            <a:solidFill>
              <a:srgbClr val="3C22FF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ひし形 51"/>
            <p:cNvSpPr/>
            <p:nvPr/>
          </p:nvSpPr>
          <p:spPr>
            <a:xfrm>
              <a:off x="4564526" y="3162124"/>
              <a:ext cx="1885767" cy="1913936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三角形 52"/>
            <p:cNvSpPr/>
            <p:nvPr/>
          </p:nvSpPr>
          <p:spPr>
            <a:xfrm rot="13594776">
              <a:off x="5456698" y="3422512"/>
              <a:ext cx="516455" cy="300460"/>
            </a:xfrm>
            <a:prstGeom prst="triangle">
              <a:avLst/>
            </a:prstGeom>
            <a:solidFill>
              <a:srgbClr val="3C22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5" name="図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245" y="2067366"/>
            <a:ext cx="1159406" cy="1159406"/>
          </a:xfrm>
          <a:prstGeom prst="round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39" y="4168870"/>
            <a:ext cx="2946400" cy="495300"/>
          </a:xfrm>
          <a:prstGeom prst="rect">
            <a:avLst/>
          </a:prstGeom>
        </p:spPr>
      </p:pic>
      <p:sp>
        <p:nvSpPr>
          <p:cNvPr id="59" name="右矢印 58"/>
          <p:cNvSpPr/>
          <p:nvPr/>
        </p:nvSpPr>
        <p:spPr>
          <a:xfrm rot="18854607" flipV="1">
            <a:off x="6155808" y="3382528"/>
            <a:ext cx="3840532" cy="359086"/>
          </a:xfrm>
          <a:prstGeom prst="rightArrow">
            <a:avLst>
              <a:gd name="adj1" fmla="val 14125"/>
              <a:gd name="adj2" fmla="val 50000"/>
            </a:avLst>
          </a:prstGeom>
          <a:solidFill>
            <a:srgbClr val="3C22F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996308" y="3513365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画面に</a:t>
            </a:r>
            <a:r>
              <a:rPr kumimoji="1" lang="en-US" altLang="ja-JP" sz="20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/>
            </a:r>
            <a:br>
              <a:rPr kumimoji="1" lang="en-US" altLang="ja-JP" sz="20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</a:br>
            <a:r>
              <a:rPr kumimoji="1" lang="ja-JP" altLang="en-US" sz="20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描画</a:t>
            </a:r>
            <a:endParaRPr kumimoji="1" lang="ja-JP" altLang="en-US" sz="2000" dirty="0"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760053" y="3331838"/>
            <a:ext cx="3685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線形補間で</a:t>
            </a:r>
            <a:r>
              <a:rPr kumimoji="1" lang="en-US" altLang="ja-JP" sz="20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TSUMORI</a:t>
            </a:r>
            <a:r>
              <a:rPr kumimoji="1" lang="ja-JP" altLang="en-US" sz="20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ちゃんの</a:t>
            </a:r>
            <a:r>
              <a:rPr kumimoji="1" lang="en-US" altLang="ja-JP" sz="20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/>
            </a:r>
            <a:br>
              <a:rPr kumimoji="1" lang="en-US" altLang="ja-JP" sz="20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</a:br>
            <a:r>
              <a:rPr lang="ja-JP" altLang="en-US" sz="20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位置情報に変換</a:t>
            </a:r>
            <a:endParaRPr kumimoji="1" lang="ja-JP" altLang="en-US" sz="2000" dirty="0"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3" name="右矢印 62"/>
          <p:cNvSpPr/>
          <p:nvPr/>
        </p:nvSpPr>
        <p:spPr>
          <a:xfrm rot="20957538" flipV="1">
            <a:off x="7081985" y="4748851"/>
            <a:ext cx="4199827" cy="318494"/>
          </a:xfrm>
          <a:prstGeom prst="rightArrow">
            <a:avLst>
              <a:gd name="adj1" fmla="val 14125"/>
              <a:gd name="adj2" fmla="val 50000"/>
            </a:avLst>
          </a:prstGeom>
          <a:solidFill>
            <a:srgbClr val="3C22F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5" name="図 6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568" y="4560229"/>
            <a:ext cx="1118089" cy="74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移動速度や消費カロリーなどの情報も出せるように</a:t>
            </a:r>
            <a:r>
              <a:rPr lang="ja-JP" altLang="en-US" dirty="0" smtClean="0"/>
              <a:t>したい</a:t>
            </a:r>
            <a:endParaRPr lang="en-US" altLang="ja-JP" dirty="0" smtClean="0"/>
          </a:p>
          <a:p>
            <a:r>
              <a:rPr lang="ja-JP" altLang="en-US" dirty="0" smtClean="0"/>
              <a:t>本当</a:t>
            </a:r>
            <a:r>
              <a:rPr lang="ja-JP" altLang="en-US" dirty="0"/>
              <a:t>の経路を歩くように</a:t>
            </a:r>
            <a:r>
              <a:rPr lang="ja-JP" altLang="en-US" dirty="0" smtClean="0"/>
              <a:t>したい</a:t>
            </a:r>
            <a:endParaRPr lang="en-US" altLang="ja-JP" dirty="0" smtClean="0"/>
          </a:p>
          <a:p>
            <a:r>
              <a:rPr lang="ja-JP" altLang="en-US" dirty="0" smtClean="0"/>
              <a:t>キャラクター</a:t>
            </a:r>
            <a:r>
              <a:rPr lang="ja-JP" altLang="en-US" dirty="0"/>
              <a:t>から</a:t>
            </a:r>
            <a:r>
              <a:rPr lang="en-US" altLang="ja-JP" dirty="0"/>
              <a:t>PUSH</a:t>
            </a:r>
            <a:r>
              <a:rPr lang="ja-JP" altLang="en-US" dirty="0"/>
              <a:t>通知で連絡して</a:t>
            </a:r>
            <a:r>
              <a:rPr lang="ja-JP" altLang="en-US" dirty="0" smtClean="0"/>
              <a:t>ほしい</a:t>
            </a:r>
            <a:endParaRPr lang="en-US" altLang="ja-JP" dirty="0" smtClean="0"/>
          </a:p>
          <a:p>
            <a:r>
              <a:rPr lang="en-US" altLang="ja-JP" dirty="0" smtClean="0"/>
              <a:t>TSUMORI</a:t>
            </a:r>
            <a:r>
              <a:rPr lang="ja-JP" altLang="en-US" dirty="0"/>
              <a:t>ちゃんの見た目を</a:t>
            </a:r>
            <a:r>
              <a:rPr lang="ja-JP" altLang="en-US" dirty="0" smtClean="0"/>
              <a:t>選びたい</a:t>
            </a:r>
            <a:endParaRPr lang="en-US" altLang="ja-JP" dirty="0" smtClean="0"/>
          </a:p>
          <a:p>
            <a:r>
              <a:rPr lang="ja-JP" altLang="en-US" dirty="0" smtClean="0"/>
              <a:t>旅</a:t>
            </a:r>
            <a:r>
              <a:rPr lang="ja-JP" altLang="en-US" dirty="0"/>
              <a:t>するスポット、場所を指定したい</a:t>
            </a:r>
            <a:endParaRPr lang="ja-JP" altLang="en-US" dirty="0"/>
          </a:p>
        </p:txBody>
      </p:sp>
      <p:sp>
        <p:nvSpPr>
          <p:cNvPr id="4" name="平行四辺形 3"/>
          <p:cNvSpPr/>
          <p:nvPr/>
        </p:nvSpPr>
        <p:spPr>
          <a:xfrm>
            <a:off x="-505326" y="918577"/>
            <a:ext cx="9450543" cy="559720"/>
          </a:xfrm>
          <a:prstGeom prst="parallelogram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TSUMORI</a:t>
            </a:r>
            <a:r>
              <a:rPr kumimoji="1" lang="ja-JP" altLang="en-US" dirty="0" smtClean="0"/>
              <a:t>の無限の可能性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79C-0F11-0247-A4E9-33A7BC1240EB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-1507435" y="8165422"/>
            <a:ext cx="4691269" cy="954157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solidFill>
                  <a:srgbClr val="00B0F0"/>
                </a:solidFill>
              </a:rPr>
              <a:t>と思うじゃん！</a:t>
            </a:r>
            <a:endParaRPr lang="en-US" altLang="ja-JP" sz="2800" b="1" i="1" dirty="0" smtClean="0">
              <a:solidFill>
                <a:srgbClr val="00B0F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2018/5/27 </a:t>
            </a:r>
            <a:r>
              <a:rPr kumimoji="1" lang="ja-JP" altLang="en-US" smtClean="0"/>
              <a:t>うたまよの部屋 </a:t>
            </a:r>
            <a:r>
              <a:rPr kumimoji="1" lang="en-US" altLang="ja-JP" smtClean="0"/>
              <a:t>TSUMORI in SPAJAM2018</a:t>
            </a:r>
            <a:r>
              <a:rPr kumimoji="1" lang="ja-JP" altLang="en-US" smtClean="0"/>
              <a:t>東京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予選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3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79C-0F11-0247-A4E9-33A7BC1240EB}" type="slidenum">
              <a:rPr kumimoji="1" lang="ja-JP" altLang="en-US" smtClean="0"/>
              <a:t>14</a:t>
            </a:fld>
            <a:endParaRPr kumimoji="1" lang="ja-JP" altLang="en-US"/>
          </a:p>
        </p:txBody>
      </p:sp>
      <p:grpSp>
        <p:nvGrpSpPr>
          <p:cNvPr id="7" name="図形グループ 6"/>
          <p:cNvGrpSpPr/>
          <p:nvPr/>
        </p:nvGrpSpPr>
        <p:grpSpPr>
          <a:xfrm>
            <a:off x="2074960" y="1738519"/>
            <a:ext cx="8042081" cy="3380963"/>
            <a:chOff x="2971800" y="2269385"/>
            <a:chExt cx="8042081" cy="2147898"/>
          </a:xfrm>
        </p:grpSpPr>
        <p:sp>
          <p:nvSpPr>
            <p:cNvPr id="5" name="正方形/長方形 4"/>
            <p:cNvSpPr/>
            <p:nvPr/>
          </p:nvSpPr>
          <p:spPr>
            <a:xfrm>
              <a:off x="2971800" y="2269385"/>
              <a:ext cx="8042081" cy="214789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34925" cmpd="sng">
              <a:gradFill flip="none" rotWithShape="1">
                <a:gsLst>
                  <a:gs pos="26000">
                    <a:schemeClr val="accent1">
                      <a:lumMod val="5000"/>
                      <a:lumOff val="95000"/>
                    </a:schemeClr>
                  </a:gs>
                  <a:gs pos="50000">
                    <a:srgbClr val="00B0F0"/>
                  </a:gs>
                  <a:gs pos="74000">
                    <a:srgbClr val="3C22FF"/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ja-JP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438021" y="3138030"/>
              <a:ext cx="7109639" cy="41060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ja-JP" altLang="en-US" sz="3600" smtClean="0"/>
                <a:t>ご清聴ありがとうございました！</a:t>
              </a:r>
              <a:endParaRPr kumimoji="1" lang="ja-JP" altLang="en-US" sz="3600" dirty="0"/>
            </a:p>
          </p:txBody>
        </p:sp>
      </p:grp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2018/5/27 </a:t>
            </a:r>
            <a:r>
              <a:rPr kumimoji="1" lang="ja-JP" altLang="en-US" smtClean="0"/>
              <a:t>うたまよの部屋 </a:t>
            </a:r>
            <a:r>
              <a:rPr kumimoji="1" lang="en-US" altLang="ja-JP" smtClean="0"/>
              <a:t>TSUMORI in SPAJAM2018</a:t>
            </a:r>
            <a:r>
              <a:rPr kumimoji="1" lang="ja-JP" altLang="en-US" smtClean="0"/>
              <a:t>東京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予選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60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>
            <a:extLst>
              <a:ext uri="{FF2B5EF4-FFF2-40B4-BE49-F238E27FC236}">
                <a16:creationId xmlns:a16="http://schemas.microsoft.com/office/drawing/2014/main" xmlns="" id="{15756576-7B0B-8D41-A42A-3395ACD7D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2926"/>
            <a:ext cx="9144000" cy="1094874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チーム：うたまよの部屋</a:t>
            </a:r>
            <a:endParaRPr kumimoji="1" lang="ja-JP" altLang="en-US" sz="32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962527" y="3817620"/>
            <a:ext cx="10266947" cy="0"/>
          </a:xfrm>
          <a:prstGeom prst="line">
            <a:avLst/>
          </a:prstGeom>
          <a:ln w="38100" cmpd="sng">
            <a:gradFill flip="none" rotWithShape="1">
              <a:gsLst>
                <a:gs pos="26000">
                  <a:srgbClr val="3C22FF"/>
                </a:gs>
                <a:gs pos="94000">
                  <a:srgbClr val="00B0F0"/>
                </a:gs>
              </a:gsLst>
              <a:lin ang="108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68" y="2579288"/>
            <a:ext cx="5489865" cy="71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79C-0F11-0247-A4E9-33A7BC1240EB}" type="slidenum">
              <a:rPr kumimoji="1" lang="ja-JP" altLang="en-US" smtClean="0"/>
              <a:t>16</a:t>
            </a:fld>
            <a:endParaRPr kumimoji="1" lang="ja-JP" altLang="en-US"/>
          </a:p>
        </p:txBody>
      </p:sp>
      <p:grpSp>
        <p:nvGrpSpPr>
          <p:cNvPr id="7" name="図形グループ 6"/>
          <p:cNvGrpSpPr/>
          <p:nvPr/>
        </p:nvGrpSpPr>
        <p:grpSpPr>
          <a:xfrm>
            <a:off x="2074960" y="1738519"/>
            <a:ext cx="8042081" cy="3380963"/>
            <a:chOff x="2971800" y="2269385"/>
            <a:chExt cx="8042081" cy="2147898"/>
          </a:xfrm>
        </p:grpSpPr>
        <p:sp>
          <p:nvSpPr>
            <p:cNvPr id="5" name="正方形/長方形 4"/>
            <p:cNvSpPr/>
            <p:nvPr/>
          </p:nvSpPr>
          <p:spPr>
            <a:xfrm>
              <a:off x="2971800" y="2269385"/>
              <a:ext cx="8042081" cy="214789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34925" cmpd="sng">
              <a:gradFill flip="none" rotWithShape="1">
                <a:gsLst>
                  <a:gs pos="26000">
                    <a:schemeClr val="accent1">
                      <a:lumMod val="5000"/>
                      <a:lumOff val="95000"/>
                    </a:schemeClr>
                  </a:gs>
                  <a:gs pos="50000">
                    <a:srgbClr val="00B0F0"/>
                  </a:gs>
                  <a:gs pos="74000">
                    <a:srgbClr val="3C22FF"/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ja-JP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438021" y="3138030"/>
              <a:ext cx="7109639" cy="41060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ja-JP" altLang="en-US" sz="3600" smtClean="0"/>
                <a:t>ご清聴ありがとうございました！</a:t>
              </a:r>
              <a:endParaRPr kumimoji="1" lang="ja-JP" altLang="en-US" sz="3600" dirty="0"/>
            </a:p>
          </p:txBody>
        </p:sp>
      </p:grp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2018/5/27 </a:t>
            </a:r>
            <a:r>
              <a:rPr kumimoji="1" lang="ja-JP" altLang="en-US" smtClean="0"/>
              <a:t>うたまよの部屋 </a:t>
            </a:r>
            <a:r>
              <a:rPr kumimoji="1" lang="en-US" altLang="ja-JP" smtClean="0"/>
              <a:t>TSUMORI in SPAJAM2018</a:t>
            </a:r>
            <a:r>
              <a:rPr kumimoji="1" lang="ja-JP" altLang="en-US" smtClean="0"/>
              <a:t>東京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予選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9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969419" y="2774197"/>
            <a:ext cx="6028841" cy="2867187"/>
          </a:xfrm>
          <a:prstGeom prst="rect">
            <a:avLst/>
          </a:prstGeom>
          <a:noFill/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6000">
                  <a:srgbClr val="3C22FF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49680" y="3022169"/>
            <a:ext cx="10515600" cy="31547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/>
              <a:t>ほげほげ</a:t>
            </a:r>
            <a:endParaRPr kumimoji="1" lang="ja-JP" altLang="en-US" dirty="0"/>
          </a:p>
        </p:txBody>
      </p:sp>
      <p:sp>
        <p:nvSpPr>
          <p:cNvPr id="10" name="三角形 9"/>
          <p:cNvSpPr/>
          <p:nvPr/>
        </p:nvSpPr>
        <p:spPr>
          <a:xfrm flipV="1">
            <a:off x="6867041" y="-163896"/>
            <a:ext cx="4804181" cy="4141535"/>
          </a:xfrm>
          <a:prstGeom prst="triangle">
            <a:avLst/>
          </a:prstGeom>
          <a:solidFill>
            <a:schemeClr val="bg1">
              <a:alpha val="65000"/>
            </a:schemeClr>
          </a:solidFill>
          <a:ln w="63500" cmpd="dbl">
            <a:solidFill>
              <a:srgbClr val="3C2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65371" y="187634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たいちょる</a:t>
            </a:r>
            <a:endParaRPr kumimoji="1" lang="ja-JP" altLang="en-US" sz="3600" dirty="0"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79C-0F11-0247-A4E9-33A7BC1240EB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2018/5/27 </a:t>
            </a:r>
            <a:r>
              <a:rPr kumimoji="1" lang="ja-JP" altLang="en-US" smtClean="0"/>
              <a:t>うたまよの部屋 </a:t>
            </a:r>
            <a:r>
              <a:rPr kumimoji="1" lang="en-US" altLang="ja-JP" smtClean="0"/>
              <a:t>TSUMORI in SPAJAM2018</a:t>
            </a:r>
            <a:r>
              <a:rPr kumimoji="1" lang="ja-JP" altLang="en-US" smtClean="0"/>
              <a:t>東京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予選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9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79C-0F11-0247-A4E9-33A7BC1240EB}" type="slidenum">
              <a:rPr kumimoji="1" lang="ja-JP" altLang="en-US" smtClean="0"/>
              <a:t>1</a:t>
            </a:fld>
            <a:endParaRPr kumimoji="1" lang="ja-JP" altLang="en-US"/>
          </a:p>
        </p:txBody>
      </p:sp>
      <p:grpSp>
        <p:nvGrpSpPr>
          <p:cNvPr id="7" name="図形グループ 6"/>
          <p:cNvGrpSpPr/>
          <p:nvPr/>
        </p:nvGrpSpPr>
        <p:grpSpPr>
          <a:xfrm>
            <a:off x="2074960" y="1738519"/>
            <a:ext cx="8042081" cy="3380963"/>
            <a:chOff x="2971800" y="2269385"/>
            <a:chExt cx="8042081" cy="2147898"/>
          </a:xfrm>
        </p:grpSpPr>
        <p:sp>
          <p:nvSpPr>
            <p:cNvPr id="5" name="正方形/長方形 4"/>
            <p:cNvSpPr/>
            <p:nvPr/>
          </p:nvSpPr>
          <p:spPr>
            <a:xfrm>
              <a:off x="2971800" y="2269385"/>
              <a:ext cx="8042081" cy="2147898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34925" cmpd="sng">
              <a:solidFill>
                <a:srgbClr val="3C2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ja-JP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5105144" y="3177136"/>
              <a:ext cx="3775393" cy="3323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スポーツ、する気ない</a:t>
              </a:r>
              <a:endParaRPr kumimoji="1" lang="ja-JP" altLang="en-US" sz="2800" dirty="0">
                <a:latin typeface="Tsukushi A Round Gothic" charset="-128"/>
                <a:ea typeface="Tsukushi A Round Gothic" charset="-128"/>
                <a:cs typeface="Tsukushi A Round Gothic" charset="-128"/>
              </a:endParaRPr>
            </a:p>
          </p:txBody>
        </p:sp>
      </p:grp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2018/5/27 </a:t>
            </a:r>
            <a:r>
              <a:rPr kumimoji="1" lang="ja-JP" altLang="en-US" smtClean="0"/>
              <a:t>うたまよの部屋 </a:t>
            </a:r>
            <a:r>
              <a:rPr kumimoji="1" lang="en-US" altLang="ja-JP" smtClean="0"/>
              <a:t>TSUMORI in SPAJAM2018</a:t>
            </a:r>
            <a:r>
              <a:rPr kumimoji="1" lang="ja-JP" altLang="en-US" smtClean="0"/>
              <a:t>東京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予選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3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79C-0F11-0247-A4E9-33A7BC1240EB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7" name="図形グループ 6"/>
          <p:cNvGrpSpPr/>
          <p:nvPr/>
        </p:nvGrpSpPr>
        <p:grpSpPr>
          <a:xfrm>
            <a:off x="2074960" y="1738519"/>
            <a:ext cx="8042081" cy="3380963"/>
            <a:chOff x="2971800" y="2269385"/>
            <a:chExt cx="8042081" cy="2147898"/>
          </a:xfrm>
        </p:grpSpPr>
        <p:sp>
          <p:nvSpPr>
            <p:cNvPr id="5" name="正方形/長方形 4"/>
            <p:cNvSpPr/>
            <p:nvPr/>
          </p:nvSpPr>
          <p:spPr>
            <a:xfrm>
              <a:off x="2971800" y="2269385"/>
              <a:ext cx="8042081" cy="2147898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34925" cmpd="sng">
              <a:solidFill>
                <a:srgbClr val="3C2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ja-JP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5105144" y="3177136"/>
              <a:ext cx="3775393" cy="3323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やった気にはなりたい</a:t>
              </a:r>
              <a:endParaRPr kumimoji="1" lang="ja-JP" altLang="en-US" sz="2800" dirty="0">
                <a:latin typeface="Tsukushi A Round Gothic" charset="-128"/>
                <a:ea typeface="Tsukushi A Round Gothic" charset="-128"/>
                <a:cs typeface="Tsukushi A Round Gothic" charset="-128"/>
              </a:endParaRPr>
            </a:p>
          </p:txBody>
        </p:sp>
      </p:grp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2018/5/27 </a:t>
            </a:r>
            <a:r>
              <a:rPr kumimoji="1" lang="ja-JP" altLang="en-US" smtClean="0"/>
              <a:t>うたまよの部屋 </a:t>
            </a:r>
            <a:r>
              <a:rPr kumimoji="1" lang="en-US" altLang="ja-JP" smtClean="0"/>
              <a:t>TSUMORI in SPAJAM2018</a:t>
            </a:r>
            <a:r>
              <a:rPr kumimoji="1" lang="ja-JP" altLang="en-US" smtClean="0"/>
              <a:t>東京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予選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9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79C-0F11-0247-A4E9-33A7BC1240EB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7" name="図形グループ 6"/>
          <p:cNvGrpSpPr/>
          <p:nvPr/>
        </p:nvGrpSpPr>
        <p:grpSpPr>
          <a:xfrm>
            <a:off x="2074960" y="1738519"/>
            <a:ext cx="8042081" cy="3380963"/>
            <a:chOff x="2971800" y="2269385"/>
            <a:chExt cx="8042081" cy="2147898"/>
          </a:xfrm>
        </p:grpSpPr>
        <p:sp>
          <p:nvSpPr>
            <p:cNvPr id="5" name="正方形/長方形 4"/>
            <p:cNvSpPr/>
            <p:nvPr/>
          </p:nvSpPr>
          <p:spPr>
            <a:xfrm>
              <a:off x="2971800" y="2269385"/>
              <a:ext cx="8042081" cy="2147898"/>
            </a:xfrm>
            <a:prstGeom prst="rect">
              <a:avLst/>
            </a:prstGeom>
            <a:solidFill>
              <a:srgbClr val="00B0F0">
                <a:alpha val="28000"/>
              </a:srgbClr>
            </a:solidFill>
            <a:ln w="63500" cmpd="thinThick">
              <a:solidFill>
                <a:srgbClr val="00B0F0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ja-JP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668856" y="2962055"/>
              <a:ext cx="6647975" cy="76255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ja-JP" altLang="en-US" sz="36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というアプリ、　　　　　　　</a:t>
              </a:r>
              <a:r>
                <a:rPr lang="en-US" altLang="ja-JP" sz="36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/>
              </a:r>
              <a:br>
                <a:rPr lang="en-US" altLang="ja-JP" sz="36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</a:br>
              <a:r>
                <a:rPr lang="ja-JP" altLang="en-US" sz="36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デモします！</a:t>
              </a:r>
              <a:endParaRPr kumimoji="1" lang="ja-JP" altLang="en-US" sz="3600" dirty="0">
                <a:latin typeface="Tsukushi A Round Gothic" charset="-128"/>
                <a:ea typeface="Tsukushi A Round Gothic" charset="-128"/>
                <a:cs typeface="Tsukushi A Round Gothic" charset="-128"/>
              </a:endParaRPr>
            </a:p>
          </p:txBody>
        </p:sp>
      </p:grp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2018/5/27 </a:t>
            </a:r>
            <a:r>
              <a:rPr kumimoji="1" lang="ja-JP" altLang="en-US" smtClean="0"/>
              <a:t>うたまよの部屋 </a:t>
            </a:r>
            <a:r>
              <a:rPr kumimoji="1" lang="en-US" altLang="ja-JP" smtClean="0"/>
              <a:t>TSUMORI in SPAJAM2018</a:t>
            </a:r>
            <a:r>
              <a:rPr kumimoji="1" lang="ja-JP" altLang="en-US" smtClean="0"/>
              <a:t>東京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予選</a:t>
            </a:r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023" y="2984443"/>
            <a:ext cx="3435215" cy="4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9197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・いつもどおりの生活をする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・自分が移動した分、</a:t>
            </a:r>
            <a:r>
              <a:rPr lang="en-US" altLang="ja-JP" dirty="0" smtClean="0"/>
              <a:t>TSUMORI</a:t>
            </a:r>
            <a:r>
              <a:rPr lang="ja-JP" altLang="en-US" dirty="0" smtClean="0"/>
              <a:t>ちゃんが日本縦断する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・「今ここに来たよ！」と</a:t>
            </a:r>
            <a:r>
              <a:rPr lang="en-US" altLang="ja-JP" dirty="0" smtClean="0"/>
              <a:t>TSUMORI</a:t>
            </a:r>
            <a:r>
              <a:rPr lang="ja-JP" altLang="en-US" dirty="0" smtClean="0"/>
              <a:t>ちゃんから</a:t>
            </a:r>
            <a:r>
              <a:rPr lang="ja-JP" altLang="en-US" dirty="0" smtClean="0"/>
              <a:t>連絡が来る</a:t>
            </a:r>
            <a:endParaRPr lang="en-US" altLang="ja-JP" dirty="0" smtClean="0"/>
          </a:p>
        </p:txBody>
      </p:sp>
      <p:sp>
        <p:nvSpPr>
          <p:cNvPr id="4" name="平行四辺形 3"/>
          <p:cNvSpPr/>
          <p:nvPr/>
        </p:nvSpPr>
        <p:spPr>
          <a:xfrm>
            <a:off x="-505326" y="918577"/>
            <a:ext cx="9450543" cy="559720"/>
          </a:xfrm>
          <a:prstGeom prst="parallelogram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TSUMORI</a:t>
            </a:r>
            <a:r>
              <a:rPr kumimoji="1" lang="ja-JP" altLang="en-US" dirty="0" smtClean="0"/>
              <a:t>ってどんなアプリ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79C-0F11-0247-A4E9-33A7BC1240E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-2850961" y="7747410"/>
            <a:ext cx="4691269" cy="954157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solidFill>
                  <a:srgbClr val="00B0F0"/>
                </a:solidFill>
              </a:rPr>
              <a:t>と思うじゃん！</a:t>
            </a:r>
            <a:endParaRPr lang="en-US" altLang="ja-JP" sz="2800" b="1" i="1" dirty="0" smtClean="0">
              <a:solidFill>
                <a:srgbClr val="00B0F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2018/5/27 </a:t>
            </a:r>
            <a:r>
              <a:rPr kumimoji="1" lang="ja-JP" altLang="en-US" smtClean="0"/>
              <a:t>うたまよの部屋 </a:t>
            </a:r>
            <a:r>
              <a:rPr kumimoji="1" lang="en-US" altLang="ja-JP" smtClean="0"/>
              <a:t>TSUMORI in SPAJAM2018</a:t>
            </a:r>
            <a:r>
              <a:rPr kumimoji="1" lang="ja-JP" altLang="en-US" smtClean="0"/>
              <a:t>東京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予選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04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辺形 3"/>
          <p:cNvSpPr/>
          <p:nvPr/>
        </p:nvSpPr>
        <p:spPr>
          <a:xfrm>
            <a:off x="-505326" y="918577"/>
            <a:ext cx="9450543" cy="559720"/>
          </a:xfrm>
          <a:prstGeom prst="parallelogram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TSUMORI</a:t>
            </a:r>
            <a:r>
              <a:rPr kumimoji="1" lang="ja-JP" altLang="en-US" dirty="0" smtClean="0"/>
              <a:t>ってどんなアプリ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79C-0F11-0247-A4E9-33A7BC1240EB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-2850961" y="7747410"/>
            <a:ext cx="4691269" cy="954157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solidFill>
                  <a:srgbClr val="00B0F0"/>
                </a:solidFill>
              </a:rPr>
              <a:t>と思うじゃん！</a:t>
            </a:r>
            <a:endParaRPr lang="en-US" altLang="ja-JP" sz="2800" b="1" i="1" dirty="0" smtClean="0">
              <a:solidFill>
                <a:srgbClr val="00B0F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2018/5/27 </a:t>
            </a:r>
            <a:r>
              <a:rPr kumimoji="1" lang="ja-JP" altLang="en-US" smtClean="0"/>
              <a:t>うたまよの部屋 </a:t>
            </a:r>
            <a:r>
              <a:rPr kumimoji="1" lang="en-US" altLang="ja-JP" smtClean="0"/>
              <a:t>TSUMORI in SPAJAM2018</a:t>
            </a:r>
            <a:r>
              <a:rPr kumimoji="1" lang="ja-JP" altLang="en-US" smtClean="0"/>
              <a:t>東京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予選</a:t>
            </a:r>
            <a:endParaRPr kumimoji="1" lang="ja-JP" altLang="en-US"/>
          </a:p>
        </p:txBody>
      </p:sp>
      <p:grpSp>
        <p:nvGrpSpPr>
          <p:cNvPr id="21" name="図形グループ 20"/>
          <p:cNvGrpSpPr/>
          <p:nvPr/>
        </p:nvGrpSpPr>
        <p:grpSpPr>
          <a:xfrm>
            <a:off x="549583" y="2437945"/>
            <a:ext cx="937337" cy="937337"/>
            <a:chOff x="5392615" y="2203938"/>
            <a:chExt cx="2649416" cy="2649416"/>
          </a:xfrm>
        </p:grpSpPr>
        <p:sp>
          <p:nvSpPr>
            <p:cNvPr id="16" name="円/楕円 15"/>
            <p:cNvSpPr/>
            <p:nvPr/>
          </p:nvSpPr>
          <p:spPr>
            <a:xfrm>
              <a:off x="5392615" y="2203938"/>
              <a:ext cx="2649416" cy="2649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図形グループ 18"/>
            <p:cNvGrpSpPr/>
            <p:nvPr/>
          </p:nvGrpSpPr>
          <p:grpSpPr>
            <a:xfrm>
              <a:off x="5994489" y="2931117"/>
              <a:ext cx="1445669" cy="351694"/>
              <a:chOff x="5937738" y="2931117"/>
              <a:chExt cx="1445669" cy="351694"/>
            </a:xfrm>
          </p:grpSpPr>
          <p:sp>
            <p:nvSpPr>
              <p:cNvPr id="17" name="円/楕円 16"/>
              <p:cNvSpPr/>
              <p:nvPr/>
            </p:nvSpPr>
            <p:spPr>
              <a:xfrm>
                <a:off x="5937738" y="2931117"/>
                <a:ext cx="316523" cy="3516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7066884" y="2931117"/>
                <a:ext cx="316523" cy="3516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" name="アーチ 19"/>
            <p:cNvSpPr/>
            <p:nvPr/>
          </p:nvSpPr>
          <p:spPr>
            <a:xfrm flipV="1">
              <a:off x="5919288" y="2999707"/>
              <a:ext cx="1596070" cy="1188294"/>
            </a:xfrm>
            <a:prstGeom prst="blockArc">
              <a:avLst>
                <a:gd name="adj1" fmla="val 10800000"/>
                <a:gd name="adj2" fmla="val 63642"/>
                <a:gd name="adj3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テキスト ボックス 21"/>
          <p:cNvSpPr txBox="1"/>
          <p:nvPr/>
        </p:nvSpPr>
        <p:spPr>
          <a:xfrm>
            <a:off x="470071" y="337276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ユーザ</a:t>
            </a:r>
            <a:endParaRPr kumimoji="1" lang="ja-JP" altLang="en-US" sz="2400" dirty="0"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80" y="1820470"/>
            <a:ext cx="712544" cy="980796"/>
          </a:xfrm>
          <a:prstGeom prst="rect">
            <a:avLst/>
          </a:prstGeom>
        </p:spPr>
      </p:pic>
      <p:grpSp>
        <p:nvGrpSpPr>
          <p:cNvPr id="23" name="図形グループ 22"/>
          <p:cNvGrpSpPr/>
          <p:nvPr/>
        </p:nvGrpSpPr>
        <p:grpSpPr>
          <a:xfrm>
            <a:off x="2534313" y="1927461"/>
            <a:ext cx="6652985" cy="683153"/>
            <a:chOff x="8960488" y="4001294"/>
            <a:chExt cx="2753163" cy="400733"/>
          </a:xfrm>
        </p:grpSpPr>
        <p:sp>
          <p:nvSpPr>
            <p:cNvPr id="24" name="四角形吹き出し 23"/>
            <p:cNvSpPr/>
            <p:nvPr/>
          </p:nvSpPr>
          <p:spPr>
            <a:xfrm>
              <a:off x="8960488" y="4001294"/>
              <a:ext cx="2753163" cy="400733"/>
            </a:xfrm>
            <a:prstGeom prst="wedgeRectCallout">
              <a:avLst>
                <a:gd name="adj1" fmla="val -59604"/>
                <a:gd name="adj2" fmla="val 45519"/>
              </a:avLst>
            </a:prstGeom>
            <a:solidFill>
              <a:schemeClr val="bg1">
                <a:alpha val="73000"/>
              </a:schemeClr>
            </a:solidFill>
            <a:ln>
              <a:solidFill>
                <a:srgbClr val="3C22FF">
                  <a:alpha val="6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8977000" y="4038866"/>
              <a:ext cx="2635001" cy="30691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GPS</a:t>
              </a:r>
              <a:r>
                <a:rPr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情報から</a:t>
              </a:r>
              <a:r>
                <a:rPr lang="en-US" altLang="ja-JP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 </a:t>
              </a:r>
              <a:r>
                <a:rPr kumimoji="1"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ユーザの移動距離を計測</a:t>
              </a:r>
              <a:endParaRPr kumimoji="1" lang="ja-JP" altLang="en-US" sz="2800" dirty="0">
                <a:latin typeface="Tsukushi A Round Gothic" charset="-128"/>
                <a:ea typeface="Tsukushi A Round Gothic" charset="-128"/>
                <a:cs typeface="Tsukushi A Round Gothic" charset="-128"/>
              </a:endParaRPr>
            </a:p>
          </p:txBody>
        </p:sp>
      </p:grpSp>
      <p:pic>
        <p:nvPicPr>
          <p:cNvPr id="27" name="図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442" y="1786929"/>
            <a:ext cx="1977368" cy="1977368"/>
          </a:xfrm>
          <a:prstGeom prst="rect">
            <a:avLst/>
          </a:prstGeom>
        </p:spPr>
      </p:pic>
      <p:sp>
        <p:nvSpPr>
          <p:cNvPr id="31" name="テキスト ボックス 30"/>
          <p:cNvSpPr txBox="1"/>
          <p:nvPr/>
        </p:nvSpPr>
        <p:spPr>
          <a:xfrm>
            <a:off x="9403799" y="3738402"/>
            <a:ext cx="25266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TSUMORI</a:t>
            </a:r>
            <a:r>
              <a:rPr kumimoji="1" lang="ja-JP" altLang="en-US" sz="24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ちゃん</a:t>
            </a:r>
            <a:r>
              <a:rPr kumimoji="1" lang="en-US" altLang="ja-JP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/>
            </a:r>
            <a:br>
              <a:rPr kumimoji="1" lang="en-US" altLang="ja-JP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</a:br>
            <a:r>
              <a:rPr kumimoji="1" lang="ja-JP" altLang="en-US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（クエリちゃん）</a:t>
            </a:r>
            <a:endParaRPr kumimoji="1" lang="ja-JP" altLang="en-US" dirty="0"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grpSp>
        <p:nvGrpSpPr>
          <p:cNvPr id="37" name="図形グループ 36"/>
          <p:cNvGrpSpPr/>
          <p:nvPr/>
        </p:nvGrpSpPr>
        <p:grpSpPr>
          <a:xfrm>
            <a:off x="2472623" y="2864482"/>
            <a:ext cx="6652985" cy="1069652"/>
            <a:chOff x="8045890" y="4001294"/>
            <a:chExt cx="4403690" cy="627451"/>
          </a:xfrm>
        </p:grpSpPr>
        <p:sp>
          <p:nvSpPr>
            <p:cNvPr id="38" name="四角形吹き出し 37"/>
            <p:cNvSpPr/>
            <p:nvPr/>
          </p:nvSpPr>
          <p:spPr>
            <a:xfrm>
              <a:off x="8045890" y="4001294"/>
              <a:ext cx="4403690" cy="627451"/>
            </a:xfrm>
            <a:prstGeom prst="wedgeRectCallout">
              <a:avLst>
                <a:gd name="adj1" fmla="val 63207"/>
                <a:gd name="adj2" fmla="val -43319"/>
              </a:avLst>
            </a:prstGeom>
            <a:solidFill>
              <a:schemeClr val="bg1">
                <a:alpha val="73000"/>
              </a:schemeClr>
            </a:solidFill>
            <a:ln>
              <a:solidFill>
                <a:srgbClr val="3C22FF">
                  <a:alpha val="6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8106221" y="4038866"/>
              <a:ext cx="3925024" cy="5596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同じだけ</a:t>
              </a:r>
              <a:r>
                <a:rPr kumimoji="1" lang="en-US" altLang="ja-JP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TSUMORI</a:t>
              </a:r>
              <a:r>
                <a:rPr kumimoji="1"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ちゃんが</a:t>
              </a:r>
              <a:r>
                <a:rPr kumimoji="1" lang="en-US" altLang="ja-JP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/>
              </a:r>
              <a:br>
                <a:rPr kumimoji="1" lang="en-US" altLang="ja-JP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</a:br>
              <a:r>
                <a:rPr lang="ja-JP" altLang="en-US" sz="2800" dirty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マラソンで日本を縦断</a:t>
              </a:r>
              <a:r>
                <a:rPr kumimoji="1"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、記録が残る</a:t>
              </a:r>
              <a:endParaRPr kumimoji="1" lang="ja-JP" altLang="en-US" sz="2800" dirty="0">
                <a:latin typeface="Tsukushi A Round Gothic" charset="-128"/>
                <a:ea typeface="Tsukushi A Round Gothic" charset="-128"/>
                <a:cs typeface="Tsukushi A Round Gothic" charset="-128"/>
              </a:endParaRPr>
            </a:p>
          </p:txBody>
        </p:sp>
      </p:grpSp>
      <p:sp>
        <p:nvSpPr>
          <p:cNvPr id="34" name="右矢印 33"/>
          <p:cNvSpPr/>
          <p:nvPr/>
        </p:nvSpPr>
        <p:spPr>
          <a:xfrm rot="5400000">
            <a:off x="5680985" y="2147781"/>
            <a:ext cx="365674" cy="1179533"/>
          </a:xfrm>
          <a:prstGeom prst="rightArrow">
            <a:avLst/>
          </a:prstGeom>
          <a:solidFill>
            <a:srgbClr val="3C22F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3010138"/>
            <a:ext cx="1034558" cy="1034558"/>
          </a:xfrm>
          <a:prstGeom prst="rect">
            <a:avLst/>
          </a:prstGeom>
        </p:spPr>
      </p:pic>
      <p:grpSp>
        <p:nvGrpSpPr>
          <p:cNvPr id="49" name="図形グループ 48"/>
          <p:cNvGrpSpPr/>
          <p:nvPr/>
        </p:nvGrpSpPr>
        <p:grpSpPr>
          <a:xfrm>
            <a:off x="8633046" y="3438044"/>
            <a:ext cx="767205" cy="1387200"/>
            <a:chOff x="8724895" y="200164"/>
            <a:chExt cx="3181426" cy="5752402"/>
          </a:xfrm>
        </p:grpSpPr>
        <p:grpSp>
          <p:nvGrpSpPr>
            <p:cNvPr id="50" name="図形グループ 49"/>
            <p:cNvGrpSpPr/>
            <p:nvPr/>
          </p:nvGrpSpPr>
          <p:grpSpPr>
            <a:xfrm>
              <a:off x="8724895" y="200164"/>
              <a:ext cx="3181426" cy="5752402"/>
              <a:chOff x="1251284" y="3465095"/>
              <a:chExt cx="1491916" cy="2495300"/>
            </a:xfrm>
          </p:grpSpPr>
          <p:sp>
            <p:nvSpPr>
              <p:cNvPr id="54" name="角丸四角形 53"/>
              <p:cNvSpPr/>
              <p:nvPr/>
            </p:nvSpPr>
            <p:spPr>
              <a:xfrm>
                <a:off x="1251284" y="3465095"/>
                <a:ext cx="1491916" cy="2495300"/>
              </a:xfrm>
              <a:prstGeom prst="roundRect">
                <a:avLst>
                  <a:gd name="adj" fmla="val 10868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正方形/長方形 54"/>
              <p:cNvSpPr/>
              <p:nvPr/>
            </p:nvSpPr>
            <p:spPr>
              <a:xfrm>
                <a:off x="1386712" y="3598756"/>
                <a:ext cx="1221061" cy="1973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円/楕円 55"/>
              <p:cNvSpPr/>
              <p:nvPr/>
            </p:nvSpPr>
            <p:spPr>
              <a:xfrm>
                <a:off x="1852863" y="5633598"/>
                <a:ext cx="288758" cy="26496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1" name="図形グループ 50"/>
            <p:cNvGrpSpPr/>
            <p:nvPr/>
          </p:nvGrpSpPr>
          <p:grpSpPr>
            <a:xfrm>
              <a:off x="8996456" y="472880"/>
              <a:ext cx="2684948" cy="4573924"/>
              <a:chOff x="4419600" y="415641"/>
              <a:chExt cx="3200400" cy="5452019"/>
            </a:xfrm>
          </p:grpSpPr>
          <p:pic>
            <p:nvPicPr>
              <p:cNvPr id="52" name="図 5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125"/>
              <a:stretch/>
            </p:blipFill>
            <p:spPr>
              <a:xfrm>
                <a:off x="4419600" y="415641"/>
                <a:ext cx="3200400" cy="5452019"/>
              </a:xfrm>
              <a:prstGeom prst="rect">
                <a:avLst/>
              </a:prstGeom>
            </p:spPr>
          </p:pic>
          <p:pic>
            <p:nvPicPr>
              <p:cNvPr id="53" name="図 5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554" t="84639"/>
              <a:stretch/>
            </p:blipFill>
            <p:spPr>
              <a:xfrm>
                <a:off x="6453588" y="4857113"/>
                <a:ext cx="1166410" cy="101054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227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辺形 3"/>
          <p:cNvSpPr/>
          <p:nvPr/>
        </p:nvSpPr>
        <p:spPr>
          <a:xfrm>
            <a:off x="-505326" y="918577"/>
            <a:ext cx="9450543" cy="559720"/>
          </a:xfrm>
          <a:prstGeom prst="parallelogram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TSUMORI</a:t>
            </a:r>
            <a:r>
              <a:rPr kumimoji="1" lang="ja-JP" altLang="en-US" dirty="0" smtClean="0"/>
              <a:t>ってどんなアプリ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79C-0F11-0247-A4E9-33A7BC1240EB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-2850961" y="7747410"/>
            <a:ext cx="4691269" cy="954157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solidFill>
                  <a:srgbClr val="00B0F0"/>
                </a:solidFill>
              </a:rPr>
              <a:t>と思うじゃん！</a:t>
            </a:r>
            <a:endParaRPr lang="en-US" altLang="ja-JP" sz="2800" b="1" i="1" dirty="0" smtClean="0">
              <a:solidFill>
                <a:srgbClr val="00B0F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2018/5/27 </a:t>
            </a:r>
            <a:r>
              <a:rPr kumimoji="1" lang="ja-JP" altLang="en-US" smtClean="0"/>
              <a:t>うたまよの部屋 </a:t>
            </a:r>
            <a:r>
              <a:rPr kumimoji="1" lang="en-US" altLang="ja-JP" smtClean="0"/>
              <a:t>TSUMORI in SPAJAM2018</a:t>
            </a:r>
            <a:r>
              <a:rPr kumimoji="1" lang="ja-JP" altLang="en-US" smtClean="0"/>
              <a:t>東京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予選</a:t>
            </a:r>
            <a:endParaRPr kumimoji="1" lang="ja-JP" altLang="en-US"/>
          </a:p>
        </p:txBody>
      </p:sp>
      <p:grpSp>
        <p:nvGrpSpPr>
          <p:cNvPr id="21" name="図形グループ 20"/>
          <p:cNvGrpSpPr/>
          <p:nvPr/>
        </p:nvGrpSpPr>
        <p:grpSpPr>
          <a:xfrm>
            <a:off x="549583" y="2437945"/>
            <a:ext cx="937337" cy="937337"/>
            <a:chOff x="5392615" y="2203938"/>
            <a:chExt cx="2649416" cy="2649416"/>
          </a:xfrm>
        </p:grpSpPr>
        <p:sp>
          <p:nvSpPr>
            <p:cNvPr id="16" name="円/楕円 15"/>
            <p:cNvSpPr/>
            <p:nvPr/>
          </p:nvSpPr>
          <p:spPr>
            <a:xfrm>
              <a:off x="5392615" y="2203938"/>
              <a:ext cx="2649416" cy="2649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図形グループ 18"/>
            <p:cNvGrpSpPr/>
            <p:nvPr/>
          </p:nvGrpSpPr>
          <p:grpSpPr>
            <a:xfrm>
              <a:off x="5994489" y="2931117"/>
              <a:ext cx="1445669" cy="351694"/>
              <a:chOff x="5937738" y="2931117"/>
              <a:chExt cx="1445669" cy="351694"/>
            </a:xfrm>
          </p:grpSpPr>
          <p:sp>
            <p:nvSpPr>
              <p:cNvPr id="17" name="円/楕円 16"/>
              <p:cNvSpPr/>
              <p:nvPr/>
            </p:nvSpPr>
            <p:spPr>
              <a:xfrm>
                <a:off x="5937738" y="2931117"/>
                <a:ext cx="316523" cy="3516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7066884" y="2931117"/>
                <a:ext cx="316523" cy="3516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" name="アーチ 19"/>
            <p:cNvSpPr/>
            <p:nvPr/>
          </p:nvSpPr>
          <p:spPr>
            <a:xfrm flipV="1">
              <a:off x="5919288" y="2999707"/>
              <a:ext cx="1596070" cy="1188294"/>
            </a:xfrm>
            <a:prstGeom prst="blockArc">
              <a:avLst>
                <a:gd name="adj1" fmla="val 10800000"/>
                <a:gd name="adj2" fmla="val 63642"/>
                <a:gd name="adj3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テキスト ボックス 21"/>
          <p:cNvSpPr txBox="1"/>
          <p:nvPr/>
        </p:nvSpPr>
        <p:spPr>
          <a:xfrm>
            <a:off x="470071" y="337276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ユーザ</a:t>
            </a:r>
            <a:endParaRPr kumimoji="1" lang="ja-JP" altLang="en-US" sz="2400" dirty="0"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80" y="1820470"/>
            <a:ext cx="712544" cy="980796"/>
          </a:xfrm>
          <a:prstGeom prst="rect">
            <a:avLst/>
          </a:prstGeom>
        </p:spPr>
      </p:pic>
      <p:grpSp>
        <p:nvGrpSpPr>
          <p:cNvPr id="23" name="図形グループ 22"/>
          <p:cNvGrpSpPr/>
          <p:nvPr/>
        </p:nvGrpSpPr>
        <p:grpSpPr>
          <a:xfrm>
            <a:off x="2534313" y="1927461"/>
            <a:ext cx="6652985" cy="683153"/>
            <a:chOff x="8960488" y="4001294"/>
            <a:chExt cx="2753163" cy="400733"/>
          </a:xfrm>
        </p:grpSpPr>
        <p:sp>
          <p:nvSpPr>
            <p:cNvPr id="24" name="四角形吹き出し 23"/>
            <p:cNvSpPr/>
            <p:nvPr/>
          </p:nvSpPr>
          <p:spPr>
            <a:xfrm>
              <a:off x="8960488" y="4001294"/>
              <a:ext cx="2753163" cy="400733"/>
            </a:xfrm>
            <a:prstGeom prst="wedgeRectCallout">
              <a:avLst>
                <a:gd name="adj1" fmla="val -59604"/>
                <a:gd name="adj2" fmla="val 45519"/>
              </a:avLst>
            </a:prstGeom>
            <a:solidFill>
              <a:schemeClr val="bg1">
                <a:alpha val="73000"/>
              </a:schemeClr>
            </a:solidFill>
            <a:ln>
              <a:solidFill>
                <a:srgbClr val="3C22FF">
                  <a:alpha val="6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8977000" y="4038866"/>
              <a:ext cx="2635001" cy="30691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GPS</a:t>
              </a:r>
              <a:r>
                <a:rPr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情報から</a:t>
              </a:r>
              <a:r>
                <a:rPr lang="en-US" altLang="ja-JP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 </a:t>
              </a:r>
              <a:r>
                <a:rPr kumimoji="1"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ユーザの移動距離を計測</a:t>
              </a:r>
              <a:endParaRPr kumimoji="1" lang="ja-JP" altLang="en-US" sz="2800" dirty="0">
                <a:latin typeface="Tsukushi A Round Gothic" charset="-128"/>
                <a:ea typeface="Tsukushi A Round Gothic" charset="-128"/>
                <a:cs typeface="Tsukushi A Round Gothic" charset="-128"/>
              </a:endParaRPr>
            </a:p>
          </p:txBody>
        </p:sp>
      </p:grpSp>
      <p:pic>
        <p:nvPicPr>
          <p:cNvPr id="27" name="図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442" y="1786929"/>
            <a:ext cx="1977368" cy="1977368"/>
          </a:xfrm>
          <a:prstGeom prst="rect">
            <a:avLst/>
          </a:prstGeom>
        </p:spPr>
      </p:pic>
      <p:sp>
        <p:nvSpPr>
          <p:cNvPr id="31" name="テキスト ボックス 30"/>
          <p:cNvSpPr txBox="1"/>
          <p:nvPr/>
        </p:nvSpPr>
        <p:spPr>
          <a:xfrm>
            <a:off x="9403799" y="3738402"/>
            <a:ext cx="25266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TSUMORI</a:t>
            </a:r>
            <a:r>
              <a:rPr kumimoji="1" lang="ja-JP" altLang="en-US" sz="24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ちゃん</a:t>
            </a:r>
            <a:r>
              <a:rPr kumimoji="1" lang="en-US" altLang="ja-JP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/>
            </a:r>
            <a:br>
              <a:rPr kumimoji="1" lang="en-US" altLang="ja-JP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</a:br>
            <a:r>
              <a:rPr kumimoji="1" lang="ja-JP" altLang="en-US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（クエリちゃん）</a:t>
            </a:r>
            <a:endParaRPr kumimoji="1" lang="ja-JP" altLang="en-US" dirty="0"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grpSp>
        <p:nvGrpSpPr>
          <p:cNvPr id="37" name="図形グループ 36"/>
          <p:cNvGrpSpPr/>
          <p:nvPr/>
        </p:nvGrpSpPr>
        <p:grpSpPr>
          <a:xfrm>
            <a:off x="2472623" y="2864482"/>
            <a:ext cx="6652985" cy="1069652"/>
            <a:chOff x="8045890" y="4001294"/>
            <a:chExt cx="4403690" cy="627451"/>
          </a:xfrm>
        </p:grpSpPr>
        <p:sp>
          <p:nvSpPr>
            <p:cNvPr id="38" name="四角形吹き出し 37"/>
            <p:cNvSpPr/>
            <p:nvPr/>
          </p:nvSpPr>
          <p:spPr>
            <a:xfrm>
              <a:off x="8045890" y="4001294"/>
              <a:ext cx="4403690" cy="627451"/>
            </a:xfrm>
            <a:prstGeom prst="wedgeRectCallout">
              <a:avLst>
                <a:gd name="adj1" fmla="val 63207"/>
                <a:gd name="adj2" fmla="val -43319"/>
              </a:avLst>
            </a:prstGeom>
            <a:solidFill>
              <a:schemeClr val="bg1">
                <a:alpha val="73000"/>
              </a:schemeClr>
            </a:solidFill>
            <a:ln>
              <a:solidFill>
                <a:srgbClr val="3C22FF">
                  <a:alpha val="6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8106221" y="4038866"/>
              <a:ext cx="3925024" cy="5596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同じだけ</a:t>
              </a:r>
              <a:r>
                <a:rPr kumimoji="1" lang="en-US" altLang="ja-JP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TSUMORI</a:t>
              </a:r>
              <a:r>
                <a:rPr kumimoji="1"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ちゃんが</a:t>
              </a:r>
              <a:r>
                <a:rPr kumimoji="1" lang="en-US" altLang="ja-JP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/>
              </a:r>
              <a:br>
                <a:rPr kumimoji="1" lang="en-US" altLang="ja-JP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</a:br>
              <a:r>
                <a:rPr lang="ja-JP" altLang="en-US" sz="2800" dirty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マラソンで日本</a:t>
              </a:r>
              <a:r>
                <a:rPr kumimoji="1"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を縦断、記録が残る</a:t>
              </a:r>
              <a:endParaRPr kumimoji="1" lang="ja-JP" altLang="en-US" sz="2800" dirty="0">
                <a:latin typeface="Tsukushi A Round Gothic" charset="-128"/>
                <a:ea typeface="Tsukushi A Round Gothic" charset="-128"/>
                <a:cs typeface="Tsukushi A Round Gothic" charset="-128"/>
              </a:endParaRPr>
            </a:p>
          </p:txBody>
        </p:sp>
      </p:grpSp>
      <p:sp>
        <p:nvSpPr>
          <p:cNvPr id="34" name="右矢印 33"/>
          <p:cNvSpPr/>
          <p:nvPr/>
        </p:nvSpPr>
        <p:spPr>
          <a:xfrm rot="5400000">
            <a:off x="5680985" y="2147781"/>
            <a:ext cx="365674" cy="1179533"/>
          </a:xfrm>
          <a:prstGeom prst="rightArrow">
            <a:avLst/>
          </a:prstGeom>
          <a:solidFill>
            <a:srgbClr val="3C22F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3010138"/>
            <a:ext cx="1034558" cy="1034558"/>
          </a:xfrm>
          <a:prstGeom prst="rect">
            <a:avLst/>
          </a:prstGeom>
        </p:spPr>
      </p:pic>
      <p:grpSp>
        <p:nvGrpSpPr>
          <p:cNvPr id="33" name="図形グループ 32"/>
          <p:cNvGrpSpPr/>
          <p:nvPr/>
        </p:nvGrpSpPr>
        <p:grpSpPr>
          <a:xfrm>
            <a:off x="8633046" y="3438044"/>
            <a:ext cx="767205" cy="1387200"/>
            <a:chOff x="8724895" y="200164"/>
            <a:chExt cx="3181426" cy="5752402"/>
          </a:xfrm>
        </p:grpSpPr>
        <p:grpSp>
          <p:nvGrpSpPr>
            <p:cNvPr id="35" name="図形グループ 34"/>
            <p:cNvGrpSpPr/>
            <p:nvPr/>
          </p:nvGrpSpPr>
          <p:grpSpPr>
            <a:xfrm>
              <a:off x="8724895" y="200164"/>
              <a:ext cx="3181426" cy="5752402"/>
              <a:chOff x="1251284" y="3465095"/>
              <a:chExt cx="1491916" cy="2495300"/>
            </a:xfrm>
          </p:grpSpPr>
          <p:sp>
            <p:nvSpPr>
              <p:cNvPr id="44" name="角丸四角形 43"/>
              <p:cNvSpPr/>
              <p:nvPr/>
            </p:nvSpPr>
            <p:spPr>
              <a:xfrm>
                <a:off x="1251284" y="3465095"/>
                <a:ext cx="1491916" cy="2495300"/>
              </a:xfrm>
              <a:prstGeom prst="roundRect">
                <a:avLst>
                  <a:gd name="adj" fmla="val 10868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1386712" y="3598756"/>
                <a:ext cx="1221061" cy="1973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円/楕円 47"/>
              <p:cNvSpPr/>
              <p:nvPr/>
            </p:nvSpPr>
            <p:spPr>
              <a:xfrm>
                <a:off x="1852863" y="5633598"/>
                <a:ext cx="288758" cy="26496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6" name="図形グループ 35"/>
            <p:cNvGrpSpPr/>
            <p:nvPr/>
          </p:nvGrpSpPr>
          <p:grpSpPr>
            <a:xfrm>
              <a:off x="8996456" y="472880"/>
              <a:ext cx="2684948" cy="4573924"/>
              <a:chOff x="4419600" y="415641"/>
              <a:chExt cx="3200400" cy="5452019"/>
            </a:xfrm>
          </p:grpSpPr>
          <p:pic>
            <p:nvPicPr>
              <p:cNvPr id="40" name="図 3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125"/>
              <a:stretch/>
            </p:blipFill>
            <p:spPr>
              <a:xfrm>
                <a:off x="4419600" y="415641"/>
                <a:ext cx="3200400" cy="5452019"/>
              </a:xfrm>
              <a:prstGeom prst="rect">
                <a:avLst/>
              </a:prstGeom>
            </p:spPr>
          </p:pic>
          <p:pic>
            <p:nvPicPr>
              <p:cNvPr id="43" name="図 4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554" t="84639"/>
              <a:stretch/>
            </p:blipFill>
            <p:spPr>
              <a:xfrm>
                <a:off x="6453588" y="4857113"/>
                <a:ext cx="1166410" cy="1010547"/>
              </a:xfrm>
              <a:prstGeom prst="rect">
                <a:avLst/>
              </a:prstGeom>
            </p:spPr>
          </p:pic>
        </p:grpSp>
      </p:grpSp>
      <p:grpSp>
        <p:nvGrpSpPr>
          <p:cNvPr id="45" name="図形グループ 44"/>
          <p:cNvGrpSpPr/>
          <p:nvPr/>
        </p:nvGrpSpPr>
        <p:grpSpPr>
          <a:xfrm>
            <a:off x="2472622" y="4208792"/>
            <a:ext cx="5713422" cy="1761701"/>
            <a:chOff x="1607069" y="4188003"/>
            <a:chExt cx="7583245" cy="1761701"/>
          </a:xfrm>
        </p:grpSpPr>
        <p:sp>
          <p:nvSpPr>
            <p:cNvPr id="41" name="四角形吹き出し 40"/>
            <p:cNvSpPr/>
            <p:nvPr/>
          </p:nvSpPr>
          <p:spPr>
            <a:xfrm>
              <a:off x="1607069" y="4188003"/>
              <a:ext cx="7583245" cy="1761701"/>
            </a:xfrm>
            <a:prstGeom prst="wedgeRectCallout">
              <a:avLst>
                <a:gd name="adj1" fmla="val 57931"/>
                <a:gd name="adj2" fmla="val -51690"/>
              </a:avLst>
            </a:prstGeom>
            <a:solidFill>
              <a:schemeClr val="bg1">
                <a:alpha val="73000"/>
              </a:schemeClr>
            </a:solidFill>
            <a:ln>
              <a:solidFill>
                <a:srgbClr val="3C22FF">
                  <a:alpha val="6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4736604" y="4582760"/>
              <a:ext cx="445371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「今京都まで</a:t>
              </a:r>
              <a:r>
                <a:rPr kumimoji="1" lang="en-US" altLang="ja-JP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/>
              </a:r>
              <a:br>
                <a:rPr kumimoji="1" lang="en-US" altLang="ja-JP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</a:br>
              <a:r>
                <a:rPr kumimoji="1"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　　　</a:t>
              </a:r>
              <a:r>
                <a:rPr kumimoji="1" lang="en-US" altLang="ja-JP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   </a:t>
              </a:r>
              <a:r>
                <a:rPr kumimoji="1"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きたよ</a:t>
              </a:r>
              <a:r>
                <a:rPr kumimoji="1" lang="en-US" altLang="ja-JP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〜</a:t>
              </a:r>
              <a:r>
                <a:rPr kumimoji="1"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」</a:t>
              </a:r>
              <a:endParaRPr kumimoji="1" lang="ja-JP" altLang="en-US" sz="2800" dirty="0">
                <a:latin typeface="Tsukushi A Round Gothic" charset="-128"/>
                <a:ea typeface="Tsukushi A Round Gothic" charset="-128"/>
                <a:cs typeface="Tsukushi A Round Gothic" charset="-128"/>
              </a:endParaRPr>
            </a:p>
          </p:txBody>
        </p:sp>
      </p:grpSp>
      <p:pic>
        <p:nvPicPr>
          <p:cNvPr id="46" name="図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214" y="4327169"/>
            <a:ext cx="2363546" cy="157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8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辺形 3"/>
          <p:cNvSpPr/>
          <p:nvPr/>
        </p:nvSpPr>
        <p:spPr>
          <a:xfrm>
            <a:off x="-505326" y="918577"/>
            <a:ext cx="9450543" cy="559720"/>
          </a:xfrm>
          <a:prstGeom prst="parallelogram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TSUMORI</a:t>
            </a:r>
            <a:r>
              <a:rPr kumimoji="1" lang="ja-JP" altLang="en-US" dirty="0" smtClean="0"/>
              <a:t>ってどんなアプリ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79C-0F11-0247-A4E9-33A7BC1240EB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-2850961" y="7747410"/>
            <a:ext cx="4691269" cy="954157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solidFill>
                  <a:srgbClr val="00B0F0"/>
                </a:solidFill>
              </a:rPr>
              <a:t>と思うじゃん！</a:t>
            </a:r>
            <a:endParaRPr lang="en-US" altLang="ja-JP" sz="2800" b="1" i="1" dirty="0" smtClean="0">
              <a:solidFill>
                <a:srgbClr val="00B0F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2018/5/27 </a:t>
            </a:r>
            <a:r>
              <a:rPr kumimoji="1" lang="ja-JP" altLang="en-US" smtClean="0"/>
              <a:t>うたまよの部屋 </a:t>
            </a:r>
            <a:r>
              <a:rPr kumimoji="1" lang="en-US" altLang="ja-JP" smtClean="0"/>
              <a:t>TSUMORI in SPAJAM2018</a:t>
            </a:r>
            <a:r>
              <a:rPr kumimoji="1" lang="ja-JP" altLang="en-US" smtClean="0"/>
              <a:t>東京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予選</a:t>
            </a:r>
            <a:endParaRPr kumimoji="1" lang="ja-JP" altLang="en-US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7125821" y="-2129511"/>
            <a:ext cx="844752" cy="1412887"/>
            <a:chOff x="1251284" y="3465095"/>
            <a:chExt cx="1491916" cy="2495300"/>
          </a:xfrm>
        </p:grpSpPr>
        <p:sp>
          <p:nvSpPr>
            <p:cNvPr id="13" name="角丸四角形 12"/>
            <p:cNvSpPr/>
            <p:nvPr/>
          </p:nvSpPr>
          <p:spPr>
            <a:xfrm>
              <a:off x="1251284" y="3465095"/>
              <a:ext cx="1491916" cy="24953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419726" y="3657600"/>
              <a:ext cx="1155032" cy="1852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1852863" y="5585738"/>
              <a:ext cx="288758" cy="31282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図形グループ 20"/>
          <p:cNvGrpSpPr/>
          <p:nvPr/>
        </p:nvGrpSpPr>
        <p:grpSpPr>
          <a:xfrm>
            <a:off x="549583" y="2437945"/>
            <a:ext cx="937337" cy="937337"/>
            <a:chOff x="5392615" y="2203938"/>
            <a:chExt cx="2649416" cy="2649416"/>
          </a:xfrm>
        </p:grpSpPr>
        <p:sp>
          <p:nvSpPr>
            <p:cNvPr id="16" name="円/楕円 15"/>
            <p:cNvSpPr/>
            <p:nvPr/>
          </p:nvSpPr>
          <p:spPr>
            <a:xfrm>
              <a:off x="5392615" y="2203938"/>
              <a:ext cx="2649416" cy="2649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図形グループ 18"/>
            <p:cNvGrpSpPr/>
            <p:nvPr/>
          </p:nvGrpSpPr>
          <p:grpSpPr>
            <a:xfrm>
              <a:off x="5994489" y="2931117"/>
              <a:ext cx="1445669" cy="351694"/>
              <a:chOff x="5937738" y="2931117"/>
              <a:chExt cx="1445669" cy="351694"/>
            </a:xfrm>
          </p:grpSpPr>
          <p:sp>
            <p:nvSpPr>
              <p:cNvPr id="17" name="円/楕円 16"/>
              <p:cNvSpPr/>
              <p:nvPr/>
            </p:nvSpPr>
            <p:spPr>
              <a:xfrm>
                <a:off x="5937738" y="2931117"/>
                <a:ext cx="316523" cy="3516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7066884" y="2931117"/>
                <a:ext cx="316523" cy="3516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" name="アーチ 19"/>
            <p:cNvSpPr/>
            <p:nvPr/>
          </p:nvSpPr>
          <p:spPr>
            <a:xfrm flipV="1">
              <a:off x="5919288" y="2999707"/>
              <a:ext cx="1596070" cy="1188294"/>
            </a:xfrm>
            <a:prstGeom prst="blockArc">
              <a:avLst>
                <a:gd name="adj1" fmla="val 10800000"/>
                <a:gd name="adj2" fmla="val 63642"/>
                <a:gd name="adj3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テキスト ボックス 21"/>
          <p:cNvSpPr txBox="1"/>
          <p:nvPr/>
        </p:nvSpPr>
        <p:spPr>
          <a:xfrm>
            <a:off x="470071" y="337276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ユーザ</a:t>
            </a:r>
            <a:endParaRPr kumimoji="1" lang="ja-JP" altLang="en-US" sz="2400" dirty="0"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80" y="1820470"/>
            <a:ext cx="712544" cy="980796"/>
          </a:xfrm>
          <a:prstGeom prst="rect">
            <a:avLst/>
          </a:prstGeom>
        </p:spPr>
      </p:pic>
      <p:grpSp>
        <p:nvGrpSpPr>
          <p:cNvPr id="23" name="図形グループ 22"/>
          <p:cNvGrpSpPr/>
          <p:nvPr/>
        </p:nvGrpSpPr>
        <p:grpSpPr>
          <a:xfrm>
            <a:off x="2534313" y="1927461"/>
            <a:ext cx="6652985" cy="683153"/>
            <a:chOff x="8960488" y="4001294"/>
            <a:chExt cx="2753163" cy="400733"/>
          </a:xfrm>
        </p:grpSpPr>
        <p:sp>
          <p:nvSpPr>
            <p:cNvPr id="24" name="四角形吹き出し 23"/>
            <p:cNvSpPr/>
            <p:nvPr/>
          </p:nvSpPr>
          <p:spPr>
            <a:xfrm>
              <a:off x="8960488" y="4001294"/>
              <a:ext cx="2753163" cy="400733"/>
            </a:xfrm>
            <a:prstGeom prst="wedgeRectCallout">
              <a:avLst>
                <a:gd name="adj1" fmla="val -59604"/>
                <a:gd name="adj2" fmla="val 45519"/>
              </a:avLst>
            </a:prstGeom>
            <a:solidFill>
              <a:schemeClr val="bg1">
                <a:alpha val="73000"/>
              </a:schemeClr>
            </a:solidFill>
            <a:ln>
              <a:solidFill>
                <a:srgbClr val="3C22FF">
                  <a:alpha val="6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8977000" y="4038866"/>
              <a:ext cx="2635001" cy="30691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GPS</a:t>
              </a:r>
              <a:r>
                <a:rPr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情報から</a:t>
              </a:r>
              <a:r>
                <a:rPr lang="en-US" altLang="ja-JP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 </a:t>
              </a:r>
              <a:r>
                <a:rPr kumimoji="1"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ユーザの移動距離を計測</a:t>
              </a:r>
              <a:endParaRPr kumimoji="1" lang="ja-JP" altLang="en-US" sz="2800" dirty="0">
                <a:latin typeface="Tsukushi A Round Gothic" charset="-128"/>
                <a:ea typeface="Tsukushi A Round Gothic" charset="-128"/>
                <a:cs typeface="Tsukushi A Round Gothic" charset="-128"/>
              </a:endParaRPr>
            </a:p>
          </p:txBody>
        </p:sp>
      </p:grpSp>
      <p:pic>
        <p:nvPicPr>
          <p:cNvPr id="27" name="図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442" y="1786929"/>
            <a:ext cx="1977368" cy="1977368"/>
          </a:xfrm>
          <a:prstGeom prst="rect">
            <a:avLst/>
          </a:prstGeom>
        </p:spPr>
      </p:pic>
      <p:sp>
        <p:nvSpPr>
          <p:cNvPr id="31" name="テキスト ボックス 30"/>
          <p:cNvSpPr txBox="1"/>
          <p:nvPr/>
        </p:nvSpPr>
        <p:spPr>
          <a:xfrm>
            <a:off x="9403799" y="3738402"/>
            <a:ext cx="25266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TSUMORI</a:t>
            </a:r>
            <a:r>
              <a:rPr kumimoji="1" lang="ja-JP" altLang="en-US" sz="24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ちゃん</a:t>
            </a:r>
            <a:r>
              <a:rPr kumimoji="1" lang="en-US" altLang="ja-JP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/>
            </a:r>
            <a:br>
              <a:rPr kumimoji="1" lang="en-US" altLang="ja-JP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</a:br>
            <a:r>
              <a:rPr kumimoji="1" lang="ja-JP" altLang="en-US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（クエリちゃん）</a:t>
            </a:r>
            <a:endParaRPr kumimoji="1" lang="ja-JP" altLang="en-US" dirty="0"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grpSp>
        <p:nvGrpSpPr>
          <p:cNvPr id="37" name="図形グループ 36"/>
          <p:cNvGrpSpPr/>
          <p:nvPr/>
        </p:nvGrpSpPr>
        <p:grpSpPr>
          <a:xfrm>
            <a:off x="2472623" y="2864482"/>
            <a:ext cx="6652985" cy="1069652"/>
            <a:chOff x="8045890" y="4001294"/>
            <a:chExt cx="4403690" cy="627451"/>
          </a:xfrm>
        </p:grpSpPr>
        <p:sp>
          <p:nvSpPr>
            <p:cNvPr id="38" name="四角形吹き出し 37"/>
            <p:cNvSpPr/>
            <p:nvPr/>
          </p:nvSpPr>
          <p:spPr>
            <a:xfrm>
              <a:off x="8045890" y="4001294"/>
              <a:ext cx="4403690" cy="627451"/>
            </a:xfrm>
            <a:prstGeom prst="wedgeRectCallout">
              <a:avLst>
                <a:gd name="adj1" fmla="val 63207"/>
                <a:gd name="adj2" fmla="val -43319"/>
              </a:avLst>
            </a:prstGeom>
            <a:solidFill>
              <a:schemeClr val="bg1">
                <a:alpha val="73000"/>
              </a:schemeClr>
            </a:solidFill>
            <a:ln>
              <a:solidFill>
                <a:srgbClr val="3C22FF">
                  <a:alpha val="6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8106221" y="4038866"/>
              <a:ext cx="3925024" cy="5596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同じだけ</a:t>
              </a:r>
              <a:r>
                <a:rPr kumimoji="1" lang="en-US" altLang="ja-JP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TSUMORI</a:t>
              </a:r>
              <a:r>
                <a:rPr kumimoji="1"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ちゃんが</a:t>
              </a:r>
              <a:r>
                <a:rPr kumimoji="1" lang="en-US" altLang="ja-JP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/>
              </a:r>
              <a:br>
                <a:rPr kumimoji="1" lang="en-US" altLang="ja-JP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</a:br>
              <a:r>
                <a:rPr lang="ja-JP" altLang="en-US" sz="2800" dirty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マラソンで日本</a:t>
              </a:r>
              <a:r>
                <a:rPr kumimoji="1"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を縦断、記録が残る</a:t>
              </a:r>
              <a:endParaRPr kumimoji="1" lang="ja-JP" altLang="en-US" sz="2800" dirty="0">
                <a:latin typeface="Tsukushi A Round Gothic" charset="-128"/>
                <a:ea typeface="Tsukushi A Round Gothic" charset="-128"/>
                <a:cs typeface="Tsukushi A Round Gothic" charset="-128"/>
              </a:endParaRPr>
            </a:p>
          </p:txBody>
        </p:sp>
      </p:grpSp>
      <p:sp>
        <p:nvSpPr>
          <p:cNvPr id="34" name="右矢印 33"/>
          <p:cNvSpPr/>
          <p:nvPr/>
        </p:nvSpPr>
        <p:spPr>
          <a:xfrm rot="5400000">
            <a:off x="5680985" y="2147781"/>
            <a:ext cx="365674" cy="1179533"/>
          </a:xfrm>
          <a:prstGeom prst="rightArrow">
            <a:avLst/>
          </a:prstGeom>
          <a:solidFill>
            <a:srgbClr val="3C22F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図形グループ 44"/>
          <p:cNvGrpSpPr/>
          <p:nvPr/>
        </p:nvGrpSpPr>
        <p:grpSpPr>
          <a:xfrm>
            <a:off x="2537330" y="4188004"/>
            <a:ext cx="6652984" cy="856602"/>
            <a:chOff x="2537330" y="4188004"/>
            <a:chExt cx="6652984" cy="856602"/>
          </a:xfrm>
        </p:grpSpPr>
        <p:sp>
          <p:nvSpPr>
            <p:cNvPr id="41" name="四角形吹き出し 40"/>
            <p:cNvSpPr/>
            <p:nvPr/>
          </p:nvSpPr>
          <p:spPr>
            <a:xfrm>
              <a:off x="2537330" y="4188004"/>
              <a:ext cx="6652984" cy="856602"/>
            </a:xfrm>
            <a:prstGeom prst="wedgeRectCallout">
              <a:avLst>
                <a:gd name="adj1" fmla="val -58491"/>
                <a:gd name="adj2" fmla="val -43318"/>
              </a:avLst>
            </a:prstGeom>
            <a:solidFill>
              <a:schemeClr val="bg1">
                <a:alpha val="73000"/>
              </a:schemeClr>
            </a:solidFill>
            <a:ln>
              <a:solidFill>
                <a:srgbClr val="3C22FF">
                  <a:alpha val="6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平行四辺形 43"/>
            <p:cNvSpPr/>
            <p:nvPr/>
          </p:nvSpPr>
          <p:spPr>
            <a:xfrm>
              <a:off x="3264053" y="4549270"/>
              <a:ext cx="5290686" cy="391782"/>
            </a:xfrm>
            <a:prstGeom prst="parallelogram">
              <a:avLst/>
            </a:prstGeom>
            <a:solidFill>
              <a:srgbClr val="00B0F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976125" y="4314279"/>
              <a:ext cx="3775393" cy="5232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自分が行った気になる</a:t>
              </a:r>
              <a:endParaRPr kumimoji="1" lang="ja-JP" altLang="en-US" sz="2800" dirty="0">
                <a:latin typeface="Tsukushi A Round Gothic" charset="-128"/>
                <a:ea typeface="Tsukushi A Round Gothic" charset="-128"/>
                <a:cs typeface="Tsukushi A Round Gothic" charset="-128"/>
              </a:endParaRPr>
            </a:p>
          </p:txBody>
        </p:sp>
      </p:grpSp>
      <p:sp>
        <p:nvSpPr>
          <p:cNvPr id="43" name="右矢印 42"/>
          <p:cNvSpPr/>
          <p:nvPr/>
        </p:nvSpPr>
        <p:spPr>
          <a:xfrm rot="5400000">
            <a:off x="5680985" y="3471302"/>
            <a:ext cx="365674" cy="1179533"/>
          </a:xfrm>
          <a:prstGeom prst="rightArrow">
            <a:avLst/>
          </a:prstGeom>
          <a:solidFill>
            <a:srgbClr val="3C22F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3010138"/>
            <a:ext cx="1034558" cy="103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辺形 3"/>
          <p:cNvSpPr/>
          <p:nvPr/>
        </p:nvSpPr>
        <p:spPr>
          <a:xfrm>
            <a:off x="-505326" y="918577"/>
            <a:ext cx="9450543" cy="559720"/>
          </a:xfrm>
          <a:prstGeom prst="parallelogram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TSUMORI</a:t>
            </a:r>
            <a:r>
              <a:rPr kumimoji="1" lang="ja-JP" altLang="en-US" dirty="0" smtClean="0"/>
              <a:t>ってどんなアプリ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79C-0F11-0247-A4E9-33A7BC1240EB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-2850961" y="7747410"/>
            <a:ext cx="4691269" cy="954157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solidFill>
                  <a:srgbClr val="00B0F0"/>
                </a:solidFill>
              </a:rPr>
              <a:t>と思うじゃん！</a:t>
            </a:r>
            <a:endParaRPr lang="en-US" altLang="ja-JP" sz="2800" b="1" i="1" dirty="0" smtClean="0">
              <a:solidFill>
                <a:srgbClr val="00B0F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2018/5/27 </a:t>
            </a:r>
            <a:r>
              <a:rPr kumimoji="1" lang="ja-JP" altLang="en-US" smtClean="0"/>
              <a:t>うたまよの部屋 </a:t>
            </a:r>
            <a:r>
              <a:rPr kumimoji="1" lang="en-US" altLang="ja-JP" smtClean="0"/>
              <a:t>TSUMORI in SPAJAM2018</a:t>
            </a:r>
            <a:r>
              <a:rPr kumimoji="1" lang="ja-JP" altLang="en-US" smtClean="0"/>
              <a:t>東京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予選</a:t>
            </a:r>
            <a:endParaRPr kumimoji="1" lang="ja-JP" altLang="en-US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7125821" y="-2129511"/>
            <a:ext cx="844752" cy="1412887"/>
            <a:chOff x="1251284" y="3465095"/>
            <a:chExt cx="1491916" cy="2495300"/>
          </a:xfrm>
        </p:grpSpPr>
        <p:sp>
          <p:nvSpPr>
            <p:cNvPr id="13" name="角丸四角形 12"/>
            <p:cNvSpPr/>
            <p:nvPr/>
          </p:nvSpPr>
          <p:spPr>
            <a:xfrm>
              <a:off x="1251284" y="3465095"/>
              <a:ext cx="1491916" cy="24953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419726" y="3657600"/>
              <a:ext cx="1155032" cy="1852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1852863" y="5585738"/>
              <a:ext cx="288758" cy="31282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図形グループ 20"/>
          <p:cNvGrpSpPr/>
          <p:nvPr/>
        </p:nvGrpSpPr>
        <p:grpSpPr>
          <a:xfrm>
            <a:off x="549583" y="2437945"/>
            <a:ext cx="937337" cy="937337"/>
            <a:chOff x="5392615" y="2203938"/>
            <a:chExt cx="2649416" cy="2649416"/>
          </a:xfrm>
        </p:grpSpPr>
        <p:sp>
          <p:nvSpPr>
            <p:cNvPr id="16" name="円/楕円 15"/>
            <p:cNvSpPr/>
            <p:nvPr/>
          </p:nvSpPr>
          <p:spPr>
            <a:xfrm>
              <a:off x="5392615" y="2203938"/>
              <a:ext cx="2649416" cy="2649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図形グループ 18"/>
            <p:cNvGrpSpPr/>
            <p:nvPr/>
          </p:nvGrpSpPr>
          <p:grpSpPr>
            <a:xfrm>
              <a:off x="5994489" y="2931117"/>
              <a:ext cx="1445669" cy="351694"/>
              <a:chOff x="5937738" y="2931117"/>
              <a:chExt cx="1445669" cy="351694"/>
            </a:xfrm>
          </p:grpSpPr>
          <p:sp>
            <p:nvSpPr>
              <p:cNvPr id="17" name="円/楕円 16"/>
              <p:cNvSpPr/>
              <p:nvPr/>
            </p:nvSpPr>
            <p:spPr>
              <a:xfrm>
                <a:off x="5937738" y="2931117"/>
                <a:ext cx="316523" cy="3516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7066884" y="2931117"/>
                <a:ext cx="316523" cy="3516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" name="アーチ 19"/>
            <p:cNvSpPr/>
            <p:nvPr/>
          </p:nvSpPr>
          <p:spPr>
            <a:xfrm flipV="1">
              <a:off x="5919288" y="2999707"/>
              <a:ext cx="1596070" cy="1188294"/>
            </a:xfrm>
            <a:prstGeom prst="blockArc">
              <a:avLst>
                <a:gd name="adj1" fmla="val 10800000"/>
                <a:gd name="adj2" fmla="val 63642"/>
                <a:gd name="adj3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テキスト ボックス 21"/>
          <p:cNvSpPr txBox="1"/>
          <p:nvPr/>
        </p:nvSpPr>
        <p:spPr>
          <a:xfrm>
            <a:off x="470071" y="337276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ユーザ</a:t>
            </a:r>
            <a:endParaRPr kumimoji="1" lang="ja-JP" altLang="en-US" sz="2400" dirty="0"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80" y="1820470"/>
            <a:ext cx="712544" cy="980796"/>
          </a:xfrm>
          <a:prstGeom prst="rect">
            <a:avLst/>
          </a:prstGeom>
        </p:spPr>
      </p:pic>
      <p:grpSp>
        <p:nvGrpSpPr>
          <p:cNvPr id="23" name="図形グループ 22"/>
          <p:cNvGrpSpPr/>
          <p:nvPr/>
        </p:nvGrpSpPr>
        <p:grpSpPr>
          <a:xfrm>
            <a:off x="2534313" y="1927461"/>
            <a:ext cx="6652985" cy="683153"/>
            <a:chOff x="8960488" y="4001294"/>
            <a:chExt cx="2753163" cy="400733"/>
          </a:xfrm>
        </p:grpSpPr>
        <p:sp>
          <p:nvSpPr>
            <p:cNvPr id="24" name="四角形吹き出し 23"/>
            <p:cNvSpPr/>
            <p:nvPr/>
          </p:nvSpPr>
          <p:spPr>
            <a:xfrm>
              <a:off x="8960488" y="4001294"/>
              <a:ext cx="2753163" cy="400733"/>
            </a:xfrm>
            <a:prstGeom prst="wedgeRectCallout">
              <a:avLst>
                <a:gd name="adj1" fmla="val -59604"/>
                <a:gd name="adj2" fmla="val 45519"/>
              </a:avLst>
            </a:prstGeom>
            <a:solidFill>
              <a:schemeClr val="bg1">
                <a:alpha val="73000"/>
              </a:schemeClr>
            </a:solidFill>
            <a:ln>
              <a:solidFill>
                <a:srgbClr val="3C22FF">
                  <a:alpha val="6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8977000" y="4038866"/>
              <a:ext cx="2635001" cy="30691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GPS</a:t>
              </a:r>
              <a:r>
                <a:rPr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情報から</a:t>
              </a:r>
              <a:r>
                <a:rPr lang="en-US" altLang="ja-JP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 </a:t>
              </a:r>
              <a:r>
                <a:rPr kumimoji="1"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ユーザの移動距離を計測</a:t>
              </a:r>
              <a:endParaRPr kumimoji="1" lang="ja-JP" altLang="en-US" sz="2800" dirty="0">
                <a:latin typeface="Tsukushi A Round Gothic" charset="-128"/>
                <a:ea typeface="Tsukushi A Round Gothic" charset="-128"/>
                <a:cs typeface="Tsukushi A Round Gothic" charset="-128"/>
              </a:endParaRPr>
            </a:p>
          </p:txBody>
        </p:sp>
      </p:grpSp>
      <p:pic>
        <p:nvPicPr>
          <p:cNvPr id="27" name="図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442" y="1786929"/>
            <a:ext cx="1977368" cy="1977368"/>
          </a:xfrm>
          <a:prstGeom prst="rect">
            <a:avLst/>
          </a:prstGeom>
        </p:spPr>
      </p:pic>
      <p:sp>
        <p:nvSpPr>
          <p:cNvPr id="31" name="テキスト ボックス 30"/>
          <p:cNvSpPr txBox="1"/>
          <p:nvPr/>
        </p:nvSpPr>
        <p:spPr>
          <a:xfrm>
            <a:off x="9403799" y="3738402"/>
            <a:ext cx="25266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TSUMORI</a:t>
            </a:r>
            <a:r>
              <a:rPr kumimoji="1" lang="ja-JP" altLang="en-US" sz="2400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ちゃん</a:t>
            </a:r>
            <a:r>
              <a:rPr kumimoji="1" lang="en-US" altLang="ja-JP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/>
            </a:r>
            <a:br>
              <a:rPr kumimoji="1" lang="en-US" altLang="ja-JP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</a:br>
            <a:r>
              <a:rPr kumimoji="1" lang="ja-JP" altLang="en-US" dirty="0" smtClean="0">
                <a:latin typeface="Tsukushi A Round Gothic" charset="-128"/>
                <a:ea typeface="Tsukushi A Round Gothic" charset="-128"/>
                <a:cs typeface="Tsukushi A Round Gothic" charset="-128"/>
              </a:rPr>
              <a:t>（クエリちゃん）</a:t>
            </a:r>
            <a:endParaRPr kumimoji="1" lang="ja-JP" altLang="en-US" dirty="0"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grpSp>
        <p:nvGrpSpPr>
          <p:cNvPr id="37" name="図形グループ 36"/>
          <p:cNvGrpSpPr/>
          <p:nvPr/>
        </p:nvGrpSpPr>
        <p:grpSpPr>
          <a:xfrm>
            <a:off x="2472623" y="2864482"/>
            <a:ext cx="6652985" cy="1069652"/>
            <a:chOff x="8045890" y="4001294"/>
            <a:chExt cx="4403690" cy="627451"/>
          </a:xfrm>
        </p:grpSpPr>
        <p:sp>
          <p:nvSpPr>
            <p:cNvPr id="38" name="四角形吹き出し 37"/>
            <p:cNvSpPr/>
            <p:nvPr/>
          </p:nvSpPr>
          <p:spPr>
            <a:xfrm>
              <a:off x="8045890" y="4001294"/>
              <a:ext cx="4403690" cy="627451"/>
            </a:xfrm>
            <a:prstGeom prst="wedgeRectCallout">
              <a:avLst>
                <a:gd name="adj1" fmla="val 63207"/>
                <a:gd name="adj2" fmla="val -43319"/>
              </a:avLst>
            </a:prstGeom>
            <a:solidFill>
              <a:schemeClr val="bg1">
                <a:alpha val="73000"/>
              </a:schemeClr>
            </a:solidFill>
            <a:ln>
              <a:solidFill>
                <a:srgbClr val="3C22FF">
                  <a:alpha val="6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8106221" y="4038866"/>
              <a:ext cx="3925024" cy="5596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同じだけ</a:t>
              </a:r>
              <a:r>
                <a:rPr kumimoji="1" lang="en-US" altLang="ja-JP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TSUMORI</a:t>
              </a:r>
              <a:r>
                <a:rPr kumimoji="1"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ちゃんが</a:t>
              </a:r>
              <a:r>
                <a:rPr kumimoji="1" lang="en-US" altLang="ja-JP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/>
              </a:r>
              <a:br>
                <a:rPr kumimoji="1" lang="en-US" altLang="ja-JP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</a:br>
              <a:r>
                <a:rPr lang="ja-JP" altLang="en-US" sz="2800" dirty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マラソンで日本</a:t>
              </a:r>
              <a:r>
                <a:rPr kumimoji="1"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を縦断、記録が残る</a:t>
              </a:r>
              <a:endParaRPr kumimoji="1" lang="ja-JP" altLang="en-US" sz="2800" dirty="0">
                <a:latin typeface="Tsukushi A Round Gothic" charset="-128"/>
                <a:ea typeface="Tsukushi A Round Gothic" charset="-128"/>
                <a:cs typeface="Tsukushi A Round Gothic" charset="-128"/>
              </a:endParaRPr>
            </a:p>
          </p:txBody>
        </p:sp>
      </p:grpSp>
      <p:sp>
        <p:nvSpPr>
          <p:cNvPr id="34" name="右矢印 33"/>
          <p:cNvSpPr/>
          <p:nvPr/>
        </p:nvSpPr>
        <p:spPr>
          <a:xfrm rot="5400000">
            <a:off x="5680985" y="2147781"/>
            <a:ext cx="365674" cy="1179533"/>
          </a:xfrm>
          <a:prstGeom prst="rightArrow">
            <a:avLst/>
          </a:prstGeom>
          <a:solidFill>
            <a:srgbClr val="3C22F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図形グループ 44"/>
          <p:cNvGrpSpPr/>
          <p:nvPr/>
        </p:nvGrpSpPr>
        <p:grpSpPr>
          <a:xfrm>
            <a:off x="1285142" y="4136551"/>
            <a:ext cx="8089747" cy="1522273"/>
            <a:chOff x="3264052" y="4314279"/>
            <a:chExt cx="8089747" cy="1522273"/>
          </a:xfrm>
        </p:grpSpPr>
        <p:sp>
          <p:nvSpPr>
            <p:cNvPr id="44" name="平行四辺形 43"/>
            <p:cNvSpPr/>
            <p:nvPr/>
          </p:nvSpPr>
          <p:spPr>
            <a:xfrm>
              <a:off x="3264052" y="4616175"/>
              <a:ext cx="8089747" cy="1220377"/>
            </a:xfrm>
            <a:prstGeom prst="parallelogram">
              <a:avLst/>
            </a:prstGeom>
            <a:solidFill>
              <a:srgbClr val="00B0F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976125" y="4314279"/>
              <a:ext cx="7007046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・本当に日本のどこかに</a:t>
              </a:r>
              <a:r>
                <a:rPr kumimoji="1" lang="en-US" altLang="ja-JP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/>
              </a:r>
              <a:br>
                <a:rPr kumimoji="1" lang="en-US" altLang="ja-JP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</a:br>
              <a:r>
                <a:rPr kumimoji="1"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　　</a:t>
              </a:r>
              <a:r>
                <a:rPr kumimoji="1" lang="en-US" altLang="ja-JP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TSUMORI</a:t>
              </a:r>
              <a:r>
                <a:rPr kumimoji="1"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ちゃんがいるような</a:t>
              </a:r>
              <a:endParaRPr kumimoji="1" lang="en-US" altLang="ja-JP" sz="2800" dirty="0" smtClean="0">
                <a:latin typeface="Tsukushi A Round Gothic" charset="-128"/>
                <a:ea typeface="Tsukushi A Round Gothic" charset="-128"/>
                <a:cs typeface="Tsukushi A Round Gothic" charset="-128"/>
              </a:endParaRPr>
            </a:p>
            <a:p>
              <a:r>
                <a:rPr kumimoji="1" lang="ja-JP" altLang="en-US" sz="2800" dirty="0" smtClean="0">
                  <a:latin typeface="Tsukushi A Round Gothic" charset="-128"/>
                  <a:ea typeface="Tsukushi A Round Gothic" charset="-128"/>
                  <a:cs typeface="Tsukushi A Round Gothic" charset="-128"/>
                </a:rPr>
                <a:t>・自分の生活とリンクしている　　世界観</a:t>
              </a:r>
              <a:endParaRPr kumimoji="1" lang="ja-JP" altLang="en-US" sz="2800" dirty="0">
                <a:latin typeface="Tsukushi A Round Gothic" charset="-128"/>
                <a:ea typeface="Tsukushi A Round Gothic" charset="-128"/>
                <a:cs typeface="Tsukushi A Round Gothic" charset="-128"/>
              </a:endParaRPr>
            </a:p>
          </p:txBody>
        </p:sp>
      </p:grpSp>
      <p:sp>
        <p:nvSpPr>
          <p:cNvPr id="43" name="右矢印 42"/>
          <p:cNvSpPr/>
          <p:nvPr/>
        </p:nvSpPr>
        <p:spPr>
          <a:xfrm rot="5400000">
            <a:off x="5680985" y="3471302"/>
            <a:ext cx="365674" cy="1179533"/>
          </a:xfrm>
          <a:prstGeom prst="rightArrow">
            <a:avLst/>
          </a:prstGeom>
          <a:solidFill>
            <a:srgbClr val="3C22F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3010138"/>
            <a:ext cx="1034558" cy="103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88A36796-3DC7-CB41-AFE1-D6D29D1B1ED5}" vid="{1772E31F-DAEC-A241-AF72-73F4AC1B7652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pictlink_master</Template>
  <TotalTime>16512</TotalTime>
  <Words>552</Words>
  <Application>Microsoft Macintosh PowerPoint</Application>
  <PresentationFormat>ワイド画面</PresentationFormat>
  <Paragraphs>111</Paragraphs>
  <Slides>18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7" baseType="lpstr">
      <vt:lpstr>Cambria Math</vt:lpstr>
      <vt:lpstr>Consolas</vt:lpstr>
      <vt:lpstr>Toppan Bunkyu Midashi Mincho Extrabold</vt:lpstr>
      <vt:lpstr>Tsukushi A Round Gothic</vt:lpstr>
      <vt:lpstr>Yu Gothic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TSUMORIってどんなアプリ</vt:lpstr>
      <vt:lpstr>TSUMORIってどんなアプリ</vt:lpstr>
      <vt:lpstr>TSUMORIってどんなアプリ</vt:lpstr>
      <vt:lpstr>TSUMORIってどんなアプリ</vt:lpstr>
      <vt:lpstr>TSUMORIってどんなアプリ</vt:lpstr>
      <vt:lpstr>ターゲット</vt:lpstr>
      <vt:lpstr>たとえばこんな人</vt:lpstr>
      <vt:lpstr>たとえばこんな人</vt:lpstr>
      <vt:lpstr>技術的ポイント</vt:lpstr>
      <vt:lpstr>TSUMORIの無限の可能性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Java歴1年のヤツが Kotlinでアプリを作り始めたヤツ</dc:title>
  <dc:creator>Microsoft Office ユーザー</dc:creator>
  <cp:lastModifiedBy>Microsoft Office ユーザー</cp:lastModifiedBy>
  <cp:revision>258</cp:revision>
  <cp:lastPrinted>2018-05-16T09:10:49Z</cp:lastPrinted>
  <dcterms:created xsi:type="dcterms:W3CDTF">2018-05-10T13:16:50Z</dcterms:created>
  <dcterms:modified xsi:type="dcterms:W3CDTF">2018-05-27T04:36:41Z</dcterms:modified>
</cp:coreProperties>
</file>