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56" r:id="rId2"/>
    <p:sldId id="257" r:id="rId3"/>
    <p:sldId id="258" r:id="rId4"/>
    <p:sldId id="280" r:id="rId5"/>
    <p:sldId id="266" r:id="rId6"/>
    <p:sldId id="267" r:id="rId7"/>
    <p:sldId id="279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60" r:id="rId17"/>
    <p:sldId id="262" r:id="rId18"/>
    <p:sldId id="263" r:id="rId19"/>
    <p:sldId id="264" r:id="rId20"/>
    <p:sldId id="265" r:id="rId21"/>
    <p:sldId id="268" r:id="rId22"/>
    <p:sldId id="269" r:id="rId23"/>
    <p:sldId id="270" r:id="rId24"/>
    <p:sldId id="271" r:id="rId25"/>
    <p:sldId id="273" r:id="rId26"/>
    <p:sldId id="272" r:id="rId27"/>
    <p:sldId id="25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el" id="{E33E01B7-30CA-48C2-800C-8DD92877CADC}">
          <p14:sldIdLst>
            <p14:sldId id="256"/>
            <p14:sldId id="257"/>
          </p14:sldIdLst>
        </p14:section>
        <p14:section name="Gottfried" id="{5C7B3F76-7817-486A-BF65-D91C747A7CA2}">
          <p14:sldIdLst>
            <p14:sldId id="258"/>
            <p14:sldId id="280"/>
            <p14:sldId id="266"/>
            <p14:sldId id="267"/>
            <p14:sldId id="279"/>
          </p14:sldIdLst>
        </p14:section>
        <p14:section name="Ruel" id="{22FFF5C0-50EF-4823-8F70-CA112D9CCAE1}">
          <p14:sldIdLst>
            <p14:sldId id="274"/>
            <p14:sldId id="275"/>
            <p14:sldId id="276"/>
            <p14:sldId id="277"/>
            <p14:sldId id="278"/>
            <p14:sldId id="281"/>
          </p14:sldIdLst>
        </p14:section>
        <p14:section name="Gottfried" id="{53459D3B-3CEC-4AE1-8AB5-719AC27B8807}">
          <p14:sldIdLst>
            <p14:sldId id="282"/>
            <p14:sldId id="283"/>
          </p14:sldIdLst>
        </p14:section>
        <p14:section name="Maurus" id="{2F80981C-68CC-4508-A0E2-5A68DF76E766}">
          <p14:sldIdLst>
            <p14:sldId id="260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3"/>
            <p14:sldId id="272"/>
          </p14:sldIdLst>
        </p14:section>
        <p14:section name="Elias" id="{C684AC20-9A90-4A92-9A91-C2A88E648D1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441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95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16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97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3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07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3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54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2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45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9FB733-BA25-4F5A-AA5F-87390FC88311}" type="datetimeFigureOut">
              <a:rPr lang="de-CH" smtClean="0"/>
              <a:t>21.09.2015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7D1BBB-D686-4F47-B45F-ECC7D69581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6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Projektarbeit DB V2.0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Ruel Holderegger, Gottfried Mayer, Maurus Kühne und Elias Schwarz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322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V_FreeNetworkInterfaces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Ermittelt alle nicht belegten Netzwerkinterfaces</a:t>
            </a:r>
          </a:p>
          <a:p>
            <a:endParaRPr lang="de-CH" dirty="0"/>
          </a:p>
          <a:p>
            <a:r>
              <a:rPr lang="de-CH" dirty="0" smtClean="0"/>
              <a:t>Ermittlung via </a:t>
            </a:r>
            <a:r>
              <a:rPr lang="de-CH" dirty="0" err="1" smtClean="0"/>
              <a:t>RelNetworkInterfaces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02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V_DeviceCatalog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Ermittlung aller aktiven Gerätekategorien</a:t>
            </a:r>
          </a:p>
          <a:p>
            <a:endParaRPr lang="de-CH" dirty="0"/>
          </a:p>
          <a:p>
            <a:r>
              <a:rPr lang="de-CH" dirty="0" smtClean="0"/>
              <a:t>Feld «</a:t>
            </a:r>
            <a:r>
              <a:rPr lang="de-CH" dirty="0" err="1" smtClean="0"/>
              <a:t>Inactiv</a:t>
            </a:r>
            <a:r>
              <a:rPr lang="de-CH" dirty="0" smtClean="0"/>
              <a:t>» auf </a:t>
            </a:r>
            <a:r>
              <a:rPr lang="de-CH" dirty="0" err="1" smtClean="0"/>
              <a:t>DeviceCategory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03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V_LogEntries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Alle nicht quittierten Meldungen</a:t>
            </a:r>
          </a:p>
          <a:p>
            <a:endParaRPr lang="de-CH" dirty="0"/>
          </a:p>
          <a:p>
            <a:r>
              <a:rPr lang="de-CH" dirty="0" smtClean="0"/>
              <a:t>Quittieren der Meldungen mittels </a:t>
            </a:r>
            <a:r>
              <a:rPr lang="de-CH" dirty="0" err="1" smtClean="0"/>
              <a:t>P_LogClear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«</a:t>
            </a:r>
            <a:r>
              <a:rPr lang="de-CH" dirty="0" err="1" smtClean="0"/>
              <a:t>Acknowledged</a:t>
            </a:r>
            <a:r>
              <a:rPr lang="de-CH" dirty="0" smtClean="0"/>
              <a:t>» Feld auf 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9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Prozeduren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 smtClean="0"/>
              <a:t>P_DeviceAdd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P_LogClear</a:t>
            </a:r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CH" dirty="0" err="1" smtClean="0"/>
              <a:t>P_LogMessageAdd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P_NightlyInvoicing</a:t>
            </a:r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</a:rPr>
              <a:t>P_PodBill</a:t>
            </a:r>
            <a:endParaRPr lang="de-CH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5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Prozeduren – </a:t>
            </a:r>
            <a:r>
              <a:rPr lang="de-CH" dirty="0" err="1" smtClean="0"/>
              <a:t>P_DeviceAdd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Erstellt die Grunddaten für ein neues Geräte</a:t>
            </a:r>
          </a:p>
          <a:p>
            <a:pPr lvl="1"/>
            <a:r>
              <a:rPr lang="de-CH" dirty="0" smtClean="0"/>
              <a:t>Interfaces</a:t>
            </a:r>
          </a:p>
          <a:p>
            <a:endParaRPr lang="de-CH" dirty="0"/>
          </a:p>
          <a:p>
            <a:r>
              <a:rPr lang="de-CH" dirty="0" smtClean="0"/>
              <a:t>Keine spezifischen Daten, da diese nicht mitgegeben werden können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78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Prozeduren – </a:t>
            </a:r>
            <a:r>
              <a:rPr lang="de-CH" dirty="0" err="1" smtClean="0"/>
              <a:t>P_LogMessageAdd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Fehlermeldung wenn Gerät nicht existiert</a:t>
            </a:r>
          </a:p>
          <a:p>
            <a:endParaRPr lang="de-CH" dirty="0"/>
          </a:p>
          <a:p>
            <a:r>
              <a:rPr lang="de-CH" dirty="0" smtClean="0"/>
              <a:t>MySQL hat kein RAISERROR</a:t>
            </a:r>
          </a:p>
          <a:p>
            <a:endParaRPr lang="de-CH" dirty="0"/>
          </a:p>
          <a:p>
            <a:r>
              <a:rPr lang="de-CH" dirty="0"/>
              <a:t>SIGNAL SQLSTATE '45001' SET MESSAGE_TEXT = </a:t>
            </a:r>
            <a:r>
              <a:rPr lang="de-CH" dirty="0" smtClean="0"/>
              <a:t>‘…’</a:t>
            </a:r>
          </a:p>
          <a:p>
            <a:endParaRPr lang="de-CH" dirty="0" smtClean="0"/>
          </a:p>
          <a:p>
            <a:r>
              <a:rPr lang="de-CH" dirty="0" smtClean="0"/>
              <a:t>Fehlernummern sind nicht global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89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.NET 4.5 / WPF Client</a:t>
            </a:r>
          </a:p>
          <a:p>
            <a:endParaRPr lang="de-CH" dirty="0" smtClean="0"/>
          </a:p>
          <a:p>
            <a:r>
              <a:rPr lang="de-CH" dirty="0" err="1" smtClean="0"/>
              <a:t>Entity</a:t>
            </a:r>
            <a:r>
              <a:rPr lang="de-CH" dirty="0" smtClean="0"/>
              <a:t> Framework 5</a:t>
            </a:r>
          </a:p>
          <a:p>
            <a:endParaRPr lang="de-CH" dirty="0" smtClean="0"/>
          </a:p>
          <a:p>
            <a:r>
              <a:rPr lang="de-CH" dirty="0" smtClean="0"/>
              <a:t>MySQL .NET Connector 6</a:t>
            </a:r>
          </a:p>
          <a:p>
            <a:endParaRPr lang="de-CH" dirty="0"/>
          </a:p>
          <a:p>
            <a:r>
              <a:rPr lang="de-CH" dirty="0" err="1" smtClean="0"/>
              <a:t>DevExpress</a:t>
            </a:r>
            <a:r>
              <a:rPr lang="de-CH" dirty="0"/>
              <a:t> </a:t>
            </a:r>
            <a:r>
              <a:rPr lang="de-CH" dirty="0" smtClean="0"/>
              <a:t>14.2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79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1" y="0"/>
            <a:ext cx="10616750" cy="79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 - </a:t>
            </a:r>
            <a:r>
              <a:rPr lang="de-CH" dirty="0" err="1" smtClean="0"/>
              <a:t>Menüband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6" y="0"/>
            <a:ext cx="10616750" cy="79120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6846" y="431548"/>
            <a:ext cx="10616750" cy="1715512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9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 - Navigationsleiste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2" y="0"/>
            <a:ext cx="10616750" cy="79120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99939" y="2337881"/>
            <a:ext cx="3117696" cy="4616833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Änderungen Datenstruktur</a:t>
            </a:r>
          </a:p>
          <a:p>
            <a:endParaRPr lang="de-CH" dirty="0"/>
          </a:p>
          <a:p>
            <a:r>
              <a:rPr lang="de-CH" dirty="0" smtClean="0"/>
              <a:t>Views / Prozeduren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Client</a:t>
            </a:r>
          </a:p>
          <a:p>
            <a:endParaRPr lang="de-CH" dirty="0" smtClean="0"/>
          </a:p>
          <a:p>
            <a:r>
              <a:rPr lang="de-CH" dirty="0" smtClean="0"/>
              <a:t>Rückblick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3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 - Arbeitsbereich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2" y="0"/>
            <a:ext cx="10616750" cy="79120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00616" y="2187701"/>
            <a:ext cx="7575396" cy="4555999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Konfiguration erstellen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smtClean="0"/>
              <a:t>Erfassen mehrerer VLANs pro Interface verhindert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Konfigurationsfile unterstützt dies nicht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5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1" y="0"/>
            <a:ext cx="11065070" cy="73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Fakturieren und Rechnung anzeigen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smtClean="0"/>
              <a:t>Fakturieren nach Auswahl Kunde &amp; POD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Liste aller Rechnungen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8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8" y="92074"/>
            <a:ext cx="9608483" cy="68632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888" y="704079"/>
            <a:ext cx="1573308" cy="1268506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33636" y="3445033"/>
            <a:ext cx="6651812" cy="1825557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t="34672"/>
          <a:stretch/>
        </p:blipFill>
        <p:spPr>
          <a:xfrm>
            <a:off x="667528" y="700800"/>
            <a:ext cx="10460720" cy="488128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629498" y="3851629"/>
            <a:ext cx="7376955" cy="1456263"/>
          </a:xfrm>
          <a:prstGeom prst="rect">
            <a:avLst/>
          </a:prstGeom>
          <a:solidFill>
            <a:srgbClr val="3535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5" y="0"/>
            <a:ext cx="9477282" cy="68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 smtClean="0"/>
              <a:t>Einarbeit</a:t>
            </a:r>
            <a:r>
              <a:rPr lang="de-CH" dirty="0" smtClean="0"/>
              <a:t> / Analyse zeitaufwändig</a:t>
            </a:r>
          </a:p>
          <a:p>
            <a:endParaRPr lang="de-CH" dirty="0"/>
          </a:p>
          <a:p>
            <a:r>
              <a:rPr lang="de-CH" dirty="0" smtClean="0"/>
              <a:t>Gute Kommunikation</a:t>
            </a:r>
          </a:p>
          <a:p>
            <a:endParaRPr lang="de-CH" dirty="0"/>
          </a:p>
          <a:p>
            <a:r>
              <a:rPr lang="de-CH" dirty="0" err="1" smtClean="0"/>
              <a:t>Github</a:t>
            </a:r>
            <a:r>
              <a:rPr lang="de-CH" dirty="0" smtClean="0"/>
              <a:t>, zentraler MySQL Server</a:t>
            </a:r>
          </a:p>
          <a:p>
            <a:endParaRPr lang="de-CH" dirty="0"/>
          </a:p>
          <a:p>
            <a:r>
              <a:rPr lang="de-CH" dirty="0" smtClean="0"/>
              <a:t>Mehr Zeit zum Testen</a:t>
            </a:r>
          </a:p>
          <a:p>
            <a:endParaRPr lang="de-CH" dirty="0"/>
          </a:p>
          <a:p>
            <a:r>
              <a:rPr lang="de-CH" dirty="0" err="1" smtClean="0"/>
              <a:t>Naming</a:t>
            </a:r>
            <a:r>
              <a:rPr lang="de-CH" dirty="0" smtClean="0"/>
              <a:t> </a:t>
            </a:r>
            <a:r>
              <a:rPr lang="de-CH" dirty="0" err="1" smtClean="0"/>
              <a:t>Conventions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38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</a:t>
            </a:r>
            <a:r>
              <a:rPr lang="de-CH" dirty="0" smtClean="0"/>
              <a:t>– Allgemein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Diverse Tabellen um Bezeichnung / Beschreibung erweitert</a:t>
            </a:r>
          </a:p>
          <a:p>
            <a:endParaRPr lang="de-CH" dirty="0"/>
          </a:p>
          <a:p>
            <a:r>
              <a:rPr lang="de-CH" dirty="0" smtClean="0"/>
              <a:t>Erleichtert das Arbeiten im Client</a:t>
            </a:r>
          </a:p>
        </p:txBody>
      </p:sp>
    </p:spTree>
    <p:extLst>
      <p:ext uri="{BB962C8B-B14F-4D97-AF65-F5344CB8AC3E}">
        <p14:creationId xmlns:p14="http://schemas.microsoft.com/office/powerpoint/2010/main" val="3899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</a:t>
            </a:r>
            <a:r>
              <a:rPr lang="de-CH" dirty="0" smtClean="0"/>
              <a:t>– Geräte erfassen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FullDuplex</a:t>
            </a:r>
            <a:r>
              <a:rPr lang="de-CH" dirty="0" smtClean="0"/>
              <a:t>, Speed, </a:t>
            </a:r>
            <a:r>
              <a:rPr lang="de-CH" dirty="0" err="1" smtClean="0"/>
              <a:t>IsPhysical</a:t>
            </a:r>
            <a:r>
              <a:rPr lang="de-CH" dirty="0" smtClean="0"/>
              <a:t> neu </a:t>
            </a:r>
            <a:r>
              <a:rPr lang="de-CH" dirty="0" err="1" smtClean="0"/>
              <a:t>Nullable</a:t>
            </a:r>
            <a:endParaRPr lang="de-CH" dirty="0"/>
          </a:p>
          <a:p>
            <a:pPr lvl="1"/>
            <a:r>
              <a:rPr lang="de-CH" dirty="0"/>
              <a:t>Werte sind beim Erfassen der Geräte nicht bekannt</a:t>
            </a:r>
          </a:p>
          <a:p>
            <a:endParaRPr lang="de-CH" dirty="0"/>
          </a:p>
          <a:p>
            <a:r>
              <a:rPr lang="de-CH" dirty="0" err="1" smtClean="0"/>
              <a:t>MediumType</a:t>
            </a:r>
            <a:r>
              <a:rPr lang="de-CH" dirty="0" smtClean="0"/>
              <a:t> neu auf </a:t>
            </a:r>
            <a:r>
              <a:rPr lang="de-CH" dirty="0" err="1" smtClean="0"/>
              <a:t>DeviceType</a:t>
            </a:r>
            <a:r>
              <a:rPr lang="de-CH" dirty="0" smtClean="0"/>
              <a:t>, nicht in Interface</a:t>
            </a:r>
          </a:p>
          <a:p>
            <a:pPr lvl="1"/>
            <a:r>
              <a:rPr lang="de-CH" dirty="0" smtClean="0"/>
              <a:t>Keine modularen Switches</a:t>
            </a:r>
          </a:p>
        </p:txBody>
      </p:sp>
    </p:spTree>
    <p:extLst>
      <p:ext uri="{BB962C8B-B14F-4D97-AF65-F5344CB8AC3E}">
        <p14:creationId xmlns:p14="http://schemas.microsoft.com/office/powerpoint/2010/main" val="30008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</a:t>
            </a:r>
            <a:r>
              <a:rPr lang="de-CH" dirty="0" smtClean="0"/>
              <a:t>- Fakturierung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Automatisierte Fakturierung</a:t>
            </a:r>
          </a:p>
          <a:p>
            <a:endParaRPr lang="de-CH" dirty="0"/>
          </a:p>
          <a:p>
            <a:pPr lvl="1"/>
            <a:r>
              <a:rPr lang="de-CH" dirty="0" smtClean="0"/>
              <a:t>Ausführung via MySQL Event um 23:00 Uhr</a:t>
            </a:r>
          </a:p>
          <a:p>
            <a:pPr lvl="2"/>
            <a:r>
              <a:rPr lang="de-CH" dirty="0" err="1" smtClean="0"/>
              <a:t>P_NightlyInvoicing</a:t>
            </a:r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 smtClean="0"/>
              <a:t>Einfachere Berechnung durch Funktionen</a:t>
            </a:r>
          </a:p>
          <a:p>
            <a:pPr lvl="2"/>
            <a:r>
              <a:rPr lang="de-CH" dirty="0" err="1" smtClean="0"/>
              <a:t>BetragRechnungMitGutschrift_F</a:t>
            </a:r>
            <a:endParaRPr lang="de-CH" dirty="0" smtClean="0"/>
          </a:p>
          <a:p>
            <a:pPr lvl="2"/>
            <a:r>
              <a:rPr lang="de-CH" dirty="0" err="1"/>
              <a:t>BetragRechnungOhneGutschrift_F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54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</a:t>
            </a:r>
            <a:r>
              <a:rPr lang="de-CH" dirty="0" smtClean="0"/>
              <a:t>- Fakturierung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Automatisierte Fakturierung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/>
              <a:t>Neues Feld für </a:t>
            </a:r>
            <a:r>
              <a:rPr lang="de-CH" dirty="0" smtClean="0"/>
              <a:t>Verrechnungsgrenzwert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Neues Feld «</a:t>
            </a:r>
            <a:r>
              <a:rPr lang="de-CH" dirty="0" err="1" smtClean="0"/>
              <a:t>Closed</a:t>
            </a:r>
            <a:r>
              <a:rPr lang="de-CH" dirty="0" smtClean="0"/>
              <a:t>» auf </a:t>
            </a:r>
            <a:r>
              <a:rPr lang="de-CH" dirty="0" err="1" smtClean="0"/>
              <a:t>Invoice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1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Änderungen </a:t>
            </a:r>
            <a:r>
              <a:rPr lang="de-CH" dirty="0" smtClean="0"/>
              <a:t>- Fakturierung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Manuelle Fakturierung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smtClean="0"/>
              <a:t>Prozedur </a:t>
            </a:r>
            <a:r>
              <a:rPr lang="de-CH" dirty="0" err="1" smtClean="0"/>
              <a:t>P_PodBill</a:t>
            </a:r>
            <a:r>
              <a:rPr lang="de-CH" dirty="0" smtClean="0"/>
              <a:t> 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Aufruf via Client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Ignoriert Verrechnungsgrenzwert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68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V_UsagePerLocation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Ermittlung freie Interfaces via Tabelle </a:t>
            </a:r>
            <a:r>
              <a:rPr lang="de-CH" dirty="0" err="1"/>
              <a:t>RelNetworkInterfaces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Gruppieren nach Gerätetyp und Location</a:t>
            </a:r>
          </a:p>
          <a:p>
            <a:endParaRPr lang="de-CH" dirty="0"/>
          </a:p>
          <a:p>
            <a:r>
              <a:rPr lang="de-CH" dirty="0" err="1" smtClean="0"/>
              <a:t>V_UsagePerPod</a:t>
            </a:r>
            <a:endParaRPr lang="de-CH" dirty="0"/>
          </a:p>
          <a:p>
            <a:pPr lvl="1"/>
            <a:r>
              <a:rPr lang="de-CH" dirty="0" smtClean="0"/>
              <a:t>Grundlage: </a:t>
            </a:r>
            <a:r>
              <a:rPr lang="de-CH" dirty="0" err="1" smtClean="0"/>
              <a:t>V_UsagePerLocation</a:t>
            </a:r>
            <a:endParaRPr lang="de-CH" dirty="0" smtClean="0"/>
          </a:p>
          <a:p>
            <a:pPr lvl="1"/>
            <a:r>
              <a:rPr lang="de-CH" dirty="0" smtClean="0"/>
              <a:t>Gruppierung nach POD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1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Views – </a:t>
            </a:r>
            <a:r>
              <a:rPr lang="de-CH" dirty="0" err="1" smtClean="0"/>
              <a:t>V_Invoices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View aller Rechnungen</a:t>
            </a:r>
          </a:p>
          <a:p>
            <a:endParaRPr lang="de-CH" dirty="0"/>
          </a:p>
          <a:p>
            <a:r>
              <a:rPr lang="de-CH" dirty="0" smtClean="0"/>
              <a:t>Beinhaltet Betrag mit / ohne Gutschrift (Zahlung)</a:t>
            </a:r>
          </a:p>
          <a:p>
            <a:endParaRPr lang="de-CH" dirty="0"/>
          </a:p>
          <a:p>
            <a:r>
              <a:rPr lang="de-CH" dirty="0" smtClean="0"/>
              <a:t>Hilfsview für Implementation Fakturierung &amp; 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325</Words>
  <Application>Microsoft Office PowerPoint</Application>
  <PresentationFormat>Breitbild</PresentationFormat>
  <Paragraphs>134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Rockwell</vt:lpstr>
      <vt:lpstr>Rockwell Condensed</vt:lpstr>
      <vt:lpstr>Wingdings</vt:lpstr>
      <vt:lpstr>Holzart</vt:lpstr>
      <vt:lpstr>Projektarbeit DB V2.0</vt:lpstr>
      <vt:lpstr>Inhalt</vt:lpstr>
      <vt:lpstr>Änderungen – Allgemein</vt:lpstr>
      <vt:lpstr>Änderungen – Geräte erfassen</vt:lpstr>
      <vt:lpstr>Änderungen - Fakturierung</vt:lpstr>
      <vt:lpstr>Änderungen - Fakturierung</vt:lpstr>
      <vt:lpstr>Änderungen - Fakturierung</vt:lpstr>
      <vt:lpstr>Views – V_UsagePerLocation</vt:lpstr>
      <vt:lpstr>Views – V_Invoices</vt:lpstr>
      <vt:lpstr>Views – V_FreeNetworkInterfaces</vt:lpstr>
      <vt:lpstr>Views – V_DeviceCatalog</vt:lpstr>
      <vt:lpstr>Views – V_LogEntries</vt:lpstr>
      <vt:lpstr>Prozeduren</vt:lpstr>
      <vt:lpstr>Prozeduren – P_DeviceAdd</vt:lpstr>
      <vt:lpstr>Prozeduren – P_LogMessageAdd</vt:lpstr>
      <vt:lpstr>Client</vt:lpstr>
      <vt:lpstr>Client</vt:lpstr>
      <vt:lpstr>Client - Menüband</vt:lpstr>
      <vt:lpstr>Client - Navigationsleiste</vt:lpstr>
      <vt:lpstr>Client - Arbeitsbereich</vt:lpstr>
      <vt:lpstr>Client</vt:lpstr>
      <vt:lpstr>Client</vt:lpstr>
      <vt:lpstr>Client</vt:lpstr>
      <vt:lpstr>Client</vt:lpstr>
      <vt:lpstr>Client</vt:lpstr>
      <vt:lpstr>Client</vt:lpstr>
      <vt:lpstr>Rückblick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foofoo</dc:title>
  <dc:creator>Maurus Kühne</dc:creator>
  <cp:lastModifiedBy>Maurus Kühne</cp:lastModifiedBy>
  <cp:revision>22</cp:revision>
  <dcterms:created xsi:type="dcterms:W3CDTF">2015-09-18T16:02:34Z</dcterms:created>
  <dcterms:modified xsi:type="dcterms:W3CDTF">2015-09-21T17:38:06Z</dcterms:modified>
</cp:coreProperties>
</file>