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4" r:id="rId2"/>
    <p:sldId id="284" r:id="rId3"/>
    <p:sldId id="279" r:id="rId4"/>
    <p:sldId id="280" r:id="rId5"/>
    <p:sldId id="285" r:id="rId6"/>
    <p:sldId id="287" r:id="rId7"/>
    <p:sldId id="288" r:id="rId8"/>
    <p:sldId id="291" r:id="rId9"/>
    <p:sldId id="282" r:id="rId10"/>
  </p:sldIdLst>
  <p:sldSz cx="14630400" cy="8229600"/>
  <p:notesSz cx="14630400" cy="822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5C"/>
    <a:srgbClr val="FFFFCC"/>
    <a:srgbClr val="865943"/>
    <a:srgbClr val="C4D82E"/>
    <a:srgbClr val="F9E018"/>
    <a:srgbClr val="815DC7"/>
    <a:srgbClr val="00BAE1"/>
    <a:srgbClr val="42AB0B"/>
    <a:srgbClr val="FEBE10"/>
    <a:srgbClr val="FF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0"/>
    <p:restoredTop sz="90177" autoAdjust="0"/>
  </p:normalViewPr>
  <p:slideViewPr>
    <p:cSldViewPr>
      <p:cViewPr varScale="1">
        <p:scale>
          <a:sx n="47" d="100"/>
          <a:sy n="47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286750" y="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7DC01-CB11-8344-A5CD-1055FEF3C8DE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45050" y="1028700"/>
            <a:ext cx="4940300" cy="2778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63675" y="3960813"/>
            <a:ext cx="11703050" cy="32400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81685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286750" y="781685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308DD-E55C-7E42-A6A3-4F6B6701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3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308DD-E55C-7E42-A6A3-4F6B67015C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>
            <a:extLst>
              <a:ext uri="{FF2B5EF4-FFF2-40B4-BE49-F238E27FC236}">
                <a16:creationId xmlns:a16="http://schemas.microsoft.com/office/drawing/2014/main" id="{EA47915D-2DB9-6349-8EB6-019F513683CA}"/>
              </a:ext>
            </a:extLst>
          </p:cNvPr>
          <p:cNvSpPr/>
          <p:nvPr userDrawn="1"/>
        </p:nvSpPr>
        <p:spPr>
          <a:xfrm>
            <a:off x="0" y="41148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7315200" h="4114800">
                <a:moveTo>
                  <a:pt x="0" y="4114800"/>
                </a:moveTo>
                <a:lnTo>
                  <a:pt x="7315200" y="4114800"/>
                </a:lnTo>
                <a:lnTo>
                  <a:pt x="73152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solidFill>
            <a:srgbClr val="FF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5C245CA-3254-0347-A4AA-6EDD985A2B0B}"/>
              </a:ext>
            </a:extLst>
          </p:cNvPr>
          <p:cNvSpPr/>
          <p:nvPr userDrawn="1"/>
        </p:nvSpPr>
        <p:spPr>
          <a:xfrm>
            <a:off x="0" y="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7315200" h="4114800">
                <a:moveTo>
                  <a:pt x="0" y="4114800"/>
                </a:moveTo>
                <a:lnTo>
                  <a:pt x="7315200" y="4114800"/>
                </a:lnTo>
                <a:lnTo>
                  <a:pt x="73152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solidFill>
            <a:srgbClr val="8659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B80A15-362C-E24E-AF77-6337B47440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8" y="462307"/>
            <a:ext cx="1569766" cy="452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4A551F-FD7A-4040-8999-E39E352A89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8" y="7315200"/>
            <a:ext cx="2743200" cy="4937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168" y="3296295"/>
            <a:ext cx="6479032" cy="589905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lnSpc>
                <a:spcPts val="4600"/>
              </a:lnSpc>
              <a:defRPr/>
            </a:lvl1pPr>
          </a:lstStyle>
          <a:p>
            <a:endParaRPr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9DF8FC8E-B414-A244-8970-47F8B393C7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5198" y="0"/>
            <a:ext cx="7315202" cy="822960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E2CE022E-AB4E-AD4D-8602-0E961ECC1B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008" y="4419600"/>
            <a:ext cx="1552926" cy="923330"/>
          </a:xfrm>
        </p:spPr>
        <p:txBody>
          <a:bodyPr lIns="0" tIns="0" rIns="0" bIns="0"/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781BEB03-0622-E447-B9CC-8399916452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4267" y="4419600"/>
            <a:ext cx="4749933" cy="923330"/>
          </a:xfrm>
        </p:spPr>
        <p:txBody>
          <a:bodyPr lIns="0" tIns="0" rIns="0" bIns="0"/>
          <a:lstStyle>
            <a:lvl1pPr marL="0" indent="0">
              <a:buNone/>
              <a:defRPr sz="1200" b="0"/>
            </a:lvl1pPr>
            <a:lvl2pPr marL="457200" indent="0">
              <a:buNone/>
              <a:defRPr sz="1200" b="0"/>
            </a:lvl2pPr>
            <a:lvl3pPr marL="914400" indent="0">
              <a:buNone/>
              <a:defRPr sz="1200" b="0"/>
            </a:lvl3pPr>
            <a:lvl4pPr marL="1371600" indent="0">
              <a:buNone/>
              <a:defRPr sz="1200" b="0"/>
            </a:lvl4pPr>
            <a:lvl5pPr marL="1828800" indent="0">
              <a:buNone/>
              <a:defRPr sz="1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494F00A5-8EEC-F645-A681-48E12E2AA8AC}"/>
              </a:ext>
            </a:extLst>
          </p:cNvPr>
          <p:cNvSpPr/>
          <p:nvPr userDrawn="1"/>
        </p:nvSpPr>
        <p:spPr>
          <a:xfrm>
            <a:off x="7315200" y="0"/>
            <a:ext cx="7315200" cy="8229600"/>
          </a:xfrm>
          <a:custGeom>
            <a:avLst/>
            <a:gdLst/>
            <a:ahLst/>
            <a:cxnLst/>
            <a:rect l="l" t="t" r="r" b="b"/>
            <a:pathLst>
              <a:path w="7315200" h="8229600">
                <a:moveTo>
                  <a:pt x="0" y="8229600"/>
                </a:moveTo>
                <a:lnTo>
                  <a:pt x="7315200" y="8229600"/>
                </a:lnTo>
                <a:lnTo>
                  <a:pt x="7315200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solidFill>
            <a:srgbClr val="007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C313080-83AC-4749-BE66-AE3A112E4E35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custGeom>
            <a:avLst/>
            <a:gdLst/>
            <a:ahLst/>
            <a:cxnLst/>
            <a:rect l="l" t="t" r="r" b="b"/>
            <a:pathLst>
              <a:path w="7315200" h="8229600">
                <a:moveTo>
                  <a:pt x="0" y="8229600"/>
                </a:moveTo>
                <a:lnTo>
                  <a:pt x="7315200" y="8229600"/>
                </a:lnTo>
                <a:lnTo>
                  <a:pt x="7315200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solidFill>
            <a:srgbClr val="002A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Title 7">
            <a:extLst>
              <a:ext uri="{FF2B5EF4-FFF2-40B4-BE49-F238E27FC236}">
                <a16:creationId xmlns:a16="http://schemas.microsoft.com/office/drawing/2014/main" id="{B447E117-4F4F-2040-B076-13C4DEA1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927" y="3505200"/>
            <a:ext cx="6607474" cy="1292662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AA1841A-532C-1547-95FA-CBA40F561B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52" y="3534335"/>
            <a:ext cx="2401948" cy="69176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74E5C2F-6C2E-0049-B306-422D9B4FB3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7" y="7315557"/>
            <a:ext cx="2743200" cy="49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>
            <a:extLst>
              <a:ext uri="{FF2B5EF4-FFF2-40B4-BE49-F238E27FC236}">
                <a16:creationId xmlns:a16="http://schemas.microsoft.com/office/drawing/2014/main" id="{EA47915D-2DB9-6349-8EB6-019F513683CA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custGeom>
            <a:avLst/>
            <a:gdLst/>
            <a:ahLst/>
            <a:cxnLst/>
            <a:rect l="l" t="t" r="r" b="b"/>
            <a:pathLst>
              <a:path w="7315200" h="4114800">
                <a:moveTo>
                  <a:pt x="0" y="4114800"/>
                </a:moveTo>
                <a:lnTo>
                  <a:pt x="7315200" y="4114800"/>
                </a:lnTo>
                <a:lnTo>
                  <a:pt x="73152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solidFill>
            <a:srgbClr val="FF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B80A15-362C-E24E-AF77-6337B47440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8" y="462307"/>
            <a:ext cx="1569766" cy="452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4A551F-FD7A-4040-8999-E39E352A89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8" y="7315200"/>
            <a:ext cx="2743200" cy="4937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168" y="3296295"/>
            <a:ext cx="6479032" cy="589905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lnSpc>
                <a:spcPts val="4600"/>
              </a:lnSpc>
              <a:defRPr/>
            </a:lvl1pPr>
          </a:lstStyle>
          <a:p>
            <a:endParaRPr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9DF8FC8E-B414-A244-8970-47F8B393C7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5198" y="0"/>
            <a:ext cx="7315202" cy="822960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E2CE022E-AB4E-AD4D-8602-0E961ECC1B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008" y="4419600"/>
            <a:ext cx="1552926" cy="923330"/>
          </a:xfrm>
        </p:spPr>
        <p:txBody>
          <a:bodyPr lIns="0" tIns="0" rIns="0" bIns="0"/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781BEB03-0622-E447-B9CC-8399916452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4267" y="4419600"/>
            <a:ext cx="4749933" cy="923330"/>
          </a:xfrm>
        </p:spPr>
        <p:txBody>
          <a:bodyPr lIns="0" tIns="0" rIns="0" bIns="0"/>
          <a:lstStyle>
            <a:lvl1pPr marL="0" indent="0">
              <a:buNone/>
              <a:defRPr sz="1200" b="0"/>
            </a:lvl1pPr>
            <a:lvl2pPr marL="457200" indent="0">
              <a:buNone/>
              <a:defRPr sz="1200" b="0"/>
            </a:lvl2pPr>
            <a:lvl3pPr marL="914400" indent="0">
              <a:buNone/>
              <a:defRPr sz="1200" b="0"/>
            </a:lvl3pPr>
            <a:lvl4pPr marL="1371600" indent="0">
              <a:buNone/>
              <a:defRPr sz="1200" b="0"/>
            </a:lvl4pPr>
            <a:lvl5pPr marL="1828800" indent="0">
              <a:buNone/>
              <a:defRPr sz="1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117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2DB5BC6-A8D9-F444-91D6-E41D90C6EF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8" y="7315200"/>
            <a:ext cx="2743200" cy="4937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168" y="3296295"/>
            <a:ext cx="6479032" cy="589905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lnSpc>
                <a:spcPts val="4600"/>
              </a:lnSpc>
              <a:defRPr>
                <a:solidFill>
                  <a:srgbClr val="00295C"/>
                </a:solidFill>
              </a:defRPr>
            </a:lvl1pPr>
          </a:lstStyle>
          <a:p>
            <a:endParaRPr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E2CE022E-AB4E-AD4D-8602-0E961ECC1B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008" y="4419600"/>
            <a:ext cx="1552926" cy="3877985"/>
          </a:xfrm>
        </p:spPr>
        <p:txBody>
          <a:bodyPr lIns="0" tIns="0" rIns="0" bIns="0"/>
          <a:lstStyle>
            <a:lvl1pPr marL="0" indent="0">
              <a:buNone/>
              <a:defRPr sz="1200">
                <a:solidFill>
                  <a:srgbClr val="00295C"/>
                </a:solidFill>
              </a:defRPr>
            </a:lvl1pPr>
            <a:lvl2pPr marL="457200" indent="0">
              <a:buNone/>
              <a:defRPr sz="1200">
                <a:solidFill>
                  <a:srgbClr val="00295C"/>
                </a:solidFill>
              </a:defRPr>
            </a:lvl2pPr>
            <a:lvl3pPr marL="914400" indent="0">
              <a:buNone/>
              <a:defRPr sz="1200">
                <a:solidFill>
                  <a:srgbClr val="00295C"/>
                </a:solidFill>
              </a:defRPr>
            </a:lvl3pPr>
            <a:lvl4pPr marL="1371600" indent="0">
              <a:buNone/>
              <a:defRPr sz="1200">
                <a:solidFill>
                  <a:srgbClr val="00295C"/>
                </a:solidFill>
              </a:defRPr>
            </a:lvl4pPr>
            <a:lvl5pPr marL="1828800" indent="0">
              <a:buNone/>
              <a:defRPr sz="1200">
                <a:solidFill>
                  <a:srgbClr val="00295C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781BEB03-0622-E447-B9CC-8399916452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4267" y="4419600"/>
            <a:ext cx="4749933" cy="923330"/>
          </a:xfrm>
        </p:spPr>
        <p:txBody>
          <a:bodyPr lIns="0" tIns="0" rIns="0" bIns="0"/>
          <a:lstStyle>
            <a:lvl1pPr marL="0" indent="0">
              <a:buNone/>
              <a:defRPr sz="1200" b="0">
                <a:solidFill>
                  <a:srgbClr val="00295C"/>
                </a:solidFill>
              </a:defRPr>
            </a:lvl1pPr>
            <a:lvl2pPr marL="457200" indent="0">
              <a:buNone/>
              <a:defRPr sz="1200" b="0">
                <a:solidFill>
                  <a:srgbClr val="00295C"/>
                </a:solidFill>
              </a:defRPr>
            </a:lvl2pPr>
            <a:lvl3pPr marL="914400" indent="0">
              <a:buNone/>
              <a:defRPr sz="1200" b="0">
                <a:solidFill>
                  <a:srgbClr val="00295C"/>
                </a:solidFill>
              </a:defRPr>
            </a:lvl3pPr>
            <a:lvl4pPr marL="1371600" indent="0">
              <a:buNone/>
              <a:defRPr sz="1200" b="0">
                <a:solidFill>
                  <a:srgbClr val="00295C"/>
                </a:solidFill>
              </a:defRPr>
            </a:lvl4pPr>
            <a:lvl5pPr marL="1828800" indent="0">
              <a:buNone/>
              <a:defRPr sz="1200" b="0">
                <a:solidFill>
                  <a:srgbClr val="00295C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BE07C9-65A8-D54D-B147-0B6824977B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2307"/>
            <a:ext cx="1569766" cy="452093"/>
          </a:xfrm>
          <a:prstGeom prst="rect">
            <a:avLst/>
          </a:prstGeom>
        </p:spPr>
      </p:pic>
      <p:sp>
        <p:nvSpPr>
          <p:cNvPr id="17" name="object 2">
            <a:extLst>
              <a:ext uri="{FF2B5EF4-FFF2-40B4-BE49-F238E27FC236}">
                <a16:creationId xmlns:a16="http://schemas.microsoft.com/office/drawing/2014/main" id="{AE4FDAD9-FA4E-9649-917A-061BC6AE115A}"/>
              </a:ext>
            </a:extLst>
          </p:cNvPr>
          <p:cNvSpPr/>
          <p:nvPr userDrawn="1"/>
        </p:nvSpPr>
        <p:spPr>
          <a:xfrm>
            <a:off x="7315200" y="0"/>
            <a:ext cx="7315200" cy="8229600"/>
          </a:xfrm>
          <a:custGeom>
            <a:avLst/>
            <a:gdLst/>
            <a:ahLst/>
            <a:cxnLst/>
            <a:rect l="l" t="t" r="r" b="b"/>
            <a:pathLst>
              <a:path w="7315200" h="8229600">
                <a:moveTo>
                  <a:pt x="0" y="8229600"/>
                </a:moveTo>
                <a:lnTo>
                  <a:pt x="7315200" y="8229600"/>
                </a:lnTo>
                <a:lnTo>
                  <a:pt x="7315200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solidFill>
            <a:srgbClr val="002A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179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2DB5BC6-A8D9-F444-91D6-E41D90C6EF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8" y="7315200"/>
            <a:ext cx="2743200" cy="4937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168" y="3296295"/>
            <a:ext cx="6479032" cy="589905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lnSpc>
                <a:spcPts val="4600"/>
              </a:lnSpc>
              <a:defRPr>
                <a:solidFill>
                  <a:srgbClr val="00295C"/>
                </a:solidFill>
              </a:defRPr>
            </a:lvl1pPr>
          </a:lstStyle>
          <a:p>
            <a:endParaRPr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E2CE022E-AB4E-AD4D-8602-0E961ECC1B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008" y="4419600"/>
            <a:ext cx="1552926" cy="3877985"/>
          </a:xfrm>
        </p:spPr>
        <p:txBody>
          <a:bodyPr lIns="0" tIns="0" rIns="0" bIns="0"/>
          <a:lstStyle>
            <a:lvl1pPr marL="0" indent="0">
              <a:buNone/>
              <a:defRPr sz="1200">
                <a:solidFill>
                  <a:srgbClr val="00295C"/>
                </a:solidFill>
              </a:defRPr>
            </a:lvl1pPr>
            <a:lvl2pPr marL="457200" indent="0">
              <a:buNone/>
              <a:defRPr sz="1200">
                <a:solidFill>
                  <a:srgbClr val="00295C"/>
                </a:solidFill>
              </a:defRPr>
            </a:lvl2pPr>
            <a:lvl3pPr marL="914400" indent="0">
              <a:buNone/>
              <a:defRPr sz="1200">
                <a:solidFill>
                  <a:srgbClr val="00295C"/>
                </a:solidFill>
              </a:defRPr>
            </a:lvl3pPr>
            <a:lvl4pPr marL="1371600" indent="0">
              <a:buNone/>
              <a:defRPr sz="1200">
                <a:solidFill>
                  <a:srgbClr val="00295C"/>
                </a:solidFill>
              </a:defRPr>
            </a:lvl4pPr>
            <a:lvl5pPr marL="1828800" indent="0">
              <a:buNone/>
              <a:defRPr sz="1200">
                <a:solidFill>
                  <a:srgbClr val="00295C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781BEB03-0622-E447-B9CC-8399916452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4267" y="4419600"/>
            <a:ext cx="4749933" cy="923330"/>
          </a:xfrm>
        </p:spPr>
        <p:txBody>
          <a:bodyPr lIns="0" tIns="0" rIns="0" bIns="0"/>
          <a:lstStyle>
            <a:lvl1pPr marL="0" indent="0">
              <a:buNone/>
              <a:defRPr sz="1200" b="0">
                <a:solidFill>
                  <a:srgbClr val="00295C"/>
                </a:solidFill>
              </a:defRPr>
            </a:lvl1pPr>
            <a:lvl2pPr marL="457200" indent="0">
              <a:buNone/>
              <a:defRPr sz="1200" b="0">
                <a:solidFill>
                  <a:srgbClr val="00295C"/>
                </a:solidFill>
              </a:defRPr>
            </a:lvl2pPr>
            <a:lvl3pPr marL="914400" indent="0">
              <a:buNone/>
              <a:defRPr sz="1200" b="0">
                <a:solidFill>
                  <a:srgbClr val="00295C"/>
                </a:solidFill>
              </a:defRPr>
            </a:lvl3pPr>
            <a:lvl4pPr marL="1371600" indent="0">
              <a:buNone/>
              <a:defRPr sz="1200" b="0">
                <a:solidFill>
                  <a:srgbClr val="00295C"/>
                </a:solidFill>
              </a:defRPr>
            </a:lvl4pPr>
            <a:lvl5pPr marL="1828800" indent="0">
              <a:buNone/>
              <a:defRPr sz="1200" b="0">
                <a:solidFill>
                  <a:srgbClr val="00295C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BE07C9-65A8-D54D-B147-0B6824977B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2307"/>
            <a:ext cx="1569766" cy="45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7">
            <a:extLst>
              <a:ext uri="{FF2B5EF4-FFF2-40B4-BE49-F238E27FC236}">
                <a16:creationId xmlns:a16="http://schemas.microsoft.com/office/drawing/2014/main" id="{FC3ED4F8-6684-3142-A370-D04537A7CBA7}"/>
              </a:ext>
            </a:extLst>
          </p:cNvPr>
          <p:cNvSpPr/>
          <p:nvPr userDrawn="1"/>
        </p:nvSpPr>
        <p:spPr>
          <a:xfrm>
            <a:off x="0" y="0"/>
            <a:ext cx="14630400" cy="7315200"/>
          </a:xfrm>
          <a:custGeom>
            <a:avLst/>
            <a:gdLst/>
            <a:ahLst/>
            <a:cxnLst/>
            <a:rect l="l" t="t" r="r" b="b"/>
            <a:pathLst>
              <a:path w="14630400" h="7315200">
                <a:moveTo>
                  <a:pt x="0" y="7315200"/>
                </a:moveTo>
                <a:lnTo>
                  <a:pt x="14630400" y="7315200"/>
                </a:lnTo>
                <a:lnTo>
                  <a:pt x="14630400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0029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264640" y="3775199"/>
            <a:ext cx="263816" cy="215444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CED0B465-F59C-FA48-9191-01E782BC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609600"/>
            <a:ext cx="13284200" cy="1292662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EB6A7F94-1C88-864A-B31E-BCD969F711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3100" y="2008469"/>
            <a:ext cx="13284200" cy="1846659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24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24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657350" indent="-285750">
              <a:buFont typeface="Arial" panose="020B0604020202020204" pitchFamily="34" charset="0"/>
              <a:buChar char="•"/>
              <a:defRPr sz="24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24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AF4C1C-37CB-5048-8DF7-C6C6D3235A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7" y="7599236"/>
            <a:ext cx="1257865" cy="362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F28803-4C05-7A4D-923D-4090D4D36F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819" y="7577039"/>
            <a:ext cx="2285311" cy="411356"/>
          </a:xfrm>
          <a:prstGeom prst="rect">
            <a:avLst/>
          </a:prstGeom>
        </p:spPr>
      </p:pic>
      <p:sp>
        <p:nvSpPr>
          <p:cNvPr id="19" name="object 20">
            <a:extLst>
              <a:ext uri="{FF2B5EF4-FFF2-40B4-BE49-F238E27FC236}">
                <a16:creationId xmlns:a16="http://schemas.microsoft.com/office/drawing/2014/main" id="{AEF95B8F-5F9C-A64A-945C-B99127986D83}"/>
              </a:ext>
            </a:extLst>
          </p:cNvPr>
          <p:cNvSpPr/>
          <p:nvPr userDrawn="1"/>
        </p:nvSpPr>
        <p:spPr>
          <a:xfrm>
            <a:off x="14171612" y="0"/>
            <a:ext cx="0" cy="7315200"/>
          </a:xfrm>
          <a:custGeom>
            <a:avLst/>
            <a:gdLst/>
            <a:ahLst/>
            <a:cxnLst/>
            <a:rect l="l" t="t" r="r" b="b"/>
            <a:pathLst>
              <a:path h="7315200">
                <a:moveTo>
                  <a:pt x="0" y="0"/>
                </a:moveTo>
                <a:lnTo>
                  <a:pt x="0" y="73152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id="{F21DB056-AEB6-474E-ACC6-B72DFA772B00}"/>
              </a:ext>
            </a:extLst>
          </p:cNvPr>
          <p:cNvSpPr/>
          <p:nvPr userDrawn="1"/>
        </p:nvSpPr>
        <p:spPr>
          <a:xfrm>
            <a:off x="14171612" y="73152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3175">
            <a:solidFill>
              <a:srgbClr val="002A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264640" y="3775199"/>
            <a:ext cx="263817" cy="215444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rgbClr val="00295C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CED0B465-F59C-FA48-9191-01E782BC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609600"/>
            <a:ext cx="13284200" cy="738664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rgbClr val="00295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AF4C1C-37CB-5048-8DF7-C6C6D3235A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7" y="7599236"/>
            <a:ext cx="1257865" cy="362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F28803-4C05-7A4D-923D-4090D4D36F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819" y="7577039"/>
            <a:ext cx="2285311" cy="411356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7471AB8B-4330-6742-B575-908F42F5D035}"/>
              </a:ext>
            </a:extLst>
          </p:cNvPr>
          <p:cNvSpPr/>
          <p:nvPr userDrawn="1"/>
        </p:nvSpPr>
        <p:spPr>
          <a:xfrm>
            <a:off x="14171612" y="0"/>
            <a:ext cx="0" cy="8229600"/>
          </a:xfrm>
          <a:custGeom>
            <a:avLst/>
            <a:gdLst/>
            <a:ahLst/>
            <a:cxnLst/>
            <a:rect l="l" t="t" r="r" b="b"/>
            <a:pathLst>
              <a:path h="8229600">
                <a:moveTo>
                  <a:pt x="0" y="0"/>
                </a:moveTo>
                <a:lnTo>
                  <a:pt x="0" y="8229600"/>
                </a:lnTo>
              </a:path>
            </a:pathLst>
          </a:custGeom>
          <a:ln w="3175">
            <a:solidFill>
              <a:srgbClr val="0029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DB03CF6-B91D-B44A-AAE1-F26C67867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3100" y="2662515"/>
            <a:ext cx="13296896" cy="1477328"/>
          </a:xfrm>
          <a:prstGeom prst="rect">
            <a:avLst/>
          </a:prstGeom>
        </p:spPr>
        <p:txBody>
          <a:bodyPr numCol="2"/>
          <a:lstStyle>
            <a:lvl1pPr marL="285750" indent="-285750">
              <a:buFont typeface="Arial" panose="020B0604020202020204" pitchFamily="34" charset="0"/>
              <a:buChar char="•"/>
              <a:defRPr sz="18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buFont typeface="Arial" panose="020B0604020202020204" pitchFamily="34" charset="0"/>
              <a:buChar char="•"/>
              <a:defRPr sz="18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8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745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264640" y="3775199"/>
            <a:ext cx="263817" cy="215444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rgbClr val="00295C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CED0B465-F59C-FA48-9191-01E782BC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609600"/>
            <a:ext cx="13284200" cy="738664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rgbClr val="00295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AF4C1C-37CB-5048-8DF7-C6C6D3235A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7" y="7599236"/>
            <a:ext cx="1257865" cy="362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F28803-4C05-7A4D-923D-4090D4D36F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819" y="7577039"/>
            <a:ext cx="2285311" cy="411356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7471AB8B-4330-6742-B575-908F42F5D035}"/>
              </a:ext>
            </a:extLst>
          </p:cNvPr>
          <p:cNvSpPr/>
          <p:nvPr userDrawn="1"/>
        </p:nvSpPr>
        <p:spPr>
          <a:xfrm>
            <a:off x="14171612" y="0"/>
            <a:ext cx="0" cy="8229600"/>
          </a:xfrm>
          <a:custGeom>
            <a:avLst/>
            <a:gdLst/>
            <a:ahLst/>
            <a:cxnLst/>
            <a:rect l="l" t="t" r="r" b="b"/>
            <a:pathLst>
              <a:path h="8229600">
                <a:moveTo>
                  <a:pt x="0" y="0"/>
                </a:moveTo>
                <a:lnTo>
                  <a:pt x="0" y="8229600"/>
                </a:lnTo>
              </a:path>
            </a:pathLst>
          </a:custGeom>
          <a:ln w="3175">
            <a:solidFill>
              <a:srgbClr val="0029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DB03CF6-B91D-B44A-AAE1-F26C67867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6200" y="2662515"/>
            <a:ext cx="10083796" cy="4424085"/>
          </a:xfrm>
          <a:prstGeom prst="rect">
            <a:avLst/>
          </a:prstGeom>
        </p:spPr>
        <p:txBody>
          <a:bodyPr numCol="2"/>
          <a:lstStyle>
            <a:lvl1pPr marL="0" indent="0">
              <a:buFont typeface="Arial" panose="020B0604020202020204" pitchFamily="34" charset="0"/>
              <a:buNone/>
              <a:defRPr sz="18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8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8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8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8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Holder 3">
            <a:extLst>
              <a:ext uri="{FF2B5EF4-FFF2-40B4-BE49-F238E27FC236}">
                <a16:creationId xmlns:a16="http://schemas.microsoft.com/office/drawing/2014/main" id="{8EB8B395-E331-534D-BDD0-08C2F536C7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968750" y="2171700"/>
            <a:ext cx="10001247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200" b="1">
                <a:solidFill>
                  <a:srgbClr val="00295C"/>
                </a:solidFill>
              </a:defRPr>
            </a:lvl1pPr>
          </a:lstStyle>
          <a:p>
            <a:endParaRPr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DC6060EC-B546-1347-99E7-047557985B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5796" y="2258728"/>
            <a:ext cx="2802893" cy="27984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5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>
            <a:extLst>
              <a:ext uri="{FF2B5EF4-FFF2-40B4-BE49-F238E27FC236}">
                <a16:creationId xmlns:a16="http://schemas.microsoft.com/office/drawing/2014/main" id="{9CC39161-F2C5-8B43-9FFE-20463E60B3D7}"/>
              </a:ext>
            </a:extLst>
          </p:cNvPr>
          <p:cNvSpPr/>
          <p:nvPr userDrawn="1"/>
        </p:nvSpPr>
        <p:spPr>
          <a:xfrm>
            <a:off x="0" y="0"/>
            <a:ext cx="14630400" cy="7315200"/>
          </a:xfrm>
          <a:custGeom>
            <a:avLst/>
            <a:gdLst/>
            <a:ahLst/>
            <a:cxnLst/>
            <a:rect l="l" t="t" r="r" b="b"/>
            <a:pathLst>
              <a:path w="14630400" h="7315200">
                <a:moveTo>
                  <a:pt x="0" y="7315200"/>
                </a:moveTo>
                <a:lnTo>
                  <a:pt x="14630400" y="7315200"/>
                </a:lnTo>
                <a:lnTo>
                  <a:pt x="14630400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42AB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264640" y="3775199"/>
            <a:ext cx="263817" cy="215444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CED0B465-F59C-FA48-9191-01E782BC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30" y="2000071"/>
            <a:ext cx="13284200" cy="1200329"/>
          </a:xfrm>
          <a:prstGeom prst="rect">
            <a:avLst/>
          </a:prstGeom>
        </p:spPr>
        <p:txBody>
          <a:bodyPr/>
          <a:lstStyle>
            <a:lvl1pPr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AF4C1C-37CB-5048-8DF7-C6C6D3235A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7" y="7599236"/>
            <a:ext cx="1257865" cy="362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F28803-4C05-7A4D-923D-4090D4D36F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819" y="7577039"/>
            <a:ext cx="2285311" cy="411356"/>
          </a:xfrm>
          <a:prstGeom prst="rect">
            <a:avLst/>
          </a:prstGeom>
        </p:spPr>
      </p:pic>
      <p:sp>
        <p:nvSpPr>
          <p:cNvPr id="19" name="object 20">
            <a:extLst>
              <a:ext uri="{FF2B5EF4-FFF2-40B4-BE49-F238E27FC236}">
                <a16:creationId xmlns:a16="http://schemas.microsoft.com/office/drawing/2014/main" id="{AEF95B8F-5F9C-A64A-945C-B99127986D83}"/>
              </a:ext>
            </a:extLst>
          </p:cNvPr>
          <p:cNvSpPr/>
          <p:nvPr userDrawn="1"/>
        </p:nvSpPr>
        <p:spPr>
          <a:xfrm>
            <a:off x="14171612" y="0"/>
            <a:ext cx="0" cy="7315200"/>
          </a:xfrm>
          <a:custGeom>
            <a:avLst/>
            <a:gdLst/>
            <a:ahLst/>
            <a:cxnLst/>
            <a:rect l="l" t="t" r="r" b="b"/>
            <a:pathLst>
              <a:path h="7315200">
                <a:moveTo>
                  <a:pt x="0" y="0"/>
                </a:moveTo>
                <a:lnTo>
                  <a:pt x="0" y="73152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id="{F21DB056-AEB6-474E-ACC6-B72DFA772B00}"/>
              </a:ext>
            </a:extLst>
          </p:cNvPr>
          <p:cNvSpPr/>
          <p:nvPr userDrawn="1"/>
        </p:nvSpPr>
        <p:spPr>
          <a:xfrm>
            <a:off x="14171612" y="73152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3175">
            <a:solidFill>
              <a:srgbClr val="002A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DEECBE6-4790-D34C-AF67-FB9046932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3295" y="575608"/>
            <a:ext cx="13284200" cy="51006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167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older 6">
            <a:extLst>
              <a:ext uri="{FF2B5EF4-FFF2-40B4-BE49-F238E27FC236}">
                <a16:creationId xmlns:a16="http://schemas.microsoft.com/office/drawing/2014/main" id="{5F851611-0C51-1C4A-8163-535500451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264640" y="3775199"/>
            <a:ext cx="26381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400" b="1">
                <a:solidFill>
                  <a:srgbClr val="00295C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Placeholder 14">
            <a:extLst>
              <a:ext uri="{FF2B5EF4-FFF2-40B4-BE49-F238E27FC236}">
                <a16:creationId xmlns:a16="http://schemas.microsoft.com/office/drawing/2014/main" id="{5D3F7DA7-2D4B-F94C-9869-083212E0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609600"/>
            <a:ext cx="12617450" cy="7386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30FB365C-CFA7-3540-AEAB-2E731F478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0" y="2008469"/>
            <a:ext cx="12617450" cy="193899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0" r:id="rId3"/>
    <p:sldLayoutId id="2147483671" r:id="rId4"/>
    <p:sldLayoutId id="2147483662" r:id="rId5"/>
    <p:sldLayoutId id="2147483667" r:id="rId6"/>
    <p:sldLayoutId id="2147483666" r:id="rId7"/>
    <p:sldLayoutId id="2147483668" r:id="rId8"/>
    <p:sldLayoutId id="2147483665" r:id="rId9"/>
    <p:sldLayoutId id="2147483669" r:id="rId10"/>
  </p:sldLayoutIdLst>
  <p:hf hdr="0" ftr="0" dt="0"/>
  <p:txStyles>
    <p:titleStyle>
      <a:lvl1pPr>
        <a:defRPr sz="4200" b="1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5750" indent="-285750">
        <a:buFont typeface="Arial" panose="020B0604020202020204" pitchFamily="34" charset="0"/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>
        <a:buFont typeface="Arial" panose="020B0604020202020204" pitchFamily="34" charset="0"/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2pPr>
      <a:lvl3pPr marL="1200150" indent="-285750">
        <a:buFont typeface="Arial" panose="020B0604020202020204" pitchFamily="34" charset="0"/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>
        <a:buFont typeface="Arial" panose="020B0604020202020204" pitchFamily="34" charset="0"/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>
        <a:buFont typeface="Arial" panose="020B0604020202020204" pitchFamily="34" charset="0"/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F0F7-E292-6E49-8E28-28AA95FE7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168" y="2706390"/>
            <a:ext cx="12803632" cy="1179810"/>
          </a:xfrm>
        </p:spPr>
        <p:txBody>
          <a:bodyPr/>
          <a:lstStyle/>
          <a:p>
            <a:r>
              <a:rPr lang="en-US" dirty="0"/>
              <a:t>Modeling the relationship between alcohol policy and harms </a:t>
            </a:r>
            <a:r>
              <a:rPr lang="en-CA" sz="4400" dirty="0"/>
              <a:t>in Ontario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DE049-B6F7-6148-AFC3-13ECC84986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008" y="4419600"/>
            <a:ext cx="1552926" cy="307777"/>
          </a:xfrm>
        </p:spPr>
        <p:txBody>
          <a:bodyPr/>
          <a:lstStyle/>
          <a:p>
            <a:r>
              <a:rPr lang="en-US" sz="2000" dirty="0"/>
              <a:t>Presenter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1CE5-7E40-A24F-A03C-893F1BB6FC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4267" y="4419600"/>
            <a:ext cx="4749933" cy="307777"/>
          </a:xfrm>
        </p:spPr>
        <p:txBody>
          <a:bodyPr/>
          <a:lstStyle/>
          <a:p>
            <a:r>
              <a:rPr lang="en-US" sz="2000" dirty="0"/>
              <a:t>Sze Hang (Hana) Fu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0A56A27-FDCE-4374-9440-16D4BC8146E8}"/>
              </a:ext>
            </a:extLst>
          </p:cNvPr>
          <p:cNvSpPr txBox="1">
            <a:spLocks/>
          </p:cNvSpPr>
          <p:nvPr/>
        </p:nvSpPr>
        <p:spPr>
          <a:xfrm>
            <a:off x="455168" y="4989611"/>
            <a:ext cx="1552926" cy="30777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sz="1200" b="1">
                <a:solidFill>
                  <a:srgbClr val="00295C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sz="1200" b="1">
                <a:solidFill>
                  <a:srgbClr val="00295C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 typeface="Arial" panose="020B0604020202020204" pitchFamily="34" charset="0"/>
              <a:buNone/>
              <a:defRPr sz="1200" b="1">
                <a:solidFill>
                  <a:srgbClr val="00295C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 typeface="Arial" panose="020B0604020202020204" pitchFamily="34" charset="0"/>
              <a:buNone/>
              <a:defRPr sz="1200" b="1">
                <a:solidFill>
                  <a:srgbClr val="00295C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 typeface="Arial" panose="020B0604020202020204" pitchFamily="34" charset="0"/>
              <a:buNone/>
              <a:defRPr sz="1200" b="1">
                <a:solidFill>
                  <a:srgbClr val="00295C"/>
                </a:solidFill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0" dirty="0"/>
              <a:t>Supervisor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BA4FBBD-8359-4CE6-A6E5-3463ADCC8675}"/>
              </a:ext>
            </a:extLst>
          </p:cNvPr>
          <p:cNvSpPr txBox="1">
            <a:spLocks/>
          </p:cNvSpPr>
          <p:nvPr/>
        </p:nvSpPr>
        <p:spPr>
          <a:xfrm>
            <a:off x="455168" y="5559623"/>
            <a:ext cx="1552926" cy="30777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sz="1200" b="1">
                <a:solidFill>
                  <a:srgbClr val="00295C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sz="1200" b="1">
                <a:solidFill>
                  <a:srgbClr val="00295C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 typeface="Arial" panose="020B0604020202020204" pitchFamily="34" charset="0"/>
              <a:buNone/>
              <a:defRPr sz="1200" b="1">
                <a:solidFill>
                  <a:srgbClr val="00295C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 typeface="Arial" panose="020B0604020202020204" pitchFamily="34" charset="0"/>
              <a:buNone/>
              <a:defRPr sz="1200" b="1">
                <a:solidFill>
                  <a:srgbClr val="00295C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 typeface="Arial" panose="020B0604020202020204" pitchFamily="34" charset="0"/>
              <a:buNone/>
              <a:defRPr sz="1200" b="1">
                <a:solidFill>
                  <a:srgbClr val="00295C"/>
                </a:solidFill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0" dirty="0"/>
              <a:t>Site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74C3677-A358-44AA-A4C4-575BAA2DFF86}"/>
              </a:ext>
            </a:extLst>
          </p:cNvPr>
          <p:cNvSpPr txBox="1">
            <a:spLocks/>
          </p:cNvSpPr>
          <p:nvPr/>
        </p:nvSpPr>
        <p:spPr>
          <a:xfrm>
            <a:off x="2169027" y="4989611"/>
            <a:ext cx="4749933" cy="30777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sz="1200" b="0">
                <a:solidFill>
                  <a:srgbClr val="00295C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sz="1200" b="0">
                <a:solidFill>
                  <a:srgbClr val="00295C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 typeface="Arial" panose="020B0604020202020204" pitchFamily="34" charset="0"/>
              <a:buNone/>
              <a:defRPr sz="1200" b="0">
                <a:solidFill>
                  <a:srgbClr val="00295C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 typeface="Arial" panose="020B0604020202020204" pitchFamily="34" charset="0"/>
              <a:buNone/>
              <a:defRPr sz="1200" b="0">
                <a:solidFill>
                  <a:srgbClr val="00295C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 typeface="Arial" panose="020B0604020202020204" pitchFamily="34" charset="0"/>
              <a:buNone/>
              <a:defRPr sz="1200" b="0">
                <a:solidFill>
                  <a:srgbClr val="00295C"/>
                </a:solidFill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0" dirty="0"/>
              <a:t>Dr. Lennon Li and Dr. Brendan Smith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6E1207A-F811-4F7F-B755-4A3BD1F17257}"/>
              </a:ext>
            </a:extLst>
          </p:cNvPr>
          <p:cNvSpPr txBox="1">
            <a:spLocks/>
          </p:cNvSpPr>
          <p:nvPr/>
        </p:nvSpPr>
        <p:spPr>
          <a:xfrm>
            <a:off x="2184267" y="5559623"/>
            <a:ext cx="4749933" cy="30777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sz="1200" b="0">
                <a:solidFill>
                  <a:srgbClr val="00295C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sz="1200" b="0">
                <a:solidFill>
                  <a:srgbClr val="00295C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 typeface="Arial" panose="020B0604020202020204" pitchFamily="34" charset="0"/>
              <a:buNone/>
              <a:defRPr sz="1200" b="0">
                <a:solidFill>
                  <a:srgbClr val="00295C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 typeface="Arial" panose="020B0604020202020204" pitchFamily="34" charset="0"/>
              <a:buNone/>
              <a:defRPr sz="1200" b="0">
                <a:solidFill>
                  <a:srgbClr val="00295C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 typeface="Arial" panose="020B0604020202020204" pitchFamily="34" charset="0"/>
              <a:buNone/>
              <a:defRPr sz="1200" b="0">
                <a:solidFill>
                  <a:srgbClr val="00295C"/>
                </a:solidFill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0" dirty="0"/>
              <a:t>Public Health Ontario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0AA507-8CAE-484D-8EB6-C4721C944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337" y="7345680"/>
            <a:ext cx="2403663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5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47590A-44E0-41AF-B498-F7A0A58CB1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9DDC3C-748F-45BC-93ED-12D5AA48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0734D3-8282-4461-A402-D9FA599C3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7543800"/>
            <a:ext cx="2185148" cy="457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E18C2E-3610-415F-B4D5-0E94F127536B}"/>
              </a:ext>
            </a:extLst>
          </p:cNvPr>
          <p:cNvSpPr txBox="1"/>
          <p:nvPr/>
        </p:nvSpPr>
        <p:spPr>
          <a:xfrm>
            <a:off x="673100" y="2016184"/>
            <a:ext cx="12890500" cy="3978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295C"/>
                </a:solidFill>
                <a:effectLst/>
              </a:rPr>
              <a:t>Alcohol is one of the leading risk factors for death and disease globally and in Canada.</a:t>
            </a:r>
            <a:endParaRPr lang="en-US" sz="2800" dirty="0">
              <a:solidFill>
                <a:srgbClr val="00295C"/>
              </a:solidFill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95C"/>
                </a:solidFill>
              </a:rPr>
              <a:t>Diseases that are attributable to alcohol include liver </a:t>
            </a:r>
            <a:r>
              <a:rPr lang="en-CA" sz="2800" b="0" i="0" dirty="0">
                <a:solidFill>
                  <a:srgbClr val="00295C"/>
                </a:solidFill>
                <a:effectLst/>
              </a:rPr>
              <a:t>cirrhosis, cardiovascular diseases, injuries, an</a:t>
            </a:r>
            <a:r>
              <a:rPr lang="en-CA" sz="2800" dirty="0">
                <a:solidFill>
                  <a:srgbClr val="00295C"/>
                </a:solidFill>
              </a:rPr>
              <a:t>d cancers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95C"/>
                </a:solidFill>
              </a:rPr>
              <a:t>Studies found that low socioeconomic (SES) groups</a:t>
            </a:r>
            <a:r>
              <a:rPr lang="en-CA" sz="2800" dirty="0">
                <a:solidFill>
                  <a:srgbClr val="00295C"/>
                </a:solidFill>
              </a:rPr>
              <a:t> are impacted by </a:t>
            </a:r>
            <a:r>
              <a:rPr lang="en-US" sz="2800" dirty="0">
                <a:solidFill>
                  <a:srgbClr val="00295C"/>
                </a:solidFill>
              </a:rPr>
              <a:t>alcohol consumption </a:t>
            </a:r>
            <a:r>
              <a:rPr lang="en-CA" sz="2800" dirty="0">
                <a:solidFill>
                  <a:srgbClr val="00295C"/>
                </a:solidFill>
              </a:rPr>
              <a:t>disproportionately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00295C"/>
                </a:solidFill>
              </a:rPr>
              <a:t>Population-level interventions can reduce and prevent alcohol harms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CA" sz="2800" dirty="0">
              <a:solidFill>
                <a:srgbClr val="0029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6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DF99-5578-8247-A6A9-042D433B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522AD6E-FBC7-7745-A1BB-99AA4F31BBF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92151" y="1752600"/>
            <a:ext cx="6683916" cy="430887"/>
          </a:xfrm>
        </p:spPr>
        <p:txBody>
          <a:bodyPr/>
          <a:lstStyle/>
          <a:p>
            <a:r>
              <a:rPr lang="en-US" sz="2800" dirty="0"/>
              <a:t>Alcohol Availability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6188-C7EE-CB4B-AF66-4A6DE33ACD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E695E2-E309-4400-B4EC-8BDCDB030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7543800"/>
            <a:ext cx="2185148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ADC725-6E32-464E-B9BE-4D39EA6F8C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145056"/>
            <a:ext cx="5843792" cy="39603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BBF3FC-B27D-4BCA-B0D4-699A81CD598A}"/>
              </a:ext>
            </a:extLst>
          </p:cNvPr>
          <p:cNvSpPr txBox="1"/>
          <p:nvPr/>
        </p:nvSpPr>
        <p:spPr>
          <a:xfrm>
            <a:off x="615946" y="2311742"/>
            <a:ext cx="7107450" cy="2160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95C"/>
                </a:solidFill>
                <a:effectLst/>
              </a:rPr>
              <a:t>Restricting the physical availability of alcohol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95C"/>
                </a:solidFill>
                <a:effectLst/>
              </a:rPr>
              <a:t>However, few studies have estimated the</a:t>
            </a:r>
            <a:br>
              <a:rPr lang="en-US" sz="2400" b="0" i="0" dirty="0">
                <a:solidFill>
                  <a:srgbClr val="00295C"/>
                </a:solidFill>
                <a:effectLst/>
              </a:rPr>
            </a:br>
            <a:r>
              <a:rPr lang="en-US" sz="2400" b="0" i="0" dirty="0">
                <a:solidFill>
                  <a:srgbClr val="00295C"/>
                </a:solidFill>
                <a:effectLst/>
              </a:rPr>
              <a:t>impacts of changes in alcohol availability on alcohol use and harms by age, sex and SES level</a:t>
            </a:r>
            <a:r>
              <a:rPr lang="en-US" sz="2400" dirty="0">
                <a:solidFill>
                  <a:srgbClr val="00295C"/>
                </a:solidFill>
              </a:rPr>
              <a:t> </a:t>
            </a:r>
            <a:endParaRPr lang="en-CA" sz="2400" dirty="0">
              <a:solidFill>
                <a:srgbClr val="00295C"/>
              </a:solidFill>
            </a:endParaRPr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873FA491-760C-42DE-B294-6608E9B46D56}"/>
              </a:ext>
            </a:extLst>
          </p:cNvPr>
          <p:cNvSpPr txBox="1">
            <a:spLocks/>
          </p:cNvSpPr>
          <p:nvPr/>
        </p:nvSpPr>
        <p:spPr>
          <a:xfrm>
            <a:off x="615946" y="4724400"/>
            <a:ext cx="6683916" cy="338554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00150" indent="-285750">
              <a:buFont typeface="Arial" panose="020B0604020202020204" pitchFamily="34" charset="0"/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>
              <a:buFont typeface="Arial" panose="020B0604020202020204" pitchFamily="34" charset="0"/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>
              <a:buFont typeface="Arial" panose="020B0604020202020204" pitchFamily="34" charset="0"/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kern="0" dirty="0">
                <a:solidFill>
                  <a:srgbClr val="00295C"/>
                </a:solidFill>
              </a:rPr>
              <a:t>Alcohol pricing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38864B-ED78-4EE1-B866-8D7D97E43ECE}"/>
              </a:ext>
            </a:extLst>
          </p:cNvPr>
          <p:cNvSpPr txBox="1"/>
          <p:nvPr/>
        </p:nvSpPr>
        <p:spPr>
          <a:xfrm>
            <a:off x="615946" y="5288884"/>
            <a:ext cx="11957058" cy="1318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95C"/>
                </a:solidFill>
              </a:rPr>
              <a:t>Re</a:t>
            </a:r>
            <a:r>
              <a:rPr lang="en-US" sz="2400" b="0" i="0" dirty="0">
                <a:solidFill>
                  <a:srgbClr val="00295C"/>
                </a:solidFill>
                <a:effectLst/>
              </a:rPr>
              <a:t>gulating prices through taxation or minimum unit prices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295C"/>
                </a:solidFill>
              </a:rPr>
              <a:t>Reduced consumption, spending, and mortality to a greater extent in consumers from low income groups</a:t>
            </a:r>
          </a:p>
        </p:txBody>
      </p:sp>
    </p:spTree>
    <p:extLst>
      <p:ext uri="{BB962C8B-B14F-4D97-AF65-F5344CB8AC3E}">
        <p14:creationId xmlns:p14="http://schemas.microsoft.com/office/powerpoint/2010/main" val="118966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E492-8F9B-7947-8684-FC8F9811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7F4B9-9D56-8042-ADCF-2B28E48A4E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D22750-F330-4140-AD42-81D347653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7543800"/>
            <a:ext cx="2185148" cy="457200"/>
          </a:xfrm>
          <a:prstGeom prst="rect">
            <a:avLst/>
          </a:prstGeom>
        </p:spPr>
      </p:pic>
      <p:sp>
        <p:nvSpPr>
          <p:cNvPr id="8" name="Subtitle 3">
            <a:extLst>
              <a:ext uri="{FF2B5EF4-FFF2-40B4-BE49-F238E27FC236}">
                <a16:creationId xmlns:a16="http://schemas.microsoft.com/office/drawing/2014/main" id="{D45FF23B-FDCE-45D4-AE0B-BE640377BE4B}"/>
              </a:ext>
            </a:extLst>
          </p:cNvPr>
          <p:cNvSpPr txBox="1">
            <a:spLocks/>
          </p:cNvSpPr>
          <p:nvPr/>
        </p:nvSpPr>
        <p:spPr>
          <a:xfrm>
            <a:off x="692151" y="1801332"/>
            <a:ext cx="6683916" cy="430887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00150" indent="-285750">
              <a:buFont typeface="Arial" panose="020B0604020202020204" pitchFamily="34" charset="0"/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>
              <a:buFont typeface="Arial" panose="020B0604020202020204" pitchFamily="34" charset="0"/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>
              <a:buFont typeface="Arial" panose="020B0604020202020204" pitchFamily="34" charset="0"/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kern="0" dirty="0">
                <a:solidFill>
                  <a:srgbClr val="00295C"/>
                </a:solidFill>
              </a:rPr>
              <a:t>Microsimulation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0F4CD-BA0D-4767-B9DB-9C63DAC38BEF}"/>
              </a:ext>
            </a:extLst>
          </p:cNvPr>
          <p:cNvSpPr txBox="1"/>
          <p:nvPr/>
        </p:nvSpPr>
        <p:spPr>
          <a:xfrm>
            <a:off x="615946" y="2360474"/>
            <a:ext cx="12947654" cy="270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95C"/>
                </a:solidFill>
              </a:rPr>
              <a:t>Inform health policies in relation to complex health and health system problems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95C"/>
                </a:solidFill>
              </a:rPr>
              <a:t>Allows policymakers to examine the results, consequences, and benefits of a policy in advance of implementation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95C"/>
                </a:solidFill>
              </a:rPr>
              <a:t>Implemented the areas of cancer treatment, obesity, and chronic disease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95C"/>
                </a:solidFill>
              </a:rPr>
              <a:t>Employed by Canadian agencies including Statistics Canada and Health Canada to project future incidence and prevalence of risk factors and diseases</a:t>
            </a:r>
          </a:p>
        </p:txBody>
      </p:sp>
    </p:spTree>
    <p:extLst>
      <p:ext uri="{BB962C8B-B14F-4D97-AF65-F5344CB8AC3E}">
        <p14:creationId xmlns:p14="http://schemas.microsoft.com/office/powerpoint/2010/main" val="395903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47590A-44E0-41AF-B498-F7A0A58CB1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9DDC3C-748F-45BC-93ED-12D5AA48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8649E-D380-4290-999D-B889BE114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7543800"/>
            <a:ext cx="2185148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6C7667-88DB-4537-8387-4DE475B76F88}"/>
              </a:ext>
            </a:extLst>
          </p:cNvPr>
          <p:cNvSpPr txBox="1"/>
          <p:nvPr/>
        </p:nvSpPr>
        <p:spPr>
          <a:xfrm>
            <a:off x="673100" y="5238055"/>
            <a:ext cx="13284200" cy="936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sz="2400" b="0" i="0" dirty="0">
              <a:solidFill>
                <a:srgbClr val="00295C"/>
              </a:solidFill>
              <a:effectLst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400" dirty="0">
              <a:solidFill>
                <a:srgbClr val="00295C"/>
              </a:solidFill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6510806-4F08-41DF-9409-96FD8F98AE4A}"/>
              </a:ext>
            </a:extLst>
          </p:cNvPr>
          <p:cNvSpPr/>
          <p:nvPr/>
        </p:nvSpPr>
        <p:spPr>
          <a:xfrm>
            <a:off x="673100" y="1768882"/>
            <a:ext cx="12115800" cy="1447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ctr"/>
          <a:lstStyle/>
          <a:p>
            <a:r>
              <a:rPr lang="en-CA" sz="2000" b="1" dirty="0">
                <a:solidFill>
                  <a:schemeClr val="bg1"/>
                </a:solidFill>
              </a:rPr>
              <a:t>To what extent will </a:t>
            </a:r>
            <a:r>
              <a:rPr lang="en-US" sz="2000" b="1" i="0" dirty="0">
                <a:solidFill>
                  <a:schemeClr val="bg1"/>
                </a:solidFill>
                <a:effectLst/>
              </a:rPr>
              <a:t>population-level alcohol interventions (via alcohol availability and pricing) </a:t>
            </a:r>
            <a:r>
              <a:rPr lang="en-CA" sz="2000" b="1" dirty="0">
                <a:solidFill>
                  <a:schemeClr val="bg1"/>
                </a:solidFill>
              </a:rPr>
              <a:t>impact future alcohol-attributable hospitalizations and mortality in Ontario?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80595473-3CE0-4DC4-91B6-B927A8F419F0}"/>
              </a:ext>
            </a:extLst>
          </p:cNvPr>
          <p:cNvSpPr/>
          <p:nvPr/>
        </p:nvSpPr>
        <p:spPr>
          <a:xfrm>
            <a:off x="657860" y="3637300"/>
            <a:ext cx="12115800" cy="11633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ctr"/>
          <a:lstStyle/>
          <a:p>
            <a:pPr>
              <a:lnSpc>
                <a:spcPct val="120000"/>
              </a:lnSpc>
            </a:pPr>
            <a:r>
              <a:rPr lang="en-US" sz="2000" b="1" i="0" dirty="0">
                <a:solidFill>
                  <a:schemeClr val="bg1"/>
                </a:solidFill>
                <a:effectLst/>
              </a:rPr>
              <a:t>What are the degrees of impact of alcohol interventions for the population subgroup by age, sex and SES level?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C92606A2-6A51-4A5B-9A2E-1B62664E2F08}"/>
              </a:ext>
            </a:extLst>
          </p:cNvPr>
          <p:cNvSpPr/>
          <p:nvPr/>
        </p:nvSpPr>
        <p:spPr>
          <a:xfrm>
            <a:off x="2082539" y="5187830"/>
            <a:ext cx="9907270" cy="165667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ctr"/>
          <a:lstStyle/>
          <a:p>
            <a:pPr>
              <a:lnSpc>
                <a:spcPct val="120000"/>
              </a:lnSpc>
            </a:pPr>
            <a:r>
              <a:rPr lang="en-US" sz="2000" b="1" i="1" dirty="0">
                <a:solidFill>
                  <a:schemeClr val="bg1"/>
                </a:solidFill>
              </a:rPr>
              <a:t>Research Hypothesis</a:t>
            </a:r>
          </a:p>
          <a:p>
            <a:pPr lvl="1">
              <a:lnSpc>
                <a:spcPct val="120000"/>
              </a:lnSpc>
            </a:pPr>
            <a:r>
              <a:rPr lang="en-US" sz="2000" b="1" dirty="0">
                <a:solidFill>
                  <a:srgbClr val="FFFFCC"/>
                </a:solidFill>
              </a:rPr>
              <a:t>Microsimulation models show that t</a:t>
            </a:r>
            <a:r>
              <a:rPr lang="en-US" sz="2000" b="1" i="0" dirty="0">
                <a:solidFill>
                  <a:srgbClr val="FFFFCC"/>
                </a:solidFill>
                <a:effectLst/>
              </a:rPr>
              <a:t>he impact of alcohol policy </a:t>
            </a:r>
            <a:r>
              <a:rPr lang="en-US" sz="2000" b="1" i="0" u="sng" dirty="0">
                <a:solidFill>
                  <a:srgbClr val="FFFFCC"/>
                </a:solidFill>
                <a:effectLst/>
              </a:rPr>
              <a:t>will differ</a:t>
            </a:r>
            <a:r>
              <a:rPr lang="en-US" sz="2000" b="1" i="0" dirty="0">
                <a:solidFill>
                  <a:srgbClr val="FFFFCC"/>
                </a:solidFill>
                <a:effectLst/>
              </a:rPr>
              <a:t> by age, sex and SES in Ontario</a:t>
            </a:r>
            <a:endParaRPr lang="en-CA" sz="2000" b="1" dirty="0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63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E492-8F9B-7947-8684-FC8F9811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7F4B9-9D56-8042-ADCF-2B28E48A4E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B4AFB-3F1F-40E0-B0B0-2B4A8A0D1437}"/>
              </a:ext>
            </a:extLst>
          </p:cNvPr>
          <p:cNvSpPr txBox="1"/>
          <p:nvPr/>
        </p:nvSpPr>
        <p:spPr>
          <a:xfrm>
            <a:off x="642620" y="1447800"/>
            <a:ext cx="13073380" cy="5075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CA" sz="2200" b="1" dirty="0">
                <a:solidFill>
                  <a:srgbClr val="00295C"/>
                </a:solidFill>
              </a:rPr>
              <a:t>Discrete-event microsimulation model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0295C"/>
                </a:solidFill>
                <a:effectLst/>
              </a:rPr>
              <a:t>1. Model initialization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295C"/>
                </a:solidFill>
                <a:effectLst/>
              </a:rPr>
              <a:t>Ontario respondents from the Canadian Community Health Survey (CCHS)</a:t>
            </a:r>
            <a:r>
              <a:rPr lang="en-US" sz="2200" dirty="0">
                <a:solidFill>
                  <a:srgbClr val="00295C"/>
                </a:solidFill>
              </a:rPr>
              <a:t> 2005/6 data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95C"/>
                </a:solidFill>
              </a:rPr>
              <a:t>Scale up to generate representative 2006 Ontario population using CCHS survey weights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95C"/>
                </a:solidFill>
              </a:rPr>
              <a:t>P</a:t>
            </a:r>
            <a:r>
              <a:rPr lang="en-US" sz="2200" b="0" i="0" dirty="0">
                <a:solidFill>
                  <a:srgbClr val="00295C"/>
                </a:solidFill>
                <a:effectLst/>
              </a:rPr>
              <a:t>rovides a wide set of individual characteristics</a:t>
            </a:r>
            <a:r>
              <a:rPr lang="en-US" sz="2200" dirty="0">
                <a:solidFill>
                  <a:srgbClr val="00295C"/>
                </a:solidFill>
              </a:rPr>
              <a:t> including age, sex, SES level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295C"/>
                </a:solidFill>
                <a:effectLst/>
              </a:rPr>
              <a:t>Starting the model in 2006 allows for 10 years of follow up for model calibration and validation</a:t>
            </a:r>
            <a:r>
              <a:rPr lang="en-US" sz="2200" dirty="0">
                <a:solidFill>
                  <a:srgbClr val="00295C"/>
                </a:solidFill>
              </a:rPr>
              <a:t> </a:t>
            </a:r>
            <a:endParaRPr lang="en-US" sz="2200" b="1" i="0" dirty="0">
              <a:solidFill>
                <a:srgbClr val="00295C"/>
              </a:solidFill>
              <a:effectLst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295C"/>
                </a:solidFill>
              </a:rPr>
              <a:t>2. Health state transitioning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295C"/>
                </a:solidFill>
                <a:effectLst/>
              </a:rPr>
              <a:t>Individual’s possible health state at a time cycle: healthy, hospitalization, mortality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95C"/>
                </a:solidFill>
              </a:rPr>
              <a:t>Transition of health state in the next time cycle through transitioning probability</a:t>
            </a:r>
          </a:p>
          <a:p>
            <a:pPr marL="1200150" lvl="2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u="sng" dirty="0">
                <a:solidFill>
                  <a:srgbClr val="00295C"/>
                </a:solidFill>
              </a:rPr>
              <a:t>Policy- and stratum-specific</a:t>
            </a:r>
            <a:r>
              <a:rPr lang="en-US" sz="2200" dirty="0">
                <a:solidFill>
                  <a:srgbClr val="00295C"/>
                </a:solidFill>
              </a:rPr>
              <a:t> (age/sex/SES)</a:t>
            </a:r>
          </a:p>
          <a:p>
            <a:pPr marL="1200150" lvl="2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95C"/>
                </a:solidFill>
              </a:rPr>
              <a:t>Informed from risk ratios obtained from the literature, </a:t>
            </a:r>
            <a:r>
              <a:rPr lang="en-US" sz="2200" i="1" dirty="0">
                <a:solidFill>
                  <a:srgbClr val="00295C"/>
                </a:solidFill>
              </a:rPr>
              <a:t>or</a:t>
            </a:r>
          </a:p>
          <a:p>
            <a:pPr marL="1200150" lvl="2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95C"/>
                </a:solidFill>
              </a:rPr>
              <a:t>Estimates from a Cox PH regression model based on the CCHS data</a:t>
            </a:r>
            <a:endParaRPr lang="en-CA" sz="2200" dirty="0">
              <a:solidFill>
                <a:srgbClr val="00295C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E1FEF1-114A-40C1-8CDE-7AB534A58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7543800"/>
            <a:ext cx="218514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7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47590A-44E0-41AF-B498-F7A0A58CB1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9DDC3C-748F-45BC-93ED-12D5AA48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5917-EE2C-4618-A22B-F5B6CE51F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74676" y="1676400"/>
            <a:ext cx="5098524" cy="1551450"/>
          </a:xfrm>
        </p:spPr>
        <p:txBody>
          <a:bodyPr numCol="1"/>
          <a:lstStyle/>
          <a:p>
            <a:pPr>
              <a:lnSpc>
                <a:spcPct val="110000"/>
              </a:lnSpc>
            </a:pPr>
            <a:r>
              <a:rPr lang="en-US" sz="2200" dirty="0">
                <a:solidFill>
                  <a:srgbClr val="00295C"/>
                </a:solidFill>
                <a:latin typeface="+mn-lt"/>
              </a:rPr>
              <a:t>Transition probabilities are </a:t>
            </a:r>
            <a:r>
              <a:rPr lang="en-US" sz="2200" u="sng" dirty="0">
                <a:solidFill>
                  <a:srgbClr val="00295C"/>
                </a:solidFill>
                <a:latin typeface="+mn-lt"/>
              </a:rPr>
              <a:t>stratum-specific</a:t>
            </a:r>
            <a:r>
              <a:rPr lang="en-US" sz="2200" dirty="0">
                <a:solidFill>
                  <a:srgbClr val="00295C"/>
                </a:solidFill>
                <a:latin typeface="+mn-lt"/>
              </a:rPr>
              <a:t> (age/sex/SES) based on individual characteristics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DA51F2-7909-4BB5-A9F0-3054719472D2}"/>
              </a:ext>
            </a:extLst>
          </p:cNvPr>
          <p:cNvSpPr/>
          <p:nvPr/>
        </p:nvSpPr>
        <p:spPr>
          <a:xfrm>
            <a:off x="1181334" y="2889598"/>
            <a:ext cx="1455420" cy="1455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Healthy</a:t>
            </a:r>
            <a:endParaRPr lang="en-CA" sz="16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B9059D-6C91-4E89-B6C5-529B6CA3BB4F}"/>
              </a:ext>
            </a:extLst>
          </p:cNvPr>
          <p:cNvSpPr/>
          <p:nvPr/>
        </p:nvSpPr>
        <p:spPr>
          <a:xfrm>
            <a:off x="4492142" y="2989114"/>
            <a:ext cx="1614293" cy="1614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Hospitali-zation</a:t>
            </a:r>
            <a:endParaRPr lang="en-CA" sz="16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7D736B-11BE-48BB-A35C-6FB1AFD10438}"/>
              </a:ext>
            </a:extLst>
          </p:cNvPr>
          <p:cNvSpPr/>
          <p:nvPr/>
        </p:nvSpPr>
        <p:spPr>
          <a:xfrm>
            <a:off x="7339582" y="3282448"/>
            <a:ext cx="1614293" cy="1614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Mortality</a:t>
            </a:r>
            <a:endParaRPr lang="en-CA" sz="1600" b="1" dirty="0"/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7D16E258-95BD-477C-ABD9-897BE7C906F8}"/>
              </a:ext>
            </a:extLst>
          </p:cNvPr>
          <p:cNvSpPr/>
          <p:nvPr/>
        </p:nvSpPr>
        <p:spPr>
          <a:xfrm rot="2640513">
            <a:off x="2760129" y="2110134"/>
            <a:ext cx="1607333" cy="1575026"/>
          </a:xfrm>
          <a:prstGeom prst="bentArrow">
            <a:avLst>
              <a:gd name="adj1" fmla="val 17972"/>
              <a:gd name="adj2" fmla="val 15831"/>
              <a:gd name="adj3" fmla="val 22022"/>
              <a:gd name="adj4" fmla="val 434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600" b="1" dirty="0">
                <a:ln w="0"/>
                <a:solidFill>
                  <a:schemeClr val="tx1"/>
                </a:solidFill>
              </a:rPr>
              <a:t>p = 0.02</a:t>
            </a:r>
          </a:p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CA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8C22A8BF-6FC5-43F3-B706-CBF7016C0706}"/>
              </a:ext>
            </a:extLst>
          </p:cNvPr>
          <p:cNvSpPr/>
          <p:nvPr/>
        </p:nvSpPr>
        <p:spPr>
          <a:xfrm rot="2640513">
            <a:off x="5949234" y="2105282"/>
            <a:ext cx="1636520" cy="153735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4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 = 0.05</a:t>
            </a:r>
          </a:p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CA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60B4588F-D48C-43D7-8953-ED665647D4A5}"/>
              </a:ext>
            </a:extLst>
          </p:cNvPr>
          <p:cNvSpPr/>
          <p:nvPr/>
        </p:nvSpPr>
        <p:spPr>
          <a:xfrm rot="2362553" flipH="1">
            <a:off x="581351" y="4145117"/>
            <a:ext cx="1093474" cy="915946"/>
          </a:xfrm>
          <a:prstGeom prst="curved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 = 0.97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9B676F7F-6112-48EA-8862-3A5A9E4C56B8}"/>
              </a:ext>
            </a:extLst>
          </p:cNvPr>
          <p:cNvSpPr/>
          <p:nvPr/>
        </p:nvSpPr>
        <p:spPr>
          <a:xfrm rot="352538" flipH="1">
            <a:off x="4551445" y="4672648"/>
            <a:ext cx="1093474" cy="673626"/>
          </a:xfrm>
          <a:prstGeom prst="curved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 = 0.35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739E7A4-A6F9-48AF-9291-E8C996AC57A7}"/>
              </a:ext>
            </a:extLst>
          </p:cNvPr>
          <p:cNvSpPr/>
          <p:nvPr/>
        </p:nvSpPr>
        <p:spPr>
          <a:xfrm>
            <a:off x="2689389" y="3368981"/>
            <a:ext cx="1655878" cy="732467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 = 0.6</a:t>
            </a:r>
            <a:endParaRPr lang="en-CA" sz="1600" b="1" dirty="0"/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39CB136C-EBD7-4287-8AF4-D2F84DDF6C89}"/>
              </a:ext>
            </a:extLst>
          </p:cNvPr>
          <p:cNvSpPr/>
          <p:nvPr/>
        </p:nvSpPr>
        <p:spPr>
          <a:xfrm rot="8803233" flipH="1">
            <a:off x="2823691" y="3067450"/>
            <a:ext cx="4137326" cy="3469356"/>
          </a:xfrm>
          <a:prstGeom prst="bentArrow">
            <a:avLst>
              <a:gd name="adj1" fmla="val 10427"/>
              <a:gd name="adj2" fmla="val 11990"/>
              <a:gd name="adj3" fmla="val 14342"/>
              <a:gd name="adj4" fmla="val 5650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CA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5D8F5A-4F10-4083-9F7A-9D58224FACEE}"/>
              </a:ext>
            </a:extLst>
          </p:cNvPr>
          <p:cNvSpPr txBox="1"/>
          <p:nvPr/>
        </p:nvSpPr>
        <p:spPr>
          <a:xfrm>
            <a:off x="2730919" y="6042580"/>
            <a:ext cx="3897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 = 0.01</a:t>
            </a:r>
            <a:endParaRPr lang="en-CA" sz="1600" b="1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BBA7E6-E616-4079-8520-5F357A939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7543800"/>
            <a:ext cx="2185148" cy="457200"/>
          </a:xfrm>
          <a:prstGeom prst="rect">
            <a:avLst/>
          </a:prstGeom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BD61041C-BA8D-401A-8152-C8F786EC8BFF}"/>
              </a:ext>
            </a:extLst>
          </p:cNvPr>
          <p:cNvSpPr txBox="1">
            <a:spLocks/>
          </p:cNvSpPr>
          <p:nvPr/>
        </p:nvSpPr>
        <p:spPr>
          <a:xfrm>
            <a:off x="9074676" y="4876800"/>
            <a:ext cx="5098524" cy="2296270"/>
          </a:xfrm>
          <a:prstGeom prst="rect">
            <a:avLst/>
          </a:prstGeom>
        </p:spPr>
        <p:txBody>
          <a:bodyPr vert="horz" wrap="square" lIns="91440" tIns="45720" rIns="91440" bIns="45720" numCol="1" rtlCol="0">
            <a:sp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 b="0" i="0">
                <a:solidFill>
                  <a:srgbClr val="00295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 b="0" i="0">
                <a:solidFill>
                  <a:srgbClr val="00295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 b="0" i="0">
                <a:solidFill>
                  <a:srgbClr val="00295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>
              <a:buFont typeface="Arial" panose="020B0604020202020204" pitchFamily="34" charset="0"/>
              <a:buChar char="•"/>
              <a:defRPr sz="1800" b="0" i="0">
                <a:solidFill>
                  <a:srgbClr val="00295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800" b="0" i="0">
                <a:solidFill>
                  <a:srgbClr val="00295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200" dirty="0">
                <a:latin typeface="+mn-lt"/>
              </a:rPr>
              <a:t>Monte Carlo (MC) simulation methods to describe the stochastic transition process of individuals through the model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+mn-lt"/>
              </a:rPr>
              <a:t>Sampling from a categorical distribution</a:t>
            </a:r>
            <a:endParaRPr lang="en-CA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116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E492-8F9B-7947-8684-FC8F9811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7F4B9-9D56-8042-ADCF-2B28E48A4E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B4AFB-3F1F-40E0-B0B0-2B4A8A0D1437}"/>
              </a:ext>
            </a:extLst>
          </p:cNvPr>
          <p:cNvSpPr txBox="1"/>
          <p:nvPr/>
        </p:nvSpPr>
        <p:spPr>
          <a:xfrm>
            <a:off x="642620" y="1524000"/>
            <a:ext cx="12539980" cy="5461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0295C"/>
                </a:solidFill>
                <a:effectLst/>
              </a:rPr>
              <a:t>3. Individual trajectories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95C"/>
                </a:solidFill>
              </a:rPr>
              <a:t>Keeping track of each i</a:t>
            </a:r>
            <a:r>
              <a:rPr lang="en-US" sz="2200" b="0" i="0" dirty="0">
                <a:solidFill>
                  <a:srgbClr val="00295C"/>
                </a:solidFill>
                <a:effectLst/>
              </a:rPr>
              <a:t>ndividual’s simulated trajectory through the model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295C"/>
                </a:solidFill>
              </a:rPr>
              <a:t>4. Model validation/calibration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295C"/>
                </a:solidFill>
                <a:effectLst/>
              </a:rPr>
              <a:t>Model conditions will be adjusted based on an iterative process until simulation estimates closely match the empirical data estimates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95C"/>
                </a:solidFill>
              </a:rPr>
              <a:t>Using CCHS 2017/18 and Census of Population data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295C"/>
                </a:solidFill>
              </a:rPr>
              <a:t>5</a:t>
            </a:r>
            <a:r>
              <a:rPr lang="en-US" sz="2200" b="1" i="0" dirty="0">
                <a:solidFill>
                  <a:srgbClr val="00295C"/>
                </a:solidFill>
                <a:effectLst/>
              </a:rPr>
              <a:t>. Population-level summary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95C"/>
                </a:solidFill>
              </a:rPr>
              <a:t>A</a:t>
            </a:r>
            <a:r>
              <a:rPr lang="en-US" sz="2200" b="0" i="0" dirty="0">
                <a:solidFill>
                  <a:srgbClr val="00295C"/>
                </a:solidFill>
                <a:effectLst/>
              </a:rPr>
              <a:t>ggregating all the state and transition values over the model’s cycles 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95C"/>
                </a:solidFill>
              </a:rPr>
              <a:t>E</a:t>
            </a:r>
            <a:r>
              <a:rPr lang="en-US" sz="2200" b="0" i="0" dirty="0">
                <a:solidFill>
                  <a:srgbClr val="00295C"/>
                </a:solidFill>
                <a:effectLst/>
              </a:rPr>
              <a:t>stimate the total number of outcomes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0295C"/>
                </a:solidFill>
                <a:effectLst/>
              </a:rPr>
              <a:t>Other notes: </a:t>
            </a:r>
            <a:r>
              <a:rPr lang="en-US" sz="2200" b="0" i="0" dirty="0">
                <a:solidFill>
                  <a:srgbClr val="00295C"/>
                </a:solidFill>
                <a:effectLst/>
              </a:rPr>
              <a:t>to account for the stochastic nature of the model, each model scenario will be performed multiple times, with the median, 95% credible interval reported.</a:t>
            </a:r>
            <a:r>
              <a:rPr lang="en-US" sz="2200" dirty="0">
                <a:solidFill>
                  <a:srgbClr val="00295C"/>
                </a:solidFill>
              </a:rPr>
              <a:t>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295C"/>
                </a:solidFill>
              </a:rPr>
              <a:t>My responsibilities: 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rgbClr val="00295C"/>
                </a:solidFill>
                <a:ea typeface="DengXian" panose="02010600030101010101" pitchFamily="2" charset="-122"/>
                <a:cs typeface="Calibri" panose="020F0502020204030204" pitchFamily="34" charset="0"/>
              </a:rPr>
              <a:t>D</a:t>
            </a:r>
            <a:r>
              <a:rPr lang="en-CA" sz="2200" dirty="0">
                <a:solidFill>
                  <a:srgbClr val="00295C"/>
                </a:solidFill>
                <a:effectLst/>
                <a:ea typeface="DengXian" panose="02010600030101010101" pitchFamily="2" charset="-122"/>
                <a:cs typeface="Calibri" panose="020F0502020204030204" pitchFamily="34" charset="0"/>
              </a:rPr>
              <a:t>eveloping the base </a:t>
            </a:r>
            <a:r>
              <a:rPr lang="en-CA" sz="2200" dirty="0" err="1">
                <a:solidFill>
                  <a:srgbClr val="00295C"/>
                </a:solidFill>
                <a:effectLst/>
                <a:ea typeface="DengXian" panose="02010600030101010101" pitchFamily="2" charset="-122"/>
                <a:cs typeface="Calibri" panose="020F0502020204030204" pitchFamily="34" charset="0"/>
              </a:rPr>
              <a:t>microsimulaton</a:t>
            </a:r>
            <a:r>
              <a:rPr lang="en-CA" sz="2200" dirty="0">
                <a:solidFill>
                  <a:srgbClr val="00295C"/>
                </a:solidFill>
                <a:effectLst/>
                <a:ea typeface="DengXian" panose="02010600030101010101" pitchFamily="2" charset="-122"/>
                <a:cs typeface="Calibri" panose="020F0502020204030204" pitchFamily="34" charset="0"/>
              </a:rPr>
              <a:t> model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rgbClr val="00295C"/>
                </a:solidFill>
                <a:effectLst/>
                <a:ea typeface="DengXian" panose="02010600030101010101" pitchFamily="2" charset="-122"/>
                <a:cs typeface="Calibri" panose="020F0502020204030204" pitchFamily="34" charset="0"/>
              </a:rPr>
              <a:t>Deriving risk estimates of alcohol use on hospitalization that is SES specific </a:t>
            </a:r>
            <a:endParaRPr lang="en-US" sz="2200" dirty="0">
              <a:solidFill>
                <a:srgbClr val="00295C"/>
              </a:solidFill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18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BC10-37CF-224F-A405-39376C4D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0" y="2775972"/>
            <a:ext cx="6607474" cy="2677656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7718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3285</TotalTime>
  <Words>608</Words>
  <Application>Microsoft Office PowerPoint</Application>
  <PresentationFormat>Custom</PresentationFormat>
  <Paragraphs>90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Office Theme</vt:lpstr>
      <vt:lpstr>Modeling the relationship between alcohol policy and harms in Ontario</vt:lpstr>
      <vt:lpstr>Background</vt:lpstr>
      <vt:lpstr>Background</vt:lpstr>
      <vt:lpstr>Background</vt:lpstr>
      <vt:lpstr>Research Questions</vt:lpstr>
      <vt:lpstr>Methods</vt:lpstr>
      <vt:lpstr>Methods</vt:lpstr>
      <vt:lpstr>Methods</vt:lpstr>
      <vt:lpstr>Thank you! 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Health  Studies: Canadian Inuit</dc:title>
  <dc:creator>Nicole Local</dc:creator>
  <cp:lastModifiedBy>Hana Fu</cp:lastModifiedBy>
  <cp:revision>109</cp:revision>
  <dcterms:created xsi:type="dcterms:W3CDTF">2019-01-15T21:43:35Z</dcterms:created>
  <dcterms:modified xsi:type="dcterms:W3CDTF">2021-11-25T19:02:08Z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2019-01-15T00:00:00Z</vt:filetime>
  </property>
</Properties>
</file>