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94" r:id="rId3"/>
    <p:sldId id="284" r:id="rId4"/>
    <p:sldId id="298" r:id="rId5"/>
    <p:sldId id="296" r:id="rId6"/>
    <p:sldId id="295" r:id="rId7"/>
    <p:sldId id="285" r:id="rId8"/>
    <p:sldId id="291" r:id="rId9"/>
    <p:sldId id="297" r:id="rId10"/>
    <p:sldId id="299" r:id="rId11"/>
    <p:sldId id="275" r:id="rId12"/>
    <p:sldId id="282" r:id="rId13"/>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5C"/>
    <a:srgbClr val="FFFFCC"/>
    <a:srgbClr val="865943"/>
    <a:srgbClr val="C4D82E"/>
    <a:srgbClr val="F9E018"/>
    <a:srgbClr val="815DC7"/>
    <a:srgbClr val="00BAE1"/>
    <a:srgbClr val="42AB0B"/>
    <a:srgbClr val="FEBE10"/>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89855" autoAdjust="0"/>
  </p:normalViewPr>
  <p:slideViewPr>
    <p:cSldViewPr>
      <p:cViewPr varScale="1">
        <p:scale>
          <a:sx n="47" d="100"/>
          <a:sy n="47" d="100"/>
        </p:scale>
        <p:origin x="55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AC77DC01-CB11-8344-A5CD-1055FEF3C8DE}" type="datetimeFigureOut">
              <a:rPr lang="en-US" smtClean="0"/>
              <a:t>4/19/2022</a:t>
            </a:fld>
            <a:endParaRPr lang="en-US"/>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508308DD-E55C-7E42-A6A3-4F6B67015C31}" type="slidenum">
              <a:rPr lang="en-US" smtClean="0"/>
              <a:t>‹#›</a:t>
            </a:fld>
            <a:endParaRPr lang="en-US"/>
          </a:p>
        </p:txBody>
      </p:sp>
    </p:spTree>
    <p:extLst>
      <p:ext uri="{BB962C8B-B14F-4D97-AF65-F5344CB8AC3E}">
        <p14:creationId xmlns:p14="http://schemas.microsoft.com/office/powerpoint/2010/main" val="388303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1</a:t>
            </a:fld>
            <a:endParaRPr lang="en-US"/>
          </a:p>
        </p:txBody>
      </p:sp>
    </p:spTree>
    <p:extLst>
      <p:ext uri="{BB962C8B-B14F-4D97-AF65-F5344CB8AC3E}">
        <p14:creationId xmlns:p14="http://schemas.microsoft.com/office/powerpoint/2010/main" val="1487321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2400" dirty="0">
                <a:solidFill>
                  <a:srgbClr val="00295C"/>
                </a:solidFill>
              </a:rPr>
              <a:t>Three-stage model</a:t>
            </a:r>
          </a:p>
          <a:p>
            <a:pPr marL="742950" lvl="1" indent="-285750">
              <a:lnSpc>
                <a:spcPct val="150000"/>
              </a:lnSpc>
              <a:buFont typeface="Arial" panose="020B0604020202020204" pitchFamily="34" charset="0"/>
              <a:buChar char="•"/>
            </a:pPr>
            <a:r>
              <a:rPr lang="en-US" sz="2400" dirty="0">
                <a:solidFill>
                  <a:srgbClr val="00295C"/>
                </a:solidFill>
              </a:rPr>
              <a:t>Health state </a:t>
            </a:r>
            <a:r>
              <a:rPr lang="en-US" sz="2400" dirty="0">
                <a:solidFill>
                  <a:srgbClr val="00295C"/>
                </a:solidFill>
                <a:cs typeface="Calibri" panose="020F0502020204030204" pitchFamily="34" charset="0"/>
              </a:rPr>
              <a:t>↔ </a:t>
            </a:r>
            <a:r>
              <a:rPr lang="en-US" sz="2400" dirty="0">
                <a:solidFill>
                  <a:srgbClr val="00295C"/>
                </a:solidFill>
              </a:rPr>
              <a:t>sick state </a:t>
            </a:r>
            <a:r>
              <a:rPr lang="en-US" sz="2400" dirty="0">
                <a:solidFill>
                  <a:srgbClr val="00295C"/>
                </a:solidFill>
                <a:cs typeface="Calibri" panose="020F0502020204030204" pitchFamily="34" charset="0"/>
              </a:rPr>
              <a:t>→ Death state</a:t>
            </a:r>
          </a:p>
          <a:p>
            <a:pPr marL="285750" indent="-285750">
              <a:lnSpc>
                <a:spcPct val="150000"/>
              </a:lnSpc>
              <a:buFont typeface="Arial" panose="020B0604020202020204" pitchFamily="34" charset="0"/>
              <a:buChar char="•"/>
            </a:pPr>
            <a:r>
              <a:rPr lang="en-US" sz="2400" dirty="0">
                <a:solidFill>
                  <a:srgbClr val="00295C"/>
                </a:solidFill>
              </a:rPr>
              <a:t>Derive Canadian-specific transition probabilities for alcohol morbidity and mortality</a:t>
            </a:r>
          </a:p>
          <a:p>
            <a:pPr marL="742950" lvl="1" indent="-285750">
              <a:lnSpc>
                <a:spcPct val="150000"/>
              </a:lnSpc>
              <a:buFont typeface="Arial" panose="020B0604020202020204" pitchFamily="34" charset="0"/>
              <a:buChar char="•"/>
            </a:pPr>
            <a:r>
              <a:rPr lang="en-US" sz="2400" dirty="0">
                <a:solidFill>
                  <a:srgbClr val="00295C"/>
                </a:solidFill>
              </a:rPr>
              <a:t>Account for the amount of alcohol, and cumulative consumption</a:t>
            </a:r>
          </a:p>
          <a:p>
            <a:pPr marL="742950" lvl="1" indent="-285750">
              <a:lnSpc>
                <a:spcPct val="150000"/>
              </a:lnSpc>
              <a:buFont typeface="Arial" panose="020B0604020202020204" pitchFamily="34" charset="0"/>
              <a:buChar char="•"/>
            </a:pPr>
            <a:r>
              <a:rPr lang="en-US" sz="2400" dirty="0">
                <a:solidFill>
                  <a:srgbClr val="00295C"/>
                </a:solidFill>
              </a:rPr>
              <a:t>Lagged effects of alcohol consumption</a:t>
            </a:r>
          </a:p>
          <a:p>
            <a:pPr marL="285750" indent="-285750">
              <a:lnSpc>
                <a:spcPct val="150000"/>
              </a:lnSpc>
              <a:buFont typeface="Arial" panose="020B0604020202020204" pitchFamily="34" charset="0"/>
              <a:buChar char="•"/>
            </a:pPr>
            <a:r>
              <a:rPr lang="en-US" sz="2400" dirty="0">
                <a:solidFill>
                  <a:srgbClr val="00295C"/>
                </a:solidFill>
                <a:cs typeface="Calibri" panose="020F0502020204030204" pitchFamily="34" charset="0"/>
              </a:rPr>
              <a:t>Consider dynamics in demography</a:t>
            </a:r>
          </a:p>
          <a:p>
            <a:pPr marL="742950" lvl="1" indent="-285750">
              <a:lnSpc>
                <a:spcPct val="150000"/>
              </a:lnSpc>
              <a:buFont typeface="Arial" panose="020B0604020202020204" pitchFamily="34" charset="0"/>
              <a:buChar char="•"/>
            </a:pPr>
            <a:r>
              <a:rPr lang="en-US" sz="2400" dirty="0">
                <a:solidFill>
                  <a:srgbClr val="00295C"/>
                </a:solidFill>
                <a:cs typeface="Calibri" panose="020F0502020204030204" pitchFamily="34" charset="0"/>
              </a:rPr>
              <a:t>Aging of the population</a:t>
            </a:r>
          </a:p>
          <a:p>
            <a:pPr marL="1200150" lvl="2" indent="-285750">
              <a:lnSpc>
                <a:spcPct val="150000"/>
              </a:lnSpc>
              <a:buFont typeface="Arial" panose="020B0604020202020204" pitchFamily="34" charset="0"/>
              <a:buChar char="•"/>
            </a:pPr>
            <a:r>
              <a:rPr lang="en-US" sz="2400" dirty="0">
                <a:solidFill>
                  <a:srgbClr val="00295C"/>
                </a:solidFill>
                <a:cs typeface="Calibri" panose="020F0502020204030204" pitchFamily="34" charset="0"/>
              </a:rPr>
              <a:t>An individual aged 35+ become 45+ after ten years</a:t>
            </a:r>
          </a:p>
          <a:p>
            <a:pPr marL="1200150" lvl="2" indent="-285750">
              <a:lnSpc>
                <a:spcPct val="150000"/>
              </a:lnSpc>
              <a:buFont typeface="Arial" panose="020B0604020202020204" pitchFamily="34" charset="0"/>
              <a:buChar char="•"/>
            </a:pPr>
            <a:r>
              <a:rPr lang="en-US" sz="2400" dirty="0">
                <a:solidFill>
                  <a:srgbClr val="00295C"/>
                </a:solidFill>
                <a:cs typeface="Calibri" panose="020F0502020204030204" pitchFamily="34" charset="0"/>
              </a:rPr>
              <a:t>Updating transition probabilities</a:t>
            </a:r>
          </a:p>
          <a:p>
            <a:pPr marL="742950" lvl="1" indent="-285750">
              <a:lnSpc>
                <a:spcPct val="150000"/>
              </a:lnSpc>
              <a:buFont typeface="Arial" panose="020B0604020202020204" pitchFamily="34" charset="0"/>
              <a:buChar char="•"/>
            </a:pPr>
            <a:r>
              <a:rPr lang="en-US" sz="2400" dirty="0">
                <a:solidFill>
                  <a:srgbClr val="00295C"/>
                </a:solidFill>
                <a:cs typeface="Calibri" panose="020F0502020204030204" pitchFamily="34" charset="0"/>
              </a:rPr>
              <a:t>Introduce “new” individuals to the population</a:t>
            </a:r>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10</a:t>
            </a:fld>
            <a:endParaRPr lang="en-US"/>
          </a:p>
        </p:txBody>
      </p:sp>
    </p:spTree>
    <p:extLst>
      <p:ext uri="{BB962C8B-B14F-4D97-AF65-F5344CB8AC3E}">
        <p14:creationId xmlns:p14="http://schemas.microsoft.com/office/powerpoint/2010/main" val="27214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Alcohol drinking is a leading risk factor for death and disease globally and in Canada</a:t>
            </a:r>
          </a:p>
          <a:p>
            <a:pPr marL="171450" indent="-171450">
              <a:buFontTx/>
              <a:buChar char="-"/>
            </a:pPr>
            <a:r>
              <a:rPr lang="en-CA" dirty="0"/>
              <a:t>The burden of disease of alcohol drinking is experience among all ages. However, it differs by age and sex. For example, males experience more attributable deaths than women, however, there is an dramatic increase in burden of disease in young women. In terms of age, the burden is greatest among those ages 54 and above.</a:t>
            </a:r>
          </a:p>
          <a:p>
            <a:pPr marL="171450" indent="-171450">
              <a:buFontTx/>
              <a:buChar char="-"/>
            </a:pPr>
            <a:r>
              <a:rPr lang="en-CA" dirty="0"/>
              <a:t>The observed trends in Canada also applies to the Ontario population. </a:t>
            </a:r>
          </a:p>
          <a:p>
            <a:pPr marL="171450" indent="-171450">
              <a:buFontTx/>
              <a:buChar char="-"/>
            </a:pPr>
            <a:r>
              <a:rPr lang="en-CA" dirty="0"/>
              <a:t>Alcohol consumption is affected by two external factors: availability of alcohol and alcohol taxation. Given the harms of alcohol drinking, it is important to understand how the changes in these external factors can affect alcohol use and harms in the Ontario population, by age, sex, and SES.</a:t>
            </a:r>
          </a:p>
          <a:p>
            <a:pPr marL="171450" indent="-171450">
              <a:buFontTx/>
              <a:buChar char="-"/>
            </a:pPr>
            <a:endParaRPr lang="en-CA" dirty="0"/>
          </a:p>
          <a:p>
            <a:pPr marL="171450" indent="-171450">
              <a:buFontTx/>
              <a:buChar char="-"/>
            </a:pPr>
            <a:endParaRPr lang="en-CA" dirty="0"/>
          </a:p>
          <a:p>
            <a:pPr marL="0" indent="0">
              <a:buFontTx/>
              <a:buNone/>
            </a:pPr>
            <a:r>
              <a:rPr lang="en-CA" dirty="0"/>
              <a:t>Reference: </a:t>
            </a:r>
          </a:p>
          <a:p>
            <a:pPr marL="0" indent="0">
              <a:buFontTx/>
              <a:buNone/>
            </a:pPr>
            <a:r>
              <a:rPr lang="en-US" sz="1800" b="0" i="0" dirty="0">
                <a:solidFill>
                  <a:srgbClr val="000000"/>
                </a:solidFill>
                <a:effectLst/>
                <a:latin typeface="Garamond" panose="02020404030301010803" pitchFamily="18" charset="0"/>
              </a:rPr>
              <a:t>1 </a:t>
            </a:r>
            <a:r>
              <a:rPr lang="en-US" sz="2800" b="0" i="0" dirty="0" err="1">
                <a:solidFill>
                  <a:srgbClr val="222222"/>
                </a:solidFill>
                <a:effectLst/>
                <a:latin typeface="Arial" panose="020B0604020202020204" pitchFamily="34" charset="0"/>
              </a:rPr>
              <a:t>Spithoff</a:t>
            </a:r>
            <a:r>
              <a:rPr lang="en-US" sz="2800" b="0" i="0" dirty="0">
                <a:solidFill>
                  <a:srgbClr val="222222"/>
                </a:solidFill>
                <a:effectLst/>
                <a:latin typeface="Arial" panose="020B0604020202020204" pitchFamily="34" charset="0"/>
              </a:rPr>
              <a:t> S. Addressing rising alcohol-related harms in Canada. CMAJ. 2019 Jul 22;191(29):E802-3.</a:t>
            </a:r>
            <a:endParaRPr lang="en-US" dirty="0"/>
          </a:p>
          <a:p>
            <a:pPr marL="0" indent="0">
              <a:buFontTx/>
              <a:buNone/>
            </a:pPr>
            <a:r>
              <a:rPr lang="en-US" b="0" i="0" dirty="0">
                <a:solidFill>
                  <a:srgbClr val="222222"/>
                </a:solidFill>
                <a:effectLst/>
                <a:latin typeface="Arial" panose="020B0604020202020204" pitchFamily="34" charset="0"/>
              </a:rPr>
              <a:t>2 Franklin A, </a:t>
            </a:r>
            <a:r>
              <a:rPr lang="en-US" b="0" i="0" dirty="0" err="1">
                <a:solidFill>
                  <a:srgbClr val="222222"/>
                </a:solidFill>
                <a:effectLst/>
                <a:latin typeface="Arial" panose="020B0604020202020204" pitchFamily="34" charset="0"/>
              </a:rPr>
              <a:t>Chrystoja</a:t>
            </a:r>
            <a:r>
              <a:rPr lang="en-US" b="0" i="0" dirty="0">
                <a:solidFill>
                  <a:srgbClr val="222222"/>
                </a:solidFill>
                <a:effectLst/>
                <a:latin typeface="Arial" panose="020B0604020202020204" pitchFamily="34" charset="0"/>
              </a:rPr>
              <a:t> BR, </a:t>
            </a:r>
            <a:r>
              <a:rPr lang="en-US" b="0" i="0" dirty="0" err="1">
                <a:solidFill>
                  <a:srgbClr val="222222"/>
                </a:solidFill>
                <a:effectLst/>
                <a:latin typeface="Arial" panose="020B0604020202020204" pitchFamily="34" charset="0"/>
              </a:rPr>
              <a:t>Manthey</a:t>
            </a:r>
            <a:r>
              <a:rPr lang="en-US" b="0" i="0" dirty="0">
                <a:solidFill>
                  <a:srgbClr val="222222"/>
                </a:solidFill>
                <a:effectLst/>
                <a:latin typeface="Arial" panose="020B0604020202020204" pitchFamily="34" charset="0"/>
              </a:rPr>
              <a:t> J, Rehm J, Shield K. The Alcohol-Attributable Burden of Disease in Canada from 2000 to 2016. Canadian Journal of Addiction. 2020 Dec 1;11(4):6-12.</a:t>
            </a:r>
            <a:br>
              <a:rPr lang="en-US" dirty="0"/>
            </a:br>
            <a:endParaRPr lang="en-CA" dirty="0"/>
          </a:p>
          <a:p>
            <a:r>
              <a:rPr lang="en-CA" dirty="0"/>
              <a:t>Figure link: https://yourhealthsystem.cihi.ca/hsp/inbrief?lang=en#!/indicators/061/hospitalizations-entirely-caused-by-alcohol/;mapC1;mapLevel2;/</a:t>
            </a:r>
          </a:p>
          <a:p>
            <a:endParaRPr lang="en-CA"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2</a:t>
            </a:fld>
            <a:endParaRPr lang="en-US"/>
          </a:p>
        </p:txBody>
      </p:sp>
    </p:spTree>
    <p:extLst>
      <p:ext uri="{BB962C8B-B14F-4D97-AF65-F5344CB8AC3E}">
        <p14:creationId xmlns:p14="http://schemas.microsoft.com/office/powerpoint/2010/main" val="91921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can use statistical modelling to understand the relationship between external risk factors and alcohol harms. One approach is to use microsimulation models.  </a:t>
            </a:r>
          </a:p>
          <a:p>
            <a:r>
              <a:rPr lang="en-US" dirty="0"/>
              <a:t>- Microsimulation models are individual-level based. The model is structured with a set of mutuality exclusive health states.</a:t>
            </a:r>
          </a:p>
          <a:p>
            <a:r>
              <a:rPr lang="en-US" dirty="0"/>
              <a:t>- Each individual </a:t>
            </a:r>
            <a:r>
              <a:rPr lang="en-US" b="0" i="0" dirty="0">
                <a:solidFill>
                  <a:srgbClr val="212121"/>
                </a:solidFill>
                <a:effectLst/>
                <a:latin typeface="Cambria" panose="02040503050406030204" pitchFamily="18" charset="0"/>
              </a:rPr>
              <a:t>can only be in one health state at any given cycle</a:t>
            </a:r>
          </a:p>
          <a:p>
            <a:pPr marL="171450" indent="-171450">
              <a:buFontTx/>
              <a:buChar char="-"/>
            </a:pPr>
            <a:r>
              <a:rPr lang="en-US" b="0" i="0" dirty="0">
                <a:solidFill>
                  <a:srgbClr val="212121"/>
                </a:solidFill>
                <a:effectLst/>
                <a:latin typeface="Cambria" panose="02040503050406030204" pitchFamily="18" charset="0"/>
              </a:rPr>
              <a:t>To model how individuals can transition from one health state to another, we apply incidence/mortality risk specific to each individual</a:t>
            </a:r>
          </a:p>
          <a:p>
            <a:pPr marL="171450" indent="-171450">
              <a:buFontTx/>
              <a:buChar char="-"/>
            </a:pPr>
            <a:r>
              <a:rPr lang="en-US" b="0" i="0" dirty="0">
                <a:solidFill>
                  <a:srgbClr val="212121"/>
                </a:solidFill>
                <a:effectLst/>
                <a:latin typeface="Cambria" panose="02040503050406030204" pitchFamily="18" charset="0"/>
              </a:rPr>
              <a:t>These probabilities of transition to another health state is stochastic, meaning two individuals with the same mortality risk can have slightly different probabilities of transition due to randomness.</a:t>
            </a:r>
          </a:p>
          <a:p>
            <a:pPr marL="171450" indent="-171450">
              <a:buFontTx/>
              <a:buChar char="-"/>
            </a:pPr>
            <a:r>
              <a:rPr lang="en-US" b="0" i="0" dirty="0">
                <a:solidFill>
                  <a:srgbClr val="212121"/>
                </a:solidFill>
                <a:effectLst/>
                <a:latin typeface="Cambria" panose="02040503050406030204" pitchFamily="18" charset="0"/>
              </a:rPr>
              <a:t>Microsimulation model has been utilized in chronic disease epidemiology including research that examine the impact of alcohol policies.</a:t>
            </a:r>
          </a:p>
          <a:p>
            <a:pPr marL="171450" indent="-171450">
              <a:buFontTx/>
              <a:buChar char="-"/>
            </a:pPr>
            <a:endParaRPr lang="en-US" b="0" i="0" dirty="0">
              <a:solidFill>
                <a:srgbClr val="212121"/>
              </a:solidFill>
              <a:effectLst/>
              <a:latin typeface="Cambria" panose="02040503050406030204" pitchFamily="18" charset="0"/>
            </a:endParaRPr>
          </a:p>
          <a:p>
            <a:pPr marL="0" indent="0">
              <a:buFontTx/>
              <a:buNone/>
            </a:pPr>
            <a:r>
              <a:rPr lang="en-US" b="0" i="0" dirty="0">
                <a:solidFill>
                  <a:srgbClr val="212121"/>
                </a:solidFill>
                <a:effectLst/>
                <a:latin typeface="Cambria" panose="02040503050406030204" pitchFamily="18" charset="0"/>
              </a:rPr>
              <a:t>References:</a:t>
            </a:r>
          </a:p>
          <a:p>
            <a:pPr marL="171450" indent="-171450">
              <a:buFontTx/>
              <a:buChar char="-"/>
            </a:pPr>
            <a:r>
              <a:rPr lang="en-CA" b="0" i="0" dirty="0" err="1">
                <a:solidFill>
                  <a:srgbClr val="222222"/>
                </a:solidFill>
                <a:effectLst/>
                <a:latin typeface="Arial" panose="020B0604020202020204" pitchFamily="34" charset="0"/>
              </a:rPr>
              <a:t>Tanuseputro</a:t>
            </a:r>
            <a:r>
              <a:rPr lang="en-CA" b="0" i="0" dirty="0">
                <a:solidFill>
                  <a:srgbClr val="222222"/>
                </a:solidFill>
                <a:effectLst/>
                <a:latin typeface="Arial" panose="020B0604020202020204" pitchFamily="34" charset="0"/>
              </a:rPr>
              <a:t> P, </a:t>
            </a:r>
            <a:r>
              <a:rPr lang="en-CA" b="0" i="0" dirty="0" err="1">
                <a:solidFill>
                  <a:srgbClr val="222222"/>
                </a:solidFill>
                <a:effectLst/>
                <a:latin typeface="Arial" panose="020B0604020202020204" pitchFamily="34" charset="0"/>
              </a:rPr>
              <a:t>Arnason</a:t>
            </a:r>
            <a:r>
              <a:rPr lang="en-CA" b="0" i="0" dirty="0">
                <a:solidFill>
                  <a:srgbClr val="222222"/>
                </a:solidFill>
                <a:effectLst/>
                <a:latin typeface="Arial" panose="020B0604020202020204" pitchFamily="34" charset="0"/>
              </a:rPr>
              <a:t> T, Hennessy D, Smith B, Bennett C, </a:t>
            </a:r>
            <a:r>
              <a:rPr lang="en-CA" b="0" i="0" dirty="0" err="1">
                <a:solidFill>
                  <a:srgbClr val="222222"/>
                </a:solidFill>
                <a:effectLst/>
                <a:latin typeface="Arial" panose="020B0604020202020204" pitchFamily="34" charset="0"/>
              </a:rPr>
              <a:t>Kopec</a:t>
            </a:r>
            <a:r>
              <a:rPr lang="en-CA" b="0" i="0" dirty="0">
                <a:solidFill>
                  <a:srgbClr val="222222"/>
                </a:solidFill>
                <a:effectLst/>
                <a:latin typeface="Arial" panose="020B0604020202020204" pitchFamily="34" charset="0"/>
              </a:rPr>
              <a:t> J, Pinto AD, Perez R, Tuna M, Manuel D. Simulation modeling to enhance population health intervention research for chronic disease prevention. Canadian Journal of Public Health. 2019 Feb;110(1):52-7.</a:t>
            </a:r>
            <a:endParaRPr lang="en-US" b="0" i="0" dirty="0">
              <a:solidFill>
                <a:srgbClr val="212121"/>
              </a:solidFill>
              <a:effectLst/>
              <a:latin typeface="Cambria" panose="02040503050406030204" pitchFamily="18" charset="0"/>
            </a:endParaRPr>
          </a:p>
          <a:p>
            <a:pPr marL="171450" indent="-171450">
              <a:buFontTx/>
              <a:buChar char="-"/>
            </a:pPr>
            <a:endParaRPr lang="en-US" b="0" i="0" dirty="0">
              <a:solidFill>
                <a:srgbClr val="212121"/>
              </a:solidFill>
              <a:effectLst/>
              <a:latin typeface="Cambria" panose="02040503050406030204" pitchFamily="18" charset="0"/>
            </a:endParaRPr>
          </a:p>
          <a:p>
            <a:pPr marL="171450" indent="-171450">
              <a:buFontTx/>
              <a:buChar char="-"/>
            </a:pPr>
            <a:endParaRPr lang="en-US"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3</a:t>
            </a:fld>
            <a:endParaRPr lang="en-US"/>
          </a:p>
        </p:txBody>
      </p:sp>
    </p:spTree>
    <p:extLst>
      <p:ext uri="{BB962C8B-B14F-4D97-AF65-F5344CB8AC3E}">
        <p14:creationId xmlns:p14="http://schemas.microsoft.com/office/powerpoint/2010/main" val="43503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goal of this practicum project is to set up a basic microsimulation structure for modeling the effects of alcohol harms</a:t>
            </a:r>
          </a:p>
          <a:p>
            <a:pPr marL="171450" indent="-171450">
              <a:buFont typeface="Arial" panose="020B0604020202020204" pitchFamily="34" charset="0"/>
              <a:buChar char="•"/>
            </a:pPr>
            <a:r>
              <a:rPr lang="en-US" dirty="0"/>
              <a:t>Here, using this structure, I predict the alcohol-related mortality by age and sex groups, without the effect of change in alcohol policy</a:t>
            </a:r>
          </a:p>
          <a:p>
            <a:pPr marL="171450" indent="-171450">
              <a:buFont typeface="Arial" panose="020B0604020202020204" pitchFamily="34" charset="0"/>
              <a:buChar char="•"/>
            </a:pPr>
            <a:r>
              <a:rPr lang="en-US" dirty="0"/>
              <a:t>We specifically focus on the population in Ontario.</a:t>
            </a:r>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4</a:t>
            </a:fld>
            <a:endParaRPr lang="en-US"/>
          </a:p>
        </p:txBody>
      </p:sp>
    </p:spTree>
    <p:extLst>
      <p:ext uri="{BB962C8B-B14F-4D97-AF65-F5344CB8AC3E}">
        <p14:creationId xmlns:p14="http://schemas.microsoft.com/office/powerpoint/2010/main" val="234039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two-stage microsimulation model. </a:t>
            </a:r>
          </a:p>
          <a:p>
            <a:r>
              <a:rPr lang="en-US" dirty="0"/>
              <a:t>An individual can either be in a healthy state or death state. Obviously, it is not reversible, that an individual who have died cannot become healthy again.</a:t>
            </a:r>
          </a:p>
          <a:p>
            <a:r>
              <a:rPr lang="en-US" dirty="0"/>
              <a:t>The stochastic nature is via Monte Carlo process, where individuals belonging to same age- and sex-group have the same transition probabilities, but they differ in progression to death due to randomness, as explained next.</a:t>
            </a:r>
          </a:p>
          <a:p>
            <a:endParaRPr lang="en-US"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5</a:t>
            </a:fld>
            <a:endParaRPr lang="en-US"/>
          </a:p>
        </p:txBody>
      </p:sp>
    </p:spTree>
    <p:extLst>
      <p:ext uri="{BB962C8B-B14F-4D97-AF65-F5344CB8AC3E}">
        <p14:creationId xmlns:p14="http://schemas.microsoft.com/office/powerpoint/2010/main" val="302004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big M represents the health state, with subscript </a:t>
            </a:r>
            <a:r>
              <a:rPr lang="en-US" dirty="0" err="1"/>
              <a:t>i</a:t>
            </a:r>
            <a:r>
              <a:rPr lang="en-US" dirty="0"/>
              <a:t> represent an individual, and subscript 0 represent the initial time cycle.</a:t>
            </a:r>
          </a:p>
          <a:p>
            <a:r>
              <a:rPr lang="en-US" dirty="0"/>
              <a:t>We loop through the </a:t>
            </a:r>
            <a:r>
              <a:rPr lang="en-US" dirty="0" err="1"/>
              <a:t>i</a:t>
            </a:r>
            <a:r>
              <a:rPr lang="en-US" dirty="0"/>
              <a:t> individual, and loop through the 30 time cycles</a:t>
            </a:r>
          </a:p>
          <a:p>
            <a:r>
              <a:rPr lang="en-US" dirty="0"/>
              <a:t>For each individual at each time cycle, we obtain both the alcoholic and non-alcoholic the transition probabilities, represented by p_1 and p_2</a:t>
            </a:r>
          </a:p>
          <a:p>
            <a:r>
              <a:rPr lang="en-US" dirty="0"/>
              <a:t>Then, we generate two uniform numbers within the range of 0 to 1, one for the alcoholic path and one for the non-alcoholic path. These are represented by u_1 and u_2.</a:t>
            </a:r>
          </a:p>
          <a:p>
            <a:r>
              <a:rPr lang="en-US" dirty="0"/>
              <a:t>Given p_1, p_2, u_1, u_2, if the individual has u_1&gt; p_2 OR u_2 &gt; p_2, then the person dies, otherwise the person stays in the healthy state and proceed to the next time cycle.</a:t>
            </a:r>
          </a:p>
          <a:p>
            <a:r>
              <a:rPr lang="en-US" dirty="0"/>
              <a:t>The q_{1t} and q_{2t} allows us to keep track of the cause of death if a person dies.</a:t>
            </a:r>
          </a:p>
          <a:p>
            <a:endParaRPr lang="en-US" dirty="0"/>
          </a:p>
          <a:p>
            <a:r>
              <a:rPr lang="en-US" dirty="0"/>
              <a:t>Reference:</a:t>
            </a:r>
          </a:p>
          <a:p>
            <a:r>
              <a:rPr lang="en-CA" b="0" i="0" dirty="0" err="1">
                <a:solidFill>
                  <a:srgbClr val="222222"/>
                </a:solidFill>
                <a:effectLst/>
                <a:latin typeface="Arial" panose="020B0604020202020204" pitchFamily="34" charset="0"/>
              </a:rPr>
              <a:t>Krijkamp</a:t>
            </a:r>
            <a:r>
              <a:rPr lang="en-CA" b="0" i="0" dirty="0">
                <a:solidFill>
                  <a:srgbClr val="222222"/>
                </a:solidFill>
                <a:effectLst/>
                <a:latin typeface="Arial" panose="020B0604020202020204" pitchFamily="34" charset="0"/>
              </a:rPr>
              <a:t> EM, </a:t>
            </a:r>
            <a:r>
              <a:rPr lang="en-CA" b="0" i="0" dirty="0" err="1">
                <a:solidFill>
                  <a:srgbClr val="222222"/>
                </a:solidFill>
                <a:effectLst/>
                <a:latin typeface="Arial" panose="020B0604020202020204" pitchFamily="34" charset="0"/>
              </a:rPr>
              <a:t>Alarid</a:t>
            </a:r>
            <a:r>
              <a:rPr lang="en-CA" b="0" i="0" dirty="0">
                <a:solidFill>
                  <a:srgbClr val="222222"/>
                </a:solidFill>
                <a:effectLst/>
                <a:latin typeface="Arial" panose="020B0604020202020204" pitchFamily="34" charset="0"/>
              </a:rPr>
              <a:t>-Escudero F, Enns EA, Jalal HJ, </a:t>
            </a:r>
            <a:r>
              <a:rPr lang="en-CA" b="0" i="0" dirty="0" err="1">
                <a:solidFill>
                  <a:srgbClr val="222222"/>
                </a:solidFill>
                <a:effectLst/>
                <a:latin typeface="Arial" panose="020B0604020202020204" pitchFamily="34" charset="0"/>
              </a:rPr>
              <a:t>Hunink</a:t>
            </a:r>
            <a:r>
              <a:rPr lang="en-CA" b="0" i="0" dirty="0">
                <a:solidFill>
                  <a:srgbClr val="222222"/>
                </a:solidFill>
                <a:effectLst/>
                <a:latin typeface="Arial" panose="020B0604020202020204" pitchFamily="34" charset="0"/>
              </a:rPr>
              <a:t> MM, </a:t>
            </a:r>
            <a:r>
              <a:rPr lang="en-CA" b="0" i="0" dirty="0" err="1">
                <a:solidFill>
                  <a:srgbClr val="222222"/>
                </a:solidFill>
                <a:effectLst/>
                <a:latin typeface="Arial" panose="020B0604020202020204" pitchFamily="34" charset="0"/>
              </a:rPr>
              <a:t>Pechlivanoglou</a:t>
            </a:r>
            <a:r>
              <a:rPr lang="en-CA" b="0" i="0" dirty="0">
                <a:solidFill>
                  <a:srgbClr val="222222"/>
                </a:solidFill>
                <a:effectLst/>
                <a:latin typeface="Arial" panose="020B0604020202020204" pitchFamily="34" charset="0"/>
              </a:rPr>
              <a:t> P. Microsimulation modeling for health decision sciences using R: a tutorial. Medical Decision Making. 2018 Apr;38(3):400-22.</a:t>
            </a:r>
            <a:r>
              <a:rPr lang="en-US" b="0" i="0" dirty="0">
                <a:solidFill>
                  <a:srgbClr val="222222"/>
                </a:solidFill>
                <a:effectLst/>
                <a:latin typeface="Arial" panose="020B0604020202020204" pitchFamily="34" charset="0"/>
              </a:rPr>
              <a:t> https://www.ncbi.nlm.nih.gov/pmc/articles/PMC6349385/</a:t>
            </a:r>
            <a:endParaRPr lang="en-US"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6</a:t>
            </a:fld>
            <a:endParaRPr lang="en-US"/>
          </a:p>
        </p:txBody>
      </p:sp>
    </p:spTree>
    <p:extLst>
      <p:ext uri="{BB962C8B-B14F-4D97-AF65-F5344CB8AC3E}">
        <p14:creationId xmlns:p14="http://schemas.microsoft.com/office/powerpoint/2010/main" val="223717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baseline population, we use those from the CCHS 2013-14. </a:t>
            </a:r>
          </a:p>
          <a:p>
            <a:r>
              <a:rPr lang="en-US" dirty="0"/>
              <a:t>We obtain the Ontario population by age- and sex-group after account for survey weights, which is shown in the table on the right.</a:t>
            </a:r>
          </a:p>
          <a:p>
            <a:r>
              <a:rPr lang="en-US" dirty="0"/>
              <a:t>For the transition probabilities, or mortality risk, we used those from the Sheffield Alcohol Policy Model from UK, since the Canadian-specific transition probabilities for alcohol-mortality are not widely available. </a:t>
            </a:r>
          </a:p>
          <a:p>
            <a:r>
              <a:rPr lang="en-US" dirty="0"/>
              <a:t>The Sheffield model provides both alcoholic and non-alcoholic death rates. We incorporate both in the microsimulation model.</a:t>
            </a:r>
          </a:p>
          <a:p>
            <a:endParaRPr lang="en-CA" dirty="0"/>
          </a:p>
          <a:p>
            <a:endParaRPr lang="en-CA" dirty="0"/>
          </a:p>
          <a:p>
            <a:r>
              <a:rPr lang="en-CA" dirty="0"/>
              <a:t>Reference:</a:t>
            </a:r>
          </a:p>
          <a:p>
            <a:r>
              <a:rPr lang="en-CA" b="0" i="0" dirty="0">
                <a:solidFill>
                  <a:srgbClr val="222222"/>
                </a:solidFill>
                <a:effectLst/>
                <a:latin typeface="Arial" panose="020B0604020202020204" pitchFamily="34" charset="0"/>
              </a:rPr>
              <a:t>Brennan A, Meier P, </a:t>
            </a:r>
            <a:r>
              <a:rPr lang="en-CA" b="0" i="0" dirty="0" err="1">
                <a:solidFill>
                  <a:srgbClr val="222222"/>
                </a:solidFill>
                <a:effectLst/>
                <a:latin typeface="Arial" panose="020B0604020202020204" pitchFamily="34" charset="0"/>
              </a:rPr>
              <a:t>Purshouse</a:t>
            </a:r>
            <a:r>
              <a:rPr lang="en-CA" b="0" i="0" dirty="0">
                <a:solidFill>
                  <a:srgbClr val="222222"/>
                </a:solidFill>
                <a:effectLst/>
                <a:latin typeface="Arial" panose="020B0604020202020204" pitchFamily="34" charset="0"/>
              </a:rPr>
              <a:t> R, </a:t>
            </a:r>
            <a:r>
              <a:rPr lang="en-CA" b="0" i="0" dirty="0" err="1">
                <a:solidFill>
                  <a:srgbClr val="222222"/>
                </a:solidFill>
                <a:effectLst/>
                <a:latin typeface="Arial" panose="020B0604020202020204" pitchFamily="34" charset="0"/>
              </a:rPr>
              <a:t>Rafia</a:t>
            </a:r>
            <a:r>
              <a:rPr lang="en-CA" b="0" i="0" dirty="0">
                <a:solidFill>
                  <a:srgbClr val="222222"/>
                </a:solidFill>
                <a:effectLst/>
                <a:latin typeface="Arial" panose="020B0604020202020204" pitchFamily="34" charset="0"/>
              </a:rPr>
              <a:t> R, Meng Y, Hill‐</a:t>
            </a:r>
            <a:r>
              <a:rPr lang="en-CA" b="0" i="0" dirty="0" err="1">
                <a:solidFill>
                  <a:srgbClr val="222222"/>
                </a:solidFill>
                <a:effectLst/>
                <a:latin typeface="Arial" panose="020B0604020202020204" pitchFamily="34" charset="0"/>
              </a:rPr>
              <a:t>Macmanus</a:t>
            </a:r>
            <a:r>
              <a:rPr lang="en-CA" b="0" i="0" dirty="0">
                <a:solidFill>
                  <a:srgbClr val="222222"/>
                </a:solidFill>
                <a:effectLst/>
                <a:latin typeface="Arial" panose="020B0604020202020204" pitchFamily="34" charset="0"/>
              </a:rPr>
              <a:t> D, Angus C, Holmes J. The Sheffield alcohol policy model–a mathematical description. Health economics. 2015 Oct;24(10):1368-88. https://onlinelibrary.wiley.com/doi/full/10.1002/hec.3105 </a:t>
            </a:r>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7</a:t>
            </a:fld>
            <a:endParaRPr lang="en-US"/>
          </a:p>
        </p:txBody>
      </p:sp>
    </p:spTree>
    <p:extLst>
      <p:ext uri="{BB962C8B-B14F-4D97-AF65-F5344CB8AC3E}">
        <p14:creationId xmlns:p14="http://schemas.microsoft.com/office/powerpoint/2010/main" val="335146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show the results for selected individuals in the 25-34 age group, who have died within the 30 time cycle periods.</a:t>
            </a:r>
          </a:p>
          <a:p>
            <a:pPr marL="171450" indent="-171450">
              <a:buFontTx/>
              <a:buChar char="-"/>
            </a:pPr>
            <a:r>
              <a:rPr lang="en-US" dirty="0"/>
              <a:t>X-axis represent time cycle y-axis for different individuals. Green represent healthy state and purple are death state.</a:t>
            </a:r>
          </a:p>
          <a:p>
            <a:pPr marL="171450" indent="-171450">
              <a:buFontTx/>
              <a:buChar char="-"/>
            </a:pPr>
            <a:r>
              <a:rPr lang="en-US" dirty="0"/>
              <a:t>Even though we applied the same transition probabilities to the individuals, due to randomness introduced by Monte Carlo process, not all of them died at the same time as observed in these graphs.</a:t>
            </a:r>
          </a:p>
          <a:p>
            <a:pPr marL="171450" indent="-171450">
              <a:buFontTx/>
              <a:buChar char="-"/>
            </a:pPr>
            <a:r>
              <a:rPr lang="en-US" dirty="0"/>
              <a:t>It may not be so obviously from these graphs, but higher proportion of male individuals die earlier than female individuals.</a:t>
            </a:r>
          </a:p>
          <a:p>
            <a:pPr marL="171450" indent="-171450">
              <a:buFontTx/>
              <a:buChar char="-"/>
            </a:pPr>
            <a:endParaRPr lang="en-US" dirty="0"/>
          </a:p>
          <a:p>
            <a:pPr marL="171450" indent="-171450">
              <a:buFontTx/>
              <a:buChar char="-"/>
            </a:pPr>
            <a:endParaRPr lang="en-US"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8</a:t>
            </a:fld>
            <a:endParaRPr lang="en-US"/>
          </a:p>
        </p:txBody>
      </p:sp>
    </p:spTree>
    <p:extLst>
      <p:ext uri="{BB962C8B-B14F-4D97-AF65-F5344CB8AC3E}">
        <p14:creationId xmlns:p14="http://schemas.microsoft.com/office/powerpoint/2010/main" val="119111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the results in term of percent of deaths over time due to alcoholic or non-alcoholic causes by age- and sex-groups.</a:t>
            </a:r>
          </a:p>
          <a:p>
            <a:r>
              <a:rPr lang="en-US" dirty="0"/>
              <a:t>Note that the y-axis range differ for alcoholic and non-alcoholic deaths.</a:t>
            </a:r>
          </a:p>
          <a:p>
            <a:r>
              <a:rPr lang="en-US" dirty="0"/>
              <a:t>As time progress, higher percentage of people die from either alcoholic or non-alcoholic causes.</a:t>
            </a:r>
          </a:p>
          <a:p>
            <a:r>
              <a:rPr lang="en-US" dirty="0"/>
              <a:t>A much smaller percentage of people died of alcoholic causes, and higher percentage died among males and older age groups.</a:t>
            </a:r>
          </a:p>
          <a:p>
            <a:r>
              <a:rPr lang="en-US" dirty="0"/>
              <a:t>These results are reflective of the transition probabilities used in the microsimulation models.</a:t>
            </a:r>
          </a:p>
          <a:p>
            <a:endParaRPr lang="en-US" dirty="0"/>
          </a:p>
          <a:p>
            <a:endParaRPr lang="en-US" dirty="0"/>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508308DD-E55C-7E42-A6A3-4F6B67015C31}" type="slidenum">
              <a:rPr lang="en-US" smtClean="0"/>
              <a:t>9</a:t>
            </a:fld>
            <a:endParaRPr lang="en-US"/>
          </a:p>
        </p:txBody>
      </p:sp>
    </p:spTree>
    <p:extLst>
      <p:ext uri="{BB962C8B-B14F-4D97-AF65-F5344CB8AC3E}">
        <p14:creationId xmlns:p14="http://schemas.microsoft.com/office/powerpoint/2010/main" val="608371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411480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sp>
        <p:nvSpPr>
          <p:cNvPr id="9" name="object 4">
            <a:extLst>
              <a:ext uri="{FF2B5EF4-FFF2-40B4-BE49-F238E27FC236}">
                <a16:creationId xmlns:a16="http://schemas.microsoft.com/office/drawing/2014/main" id="{B5C245CA-3254-0347-A4AA-6EDD985A2B0B}"/>
              </a:ext>
            </a:extLst>
          </p:cNvPr>
          <p:cNvSpPr/>
          <p:nvPr userDrawn="1"/>
        </p:nvSpPr>
        <p:spPr>
          <a:xfrm>
            <a:off x="0" y="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865943"/>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15200"/>
            <a:ext cx="2743200" cy="49377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494F00A5-8EEC-F645-A681-48E12E2AA8AC}"/>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7196"/>
          </a:solidFill>
        </p:spPr>
        <p:txBody>
          <a:bodyPr wrap="square" lIns="0" tIns="0" rIns="0" bIns="0" rtlCol="0"/>
          <a:lstStyle/>
          <a:p>
            <a:endParaRPr/>
          </a:p>
        </p:txBody>
      </p:sp>
      <p:sp>
        <p:nvSpPr>
          <p:cNvPr id="12" name="object 3">
            <a:extLst>
              <a:ext uri="{FF2B5EF4-FFF2-40B4-BE49-F238E27FC236}">
                <a16:creationId xmlns:a16="http://schemas.microsoft.com/office/drawing/2014/main" id="{3C313080-83AC-4749-BE66-AE3A112E4E35}"/>
              </a:ext>
            </a:extLst>
          </p:cNvPr>
          <p:cNvSpPr/>
          <p:nvPr userDrawn="1"/>
        </p:nvSpPr>
        <p:spPr>
          <a:xfrm>
            <a:off x="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
        <p:nvSpPr>
          <p:cNvPr id="43" name="Title 7">
            <a:extLst>
              <a:ext uri="{FF2B5EF4-FFF2-40B4-BE49-F238E27FC236}">
                <a16:creationId xmlns:a16="http://schemas.microsoft.com/office/drawing/2014/main" id="{B447E117-4F4F-2040-B076-13C4DEA1C623}"/>
              </a:ext>
            </a:extLst>
          </p:cNvPr>
          <p:cNvSpPr>
            <a:spLocks noGrp="1"/>
          </p:cNvSpPr>
          <p:nvPr>
            <p:ph type="title"/>
          </p:nvPr>
        </p:nvSpPr>
        <p:spPr>
          <a:xfrm>
            <a:off x="7641927" y="3505200"/>
            <a:ext cx="6607474" cy="1292662"/>
          </a:xfrm>
          <a:prstGeom prst="rect">
            <a:avLst/>
          </a:prstGeom>
        </p:spPr>
        <p:txBody>
          <a:bodyPr/>
          <a:lstStyle>
            <a:lvl1pPr>
              <a:defRPr sz="4200" b="1">
                <a:solidFill>
                  <a:schemeClr val="bg1"/>
                </a:solidFill>
              </a:defRPr>
            </a:lvl1pPr>
          </a:lstStyle>
          <a:p>
            <a:r>
              <a:rPr lang="en-US" dirty="0"/>
              <a:t>Click to edit Master title style</a:t>
            </a:r>
          </a:p>
        </p:txBody>
      </p:sp>
      <p:pic>
        <p:nvPicPr>
          <p:cNvPr id="44" name="Picture 43">
            <a:extLst>
              <a:ext uri="{FF2B5EF4-FFF2-40B4-BE49-F238E27FC236}">
                <a16:creationId xmlns:a16="http://schemas.microsoft.com/office/drawing/2014/main" id="{FAA1841A-532C-1547-95FA-CBA40F561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452" y="3534335"/>
            <a:ext cx="2401948" cy="691761"/>
          </a:xfrm>
          <a:prstGeom prst="rect">
            <a:avLst/>
          </a:prstGeom>
        </p:spPr>
      </p:pic>
      <p:pic>
        <p:nvPicPr>
          <p:cNvPr id="45" name="Picture 44">
            <a:extLst>
              <a:ext uri="{FF2B5EF4-FFF2-40B4-BE49-F238E27FC236}">
                <a16:creationId xmlns:a16="http://schemas.microsoft.com/office/drawing/2014/main" id="{B74E5C2F-6C2E-0049-B306-422D9B4FB3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197" y="7315557"/>
            <a:ext cx="2743200" cy="493776"/>
          </a:xfrm>
          <a:prstGeom prst="rect">
            <a:avLst/>
          </a:prstGeom>
        </p:spPr>
      </p:pic>
    </p:spTree>
    <p:extLst>
      <p:ext uri="{BB962C8B-B14F-4D97-AF65-F5344CB8AC3E}">
        <p14:creationId xmlns:p14="http://schemas.microsoft.com/office/powerpoint/2010/main" val="43564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0"/>
            <a:ext cx="7315200" cy="82296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15200"/>
            <a:ext cx="2743200" cy="49377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17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15200"/>
            <a:ext cx="2743200" cy="49377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
        <p:nvSpPr>
          <p:cNvPr id="17" name="object 2">
            <a:extLst>
              <a:ext uri="{FF2B5EF4-FFF2-40B4-BE49-F238E27FC236}">
                <a16:creationId xmlns:a16="http://schemas.microsoft.com/office/drawing/2014/main" id="{AE4FDAD9-FA4E-9649-917A-061BC6AE115A}"/>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Tree>
    <p:extLst>
      <p:ext uri="{BB962C8B-B14F-4D97-AF65-F5344CB8AC3E}">
        <p14:creationId xmlns:p14="http://schemas.microsoft.com/office/powerpoint/2010/main" val="43179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15200"/>
            <a:ext cx="2743200" cy="49377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Tree>
    <p:extLst>
      <p:ext uri="{BB962C8B-B14F-4D97-AF65-F5344CB8AC3E}">
        <p14:creationId xmlns:p14="http://schemas.microsoft.com/office/powerpoint/2010/main" val="38873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8" name="object 17">
            <a:extLst>
              <a:ext uri="{FF2B5EF4-FFF2-40B4-BE49-F238E27FC236}">
                <a16:creationId xmlns:a16="http://schemas.microsoft.com/office/drawing/2014/main" id="{FC3ED4F8-6684-3142-A370-D04537A7CBA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00295C"/>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6"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1292662"/>
          </a:xfrm>
          <a:prstGeom prst="rect">
            <a:avLst/>
          </a:prstGeom>
        </p:spPr>
        <p:txBody>
          <a:bodyPr/>
          <a:lstStyle>
            <a:lvl1pPr>
              <a:defRPr sz="4200" b="1">
                <a:solidFill>
                  <a:schemeClr val="bg1"/>
                </a:solidFill>
              </a:defRPr>
            </a:lvl1pPr>
          </a:lstStyle>
          <a:p>
            <a:r>
              <a:rPr lang="en-US" dirty="0"/>
              <a:t>Click to edit Master title style</a:t>
            </a:r>
          </a:p>
        </p:txBody>
      </p:sp>
      <p:sp>
        <p:nvSpPr>
          <p:cNvPr id="13" name="Text Placeholder 11">
            <a:extLst>
              <a:ext uri="{FF2B5EF4-FFF2-40B4-BE49-F238E27FC236}">
                <a16:creationId xmlns:a16="http://schemas.microsoft.com/office/drawing/2014/main" id="{EB6A7F94-1C88-864A-B31E-BCD969F711BC}"/>
              </a:ext>
            </a:extLst>
          </p:cNvPr>
          <p:cNvSpPr>
            <a:spLocks noGrp="1"/>
          </p:cNvSpPr>
          <p:nvPr>
            <p:ph type="body" sz="quarter" idx="10"/>
          </p:nvPr>
        </p:nvSpPr>
        <p:spPr>
          <a:xfrm>
            <a:off x="673100" y="2008469"/>
            <a:ext cx="13284200" cy="1846659"/>
          </a:xfrm>
          <a:prstGeom prst="rect">
            <a:avLst/>
          </a:prstGeom>
        </p:spPr>
        <p:txBody>
          <a:bodyPr/>
          <a:lstStyle>
            <a:lvl1pPr marL="285750" indent="-285750">
              <a:buFont typeface="Arial" panose="020B0604020202020204" pitchFamily="34" charset="0"/>
              <a:buChar char="•"/>
              <a:defRPr sz="2400" b="1" i="0">
                <a:solidFill>
                  <a:schemeClr val="bg1"/>
                </a:solidFill>
                <a:latin typeface="+mn-lt"/>
                <a:cs typeface="Arial" panose="020B0604020202020204" pitchFamily="34" charset="0"/>
              </a:defRPr>
            </a:lvl1pPr>
            <a:lvl2pPr marL="742950" indent="-285750">
              <a:buFont typeface="Arial" panose="020B0604020202020204" pitchFamily="34" charset="0"/>
              <a:buChar char="•"/>
              <a:defRPr sz="2400" b="1" i="0">
                <a:solidFill>
                  <a:schemeClr val="bg1"/>
                </a:solidFill>
                <a:latin typeface="+mn-lt"/>
                <a:cs typeface="Arial" panose="020B0604020202020204" pitchFamily="34" charset="0"/>
              </a:defRPr>
            </a:lvl2pPr>
            <a:lvl3pPr marL="1200150" indent="-285750">
              <a:buFont typeface="Arial" panose="020B0604020202020204" pitchFamily="34" charset="0"/>
              <a:buChar char="•"/>
              <a:defRPr sz="2400" b="1" i="0">
                <a:solidFill>
                  <a:schemeClr val="bg1"/>
                </a:solidFill>
                <a:latin typeface="+mn-lt"/>
                <a:cs typeface="Arial" panose="020B0604020202020204" pitchFamily="34" charset="0"/>
              </a:defRPr>
            </a:lvl3pPr>
            <a:lvl4pPr marL="1657350" indent="-285750">
              <a:buFont typeface="Arial" panose="020B0604020202020204" pitchFamily="34" charset="0"/>
              <a:buChar char="•"/>
              <a:defRPr sz="2400" b="1" i="0">
                <a:solidFill>
                  <a:schemeClr val="bg1"/>
                </a:solidFill>
                <a:latin typeface="+mn-lt"/>
                <a:cs typeface="Arial" panose="020B0604020202020204" pitchFamily="34" charset="0"/>
              </a:defRPr>
            </a:lvl4pPr>
            <a:lvl5pPr marL="2114550" indent="-285750">
              <a:buFont typeface="Arial" panose="020B0604020202020204" pitchFamily="34" charset="0"/>
              <a:buChar char="•"/>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77039"/>
            <a:ext cx="2285311" cy="411356"/>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77039"/>
            <a:ext cx="2285311" cy="411356"/>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673100" y="2662515"/>
            <a:ext cx="13296896" cy="1477328"/>
          </a:xfrm>
          <a:prstGeom prst="rect">
            <a:avLst/>
          </a:prstGeom>
        </p:spPr>
        <p:txBody>
          <a:bodyPr numCol="2"/>
          <a:lstStyle>
            <a:lvl1pPr marL="2857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3pPr>
            <a:lvl4pPr marL="16573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4pPr>
            <a:lvl5pPr marL="21145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745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Graphic">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77039"/>
            <a:ext cx="2285311" cy="411356"/>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3886200" y="2662515"/>
            <a:ext cx="10083796" cy="4424085"/>
          </a:xfrm>
          <a:prstGeom prst="rect">
            <a:avLst/>
          </a:prstGeom>
        </p:spPr>
        <p:txBody>
          <a:bodyPr numCol="2"/>
          <a:lstStyle>
            <a:lvl1pPr marL="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2pPr>
            <a:lvl3pPr marL="9144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3pPr>
            <a:lvl4pPr marL="13716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4pPr>
            <a:lvl5pPr marL="18288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older 3">
            <a:extLst>
              <a:ext uri="{FF2B5EF4-FFF2-40B4-BE49-F238E27FC236}">
                <a16:creationId xmlns:a16="http://schemas.microsoft.com/office/drawing/2014/main" id="{8EB8B395-E331-534D-BDD0-08C2F536C7B7}"/>
              </a:ext>
            </a:extLst>
          </p:cNvPr>
          <p:cNvSpPr>
            <a:spLocks noGrp="1"/>
          </p:cNvSpPr>
          <p:nvPr>
            <p:ph type="subTitle" idx="4"/>
          </p:nvPr>
        </p:nvSpPr>
        <p:spPr>
          <a:xfrm>
            <a:off x="3968750" y="2171700"/>
            <a:ext cx="10001247" cy="338554"/>
          </a:xfrm>
          <a:prstGeom prst="rect">
            <a:avLst/>
          </a:prstGeom>
        </p:spPr>
        <p:txBody>
          <a:bodyPr wrap="square" lIns="0" tIns="0" rIns="0" bIns="0">
            <a:spAutoFit/>
          </a:bodyPr>
          <a:lstStyle>
            <a:lvl1pPr marL="0" indent="0">
              <a:buNone/>
              <a:defRPr sz="2200" b="1">
                <a:solidFill>
                  <a:srgbClr val="00295C"/>
                </a:solidFill>
              </a:defRPr>
            </a:lvl1pPr>
          </a:lstStyle>
          <a:p>
            <a:endParaRPr dirty="0"/>
          </a:p>
        </p:txBody>
      </p:sp>
      <p:sp>
        <p:nvSpPr>
          <p:cNvPr id="18" name="Picture Placeholder 2">
            <a:extLst>
              <a:ext uri="{FF2B5EF4-FFF2-40B4-BE49-F238E27FC236}">
                <a16:creationId xmlns:a16="http://schemas.microsoft.com/office/drawing/2014/main" id="{DC6060EC-B546-1347-99E7-047557985B94}"/>
              </a:ext>
            </a:extLst>
          </p:cNvPr>
          <p:cNvSpPr>
            <a:spLocks noGrp="1"/>
          </p:cNvSpPr>
          <p:nvPr>
            <p:ph type="pic" sz="quarter" idx="11"/>
          </p:nvPr>
        </p:nvSpPr>
        <p:spPr>
          <a:xfrm>
            <a:off x="685796" y="2258728"/>
            <a:ext cx="2802893" cy="2798408"/>
          </a:xfrm>
          <a:prstGeom prst="rect">
            <a:avLst/>
          </a:prstGeom>
        </p:spPr>
        <p:txBody>
          <a:bodyPr/>
          <a:lstStyle/>
          <a:p>
            <a:endParaRPr lang="en-US"/>
          </a:p>
        </p:txBody>
      </p:sp>
    </p:spTree>
    <p:extLst>
      <p:ext uri="{BB962C8B-B14F-4D97-AF65-F5344CB8AC3E}">
        <p14:creationId xmlns:p14="http://schemas.microsoft.com/office/powerpoint/2010/main" val="307875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object 17">
            <a:extLst>
              <a:ext uri="{FF2B5EF4-FFF2-40B4-BE49-F238E27FC236}">
                <a16:creationId xmlns:a16="http://schemas.microsoft.com/office/drawing/2014/main" id="{9CC39161-F2C5-8B43-9FFE-20463E60B3D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42AB0B"/>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554330" y="2000071"/>
            <a:ext cx="13284200" cy="1200329"/>
          </a:xfrm>
          <a:prstGeom prst="rect">
            <a:avLst/>
          </a:prstGeom>
        </p:spPr>
        <p:txBody>
          <a:bodyPr/>
          <a:lstStyle>
            <a:lvl1pPr>
              <a:defRPr sz="7200" b="1">
                <a:solidFill>
                  <a:schemeClr val="bg1"/>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77039"/>
            <a:ext cx="2285311" cy="411356"/>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
        <p:nvSpPr>
          <p:cNvPr id="16" name="Text Placeholder 11">
            <a:extLst>
              <a:ext uri="{FF2B5EF4-FFF2-40B4-BE49-F238E27FC236}">
                <a16:creationId xmlns:a16="http://schemas.microsoft.com/office/drawing/2014/main" id="{BDEECBE6-4790-D34C-AF67-FB90469326A5}"/>
              </a:ext>
            </a:extLst>
          </p:cNvPr>
          <p:cNvSpPr>
            <a:spLocks noGrp="1"/>
          </p:cNvSpPr>
          <p:nvPr>
            <p:ph type="body" sz="quarter" idx="10"/>
          </p:nvPr>
        </p:nvSpPr>
        <p:spPr>
          <a:xfrm>
            <a:off x="563295" y="575608"/>
            <a:ext cx="13284200" cy="510063"/>
          </a:xfrm>
          <a:prstGeom prst="rect">
            <a:avLst/>
          </a:prstGeom>
        </p:spPr>
        <p:txBody>
          <a:bodyPr/>
          <a:lstStyle>
            <a:lvl1pPr marL="0" indent="0">
              <a:buFont typeface="Arial" panose="020B0604020202020204" pitchFamily="34" charset="0"/>
              <a:buNone/>
              <a:defRPr sz="2400" b="1" i="0">
                <a:solidFill>
                  <a:schemeClr val="bg1"/>
                </a:solidFill>
                <a:latin typeface="+mn-lt"/>
                <a:cs typeface="Arial" panose="020B0604020202020204" pitchFamily="34" charset="0"/>
              </a:defRPr>
            </a:lvl1pPr>
            <a:lvl2pPr marL="457200" indent="0">
              <a:buFont typeface="Arial" panose="020B0604020202020204" pitchFamily="34" charset="0"/>
              <a:buNone/>
              <a:defRPr sz="2400" b="1" i="0">
                <a:solidFill>
                  <a:schemeClr val="bg1"/>
                </a:solidFill>
                <a:latin typeface="+mn-lt"/>
                <a:cs typeface="Arial" panose="020B0604020202020204" pitchFamily="34" charset="0"/>
              </a:defRPr>
            </a:lvl2pPr>
            <a:lvl3pPr marL="914400" indent="0">
              <a:buFont typeface="Arial" panose="020B0604020202020204" pitchFamily="34" charset="0"/>
              <a:buNone/>
              <a:defRPr sz="2400" b="1" i="0">
                <a:solidFill>
                  <a:schemeClr val="bg1"/>
                </a:solidFill>
                <a:latin typeface="+mn-lt"/>
                <a:cs typeface="Arial" panose="020B0604020202020204" pitchFamily="34" charset="0"/>
              </a:defRPr>
            </a:lvl3pPr>
            <a:lvl4pPr marL="1371600" indent="0">
              <a:buFont typeface="Arial" panose="020B0604020202020204" pitchFamily="34" charset="0"/>
              <a:buNone/>
              <a:defRPr sz="2400" b="1" i="0">
                <a:solidFill>
                  <a:schemeClr val="bg1"/>
                </a:solidFill>
                <a:latin typeface="+mn-lt"/>
                <a:cs typeface="Arial" panose="020B0604020202020204" pitchFamily="34" charset="0"/>
              </a:defRPr>
            </a:lvl4pPr>
            <a:lvl5pPr marL="1828800" indent="0">
              <a:buFont typeface="Arial" panose="020B0604020202020204" pitchFamily="34" charset="0"/>
              <a:buNone/>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67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Holder 6">
            <a:extLst>
              <a:ext uri="{FF2B5EF4-FFF2-40B4-BE49-F238E27FC236}">
                <a16:creationId xmlns:a16="http://schemas.microsoft.com/office/drawing/2014/main" id="{5F851611-0C51-1C4A-8163-53550045136A}"/>
              </a:ext>
            </a:extLst>
          </p:cNvPr>
          <p:cNvSpPr>
            <a:spLocks noGrp="1"/>
          </p:cNvSpPr>
          <p:nvPr>
            <p:ph type="sldNum" sz="quarter" idx="4"/>
          </p:nvPr>
        </p:nvSpPr>
        <p:spPr>
          <a:xfrm>
            <a:off x="14264640" y="3775199"/>
            <a:ext cx="263817" cy="215444"/>
          </a:xfrm>
          <a:prstGeom prst="rect">
            <a:avLst/>
          </a:prstGeom>
        </p:spPr>
        <p:txBody>
          <a:bodyPr wrap="square" lIns="0" tIns="0" rIns="0" bIns="0">
            <a:spAutoFit/>
          </a:bodyPr>
          <a:lstStyle>
            <a:lvl1pPr algn="ctr">
              <a:defRPr sz="1400" b="1">
                <a:solidFill>
                  <a:srgbClr val="00295C"/>
                </a:solidFill>
              </a:defRPr>
            </a:lvl1pPr>
          </a:lstStyle>
          <a:p>
            <a:fld id="{B6F15528-21DE-4FAA-801E-634DDDAF4B2B}" type="slidenum">
              <a:rPr lang="en-US" smtClean="0"/>
              <a:pPr/>
              <a:t>‹#›</a:t>
            </a:fld>
            <a:endParaRPr lang="en-US" dirty="0"/>
          </a:p>
        </p:txBody>
      </p:sp>
      <p:sp>
        <p:nvSpPr>
          <p:cNvPr id="17" name="Title Placeholder 14">
            <a:extLst>
              <a:ext uri="{FF2B5EF4-FFF2-40B4-BE49-F238E27FC236}">
                <a16:creationId xmlns:a16="http://schemas.microsoft.com/office/drawing/2014/main" id="{5D3F7DA7-2D4B-F94C-9869-083212E0F125}"/>
              </a:ext>
            </a:extLst>
          </p:cNvPr>
          <p:cNvSpPr>
            <a:spLocks noGrp="1"/>
          </p:cNvSpPr>
          <p:nvPr>
            <p:ph type="title"/>
          </p:nvPr>
        </p:nvSpPr>
        <p:spPr>
          <a:xfrm>
            <a:off x="673100" y="609600"/>
            <a:ext cx="12617450" cy="738664"/>
          </a:xfrm>
          <a:prstGeom prst="rect">
            <a:avLst/>
          </a:prstGeom>
        </p:spPr>
        <p:txBody>
          <a:bodyPr vert="horz" lIns="91440" tIns="45720" rIns="91440" bIns="45720" rtlCol="0" anchor="t" anchorCtr="0">
            <a:spAutoFit/>
          </a:bodyPr>
          <a:lstStyle/>
          <a:p>
            <a:r>
              <a:rPr lang="en-US" dirty="0"/>
              <a:t>Click to edit Master title style</a:t>
            </a:r>
          </a:p>
        </p:txBody>
      </p:sp>
      <p:sp>
        <p:nvSpPr>
          <p:cNvPr id="18" name="Text Placeholder 15">
            <a:extLst>
              <a:ext uri="{FF2B5EF4-FFF2-40B4-BE49-F238E27FC236}">
                <a16:creationId xmlns:a16="http://schemas.microsoft.com/office/drawing/2014/main" id="{30FB365C-CFA7-3540-AEAB-2E731F478F29}"/>
              </a:ext>
            </a:extLst>
          </p:cNvPr>
          <p:cNvSpPr>
            <a:spLocks noGrp="1"/>
          </p:cNvSpPr>
          <p:nvPr>
            <p:ph type="body" idx="1"/>
          </p:nvPr>
        </p:nvSpPr>
        <p:spPr>
          <a:xfrm>
            <a:off x="673100" y="2008469"/>
            <a:ext cx="12617450" cy="1938992"/>
          </a:xfrm>
          <a:prstGeom prst="rect">
            <a:avLst/>
          </a:prstGeom>
        </p:spPr>
        <p:txBody>
          <a:bodyPr vert="horz"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70" r:id="rId3"/>
    <p:sldLayoutId id="2147483671" r:id="rId4"/>
    <p:sldLayoutId id="2147483662" r:id="rId5"/>
    <p:sldLayoutId id="2147483667" r:id="rId6"/>
    <p:sldLayoutId id="2147483666" r:id="rId7"/>
    <p:sldLayoutId id="2147483668" r:id="rId8"/>
    <p:sldLayoutId id="2147483665" r:id="rId9"/>
    <p:sldLayoutId id="2147483669" r:id="rId10"/>
  </p:sldLayoutIdLst>
  <p:hf hdr="0" ftr="0" dt="0"/>
  <p:txStyles>
    <p:titleStyle>
      <a:lvl1pPr>
        <a:defRPr sz="4200" b="1">
          <a:solidFill>
            <a:schemeClr val="bg1"/>
          </a:solidFill>
          <a:latin typeface="+mj-lt"/>
          <a:ea typeface="+mj-ea"/>
          <a:cs typeface="+mj-cs"/>
        </a:defRPr>
      </a:lvl1pPr>
    </p:titleStyle>
    <p:bodyStyle>
      <a:lvl1pPr marL="285750" indent="-285750">
        <a:buFont typeface="Arial" panose="020B0604020202020204" pitchFamily="34" charset="0"/>
        <a:buChar char="•"/>
        <a:defRPr sz="2400" b="1">
          <a:solidFill>
            <a:schemeClr val="bg1"/>
          </a:solidFill>
          <a:latin typeface="+mn-lt"/>
          <a:ea typeface="+mn-ea"/>
          <a:cs typeface="+mn-cs"/>
        </a:defRPr>
      </a:lvl1pPr>
      <a:lvl2pPr marL="742950" indent="-285750">
        <a:buFont typeface="Arial" panose="020B0604020202020204" pitchFamily="34" charset="0"/>
        <a:buChar char="•"/>
        <a:defRPr sz="2400" b="1">
          <a:solidFill>
            <a:schemeClr val="bg1"/>
          </a:solidFill>
          <a:latin typeface="+mn-lt"/>
          <a:ea typeface="+mn-ea"/>
          <a:cs typeface="+mn-cs"/>
        </a:defRPr>
      </a:lvl2pPr>
      <a:lvl3pPr marL="1200150" indent="-285750">
        <a:buFont typeface="Arial" panose="020B0604020202020204" pitchFamily="34" charset="0"/>
        <a:buChar char="•"/>
        <a:defRPr sz="2400" b="1">
          <a:solidFill>
            <a:schemeClr val="bg1"/>
          </a:solidFill>
          <a:latin typeface="+mn-lt"/>
          <a:ea typeface="+mn-ea"/>
          <a:cs typeface="+mn-cs"/>
        </a:defRPr>
      </a:lvl3pPr>
      <a:lvl4pPr marL="1657350" indent="-285750">
        <a:buFont typeface="Arial" panose="020B0604020202020204" pitchFamily="34" charset="0"/>
        <a:buChar char="•"/>
        <a:defRPr sz="2400" b="1">
          <a:solidFill>
            <a:schemeClr val="bg1"/>
          </a:solidFill>
          <a:latin typeface="+mn-lt"/>
          <a:ea typeface="+mn-ea"/>
          <a:cs typeface="+mn-cs"/>
        </a:defRPr>
      </a:lvl4pPr>
      <a:lvl5pPr marL="2114550" indent="-285750">
        <a:buFont typeface="Arial" panose="020B0604020202020204" pitchFamily="34" charset="0"/>
        <a:buChar char="•"/>
        <a:defRPr sz="2400" b="1">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F0F7-E292-6E49-8E28-28AA95FE7001}"/>
              </a:ext>
            </a:extLst>
          </p:cNvPr>
          <p:cNvSpPr>
            <a:spLocks noGrp="1"/>
          </p:cNvSpPr>
          <p:nvPr>
            <p:ph type="ctrTitle"/>
          </p:nvPr>
        </p:nvSpPr>
        <p:spPr>
          <a:xfrm>
            <a:off x="455168" y="2233762"/>
            <a:ext cx="12803632" cy="1179810"/>
          </a:xfrm>
        </p:spPr>
        <p:txBody>
          <a:bodyPr/>
          <a:lstStyle/>
          <a:p>
            <a:r>
              <a:rPr lang="en-US" dirty="0"/>
              <a:t>Modeling the relationship between alcohol consumption and harms </a:t>
            </a:r>
            <a:r>
              <a:rPr lang="en-CA" sz="4400" dirty="0"/>
              <a:t>in Ontario</a:t>
            </a:r>
            <a:endParaRPr lang="en-US" dirty="0"/>
          </a:p>
        </p:txBody>
      </p:sp>
      <p:sp>
        <p:nvSpPr>
          <p:cNvPr id="3" name="Text Placeholder 2">
            <a:extLst>
              <a:ext uri="{FF2B5EF4-FFF2-40B4-BE49-F238E27FC236}">
                <a16:creationId xmlns:a16="http://schemas.microsoft.com/office/drawing/2014/main" id="{C68DE049-B6F7-6148-AFC3-13ECC849862B}"/>
              </a:ext>
            </a:extLst>
          </p:cNvPr>
          <p:cNvSpPr>
            <a:spLocks noGrp="1"/>
          </p:cNvSpPr>
          <p:nvPr>
            <p:ph type="body" sz="quarter" idx="11"/>
          </p:nvPr>
        </p:nvSpPr>
        <p:spPr>
          <a:xfrm>
            <a:off x="472008" y="4419600"/>
            <a:ext cx="1552926" cy="307777"/>
          </a:xfrm>
        </p:spPr>
        <p:txBody>
          <a:bodyPr/>
          <a:lstStyle/>
          <a:p>
            <a:r>
              <a:rPr lang="en-US" sz="2000" dirty="0"/>
              <a:t>Presenter</a:t>
            </a:r>
          </a:p>
        </p:txBody>
      </p:sp>
      <p:sp>
        <p:nvSpPr>
          <p:cNvPr id="4" name="Text Placeholder 3">
            <a:extLst>
              <a:ext uri="{FF2B5EF4-FFF2-40B4-BE49-F238E27FC236}">
                <a16:creationId xmlns:a16="http://schemas.microsoft.com/office/drawing/2014/main" id="{38261CE5-7E40-A24F-A03C-893F1BB6FCD7}"/>
              </a:ext>
            </a:extLst>
          </p:cNvPr>
          <p:cNvSpPr>
            <a:spLocks noGrp="1"/>
          </p:cNvSpPr>
          <p:nvPr>
            <p:ph type="body" sz="quarter" idx="12"/>
          </p:nvPr>
        </p:nvSpPr>
        <p:spPr>
          <a:xfrm>
            <a:off x="2184267" y="4419600"/>
            <a:ext cx="4749933" cy="307777"/>
          </a:xfrm>
        </p:spPr>
        <p:txBody>
          <a:bodyPr/>
          <a:lstStyle/>
          <a:p>
            <a:r>
              <a:rPr lang="en-US" sz="2000" dirty="0"/>
              <a:t>Sze Hang (Hana) Fu</a:t>
            </a:r>
          </a:p>
        </p:txBody>
      </p:sp>
      <p:sp>
        <p:nvSpPr>
          <p:cNvPr id="10" name="Text Placeholder 2">
            <a:extLst>
              <a:ext uri="{FF2B5EF4-FFF2-40B4-BE49-F238E27FC236}">
                <a16:creationId xmlns:a16="http://schemas.microsoft.com/office/drawing/2014/main" id="{E0A56A27-FDCE-4374-9440-16D4BC8146E8}"/>
              </a:ext>
            </a:extLst>
          </p:cNvPr>
          <p:cNvSpPr txBox="1">
            <a:spLocks/>
          </p:cNvSpPr>
          <p:nvPr/>
        </p:nvSpPr>
        <p:spPr>
          <a:xfrm>
            <a:off x="455168" y="4989611"/>
            <a:ext cx="1552926" cy="307777"/>
          </a:xfrm>
          <a:prstGeom prst="rect">
            <a:avLst/>
          </a:prstGeom>
        </p:spPr>
        <p:txBody>
          <a:bodyPr vert="horz" lIns="0" tIns="0" rIns="0" bIns="0" rtlCol="0">
            <a:spAutoFit/>
          </a:bodyPr>
          <a:lstStyle>
            <a:lvl1pPr marL="0" indent="0">
              <a:buFont typeface="Arial" panose="020B0604020202020204" pitchFamily="34" charset="0"/>
              <a:buNone/>
              <a:defRPr sz="1200" b="1">
                <a:solidFill>
                  <a:srgbClr val="00295C"/>
                </a:solidFill>
                <a:latin typeface="+mn-lt"/>
                <a:ea typeface="+mn-ea"/>
                <a:cs typeface="+mn-cs"/>
              </a:defRPr>
            </a:lvl1pPr>
            <a:lvl2pPr marL="457200" indent="0">
              <a:buFont typeface="Arial" panose="020B0604020202020204" pitchFamily="34" charset="0"/>
              <a:buNone/>
              <a:defRPr sz="1200" b="1">
                <a:solidFill>
                  <a:srgbClr val="00295C"/>
                </a:solidFill>
                <a:latin typeface="+mn-lt"/>
                <a:ea typeface="+mn-ea"/>
                <a:cs typeface="+mn-cs"/>
              </a:defRPr>
            </a:lvl2pPr>
            <a:lvl3pPr marL="914400" indent="0">
              <a:buFont typeface="Arial" panose="020B0604020202020204" pitchFamily="34" charset="0"/>
              <a:buNone/>
              <a:defRPr sz="1200" b="1">
                <a:solidFill>
                  <a:srgbClr val="00295C"/>
                </a:solidFill>
                <a:latin typeface="+mn-lt"/>
                <a:ea typeface="+mn-ea"/>
                <a:cs typeface="+mn-cs"/>
              </a:defRPr>
            </a:lvl3pPr>
            <a:lvl4pPr marL="1371600" indent="0">
              <a:buFont typeface="Arial" panose="020B0604020202020204" pitchFamily="34" charset="0"/>
              <a:buNone/>
              <a:defRPr sz="1200" b="1">
                <a:solidFill>
                  <a:srgbClr val="00295C"/>
                </a:solidFill>
                <a:latin typeface="+mn-lt"/>
                <a:ea typeface="+mn-ea"/>
                <a:cs typeface="+mn-cs"/>
              </a:defRPr>
            </a:lvl4pPr>
            <a:lvl5pPr marL="1828800" indent="0">
              <a:buFont typeface="Arial" panose="020B0604020202020204" pitchFamily="34" charset="0"/>
              <a:buNone/>
              <a:defRPr sz="1200" b="1">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Supervisor</a:t>
            </a:r>
          </a:p>
        </p:txBody>
      </p:sp>
      <p:sp>
        <p:nvSpPr>
          <p:cNvPr id="11" name="Text Placeholder 2">
            <a:extLst>
              <a:ext uri="{FF2B5EF4-FFF2-40B4-BE49-F238E27FC236}">
                <a16:creationId xmlns:a16="http://schemas.microsoft.com/office/drawing/2014/main" id="{4BA4FBBD-8359-4CE6-A6E5-3463ADCC8675}"/>
              </a:ext>
            </a:extLst>
          </p:cNvPr>
          <p:cNvSpPr txBox="1">
            <a:spLocks/>
          </p:cNvSpPr>
          <p:nvPr/>
        </p:nvSpPr>
        <p:spPr>
          <a:xfrm>
            <a:off x="455168" y="5559623"/>
            <a:ext cx="1552926" cy="307777"/>
          </a:xfrm>
          <a:prstGeom prst="rect">
            <a:avLst/>
          </a:prstGeom>
        </p:spPr>
        <p:txBody>
          <a:bodyPr vert="horz" lIns="0" tIns="0" rIns="0" bIns="0" rtlCol="0">
            <a:spAutoFit/>
          </a:bodyPr>
          <a:lstStyle>
            <a:lvl1pPr marL="0" indent="0">
              <a:buFont typeface="Arial" panose="020B0604020202020204" pitchFamily="34" charset="0"/>
              <a:buNone/>
              <a:defRPr sz="1200" b="1">
                <a:solidFill>
                  <a:srgbClr val="00295C"/>
                </a:solidFill>
                <a:latin typeface="+mn-lt"/>
                <a:ea typeface="+mn-ea"/>
                <a:cs typeface="+mn-cs"/>
              </a:defRPr>
            </a:lvl1pPr>
            <a:lvl2pPr marL="457200" indent="0">
              <a:buFont typeface="Arial" panose="020B0604020202020204" pitchFamily="34" charset="0"/>
              <a:buNone/>
              <a:defRPr sz="1200" b="1">
                <a:solidFill>
                  <a:srgbClr val="00295C"/>
                </a:solidFill>
                <a:latin typeface="+mn-lt"/>
                <a:ea typeface="+mn-ea"/>
                <a:cs typeface="+mn-cs"/>
              </a:defRPr>
            </a:lvl2pPr>
            <a:lvl3pPr marL="914400" indent="0">
              <a:buFont typeface="Arial" panose="020B0604020202020204" pitchFamily="34" charset="0"/>
              <a:buNone/>
              <a:defRPr sz="1200" b="1">
                <a:solidFill>
                  <a:srgbClr val="00295C"/>
                </a:solidFill>
                <a:latin typeface="+mn-lt"/>
                <a:ea typeface="+mn-ea"/>
                <a:cs typeface="+mn-cs"/>
              </a:defRPr>
            </a:lvl3pPr>
            <a:lvl4pPr marL="1371600" indent="0">
              <a:buFont typeface="Arial" panose="020B0604020202020204" pitchFamily="34" charset="0"/>
              <a:buNone/>
              <a:defRPr sz="1200" b="1">
                <a:solidFill>
                  <a:srgbClr val="00295C"/>
                </a:solidFill>
                <a:latin typeface="+mn-lt"/>
                <a:ea typeface="+mn-ea"/>
                <a:cs typeface="+mn-cs"/>
              </a:defRPr>
            </a:lvl4pPr>
            <a:lvl5pPr marL="1828800" indent="0">
              <a:buFont typeface="Arial" panose="020B0604020202020204" pitchFamily="34" charset="0"/>
              <a:buNone/>
              <a:defRPr sz="1200" b="1">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Site</a:t>
            </a:r>
          </a:p>
        </p:txBody>
      </p:sp>
      <p:sp>
        <p:nvSpPr>
          <p:cNvPr id="12" name="Text Placeholder 3">
            <a:extLst>
              <a:ext uri="{FF2B5EF4-FFF2-40B4-BE49-F238E27FC236}">
                <a16:creationId xmlns:a16="http://schemas.microsoft.com/office/drawing/2014/main" id="{B74C3677-A358-44AA-A4C4-575BAA2DFF86}"/>
              </a:ext>
            </a:extLst>
          </p:cNvPr>
          <p:cNvSpPr txBox="1">
            <a:spLocks/>
          </p:cNvSpPr>
          <p:nvPr/>
        </p:nvSpPr>
        <p:spPr>
          <a:xfrm>
            <a:off x="2169027" y="4989611"/>
            <a:ext cx="4749933" cy="307777"/>
          </a:xfrm>
          <a:prstGeom prst="rect">
            <a:avLst/>
          </a:prstGeom>
        </p:spPr>
        <p:txBody>
          <a:bodyPr vert="horz" lIns="0" tIns="0" rIns="0" bIns="0" rtlCol="0">
            <a:spAutoFit/>
          </a:bodyPr>
          <a:lstStyle>
            <a:lvl1pPr marL="0" indent="0">
              <a:buFont typeface="Arial" panose="020B0604020202020204" pitchFamily="34" charset="0"/>
              <a:buNone/>
              <a:defRPr sz="1200" b="0">
                <a:solidFill>
                  <a:srgbClr val="00295C"/>
                </a:solidFill>
                <a:latin typeface="+mn-lt"/>
                <a:ea typeface="+mn-ea"/>
                <a:cs typeface="+mn-cs"/>
              </a:defRPr>
            </a:lvl1pPr>
            <a:lvl2pPr marL="457200" indent="0">
              <a:buFont typeface="Arial" panose="020B0604020202020204" pitchFamily="34" charset="0"/>
              <a:buNone/>
              <a:defRPr sz="1200" b="0">
                <a:solidFill>
                  <a:srgbClr val="00295C"/>
                </a:solidFill>
                <a:latin typeface="+mn-lt"/>
                <a:ea typeface="+mn-ea"/>
                <a:cs typeface="+mn-cs"/>
              </a:defRPr>
            </a:lvl2pPr>
            <a:lvl3pPr marL="914400" indent="0">
              <a:buFont typeface="Arial" panose="020B0604020202020204" pitchFamily="34" charset="0"/>
              <a:buNone/>
              <a:defRPr sz="1200" b="0">
                <a:solidFill>
                  <a:srgbClr val="00295C"/>
                </a:solidFill>
                <a:latin typeface="+mn-lt"/>
                <a:ea typeface="+mn-ea"/>
                <a:cs typeface="+mn-cs"/>
              </a:defRPr>
            </a:lvl3pPr>
            <a:lvl4pPr marL="1371600" indent="0">
              <a:buFont typeface="Arial" panose="020B0604020202020204" pitchFamily="34" charset="0"/>
              <a:buNone/>
              <a:defRPr sz="1200" b="0">
                <a:solidFill>
                  <a:srgbClr val="00295C"/>
                </a:solidFill>
                <a:latin typeface="+mn-lt"/>
                <a:ea typeface="+mn-ea"/>
                <a:cs typeface="+mn-cs"/>
              </a:defRPr>
            </a:lvl4pPr>
            <a:lvl5pPr marL="1828800" indent="0">
              <a:buFont typeface="Arial" panose="020B0604020202020204" pitchFamily="34" charset="0"/>
              <a:buNone/>
              <a:defRPr sz="1200" b="0">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Dr. Lennon Li and Dr. Brendan Smith</a:t>
            </a:r>
          </a:p>
        </p:txBody>
      </p:sp>
      <p:sp>
        <p:nvSpPr>
          <p:cNvPr id="13" name="Text Placeholder 3">
            <a:extLst>
              <a:ext uri="{FF2B5EF4-FFF2-40B4-BE49-F238E27FC236}">
                <a16:creationId xmlns:a16="http://schemas.microsoft.com/office/drawing/2014/main" id="{D6E1207A-F811-4F7F-B755-4A3BD1F17257}"/>
              </a:ext>
            </a:extLst>
          </p:cNvPr>
          <p:cNvSpPr txBox="1">
            <a:spLocks/>
          </p:cNvSpPr>
          <p:nvPr/>
        </p:nvSpPr>
        <p:spPr>
          <a:xfrm>
            <a:off x="2184267" y="5559623"/>
            <a:ext cx="4749933" cy="307777"/>
          </a:xfrm>
          <a:prstGeom prst="rect">
            <a:avLst/>
          </a:prstGeom>
        </p:spPr>
        <p:txBody>
          <a:bodyPr vert="horz" lIns="0" tIns="0" rIns="0" bIns="0" rtlCol="0">
            <a:spAutoFit/>
          </a:bodyPr>
          <a:lstStyle>
            <a:lvl1pPr marL="0" indent="0">
              <a:buFont typeface="Arial" panose="020B0604020202020204" pitchFamily="34" charset="0"/>
              <a:buNone/>
              <a:defRPr sz="1200" b="0">
                <a:solidFill>
                  <a:srgbClr val="00295C"/>
                </a:solidFill>
                <a:latin typeface="+mn-lt"/>
                <a:ea typeface="+mn-ea"/>
                <a:cs typeface="+mn-cs"/>
              </a:defRPr>
            </a:lvl1pPr>
            <a:lvl2pPr marL="457200" indent="0">
              <a:buFont typeface="Arial" panose="020B0604020202020204" pitchFamily="34" charset="0"/>
              <a:buNone/>
              <a:defRPr sz="1200" b="0">
                <a:solidFill>
                  <a:srgbClr val="00295C"/>
                </a:solidFill>
                <a:latin typeface="+mn-lt"/>
                <a:ea typeface="+mn-ea"/>
                <a:cs typeface="+mn-cs"/>
              </a:defRPr>
            </a:lvl2pPr>
            <a:lvl3pPr marL="914400" indent="0">
              <a:buFont typeface="Arial" panose="020B0604020202020204" pitchFamily="34" charset="0"/>
              <a:buNone/>
              <a:defRPr sz="1200" b="0">
                <a:solidFill>
                  <a:srgbClr val="00295C"/>
                </a:solidFill>
                <a:latin typeface="+mn-lt"/>
                <a:ea typeface="+mn-ea"/>
                <a:cs typeface="+mn-cs"/>
              </a:defRPr>
            </a:lvl3pPr>
            <a:lvl4pPr marL="1371600" indent="0">
              <a:buFont typeface="Arial" panose="020B0604020202020204" pitchFamily="34" charset="0"/>
              <a:buNone/>
              <a:defRPr sz="1200" b="0">
                <a:solidFill>
                  <a:srgbClr val="00295C"/>
                </a:solidFill>
                <a:latin typeface="+mn-lt"/>
                <a:ea typeface="+mn-ea"/>
                <a:cs typeface="+mn-cs"/>
              </a:defRPr>
            </a:lvl4pPr>
            <a:lvl5pPr marL="1828800" indent="0">
              <a:buFont typeface="Arial" panose="020B0604020202020204" pitchFamily="34" charset="0"/>
              <a:buNone/>
              <a:defRPr sz="1200" b="0">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Public Health Ontario</a:t>
            </a:r>
          </a:p>
        </p:txBody>
      </p:sp>
      <p:pic>
        <p:nvPicPr>
          <p:cNvPr id="15" name="Picture 14">
            <a:extLst>
              <a:ext uri="{FF2B5EF4-FFF2-40B4-BE49-F238E27FC236}">
                <a16:creationId xmlns:a16="http://schemas.microsoft.com/office/drawing/2014/main" id="{850AA507-8CAE-484D-8EB6-C4721C944658}"/>
              </a:ext>
            </a:extLst>
          </p:cNvPr>
          <p:cNvPicPr>
            <a:picLocks noChangeAspect="1"/>
          </p:cNvPicPr>
          <p:nvPr/>
        </p:nvPicPr>
        <p:blipFill>
          <a:blip r:embed="rId3"/>
          <a:stretch>
            <a:fillRect/>
          </a:stretch>
        </p:blipFill>
        <p:spPr>
          <a:xfrm>
            <a:off x="11693337" y="7345680"/>
            <a:ext cx="2403663" cy="502920"/>
          </a:xfrm>
          <a:prstGeom prst="rect">
            <a:avLst/>
          </a:prstGeom>
        </p:spPr>
      </p:pic>
      <p:sp>
        <p:nvSpPr>
          <p:cNvPr id="14" name="Text Placeholder 2">
            <a:extLst>
              <a:ext uri="{FF2B5EF4-FFF2-40B4-BE49-F238E27FC236}">
                <a16:creationId xmlns:a16="http://schemas.microsoft.com/office/drawing/2014/main" id="{0D0EFC48-CF5C-4DC6-BA60-705A652AC15A}"/>
              </a:ext>
            </a:extLst>
          </p:cNvPr>
          <p:cNvSpPr txBox="1">
            <a:spLocks/>
          </p:cNvSpPr>
          <p:nvPr/>
        </p:nvSpPr>
        <p:spPr>
          <a:xfrm>
            <a:off x="456768" y="6093022"/>
            <a:ext cx="1552926" cy="307777"/>
          </a:xfrm>
          <a:prstGeom prst="rect">
            <a:avLst/>
          </a:prstGeom>
        </p:spPr>
        <p:txBody>
          <a:bodyPr vert="horz" lIns="0" tIns="0" rIns="0" bIns="0" rtlCol="0">
            <a:spAutoFit/>
          </a:bodyPr>
          <a:lstStyle>
            <a:lvl1pPr marL="0" indent="0">
              <a:buFont typeface="Arial" panose="020B0604020202020204" pitchFamily="34" charset="0"/>
              <a:buNone/>
              <a:defRPr sz="1200" b="1">
                <a:solidFill>
                  <a:srgbClr val="00295C"/>
                </a:solidFill>
                <a:latin typeface="+mn-lt"/>
                <a:ea typeface="+mn-ea"/>
                <a:cs typeface="+mn-cs"/>
              </a:defRPr>
            </a:lvl1pPr>
            <a:lvl2pPr marL="457200" indent="0">
              <a:buFont typeface="Arial" panose="020B0604020202020204" pitchFamily="34" charset="0"/>
              <a:buNone/>
              <a:defRPr sz="1200" b="1">
                <a:solidFill>
                  <a:srgbClr val="00295C"/>
                </a:solidFill>
                <a:latin typeface="+mn-lt"/>
                <a:ea typeface="+mn-ea"/>
                <a:cs typeface="+mn-cs"/>
              </a:defRPr>
            </a:lvl2pPr>
            <a:lvl3pPr marL="914400" indent="0">
              <a:buFont typeface="Arial" panose="020B0604020202020204" pitchFamily="34" charset="0"/>
              <a:buNone/>
              <a:defRPr sz="1200" b="1">
                <a:solidFill>
                  <a:srgbClr val="00295C"/>
                </a:solidFill>
                <a:latin typeface="+mn-lt"/>
                <a:ea typeface="+mn-ea"/>
                <a:cs typeface="+mn-cs"/>
              </a:defRPr>
            </a:lvl3pPr>
            <a:lvl4pPr marL="1371600" indent="0">
              <a:buFont typeface="Arial" panose="020B0604020202020204" pitchFamily="34" charset="0"/>
              <a:buNone/>
              <a:defRPr sz="1200" b="1">
                <a:solidFill>
                  <a:srgbClr val="00295C"/>
                </a:solidFill>
                <a:latin typeface="+mn-lt"/>
                <a:ea typeface="+mn-ea"/>
                <a:cs typeface="+mn-cs"/>
              </a:defRPr>
            </a:lvl4pPr>
            <a:lvl5pPr marL="1828800" indent="0">
              <a:buFont typeface="Arial" panose="020B0604020202020204" pitchFamily="34" charset="0"/>
              <a:buNone/>
              <a:defRPr sz="1200" b="1">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Present date</a:t>
            </a:r>
          </a:p>
        </p:txBody>
      </p:sp>
      <p:sp>
        <p:nvSpPr>
          <p:cNvPr id="16" name="Text Placeholder 3">
            <a:extLst>
              <a:ext uri="{FF2B5EF4-FFF2-40B4-BE49-F238E27FC236}">
                <a16:creationId xmlns:a16="http://schemas.microsoft.com/office/drawing/2014/main" id="{A26B7432-61A5-45AC-8946-F2FC265D61C6}"/>
              </a:ext>
            </a:extLst>
          </p:cNvPr>
          <p:cNvSpPr txBox="1">
            <a:spLocks/>
          </p:cNvSpPr>
          <p:nvPr/>
        </p:nvSpPr>
        <p:spPr>
          <a:xfrm>
            <a:off x="2169027" y="6093022"/>
            <a:ext cx="4749933" cy="307777"/>
          </a:xfrm>
          <a:prstGeom prst="rect">
            <a:avLst/>
          </a:prstGeom>
        </p:spPr>
        <p:txBody>
          <a:bodyPr vert="horz" lIns="0" tIns="0" rIns="0" bIns="0" rtlCol="0">
            <a:spAutoFit/>
          </a:bodyPr>
          <a:lstStyle>
            <a:lvl1pPr marL="0" indent="0">
              <a:buFont typeface="Arial" panose="020B0604020202020204" pitchFamily="34" charset="0"/>
              <a:buNone/>
              <a:defRPr sz="1200" b="0">
                <a:solidFill>
                  <a:srgbClr val="00295C"/>
                </a:solidFill>
                <a:latin typeface="+mn-lt"/>
                <a:ea typeface="+mn-ea"/>
                <a:cs typeface="+mn-cs"/>
              </a:defRPr>
            </a:lvl1pPr>
            <a:lvl2pPr marL="457200" indent="0">
              <a:buFont typeface="Arial" panose="020B0604020202020204" pitchFamily="34" charset="0"/>
              <a:buNone/>
              <a:defRPr sz="1200" b="0">
                <a:solidFill>
                  <a:srgbClr val="00295C"/>
                </a:solidFill>
                <a:latin typeface="+mn-lt"/>
                <a:ea typeface="+mn-ea"/>
                <a:cs typeface="+mn-cs"/>
              </a:defRPr>
            </a:lvl2pPr>
            <a:lvl3pPr marL="914400" indent="0">
              <a:buFont typeface="Arial" panose="020B0604020202020204" pitchFamily="34" charset="0"/>
              <a:buNone/>
              <a:defRPr sz="1200" b="0">
                <a:solidFill>
                  <a:srgbClr val="00295C"/>
                </a:solidFill>
                <a:latin typeface="+mn-lt"/>
                <a:ea typeface="+mn-ea"/>
                <a:cs typeface="+mn-cs"/>
              </a:defRPr>
            </a:lvl3pPr>
            <a:lvl4pPr marL="1371600" indent="0">
              <a:buFont typeface="Arial" panose="020B0604020202020204" pitchFamily="34" charset="0"/>
              <a:buNone/>
              <a:defRPr sz="1200" b="0">
                <a:solidFill>
                  <a:srgbClr val="00295C"/>
                </a:solidFill>
                <a:latin typeface="+mn-lt"/>
                <a:ea typeface="+mn-ea"/>
                <a:cs typeface="+mn-cs"/>
              </a:defRPr>
            </a:lvl4pPr>
            <a:lvl5pPr marL="1828800" indent="0">
              <a:buFont typeface="Arial" panose="020B0604020202020204" pitchFamily="34" charset="0"/>
              <a:buNone/>
              <a:defRPr sz="1200" b="0">
                <a:solidFill>
                  <a:srgbClr val="00295C"/>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t>April 19, 2022</a:t>
            </a:r>
          </a:p>
        </p:txBody>
      </p:sp>
    </p:spTree>
    <p:extLst>
      <p:ext uri="{BB962C8B-B14F-4D97-AF65-F5344CB8AC3E}">
        <p14:creationId xmlns:p14="http://schemas.microsoft.com/office/powerpoint/2010/main" val="130595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9</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p:txBody>
          <a:bodyPr/>
          <a:lstStyle/>
          <a:p>
            <a:r>
              <a:rPr lang="en-US" dirty="0"/>
              <a:t>Next steps</a:t>
            </a:r>
            <a:endParaRPr lang="en-CA" dirty="0"/>
          </a:p>
        </p:txBody>
      </p:sp>
      <p:pic>
        <p:nvPicPr>
          <p:cNvPr id="5" name="Picture 4">
            <a:extLst>
              <a:ext uri="{FF2B5EF4-FFF2-40B4-BE49-F238E27FC236}">
                <a16:creationId xmlns:a16="http://schemas.microsoft.com/office/drawing/2014/main" id="{8A28649E-D380-4290-999D-B889BE114F5C}"/>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10" name="TextBox 9">
            <a:extLst>
              <a:ext uri="{FF2B5EF4-FFF2-40B4-BE49-F238E27FC236}">
                <a16:creationId xmlns:a16="http://schemas.microsoft.com/office/drawing/2014/main" id="{9F24F7BD-7171-4E34-9BE2-4C31B18804FA}"/>
              </a:ext>
            </a:extLst>
          </p:cNvPr>
          <p:cNvSpPr txBox="1"/>
          <p:nvPr/>
        </p:nvSpPr>
        <p:spPr>
          <a:xfrm>
            <a:off x="673100" y="1600200"/>
            <a:ext cx="12947654" cy="46504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00295C"/>
                </a:solidFill>
                <a:cs typeface="Calibri" panose="020F0502020204030204" pitchFamily="34" charset="0"/>
              </a:rPr>
              <a:t>Model alcohol policy effect (alcohol availability and taxation)</a:t>
            </a:r>
          </a:p>
          <a:p>
            <a:pPr marL="285750" indent="-285750">
              <a:lnSpc>
                <a:spcPct val="150000"/>
              </a:lnSpc>
              <a:buFont typeface="Arial" panose="020B0604020202020204" pitchFamily="34" charset="0"/>
              <a:buChar char="•"/>
            </a:pPr>
            <a:r>
              <a:rPr lang="en-US" sz="2000" dirty="0">
                <a:solidFill>
                  <a:srgbClr val="00295C"/>
                </a:solidFill>
                <a:cs typeface="Calibri" panose="020F0502020204030204" pitchFamily="34" charset="0"/>
              </a:rPr>
              <a:t>Consider uncertainty in the estimates (multiple microsimulations) </a:t>
            </a:r>
          </a:p>
          <a:p>
            <a:pPr marL="285750" indent="-285750">
              <a:lnSpc>
                <a:spcPct val="150000"/>
              </a:lnSpc>
              <a:buFont typeface="Arial" panose="020B0604020202020204" pitchFamily="34" charset="0"/>
              <a:buChar char="•"/>
            </a:pPr>
            <a:r>
              <a:rPr lang="en-US" sz="2000" dirty="0">
                <a:solidFill>
                  <a:srgbClr val="00295C"/>
                </a:solidFill>
              </a:rPr>
              <a:t>Three-state model</a:t>
            </a:r>
          </a:p>
          <a:p>
            <a:pPr marL="742950" lvl="1" indent="-285750">
              <a:lnSpc>
                <a:spcPct val="150000"/>
              </a:lnSpc>
              <a:buFont typeface="Arial" panose="020B0604020202020204" pitchFamily="34" charset="0"/>
              <a:buChar char="•"/>
            </a:pPr>
            <a:r>
              <a:rPr lang="en-US" sz="2000" dirty="0">
                <a:solidFill>
                  <a:srgbClr val="00295C"/>
                </a:solidFill>
              </a:rPr>
              <a:t>Healthy state </a:t>
            </a:r>
            <a:r>
              <a:rPr lang="en-US" sz="2000" dirty="0">
                <a:solidFill>
                  <a:srgbClr val="00295C"/>
                </a:solidFill>
                <a:cs typeface="Calibri" panose="020F0502020204030204" pitchFamily="34" charset="0"/>
              </a:rPr>
              <a:t>↔ </a:t>
            </a:r>
            <a:r>
              <a:rPr lang="en-US" sz="2000" dirty="0">
                <a:solidFill>
                  <a:srgbClr val="00295C"/>
                </a:solidFill>
              </a:rPr>
              <a:t>sick state </a:t>
            </a:r>
            <a:r>
              <a:rPr lang="en-US" sz="2000" dirty="0">
                <a:solidFill>
                  <a:srgbClr val="00295C"/>
                </a:solidFill>
                <a:cs typeface="Calibri" panose="020F0502020204030204" pitchFamily="34" charset="0"/>
              </a:rPr>
              <a:t>→ Death state</a:t>
            </a:r>
          </a:p>
          <a:p>
            <a:pPr marL="285750" indent="-285750">
              <a:lnSpc>
                <a:spcPct val="150000"/>
              </a:lnSpc>
              <a:buFont typeface="Arial" panose="020B0604020202020204" pitchFamily="34" charset="0"/>
              <a:buChar char="•"/>
            </a:pPr>
            <a:r>
              <a:rPr lang="en-US" sz="2000" dirty="0">
                <a:solidFill>
                  <a:srgbClr val="00295C"/>
                </a:solidFill>
              </a:rPr>
              <a:t>Derive Canadian-specific transition probabilities for alcohol morbidity and mortality</a:t>
            </a:r>
          </a:p>
          <a:p>
            <a:pPr marL="742950" lvl="1" indent="-285750">
              <a:lnSpc>
                <a:spcPct val="150000"/>
              </a:lnSpc>
              <a:buFont typeface="Arial" panose="020B0604020202020204" pitchFamily="34" charset="0"/>
              <a:buChar char="•"/>
            </a:pPr>
            <a:r>
              <a:rPr lang="en-US" sz="2000" dirty="0">
                <a:solidFill>
                  <a:srgbClr val="00295C"/>
                </a:solidFill>
              </a:rPr>
              <a:t>Account for the amount of alcohol, and cumulative consumption</a:t>
            </a:r>
          </a:p>
          <a:p>
            <a:pPr marL="742950" lvl="1" indent="-285750">
              <a:lnSpc>
                <a:spcPct val="150000"/>
              </a:lnSpc>
              <a:buFont typeface="Arial" panose="020B0604020202020204" pitchFamily="34" charset="0"/>
              <a:buChar char="•"/>
            </a:pPr>
            <a:r>
              <a:rPr lang="en-US" sz="2000" dirty="0">
                <a:solidFill>
                  <a:srgbClr val="00295C"/>
                </a:solidFill>
              </a:rPr>
              <a:t>Lagged effects of alcohol consumption</a:t>
            </a:r>
          </a:p>
          <a:p>
            <a:pPr marL="285750" indent="-285750">
              <a:lnSpc>
                <a:spcPct val="150000"/>
              </a:lnSpc>
              <a:buFont typeface="Arial" panose="020B0604020202020204" pitchFamily="34" charset="0"/>
              <a:buChar char="•"/>
            </a:pPr>
            <a:r>
              <a:rPr lang="en-US" sz="2000" dirty="0">
                <a:solidFill>
                  <a:srgbClr val="00295C"/>
                </a:solidFill>
                <a:cs typeface="Calibri" panose="020F0502020204030204" pitchFamily="34" charset="0"/>
              </a:rPr>
              <a:t>Consider dynamics in demography</a:t>
            </a:r>
          </a:p>
          <a:p>
            <a:pPr marL="742950" lvl="1" indent="-285750">
              <a:lnSpc>
                <a:spcPct val="150000"/>
              </a:lnSpc>
              <a:buFont typeface="Arial" panose="020B0604020202020204" pitchFamily="34" charset="0"/>
              <a:buChar char="•"/>
            </a:pPr>
            <a:r>
              <a:rPr lang="en-US" sz="2000" dirty="0">
                <a:solidFill>
                  <a:srgbClr val="00295C"/>
                </a:solidFill>
                <a:cs typeface="Calibri" panose="020F0502020204030204" pitchFamily="34" charset="0"/>
              </a:rPr>
              <a:t>Introduce “new” individuals to the population (birth and immigrations)</a:t>
            </a:r>
          </a:p>
          <a:p>
            <a:pPr marL="285750" indent="-285750">
              <a:lnSpc>
                <a:spcPct val="150000"/>
              </a:lnSpc>
              <a:buFont typeface="Arial" panose="020B0604020202020204" pitchFamily="34" charset="0"/>
              <a:buChar char="•"/>
            </a:pPr>
            <a:endParaRPr lang="en-US" sz="2000" dirty="0">
              <a:solidFill>
                <a:srgbClr val="00295C"/>
              </a:solidFill>
            </a:endParaRPr>
          </a:p>
        </p:txBody>
      </p:sp>
    </p:spTree>
    <p:extLst>
      <p:ext uri="{BB962C8B-B14F-4D97-AF65-F5344CB8AC3E}">
        <p14:creationId xmlns:p14="http://schemas.microsoft.com/office/powerpoint/2010/main" val="23460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6D2A-B029-DA45-83CB-01068D825344}"/>
              </a:ext>
            </a:extLst>
          </p:cNvPr>
          <p:cNvSpPr>
            <a:spLocks noGrp="1"/>
          </p:cNvSpPr>
          <p:nvPr>
            <p:ph type="ctrTitle"/>
          </p:nvPr>
        </p:nvSpPr>
        <p:spPr>
          <a:xfrm>
            <a:off x="472008" y="1447800"/>
            <a:ext cx="6479032" cy="589905"/>
          </a:xfrm>
        </p:spPr>
        <p:txBody>
          <a:bodyPr/>
          <a:lstStyle/>
          <a:p>
            <a:r>
              <a:rPr lang="en-US" sz="4000" dirty="0">
                <a:latin typeface="+mn-lt"/>
              </a:rPr>
              <a:t>Acknowledgement</a:t>
            </a:r>
          </a:p>
        </p:txBody>
      </p:sp>
      <p:sp>
        <p:nvSpPr>
          <p:cNvPr id="4" name="Text Placeholder 3">
            <a:extLst>
              <a:ext uri="{FF2B5EF4-FFF2-40B4-BE49-F238E27FC236}">
                <a16:creationId xmlns:a16="http://schemas.microsoft.com/office/drawing/2014/main" id="{D67F8390-6C20-1242-BAF8-B42EEB6CD8DA}"/>
              </a:ext>
            </a:extLst>
          </p:cNvPr>
          <p:cNvSpPr>
            <a:spLocks noGrp="1"/>
          </p:cNvSpPr>
          <p:nvPr>
            <p:ph type="body" sz="quarter" idx="12"/>
          </p:nvPr>
        </p:nvSpPr>
        <p:spPr>
          <a:xfrm>
            <a:off x="510108" y="2438400"/>
            <a:ext cx="5738292" cy="3253776"/>
          </a:xfrm>
        </p:spPr>
        <p:txBody>
          <a:bodyPr/>
          <a:lstStyle/>
          <a:p>
            <a:pPr>
              <a:lnSpc>
                <a:spcPct val="150000"/>
              </a:lnSpc>
            </a:pPr>
            <a:r>
              <a:rPr lang="en-US" sz="2400" dirty="0"/>
              <a:t>Lennon Li (PhD)</a:t>
            </a:r>
          </a:p>
          <a:p>
            <a:pPr>
              <a:lnSpc>
                <a:spcPct val="150000"/>
              </a:lnSpc>
            </a:pPr>
            <a:r>
              <a:rPr lang="en-US" sz="2400" dirty="0"/>
              <a:t>Brendan Smith (PhD)</a:t>
            </a:r>
          </a:p>
          <a:p>
            <a:pPr>
              <a:lnSpc>
                <a:spcPct val="150000"/>
              </a:lnSpc>
            </a:pPr>
            <a:r>
              <a:rPr lang="en-US" sz="2400" dirty="0"/>
              <a:t>Erin </a:t>
            </a:r>
            <a:r>
              <a:rPr lang="en-US" sz="2400" dirty="0" err="1"/>
              <a:t>Hobin</a:t>
            </a:r>
            <a:r>
              <a:rPr lang="en-US" sz="2400" dirty="0"/>
              <a:t> (PhD)</a:t>
            </a:r>
          </a:p>
          <a:p>
            <a:pPr>
              <a:lnSpc>
                <a:spcPct val="150000"/>
              </a:lnSpc>
            </a:pPr>
            <a:r>
              <a:rPr lang="en-US" sz="2400" dirty="0"/>
              <a:t>Christine Warren (MPH)</a:t>
            </a:r>
          </a:p>
          <a:p>
            <a:pPr>
              <a:lnSpc>
                <a:spcPct val="150000"/>
              </a:lnSpc>
            </a:pPr>
            <a:r>
              <a:rPr lang="en-US" sz="2400" dirty="0"/>
              <a:t>Alessandra </a:t>
            </a:r>
            <a:r>
              <a:rPr lang="en-US" sz="2400" dirty="0" err="1"/>
              <a:t>Andreacchi</a:t>
            </a:r>
            <a:r>
              <a:rPr lang="en-US" sz="2400" dirty="0"/>
              <a:t> (MPH)</a:t>
            </a:r>
          </a:p>
          <a:p>
            <a:pPr>
              <a:lnSpc>
                <a:spcPct val="150000"/>
              </a:lnSpc>
            </a:pPr>
            <a:r>
              <a:rPr lang="en-US" sz="2400" dirty="0"/>
              <a:t>Hana Fu (MSA)</a:t>
            </a:r>
          </a:p>
        </p:txBody>
      </p:sp>
      <p:pic>
        <p:nvPicPr>
          <p:cNvPr id="5" name="Picture 4">
            <a:extLst>
              <a:ext uri="{FF2B5EF4-FFF2-40B4-BE49-F238E27FC236}">
                <a16:creationId xmlns:a16="http://schemas.microsoft.com/office/drawing/2014/main" id="{0A4171BF-9BD3-4B2F-9AD2-879BDDCC6C41}"/>
              </a:ext>
            </a:extLst>
          </p:cNvPr>
          <p:cNvPicPr>
            <a:picLocks noChangeAspect="1"/>
          </p:cNvPicPr>
          <p:nvPr/>
        </p:nvPicPr>
        <p:blipFill>
          <a:blip r:embed="rId2"/>
          <a:stretch>
            <a:fillRect/>
          </a:stretch>
        </p:blipFill>
        <p:spPr>
          <a:xfrm>
            <a:off x="4572000" y="7391400"/>
            <a:ext cx="2185148" cy="457200"/>
          </a:xfrm>
          <a:prstGeom prst="rect">
            <a:avLst/>
          </a:prstGeom>
        </p:spPr>
      </p:pic>
    </p:spTree>
    <p:extLst>
      <p:ext uri="{BB962C8B-B14F-4D97-AF65-F5344CB8AC3E}">
        <p14:creationId xmlns:p14="http://schemas.microsoft.com/office/powerpoint/2010/main" val="325242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C10-37CF-224F-A405-39376C4D45A5}"/>
              </a:ext>
            </a:extLst>
          </p:cNvPr>
          <p:cNvSpPr>
            <a:spLocks noGrp="1"/>
          </p:cNvSpPr>
          <p:nvPr>
            <p:ph type="title"/>
          </p:nvPr>
        </p:nvSpPr>
        <p:spPr>
          <a:xfrm>
            <a:off x="7620000" y="2775972"/>
            <a:ext cx="6607474" cy="2677656"/>
          </a:xfrm>
        </p:spPr>
        <p:txBody>
          <a:bodyPr/>
          <a:lstStyle/>
          <a:p>
            <a:r>
              <a:rPr lang="en-US" dirty="0"/>
              <a:t>Thank you!</a:t>
            </a:r>
            <a:br>
              <a:rPr lang="en-US" dirty="0"/>
            </a:br>
            <a:br>
              <a:rPr lang="en-US" dirty="0"/>
            </a:br>
            <a:br>
              <a:rPr lang="en-US" dirty="0"/>
            </a:br>
            <a:r>
              <a:rPr lang="en-US" dirty="0"/>
              <a:t>Questions?</a:t>
            </a:r>
          </a:p>
        </p:txBody>
      </p:sp>
    </p:spTree>
    <p:extLst>
      <p:ext uri="{BB962C8B-B14F-4D97-AF65-F5344CB8AC3E}">
        <p14:creationId xmlns:p14="http://schemas.microsoft.com/office/powerpoint/2010/main" val="117718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1</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p:txBody>
          <a:bodyPr/>
          <a:lstStyle/>
          <a:p>
            <a:r>
              <a:rPr lang="en-US" dirty="0"/>
              <a:t>Background</a:t>
            </a:r>
            <a:endParaRPr lang="en-CA" dirty="0"/>
          </a:p>
        </p:txBody>
      </p:sp>
      <p:pic>
        <p:nvPicPr>
          <p:cNvPr id="6" name="Picture 5">
            <a:extLst>
              <a:ext uri="{FF2B5EF4-FFF2-40B4-BE49-F238E27FC236}">
                <a16:creationId xmlns:a16="http://schemas.microsoft.com/office/drawing/2014/main" id="{820734D3-8282-4461-A402-D9FA599C3ED2}"/>
              </a:ext>
            </a:extLst>
          </p:cNvPr>
          <p:cNvPicPr>
            <a:picLocks noChangeAspect="1"/>
          </p:cNvPicPr>
          <p:nvPr/>
        </p:nvPicPr>
        <p:blipFill>
          <a:blip r:embed="rId3"/>
          <a:stretch>
            <a:fillRect/>
          </a:stretch>
        </p:blipFill>
        <p:spPr>
          <a:xfrm>
            <a:off x="5943600" y="7543800"/>
            <a:ext cx="2185148" cy="457200"/>
          </a:xfrm>
          <a:prstGeom prst="rect">
            <a:avLst/>
          </a:prstGeom>
        </p:spPr>
      </p:pic>
      <p:pic>
        <p:nvPicPr>
          <p:cNvPr id="1026" name="Picture 2" descr="Hospitalizations entirely caused by alcohol; As many as 16 children and youth a day age 10 to 24 (as many males as females); Adults in middle age, age 45 to 64 (twice as many men as women) make up about ½ of these hospitalizations; Source: CIHI, 2019">
            <a:extLst>
              <a:ext uri="{FF2B5EF4-FFF2-40B4-BE49-F238E27FC236}">
                <a16:creationId xmlns:a16="http://schemas.microsoft.com/office/drawing/2014/main" id="{9532B047-6591-4EE4-80BC-C16822EAA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667000"/>
            <a:ext cx="7478321" cy="3200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607B5B-71A7-47E3-83EC-C4A8AB839FF0}"/>
              </a:ext>
            </a:extLst>
          </p:cNvPr>
          <p:cNvSpPr txBox="1"/>
          <p:nvPr/>
        </p:nvSpPr>
        <p:spPr>
          <a:xfrm>
            <a:off x="615946" y="1524000"/>
            <a:ext cx="13284200" cy="5761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95C"/>
                </a:solidFill>
              </a:rPr>
              <a:t>Alcohol is a leading risk factor for death and disease globally and in Canada.</a:t>
            </a:r>
          </a:p>
        </p:txBody>
      </p:sp>
      <p:sp>
        <p:nvSpPr>
          <p:cNvPr id="10" name="TextBox 9">
            <a:extLst>
              <a:ext uri="{FF2B5EF4-FFF2-40B4-BE49-F238E27FC236}">
                <a16:creationId xmlns:a16="http://schemas.microsoft.com/office/drawing/2014/main" id="{208B108B-9E64-48E4-B655-1150EB8DCDE2}"/>
              </a:ext>
            </a:extLst>
          </p:cNvPr>
          <p:cNvSpPr txBox="1"/>
          <p:nvPr/>
        </p:nvSpPr>
        <p:spPr>
          <a:xfrm>
            <a:off x="615946" y="2099086"/>
            <a:ext cx="5556254" cy="3844514"/>
          </a:xfrm>
          <a:prstGeom prst="rect">
            <a:avLst/>
          </a:prstGeom>
          <a:noFill/>
        </p:spPr>
        <p:txBody>
          <a:bodyPr wrap="square">
            <a:spAutoFit/>
          </a:bodyPr>
          <a:lstStyle/>
          <a:p>
            <a:pPr marL="285750" indent="-285750">
              <a:lnSpc>
                <a:spcPct val="114000"/>
              </a:lnSpc>
              <a:buFont typeface="Arial" panose="020B0604020202020204" pitchFamily="34" charset="0"/>
              <a:buChar char="•"/>
            </a:pPr>
            <a:r>
              <a:rPr lang="en-US" sz="2400" dirty="0">
                <a:solidFill>
                  <a:srgbClr val="00295C"/>
                </a:solidFill>
              </a:rPr>
              <a:t>Burden of disease in Canada (2000-16)</a:t>
            </a:r>
          </a:p>
          <a:p>
            <a:pPr marL="742950" lvl="1" indent="-285750">
              <a:lnSpc>
                <a:spcPct val="114000"/>
              </a:lnSpc>
              <a:buFont typeface="Arial" panose="020B0604020202020204" pitchFamily="34" charset="0"/>
              <a:buChar char="•"/>
            </a:pPr>
            <a:r>
              <a:rPr lang="en-US" sz="2400" dirty="0">
                <a:solidFill>
                  <a:srgbClr val="00295C"/>
                </a:solidFill>
              </a:rPr>
              <a:t>Men experience more alcohol attributable deaths than women </a:t>
            </a:r>
          </a:p>
          <a:p>
            <a:pPr marL="742950" lvl="1" indent="-285750">
              <a:lnSpc>
                <a:spcPct val="114000"/>
              </a:lnSpc>
              <a:buFont typeface="Arial" panose="020B0604020202020204" pitchFamily="34" charset="0"/>
              <a:buChar char="•"/>
            </a:pPr>
            <a:r>
              <a:rPr lang="en-US" sz="2400" dirty="0">
                <a:solidFill>
                  <a:srgbClr val="00295C"/>
                </a:solidFill>
              </a:rPr>
              <a:t>Young women experienced a dramatic increase in harms</a:t>
            </a:r>
          </a:p>
          <a:p>
            <a:pPr marL="742950" lvl="1" indent="-285750">
              <a:lnSpc>
                <a:spcPct val="114000"/>
              </a:lnSpc>
              <a:buFont typeface="Arial" panose="020B0604020202020204" pitchFamily="34" charset="0"/>
              <a:buChar char="•"/>
            </a:pPr>
            <a:r>
              <a:rPr lang="en-US" sz="2400" dirty="0">
                <a:solidFill>
                  <a:srgbClr val="00295C"/>
                </a:solidFill>
              </a:rPr>
              <a:t>Greatest burden among those in the middle age</a:t>
            </a:r>
          </a:p>
        </p:txBody>
      </p:sp>
      <p:sp>
        <p:nvSpPr>
          <p:cNvPr id="11" name="TextBox 10">
            <a:extLst>
              <a:ext uri="{FF2B5EF4-FFF2-40B4-BE49-F238E27FC236}">
                <a16:creationId xmlns:a16="http://schemas.microsoft.com/office/drawing/2014/main" id="{43E16F38-0EEA-4756-9AF7-FF1C9E8427FD}"/>
              </a:ext>
            </a:extLst>
          </p:cNvPr>
          <p:cNvSpPr txBox="1"/>
          <p:nvPr/>
        </p:nvSpPr>
        <p:spPr>
          <a:xfrm>
            <a:off x="673099" y="6036775"/>
            <a:ext cx="12738099" cy="897425"/>
          </a:xfrm>
          <a:prstGeom prst="rect">
            <a:avLst/>
          </a:prstGeom>
          <a:noFill/>
        </p:spPr>
        <p:txBody>
          <a:bodyPr wrap="square">
            <a:spAutoFit/>
          </a:bodyPr>
          <a:lstStyle/>
          <a:p>
            <a:pPr marL="285750" indent="-285750">
              <a:lnSpc>
                <a:spcPct val="114000"/>
              </a:lnSpc>
              <a:buFont typeface="Arial" panose="020B0604020202020204" pitchFamily="34" charset="0"/>
              <a:buChar char="•"/>
            </a:pPr>
            <a:r>
              <a:rPr lang="en-US" sz="2400" dirty="0">
                <a:solidFill>
                  <a:srgbClr val="00295C"/>
                </a:solidFill>
              </a:rPr>
              <a:t>Starting in 2015, Ontario had deregulated the sale of alcohol through increasing availability and decreasing taxation</a:t>
            </a:r>
          </a:p>
        </p:txBody>
      </p:sp>
      <p:sp>
        <p:nvSpPr>
          <p:cNvPr id="7" name="Rectangle 6">
            <a:extLst>
              <a:ext uri="{FF2B5EF4-FFF2-40B4-BE49-F238E27FC236}">
                <a16:creationId xmlns:a16="http://schemas.microsoft.com/office/drawing/2014/main" id="{B59F32CA-546D-4873-AB56-3CAC4F2C3357}"/>
              </a:ext>
            </a:extLst>
          </p:cNvPr>
          <p:cNvSpPr/>
          <p:nvPr/>
        </p:nvSpPr>
        <p:spPr>
          <a:xfrm>
            <a:off x="6629399" y="5164625"/>
            <a:ext cx="1905000" cy="24557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3" name="Rectangle 12">
            <a:extLst>
              <a:ext uri="{FF2B5EF4-FFF2-40B4-BE49-F238E27FC236}">
                <a16:creationId xmlns:a16="http://schemas.microsoft.com/office/drawing/2014/main" id="{DB21B51D-5539-48D6-B216-AF716FB93B93}"/>
              </a:ext>
            </a:extLst>
          </p:cNvPr>
          <p:cNvSpPr/>
          <p:nvPr/>
        </p:nvSpPr>
        <p:spPr>
          <a:xfrm>
            <a:off x="11201399" y="3505199"/>
            <a:ext cx="2209800" cy="22860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4" name="Rectangle 13">
            <a:extLst>
              <a:ext uri="{FF2B5EF4-FFF2-40B4-BE49-F238E27FC236}">
                <a16:creationId xmlns:a16="http://schemas.microsoft.com/office/drawing/2014/main" id="{B50E7D41-082A-4E97-88FD-A8CF6A1DF164}"/>
              </a:ext>
            </a:extLst>
          </p:cNvPr>
          <p:cNvSpPr/>
          <p:nvPr/>
        </p:nvSpPr>
        <p:spPr>
          <a:xfrm>
            <a:off x="11201399" y="3276598"/>
            <a:ext cx="2209800" cy="22860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5" name="Rectangle 14">
            <a:extLst>
              <a:ext uri="{FF2B5EF4-FFF2-40B4-BE49-F238E27FC236}">
                <a16:creationId xmlns:a16="http://schemas.microsoft.com/office/drawing/2014/main" id="{3C23529C-92F8-48DE-BD4A-55AD678B764A}"/>
              </a:ext>
            </a:extLst>
          </p:cNvPr>
          <p:cNvSpPr/>
          <p:nvPr/>
        </p:nvSpPr>
        <p:spPr>
          <a:xfrm>
            <a:off x="11201399" y="4018785"/>
            <a:ext cx="2209800" cy="139141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85269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2</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p:txBody>
          <a:bodyPr/>
          <a:lstStyle/>
          <a:p>
            <a:r>
              <a:rPr lang="en-US" dirty="0"/>
              <a:t>Background</a:t>
            </a:r>
            <a:endParaRPr lang="en-CA" dirty="0"/>
          </a:p>
        </p:txBody>
      </p:sp>
      <p:pic>
        <p:nvPicPr>
          <p:cNvPr id="6" name="Picture 5">
            <a:extLst>
              <a:ext uri="{FF2B5EF4-FFF2-40B4-BE49-F238E27FC236}">
                <a16:creationId xmlns:a16="http://schemas.microsoft.com/office/drawing/2014/main" id="{820734D3-8282-4461-A402-D9FA599C3ED2}"/>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9" name="TextBox 8">
            <a:extLst>
              <a:ext uri="{FF2B5EF4-FFF2-40B4-BE49-F238E27FC236}">
                <a16:creationId xmlns:a16="http://schemas.microsoft.com/office/drawing/2014/main" id="{CA607B5B-71A7-47E3-83EC-C4A8AB839FF0}"/>
              </a:ext>
            </a:extLst>
          </p:cNvPr>
          <p:cNvSpPr txBox="1"/>
          <p:nvPr/>
        </p:nvSpPr>
        <p:spPr>
          <a:xfrm>
            <a:off x="615946" y="1905000"/>
            <a:ext cx="12947654" cy="4454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95C"/>
                </a:solidFill>
              </a:rPr>
              <a:t>Microsimulation model</a:t>
            </a:r>
          </a:p>
          <a:p>
            <a:pPr marL="742950" lvl="1" indent="-285750">
              <a:lnSpc>
                <a:spcPct val="150000"/>
              </a:lnSpc>
              <a:buFont typeface="Arial" panose="020B0604020202020204" pitchFamily="34" charset="0"/>
              <a:buChar char="•"/>
            </a:pPr>
            <a:r>
              <a:rPr lang="en-US" sz="2400" dirty="0">
                <a:solidFill>
                  <a:srgbClr val="00295C"/>
                </a:solidFill>
              </a:rPr>
              <a:t>Individual-level</a:t>
            </a:r>
          </a:p>
          <a:p>
            <a:pPr marL="742950" lvl="1" indent="-285750">
              <a:lnSpc>
                <a:spcPct val="150000"/>
              </a:lnSpc>
              <a:buFont typeface="Arial" panose="020B0604020202020204" pitchFamily="34" charset="0"/>
              <a:buChar char="•"/>
            </a:pPr>
            <a:r>
              <a:rPr lang="en-US" sz="2400" dirty="0">
                <a:solidFill>
                  <a:srgbClr val="00295C"/>
                </a:solidFill>
              </a:rPr>
              <a:t>Structured around a set of mutually exclusive health states</a:t>
            </a:r>
          </a:p>
          <a:p>
            <a:pPr marL="742950" lvl="1" indent="-285750">
              <a:lnSpc>
                <a:spcPct val="150000"/>
              </a:lnSpc>
              <a:buFont typeface="Arial" panose="020B0604020202020204" pitchFamily="34" charset="0"/>
              <a:buChar char="•"/>
            </a:pPr>
            <a:r>
              <a:rPr lang="en-US" sz="2400" dirty="0">
                <a:solidFill>
                  <a:srgbClr val="00295C"/>
                </a:solidFill>
              </a:rPr>
              <a:t>Each individual can only be in one health state at any time cycle</a:t>
            </a:r>
          </a:p>
          <a:p>
            <a:pPr marL="742950" lvl="1" indent="-285750">
              <a:lnSpc>
                <a:spcPct val="150000"/>
              </a:lnSpc>
              <a:buFont typeface="Arial" panose="020B0604020202020204" pitchFamily="34" charset="0"/>
              <a:buChar char="•"/>
            </a:pPr>
            <a:r>
              <a:rPr lang="en-US" sz="2400" dirty="0">
                <a:solidFill>
                  <a:srgbClr val="00295C"/>
                </a:solidFill>
              </a:rPr>
              <a:t>Apply incidence/mortality risk to model the progress of disease </a:t>
            </a:r>
          </a:p>
          <a:p>
            <a:pPr marL="742950" lvl="1" indent="-285750">
              <a:lnSpc>
                <a:spcPct val="150000"/>
              </a:lnSpc>
              <a:buFont typeface="Arial" panose="020B0604020202020204" pitchFamily="34" charset="0"/>
              <a:buChar char="•"/>
            </a:pPr>
            <a:r>
              <a:rPr lang="en-US" sz="2400" dirty="0">
                <a:solidFill>
                  <a:srgbClr val="00295C"/>
                </a:solidFill>
              </a:rPr>
              <a:t>Probability of incidence being stochastic</a:t>
            </a:r>
          </a:p>
          <a:p>
            <a:pPr marL="742950" lvl="1" indent="-285750">
              <a:lnSpc>
                <a:spcPct val="150000"/>
              </a:lnSpc>
              <a:buFont typeface="Arial" panose="020B0604020202020204" pitchFamily="34" charset="0"/>
              <a:buChar char="•"/>
            </a:pPr>
            <a:r>
              <a:rPr lang="en-US" sz="2400" dirty="0">
                <a:solidFill>
                  <a:srgbClr val="00295C"/>
                </a:solidFill>
              </a:rPr>
              <a:t>Used in chronic disease epidemiology </a:t>
            </a:r>
          </a:p>
          <a:p>
            <a:pPr marL="1200150" lvl="2" indent="-285750">
              <a:lnSpc>
                <a:spcPct val="150000"/>
              </a:lnSpc>
              <a:buFont typeface="Arial" panose="020B0604020202020204" pitchFamily="34" charset="0"/>
              <a:buChar char="•"/>
            </a:pPr>
            <a:r>
              <a:rPr lang="en-US" sz="2400" dirty="0">
                <a:solidFill>
                  <a:srgbClr val="00295C"/>
                </a:solidFill>
              </a:rPr>
              <a:t>For example, impact of alcohol policies </a:t>
            </a:r>
          </a:p>
        </p:txBody>
      </p:sp>
    </p:spTree>
    <p:extLst>
      <p:ext uri="{BB962C8B-B14F-4D97-AF65-F5344CB8AC3E}">
        <p14:creationId xmlns:p14="http://schemas.microsoft.com/office/powerpoint/2010/main" val="225416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3</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p:txBody>
          <a:bodyPr/>
          <a:lstStyle/>
          <a:p>
            <a:r>
              <a:rPr lang="en-US" dirty="0"/>
              <a:t>Research Question</a:t>
            </a:r>
            <a:endParaRPr lang="en-CA" dirty="0"/>
          </a:p>
        </p:txBody>
      </p:sp>
      <p:pic>
        <p:nvPicPr>
          <p:cNvPr id="6" name="Picture 5">
            <a:extLst>
              <a:ext uri="{FF2B5EF4-FFF2-40B4-BE49-F238E27FC236}">
                <a16:creationId xmlns:a16="http://schemas.microsoft.com/office/drawing/2014/main" id="{820734D3-8282-4461-A402-D9FA599C3ED2}"/>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8" name="Arrow: Pentagon 7">
            <a:extLst>
              <a:ext uri="{FF2B5EF4-FFF2-40B4-BE49-F238E27FC236}">
                <a16:creationId xmlns:a16="http://schemas.microsoft.com/office/drawing/2014/main" id="{45A77DEA-6E7E-43D8-9162-9EC829CD36E0}"/>
              </a:ext>
            </a:extLst>
          </p:cNvPr>
          <p:cNvSpPr/>
          <p:nvPr/>
        </p:nvSpPr>
        <p:spPr>
          <a:xfrm>
            <a:off x="914400" y="1855231"/>
            <a:ext cx="11201400" cy="141223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ctr"/>
          <a:lstStyle/>
          <a:p>
            <a:pPr>
              <a:lnSpc>
                <a:spcPct val="120000"/>
              </a:lnSpc>
            </a:pPr>
            <a:r>
              <a:rPr lang="en-US" sz="2400" b="1" i="1" dirty="0">
                <a:solidFill>
                  <a:schemeClr val="bg1"/>
                </a:solidFill>
              </a:rPr>
              <a:t>Objective</a:t>
            </a:r>
            <a:r>
              <a:rPr lang="en-US" sz="2400" b="1" dirty="0">
                <a:solidFill>
                  <a:schemeClr val="bg1"/>
                </a:solidFill>
              </a:rPr>
              <a:t>: Set up </a:t>
            </a:r>
            <a:r>
              <a:rPr lang="en-US" sz="2400" b="1" u="sng" dirty="0">
                <a:solidFill>
                  <a:schemeClr val="bg1"/>
                </a:solidFill>
              </a:rPr>
              <a:t>basic</a:t>
            </a:r>
            <a:r>
              <a:rPr lang="en-US" sz="2400" b="1" dirty="0">
                <a:solidFill>
                  <a:schemeClr val="bg1"/>
                </a:solidFill>
              </a:rPr>
              <a:t> structure for the alcohol policy microsimulation model to understand alcohol harms for the population in Ontario from 2013-2043</a:t>
            </a:r>
          </a:p>
        </p:txBody>
      </p:sp>
      <p:sp>
        <p:nvSpPr>
          <p:cNvPr id="9" name="TextBox 8">
            <a:extLst>
              <a:ext uri="{FF2B5EF4-FFF2-40B4-BE49-F238E27FC236}">
                <a16:creationId xmlns:a16="http://schemas.microsoft.com/office/drawing/2014/main" id="{CA607B5B-71A7-47E3-83EC-C4A8AB839FF0}"/>
              </a:ext>
            </a:extLst>
          </p:cNvPr>
          <p:cNvSpPr txBox="1"/>
          <p:nvPr/>
        </p:nvSpPr>
        <p:spPr>
          <a:xfrm>
            <a:off x="673100" y="3553087"/>
            <a:ext cx="12947654"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95C"/>
                </a:solidFill>
              </a:rPr>
              <a:t>Predict </a:t>
            </a:r>
            <a:r>
              <a:rPr lang="en-US" sz="2400" u="sng" dirty="0">
                <a:solidFill>
                  <a:srgbClr val="00295C"/>
                </a:solidFill>
              </a:rPr>
              <a:t>alcohol-related mortality</a:t>
            </a:r>
            <a:r>
              <a:rPr lang="en-US" sz="2400" dirty="0">
                <a:solidFill>
                  <a:srgbClr val="00295C"/>
                </a:solidFill>
              </a:rPr>
              <a:t> without change in policy effect </a:t>
            </a:r>
          </a:p>
          <a:p>
            <a:pPr marL="285750" indent="-285750">
              <a:lnSpc>
                <a:spcPct val="150000"/>
              </a:lnSpc>
              <a:buFont typeface="Arial" panose="020B0604020202020204" pitchFamily="34" charset="0"/>
              <a:buChar char="•"/>
            </a:pPr>
            <a:r>
              <a:rPr lang="en-US" sz="2400" dirty="0">
                <a:solidFill>
                  <a:srgbClr val="00295C"/>
                </a:solidFill>
              </a:rPr>
              <a:t>Consider differences in age and sex</a:t>
            </a:r>
          </a:p>
          <a:p>
            <a:pPr marL="285750" indent="-285750">
              <a:lnSpc>
                <a:spcPct val="150000"/>
              </a:lnSpc>
              <a:buFont typeface="Arial" panose="020B0604020202020204" pitchFamily="34" charset="0"/>
              <a:buChar char="•"/>
            </a:pPr>
            <a:r>
              <a:rPr lang="en-US" sz="2400" dirty="0">
                <a:solidFill>
                  <a:srgbClr val="00295C"/>
                </a:solidFill>
              </a:rPr>
              <a:t>Focus on the Ontario population</a:t>
            </a:r>
          </a:p>
          <a:p>
            <a:pPr marL="285750" indent="-285750">
              <a:lnSpc>
                <a:spcPct val="150000"/>
              </a:lnSpc>
              <a:buFont typeface="Arial" panose="020B0604020202020204" pitchFamily="34" charset="0"/>
              <a:buChar char="•"/>
            </a:pPr>
            <a:endParaRPr lang="en-US" sz="2400" dirty="0">
              <a:solidFill>
                <a:srgbClr val="00295C"/>
              </a:solidFill>
            </a:endParaRPr>
          </a:p>
        </p:txBody>
      </p:sp>
    </p:spTree>
    <p:extLst>
      <p:ext uri="{BB962C8B-B14F-4D97-AF65-F5344CB8AC3E}">
        <p14:creationId xmlns:p14="http://schemas.microsoft.com/office/powerpoint/2010/main" val="45457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4</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p:txBody>
          <a:bodyPr/>
          <a:lstStyle/>
          <a:p>
            <a:r>
              <a:rPr lang="en-US" dirty="0"/>
              <a:t>Methods</a:t>
            </a:r>
            <a:endParaRPr lang="en-CA" dirty="0"/>
          </a:p>
        </p:txBody>
      </p:sp>
      <p:pic>
        <p:nvPicPr>
          <p:cNvPr id="5" name="Picture 4">
            <a:extLst>
              <a:ext uri="{FF2B5EF4-FFF2-40B4-BE49-F238E27FC236}">
                <a16:creationId xmlns:a16="http://schemas.microsoft.com/office/drawing/2014/main" id="{8A28649E-D380-4290-999D-B889BE114F5C}"/>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10" name="TextBox 9">
            <a:extLst>
              <a:ext uri="{FF2B5EF4-FFF2-40B4-BE49-F238E27FC236}">
                <a16:creationId xmlns:a16="http://schemas.microsoft.com/office/drawing/2014/main" id="{9F24F7BD-7171-4E34-9BE2-4C31B18804FA}"/>
              </a:ext>
            </a:extLst>
          </p:cNvPr>
          <p:cNvSpPr txBox="1"/>
          <p:nvPr/>
        </p:nvSpPr>
        <p:spPr>
          <a:xfrm>
            <a:off x="673100" y="1600200"/>
            <a:ext cx="12947654" cy="5562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95C"/>
                </a:solidFill>
              </a:rPr>
              <a:t>Alcohol policy microsimulation model</a:t>
            </a:r>
          </a:p>
          <a:p>
            <a:pPr marL="742950" lvl="1" indent="-285750">
              <a:lnSpc>
                <a:spcPct val="150000"/>
              </a:lnSpc>
              <a:buFont typeface="Arial" panose="020B0604020202020204" pitchFamily="34" charset="0"/>
              <a:buChar char="•"/>
            </a:pPr>
            <a:r>
              <a:rPr lang="en-US" sz="2400" dirty="0">
                <a:solidFill>
                  <a:srgbClr val="00295C"/>
                </a:solidFill>
              </a:rPr>
              <a:t>Two-state model</a:t>
            </a:r>
          </a:p>
          <a:p>
            <a:pPr marL="1200150" lvl="2" indent="-285750">
              <a:lnSpc>
                <a:spcPct val="150000"/>
              </a:lnSpc>
              <a:buFont typeface="Arial" panose="020B0604020202020204" pitchFamily="34" charset="0"/>
              <a:buChar char="•"/>
            </a:pPr>
            <a:r>
              <a:rPr lang="en-US" sz="2400" dirty="0">
                <a:solidFill>
                  <a:srgbClr val="00295C"/>
                </a:solidFill>
              </a:rPr>
              <a:t>Healthy </a:t>
            </a:r>
            <a:r>
              <a:rPr lang="en-US" sz="2400" dirty="0">
                <a:solidFill>
                  <a:srgbClr val="00295C"/>
                </a:solidFill>
                <a:latin typeface="Calibri" panose="020F0502020204030204" pitchFamily="34" charset="0"/>
                <a:cs typeface="Calibri" panose="020F0502020204030204" pitchFamily="34" charset="0"/>
              </a:rPr>
              <a:t>→ </a:t>
            </a:r>
            <a:r>
              <a:rPr lang="en-US" sz="2400" dirty="0">
                <a:solidFill>
                  <a:srgbClr val="00295C"/>
                </a:solidFill>
              </a:rPr>
              <a:t>Death</a:t>
            </a:r>
          </a:p>
          <a:p>
            <a:pPr marL="1200150" lvl="2" indent="-285750">
              <a:lnSpc>
                <a:spcPct val="150000"/>
              </a:lnSpc>
              <a:buFont typeface="Arial" panose="020B0604020202020204" pitchFamily="34" charset="0"/>
              <a:buChar char="•"/>
            </a:pPr>
            <a:r>
              <a:rPr lang="en-US" sz="2400" dirty="0">
                <a:solidFill>
                  <a:srgbClr val="00295C"/>
                </a:solidFill>
              </a:rPr>
              <a:t>30 year time cycles </a:t>
            </a:r>
          </a:p>
          <a:p>
            <a:pPr marL="742950" lvl="1" indent="-285750">
              <a:lnSpc>
                <a:spcPct val="150000"/>
              </a:lnSpc>
              <a:buFont typeface="Arial" panose="020B0604020202020204" pitchFamily="34" charset="0"/>
              <a:buChar char="•"/>
            </a:pPr>
            <a:r>
              <a:rPr lang="en-US" sz="2400" dirty="0">
                <a:solidFill>
                  <a:srgbClr val="00295C"/>
                </a:solidFill>
              </a:rPr>
              <a:t>Incorporate both alcoholic and non-alcoholic transition probabilities</a:t>
            </a:r>
          </a:p>
          <a:p>
            <a:pPr marL="742950" lvl="1" indent="-285750">
              <a:lnSpc>
                <a:spcPct val="150000"/>
              </a:lnSpc>
              <a:buFont typeface="Arial" panose="020B0604020202020204" pitchFamily="34" charset="0"/>
              <a:buChar char="•"/>
            </a:pPr>
            <a:r>
              <a:rPr lang="en-US" sz="2400" dirty="0">
                <a:solidFill>
                  <a:srgbClr val="00295C"/>
                </a:solidFill>
              </a:rPr>
              <a:t>Monte Carlo process</a:t>
            </a:r>
          </a:p>
          <a:p>
            <a:pPr marL="1200150" lvl="2" indent="-285750">
              <a:lnSpc>
                <a:spcPct val="150000"/>
              </a:lnSpc>
              <a:buFont typeface="Arial" panose="020B0604020202020204" pitchFamily="34" charset="0"/>
              <a:buChar char="•"/>
            </a:pPr>
            <a:r>
              <a:rPr lang="en-US" sz="2400" dirty="0">
                <a:solidFill>
                  <a:srgbClr val="00295C"/>
                </a:solidFill>
              </a:rPr>
              <a:t>Same transition probabilities for each age- and sex-group </a:t>
            </a:r>
          </a:p>
          <a:p>
            <a:pPr marL="1200150" lvl="2" indent="-285750">
              <a:lnSpc>
                <a:spcPct val="150000"/>
              </a:lnSpc>
              <a:buFont typeface="Arial" panose="020B0604020202020204" pitchFamily="34" charset="0"/>
              <a:buChar char="•"/>
            </a:pPr>
            <a:r>
              <a:rPr lang="en-US" sz="2400" dirty="0">
                <a:solidFill>
                  <a:srgbClr val="00295C"/>
                </a:solidFill>
              </a:rPr>
              <a:t>Stochastic variation in progression to death</a:t>
            </a:r>
          </a:p>
          <a:p>
            <a:pPr marL="1200150" lvl="2" indent="-285750">
              <a:lnSpc>
                <a:spcPct val="150000"/>
              </a:lnSpc>
              <a:buFont typeface="Arial" panose="020B0604020202020204" pitchFamily="34" charset="0"/>
              <a:buChar char="•"/>
            </a:pPr>
            <a:endParaRPr lang="en-US" sz="2400" dirty="0">
              <a:solidFill>
                <a:srgbClr val="00295C"/>
              </a:solidFill>
            </a:endParaRPr>
          </a:p>
          <a:p>
            <a:pPr marL="742950" lvl="1" indent="-285750">
              <a:lnSpc>
                <a:spcPct val="150000"/>
              </a:lnSpc>
              <a:buFont typeface="Arial" panose="020B0604020202020204" pitchFamily="34" charset="0"/>
              <a:buChar char="•"/>
            </a:pPr>
            <a:endParaRPr lang="en-US" sz="2400" dirty="0">
              <a:solidFill>
                <a:srgbClr val="00295C"/>
              </a:solidFill>
            </a:endParaRPr>
          </a:p>
        </p:txBody>
      </p:sp>
    </p:spTree>
    <p:extLst>
      <p:ext uri="{BB962C8B-B14F-4D97-AF65-F5344CB8AC3E}">
        <p14:creationId xmlns:p14="http://schemas.microsoft.com/office/powerpoint/2010/main" val="291437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a:extLst>
              <a:ext uri="{FF2B5EF4-FFF2-40B4-BE49-F238E27FC236}">
                <a16:creationId xmlns:a16="http://schemas.microsoft.com/office/drawing/2014/main" id="{FFB6813B-A0B8-4546-BAD3-377C0EDA95B0}"/>
              </a:ext>
            </a:extLst>
          </p:cNvPr>
          <p:cNvSpPr txBox="1"/>
          <p:nvPr/>
        </p:nvSpPr>
        <p:spPr>
          <a:xfrm>
            <a:off x="0" y="1828800"/>
            <a:ext cx="11870501" cy="5572808"/>
          </a:xfrm>
          <a:prstGeom prst="rect">
            <a:avLst/>
          </a:prstGeom>
          <a:noFill/>
        </p:spPr>
        <p:txBody>
          <a:bodyPr wrap="square">
            <a:spAutoFit/>
          </a:bodyPr>
          <a:lstStyle/>
          <a:p>
            <a:pPr lvl="1">
              <a:lnSpc>
                <a:spcPct val="150000"/>
              </a:lnSpc>
            </a:pPr>
            <a:r>
              <a:rPr lang="en-US" sz="2000" b="1" dirty="0">
                <a:solidFill>
                  <a:srgbClr val="00295C"/>
                </a:solidFill>
              </a:rPr>
              <a:t>Set M</a:t>
            </a:r>
            <a:r>
              <a:rPr lang="en-US" sz="2000" b="1" baseline="-25000" dirty="0">
                <a:solidFill>
                  <a:srgbClr val="00295C"/>
                </a:solidFill>
              </a:rPr>
              <a:t>i0</a:t>
            </a:r>
            <a:r>
              <a:rPr lang="en-US" sz="2000" b="1" dirty="0">
                <a:solidFill>
                  <a:srgbClr val="00295C"/>
                </a:solidFill>
              </a:rPr>
              <a:t>= initial health state for individual </a:t>
            </a:r>
            <a:r>
              <a:rPr lang="en-US" sz="2000" b="1" i="1" dirty="0" err="1">
                <a:solidFill>
                  <a:srgbClr val="00295C"/>
                </a:solidFill>
              </a:rPr>
              <a:t>i</a:t>
            </a:r>
            <a:endParaRPr lang="en-US" sz="2000" b="1" dirty="0">
              <a:solidFill>
                <a:srgbClr val="00295C"/>
              </a:solidFill>
            </a:endParaRPr>
          </a:p>
          <a:p>
            <a:pPr lvl="1">
              <a:lnSpc>
                <a:spcPct val="150000"/>
              </a:lnSpc>
            </a:pPr>
            <a:r>
              <a:rPr lang="en-US" sz="2000" b="1" dirty="0">
                <a:solidFill>
                  <a:srgbClr val="00295C"/>
                </a:solidFill>
              </a:rPr>
              <a:t>for </a:t>
            </a:r>
            <a:r>
              <a:rPr lang="en-US" sz="2000" b="1" i="1" dirty="0" err="1">
                <a:solidFill>
                  <a:srgbClr val="00295C"/>
                </a:solidFill>
              </a:rPr>
              <a:t>i</a:t>
            </a:r>
            <a:r>
              <a:rPr lang="en-US" sz="2000" b="1" dirty="0">
                <a:solidFill>
                  <a:srgbClr val="00295C"/>
                </a:solidFill>
              </a:rPr>
              <a:t> to </a:t>
            </a:r>
            <a:r>
              <a:rPr lang="en-US" sz="2000" b="1" i="1" dirty="0" err="1">
                <a:solidFill>
                  <a:srgbClr val="00295C"/>
                </a:solidFill>
              </a:rPr>
              <a:t>n</a:t>
            </a:r>
            <a:r>
              <a:rPr lang="en-US" sz="2000" b="1" i="1" baseline="-25000" dirty="0" err="1">
                <a:solidFill>
                  <a:srgbClr val="00295C"/>
                </a:solidFill>
              </a:rPr>
              <a:t>i</a:t>
            </a:r>
            <a:r>
              <a:rPr lang="en-US" sz="2000" b="1" dirty="0">
                <a:solidFill>
                  <a:srgbClr val="00295C"/>
                </a:solidFill>
              </a:rPr>
              <a:t> do</a:t>
            </a:r>
          </a:p>
          <a:p>
            <a:pPr lvl="2">
              <a:lnSpc>
                <a:spcPct val="150000"/>
              </a:lnSpc>
            </a:pPr>
            <a:r>
              <a:rPr lang="en-US" sz="2000" b="1" dirty="0">
                <a:solidFill>
                  <a:srgbClr val="00295C"/>
                </a:solidFill>
              </a:rPr>
              <a:t>for </a:t>
            </a:r>
            <a:r>
              <a:rPr lang="en-US" sz="2000" b="1" i="1" dirty="0">
                <a:solidFill>
                  <a:srgbClr val="00295C"/>
                </a:solidFill>
              </a:rPr>
              <a:t>t=0</a:t>
            </a:r>
            <a:r>
              <a:rPr lang="en-US" sz="2000" b="1" dirty="0">
                <a:solidFill>
                  <a:srgbClr val="00295C"/>
                </a:solidFill>
              </a:rPr>
              <a:t> to </a:t>
            </a:r>
            <a:r>
              <a:rPr lang="en-US" sz="2000" b="1" i="1" dirty="0">
                <a:solidFill>
                  <a:srgbClr val="00295C"/>
                </a:solidFill>
              </a:rPr>
              <a:t>30 </a:t>
            </a:r>
            <a:r>
              <a:rPr lang="en-US" sz="2000" b="1" dirty="0">
                <a:solidFill>
                  <a:srgbClr val="00295C"/>
                </a:solidFill>
              </a:rPr>
              <a:t>do</a:t>
            </a:r>
          </a:p>
          <a:p>
            <a:pPr lvl="3">
              <a:lnSpc>
                <a:spcPct val="150000"/>
              </a:lnSpc>
            </a:pPr>
            <a:r>
              <a:rPr lang="en-US" sz="2000" b="1" dirty="0">
                <a:solidFill>
                  <a:srgbClr val="00295C"/>
                </a:solidFill>
              </a:rPr>
              <a:t>p</a:t>
            </a:r>
            <a:r>
              <a:rPr lang="en-US" sz="2000" b="1" baseline="-25000" dirty="0">
                <a:solidFill>
                  <a:srgbClr val="00295C"/>
                </a:solidFill>
              </a:rPr>
              <a:t>1</a:t>
            </a:r>
            <a:r>
              <a:rPr lang="en-US" sz="2000" b="1" dirty="0">
                <a:solidFill>
                  <a:srgbClr val="00295C"/>
                </a:solidFill>
              </a:rPr>
              <a:t> = probs(</a:t>
            </a:r>
            <a:r>
              <a:rPr lang="en-US" sz="2000" b="1" dirty="0" err="1">
                <a:solidFill>
                  <a:srgbClr val="00295C"/>
                </a:solidFill>
              </a:rPr>
              <a:t>M</a:t>
            </a:r>
            <a:r>
              <a:rPr lang="en-US" sz="2000" b="1" baseline="-25000" dirty="0" err="1">
                <a:solidFill>
                  <a:srgbClr val="00295C"/>
                </a:solidFill>
              </a:rPr>
              <a:t>it</a:t>
            </a:r>
            <a:r>
              <a:rPr lang="en-US" sz="2000" b="1" dirty="0">
                <a:solidFill>
                  <a:srgbClr val="00295C"/>
                </a:solidFill>
              </a:rPr>
              <a:t>) (</a:t>
            </a:r>
            <a:r>
              <a:rPr lang="en-US" sz="2000" b="1" i="1" dirty="0">
                <a:solidFill>
                  <a:srgbClr val="00295C"/>
                </a:solidFill>
              </a:rPr>
              <a:t>alcoholic</a:t>
            </a:r>
            <a:r>
              <a:rPr lang="en-US" sz="2000" b="1" dirty="0">
                <a:solidFill>
                  <a:srgbClr val="00295C"/>
                </a:solidFill>
              </a:rPr>
              <a:t> transition probability for individual </a:t>
            </a:r>
            <a:r>
              <a:rPr lang="en-US" sz="2000" b="1" i="1" dirty="0" err="1">
                <a:solidFill>
                  <a:srgbClr val="00295C"/>
                </a:solidFill>
              </a:rPr>
              <a:t>i</a:t>
            </a:r>
            <a:r>
              <a:rPr lang="en-US" sz="2000" b="1" dirty="0">
                <a:solidFill>
                  <a:srgbClr val="00295C"/>
                </a:solidFill>
              </a:rPr>
              <a:t> at time </a:t>
            </a:r>
            <a:r>
              <a:rPr lang="en-US" sz="2000" b="1" i="1" dirty="0">
                <a:solidFill>
                  <a:srgbClr val="00295C"/>
                </a:solidFill>
              </a:rPr>
              <a:t>t</a:t>
            </a:r>
            <a:r>
              <a:rPr lang="en-CA" sz="2000" b="1" dirty="0">
                <a:solidFill>
                  <a:srgbClr val="00295C"/>
                </a:solidFill>
              </a:rPr>
              <a:t>)</a:t>
            </a:r>
          </a:p>
          <a:p>
            <a:pPr lvl="3">
              <a:lnSpc>
                <a:spcPct val="150000"/>
              </a:lnSpc>
            </a:pPr>
            <a:r>
              <a:rPr lang="en-US" sz="2000" b="1" dirty="0">
                <a:solidFill>
                  <a:srgbClr val="00295C"/>
                </a:solidFill>
              </a:rPr>
              <a:t>p</a:t>
            </a:r>
            <a:r>
              <a:rPr lang="en-US" sz="2000" b="1" baseline="-25000" dirty="0">
                <a:solidFill>
                  <a:srgbClr val="00295C"/>
                </a:solidFill>
              </a:rPr>
              <a:t>2</a:t>
            </a:r>
            <a:r>
              <a:rPr lang="en-US" sz="2000" b="1" dirty="0">
                <a:solidFill>
                  <a:srgbClr val="00295C"/>
                </a:solidFill>
              </a:rPr>
              <a:t> = probs(</a:t>
            </a:r>
            <a:r>
              <a:rPr lang="en-US" sz="2000" b="1" dirty="0" err="1">
                <a:solidFill>
                  <a:srgbClr val="00295C"/>
                </a:solidFill>
              </a:rPr>
              <a:t>M</a:t>
            </a:r>
            <a:r>
              <a:rPr lang="en-US" sz="2000" b="1" baseline="-25000" dirty="0" err="1">
                <a:solidFill>
                  <a:srgbClr val="00295C"/>
                </a:solidFill>
              </a:rPr>
              <a:t>it</a:t>
            </a:r>
            <a:r>
              <a:rPr lang="en-US" sz="2000" b="1" dirty="0">
                <a:solidFill>
                  <a:srgbClr val="00295C"/>
                </a:solidFill>
              </a:rPr>
              <a:t>) (</a:t>
            </a:r>
            <a:r>
              <a:rPr lang="en-US" sz="2000" b="1" i="1" dirty="0">
                <a:solidFill>
                  <a:srgbClr val="00295C"/>
                </a:solidFill>
              </a:rPr>
              <a:t>non-alcoholic</a:t>
            </a:r>
            <a:r>
              <a:rPr lang="en-US" sz="2000" b="1" dirty="0">
                <a:solidFill>
                  <a:srgbClr val="00295C"/>
                </a:solidFill>
              </a:rPr>
              <a:t> transition probability for individual </a:t>
            </a:r>
            <a:r>
              <a:rPr lang="en-US" sz="2000" b="1" i="1" dirty="0" err="1">
                <a:solidFill>
                  <a:srgbClr val="00295C"/>
                </a:solidFill>
              </a:rPr>
              <a:t>i</a:t>
            </a:r>
            <a:r>
              <a:rPr lang="en-US" sz="2000" b="1" dirty="0">
                <a:solidFill>
                  <a:srgbClr val="00295C"/>
                </a:solidFill>
              </a:rPr>
              <a:t> at time </a:t>
            </a:r>
            <a:r>
              <a:rPr lang="en-US" sz="2000" b="1" i="1" dirty="0">
                <a:solidFill>
                  <a:srgbClr val="00295C"/>
                </a:solidFill>
              </a:rPr>
              <a:t>t</a:t>
            </a:r>
            <a:r>
              <a:rPr lang="en-CA" sz="2000" b="1" dirty="0">
                <a:solidFill>
                  <a:srgbClr val="00295C"/>
                </a:solidFill>
              </a:rPr>
              <a:t>)</a:t>
            </a:r>
          </a:p>
          <a:p>
            <a:pPr lvl="3">
              <a:lnSpc>
                <a:spcPct val="150000"/>
              </a:lnSpc>
            </a:pPr>
            <a:r>
              <a:rPr lang="en-US" sz="2000" b="1" dirty="0">
                <a:solidFill>
                  <a:srgbClr val="00295C"/>
                </a:solidFill>
              </a:rPr>
              <a:t>u</a:t>
            </a:r>
            <a:r>
              <a:rPr lang="en-US" sz="2000" b="1" baseline="-25000" dirty="0">
                <a:solidFill>
                  <a:srgbClr val="00295C"/>
                </a:solidFill>
              </a:rPr>
              <a:t>1</a:t>
            </a:r>
            <a:r>
              <a:rPr lang="en-US" sz="2000" b="1" dirty="0">
                <a:solidFill>
                  <a:srgbClr val="00295C"/>
                </a:solidFill>
              </a:rPr>
              <a:t> = uniform(0,1) (for the </a:t>
            </a:r>
            <a:r>
              <a:rPr lang="en-US" sz="2000" b="1" i="1" dirty="0">
                <a:solidFill>
                  <a:srgbClr val="00295C"/>
                </a:solidFill>
              </a:rPr>
              <a:t>alcoholic</a:t>
            </a:r>
            <a:r>
              <a:rPr lang="en-US" sz="2000" b="1" dirty="0">
                <a:solidFill>
                  <a:srgbClr val="00295C"/>
                </a:solidFill>
              </a:rPr>
              <a:t> path)</a:t>
            </a:r>
          </a:p>
          <a:p>
            <a:pPr lvl="3">
              <a:lnSpc>
                <a:spcPct val="150000"/>
              </a:lnSpc>
            </a:pPr>
            <a:r>
              <a:rPr lang="en-US" sz="2000" b="1" dirty="0">
                <a:solidFill>
                  <a:srgbClr val="00295C"/>
                </a:solidFill>
              </a:rPr>
              <a:t>u</a:t>
            </a:r>
            <a:r>
              <a:rPr lang="en-US" sz="2000" b="1" baseline="-25000" dirty="0">
                <a:solidFill>
                  <a:srgbClr val="00295C"/>
                </a:solidFill>
              </a:rPr>
              <a:t>2</a:t>
            </a:r>
            <a:r>
              <a:rPr lang="en-US" sz="2000" b="1" dirty="0">
                <a:solidFill>
                  <a:srgbClr val="00295C"/>
                </a:solidFill>
              </a:rPr>
              <a:t> = uniform(0,1) (for the </a:t>
            </a:r>
            <a:r>
              <a:rPr lang="en-US" sz="2000" b="1" i="1" dirty="0">
                <a:solidFill>
                  <a:srgbClr val="00295C"/>
                </a:solidFill>
              </a:rPr>
              <a:t>non-alcoholic</a:t>
            </a:r>
            <a:r>
              <a:rPr lang="en-US" sz="2000" b="1" dirty="0">
                <a:solidFill>
                  <a:srgbClr val="00295C"/>
                </a:solidFill>
              </a:rPr>
              <a:t> path)</a:t>
            </a:r>
          </a:p>
          <a:p>
            <a:pPr lvl="3">
              <a:lnSpc>
                <a:spcPct val="150000"/>
              </a:lnSpc>
            </a:pPr>
            <a:r>
              <a:rPr lang="en-US" sz="2000" b="1" dirty="0">
                <a:solidFill>
                  <a:srgbClr val="00295C"/>
                </a:solidFill>
              </a:rPr>
              <a:t>If u</a:t>
            </a:r>
            <a:r>
              <a:rPr lang="en-US" sz="2000" b="1" baseline="-25000" dirty="0">
                <a:solidFill>
                  <a:srgbClr val="00295C"/>
                </a:solidFill>
              </a:rPr>
              <a:t>1</a:t>
            </a:r>
            <a:r>
              <a:rPr lang="en-US" sz="2000" b="1" dirty="0">
                <a:solidFill>
                  <a:srgbClr val="00295C"/>
                </a:solidFill>
              </a:rPr>
              <a:t>&gt; p</a:t>
            </a:r>
            <a:r>
              <a:rPr lang="en-US" sz="2000" b="1" baseline="-25000" dirty="0">
                <a:solidFill>
                  <a:srgbClr val="00295C"/>
                </a:solidFill>
              </a:rPr>
              <a:t>1</a:t>
            </a:r>
            <a:r>
              <a:rPr lang="en-US" sz="2000" b="1" dirty="0">
                <a:solidFill>
                  <a:srgbClr val="00295C"/>
                </a:solidFill>
              </a:rPr>
              <a:t> or u</a:t>
            </a:r>
            <a:r>
              <a:rPr lang="en-US" sz="2000" b="1" baseline="-25000" dirty="0">
                <a:solidFill>
                  <a:srgbClr val="00295C"/>
                </a:solidFill>
              </a:rPr>
              <a:t>2</a:t>
            </a:r>
            <a:r>
              <a:rPr lang="en-US" sz="2000" b="1" dirty="0">
                <a:solidFill>
                  <a:srgbClr val="00295C"/>
                </a:solidFill>
              </a:rPr>
              <a:t>&gt; p</a:t>
            </a:r>
            <a:r>
              <a:rPr lang="en-US" sz="2000" b="1" baseline="-25000" dirty="0">
                <a:solidFill>
                  <a:srgbClr val="00295C"/>
                </a:solidFill>
              </a:rPr>
              <a:t>2</a:t>
            </a:r>
            <a:r>
              <a:rPr lang="en-US" sz="2000" b="1" dirty="0">
                <a:solidFill>
                  <a:srgbClr val="00295C"/>
                </a:solidFill>
              </a:rPr>
              <a:t>, individual </a:t>
            </a:r>
            <a:r>
              <a:rPr lang="en-US" sz="2000" b="1" i="1" dirty="0" err="1">
                <a:solidFill>
                  <a:srgbClr val="00295C"/>
                </a:solidFill>
              </a:rPr>
              <a:t>i</a:t>
            </a:r>
            <a:r>
              <a:rPr lang="en-US" sz="2000" b="1" i="1" dirty="0">
                <a:solidFill>
                  <a:srgbClr val="00295C"/>
                </a:solidFill>
              </a:rPr>
              <a:t> </a:t>
            </a:r>
            <a:r>
              <a:rPr lang="en-US" sz="2000" b="1" dirty="0">
                <a:solidFill>
                  <a:srgbClr val="00295C"/>
                </a:solidFill>
              </a:rPr>
              <a:t>dies, else stays in healthy state</a:t>
            </a:r>
          </a:p>
          <a:p>
            <a:pPr lvl="3">
              <a:lnSpc>
                <a:spcPct val="150000"/>
              </a:lnSpc>
            </a:pPr>
            <a:r>
              <a:rPr lang="en-US" sz="2000" b="1" dirty="0">
                <a:solidFill>
                  <a:srgbClr val="00295C"/>
                </a:solidFill>
              </a:rPr>
              <a:t>q</a:t>
            </a:r>
            <a:r>
              <a:rPr lang="en-US" sz="2000" b="1" baseline="-25000" dirty="0">
                <a:solidFill>
                  <a:srgbClr val="00295C"/>
                </a:solidFill>
              </a:rPr>
              <a:t>1it</a:t>
            </a:r>
            <a:r>
              <a:rPr lang="en-US" sz="2000" b="1" dirty="0">
                <a:solidFill>
                  <a:srgbClr val="00295C"/>
                </a:solidFill>
              </a:rPr>
              <a:t> =</a:t>
            </a:r>
            <a:r>
              <a:rPr lang="en-US" sz="2000" b="1" baseline="-25000" dirty="0">
                <a:solidFill>
                  <a:srgbClr val="00295C"/>
                </a:solidFill>
              </a:rPr>
              <a:t> </a:t>
            </a:r>
            <a:r>
              <a:rPr lang="en-US" sz="2000" b="1" dirty="0">
                <a:solidFill>
                  <a:srgbClr val="00295C"/>
                </a:solidFill>
              </a:rPr>
              <a:t>u</a:t>
            </a:r>
            <a:r>
              <a:rPr lang="en-US" sz="2000" b="1" baseline="-25000" dirty="0">
                <a:solidFill>
                  <a:srgbClr val="00295C"/>
                </a:solidFill>
              </a:rPr>
              <a:t>1</a:t>
            </a:r>
            <a:r>
              <a:rPr lang="en-US" sz="2000" b="1" dirty="0">
                <a:solidFill>
                  <a:srgbClr val="00295C"/>
                </a:solidFill>
              </a:rPr>
              <a:t>&gt; p</a:t>
            </a:r>
            <a:r>
              <a:rPr lang="en-US" sz="2000" b="1" baseline="-25000" dirty="0">
                <a:solidFill>
                  <a:srgbClr val="00295C"/>
                </a:solidFill>
              </a:rPr>
              <a:t>1</a:t>
            </a:r>
            <a:r>
              <a:rPr lang="en-US" sz="2000" b="1" dirty="0">
                <a:solidFill>
                  <a:srgbClr val="00295C"/>
                </a:solidFill>
              </a:rPr>
              <a:t> (T/F)</a:t>
            </a:r>
          </a:p>
          <a:p>
            <a:pPr lvl="3">
              <a:lnSpc>
                <a:spcPct val="150000"/>
              </a:lnSpc>
            </a:pPr>
            <a:r>
              <a:rPr lang="en-US" sz="2000" b="1" dirty="0">
                <a:solidFill>
                  <a:srgbClr val="00295C"/>
                </a:solidFill>
              </a:rPr>
              <a:t>q</a:t>
            </a:r>
            <a:r>
              <a:rPr lang="en-US" sz="2000" b="1" baseline="-25000" dirty="0">
                <a:solidFill>
                  <a:srgbClr val="00295C"/>
                </a:solidFill>
              </a:rPr>
              <a:t>2it</a:t>
            </a:r>
            <a:r>
              <a:rPr lang="en-US" sz="2000" b="1" dirty="0">
                <a:solidFill>
                  <a:srgbClr val="00295C"/>
                </a:solidFill>
              </a:rPr>
              <a:t> =</a:t>
            </a:r>
            <a:r>
              <a:rPr lang="en-US" sz="2000" b="1" baseline="-25000" dirty="0">
                <a:solidFill>
                  <a:srgbClr val="00295C"/>
                </a:solidFill>
              </a:rPr>
              <a:t> </a:t>
            </a:r>
            <a:r>
              <a:rPr lang="en-US" sz="2000" b="1" dirty="0">
                <a:solidFill>
                  <a:srgbClr val="00295C"/>
                </a:solidFill>
              </a:rPr>
              <a:t>u</a:t>
            </a:r>
            <a:r>
              <a:rPr lang="en-US" sz="2000" b="1" baseline="-25000" dirty="0">
                <a:solidFill>
                  <a:srgbClr val="00295C"/>
                </a:solidFill>
              </a:rPr>
              <a:t>2 </a:t>
            </a:r>
            <a:r>
              <a:rPr lang="en-US" sz="2000" b="1" dirty="0">
                <a:solidFill>
                  <a:srgbClr val="00295C"/>
                </a:solidFill>
              </a:rPr>
              <a:t>&gt; p</a:t>
            </a:r>
            <a:r>
              <a:rPr lang="en-US" sz="2000" b="1" baseline="-25000" dirty="0">
                <a:solidFill>
                  <a:srgbClr val="00295C"/>
                </a:solidFill>
              </a:rPr>
              <a:t>2 </a:t>
            </a:r>
            <a:r>
              <a:rPr lang="en-US" sz="2000" b="1" dirty="0">
                <a:solidFill>
                  <a:srgbClr val="00295C"/>
                </a:solidFill>
              </a:rPr>
              <a:t>(T/F)</a:t>
            </a:r>
          </a:p>
          <a:p>
            <a:pPr lvl="2">
              <a:lnSpc>
                <a:spcPct val="150000"/>
              </a:lnSpc>
            </a:pPr>
            <a:r>
              <a:rPr lang="en-US" sz="2000" b="1" dirty="0">
                <a:solidFill>
                  <a:srgbClr val="00295C"/>
                </a:solidFill>
              </a:rPr>
              <a:t>end</a:t>
            </a:r>
          </a:p>
          <a:p>
            <a:pPr lvl="1">
              <a:lnSpc>
                <a:spcPct val="150000"/>
              </a:lnSpc>
            </a:pPr>
            <a:r>
              <a:rPr lang="en-US" sz="2000" b="1" dirty="0">
                <a:solidFill>
                  <a:srgbClr val="00295C"/>
                </a:solidFill>
              </a:rPr>
              <a:t>end</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a:xfrm>
            <a:off x="457200" y="460266"/>
            <a:ext cx="13284200" cy="738664"/>
          </a:xfrm>
        </p:spPr>
        <p:txBody>
          <a:bodyPr/>
          <a:lstStyle/>
          <a:p>
            <a:r>
              <a:rPr lang="en-US" dirty="0"/>
              <a:t>Methods</a:t>
            </a:r>
            <a:endParaRPr lang="en-CA" dirty="0"/>
          </a:p>
        </p:txBody>
      </p:sp>
      <p:pic>
        <p:nvPicPr>
          <p:cNvPr id="5" name="Picture 4">
            <a:extLst>
              <a:ext uri="{FF2B5EF4-FFF2-40B4-BE49-F238E27FC236}">
                <a16:creationId xmlns:a16="http://schemas.microsoft.com/office/drawing/2014/main" id="{8A28649E-D380-4290-999D-B889BE114F5C}"/>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4" name="Flowchart: Process 3">
            <a:extLst>
              <a:ext uri="{FF2B5EF4-FFF2-40B4-BE49-F238E27FC236}">
                <a16:creationId xmlns:a16="http://schemas.microsoft.com/office/drawing/2014/main" id="{6570494C-552D-48B3-8024-EF3763971FC7}"/>
              </a:ext>
            </a:extLst>
          </p:cNvPr>
          <p:cNvSpPr/>
          <p:nvPr/>
        </p:nvSpPr>
        <p:spPr>
          <a:xfrm>
            <a:off x="8977369" y="932720"/>
            <a:ext cx="1219200" cy="73866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t>Monte Carlo sim.</a:t>
            </a:r>
            <a:endParaRPr lang="en-CA" sz="1600" b="1" dirty="0"/>
          </a:p>
        </p:txBody>
      </p:sp>
      <p:sp>
        <p:nvSpPr>
          <p:cNvPr id="8" name="Flowchart: Process 7">
            <a:extLst>
              <a:ext uri="{FF2B5EF4-FFF2-40B4-BE49-F238E27FC236}">
                <a16:creationId xmlns:a16="http://schemas.microsoft.com/office/drawing/2014/main" id="{60BA3CE9-F9C0-49FC-B0AB-0ABB3BA6BF1A}"/>
              </a:ext>
            </a:extLst>
          </p:cNvPr>
          <p:cNvSpPr/>
          <p:nvPr/>
        </p:nvSpPr>
        <p:spPr>
          <a:xfrm>
            <a:off x="9021432" y="2242438"/>
            <a:ext cx="1168618" cy="73866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Monte Carlo sim.</a:t>
            </a:r>
            <a:endParaRPr lang="en-CA" sz="1600" b="1" dirty="0"/>
          </a:p>
        </p:txBody>
      </p:sp>
      <p:sp>
        <p:nvSpPr>
          <p:cNvPr id="11" name="Flowchart: Decision 10">
            <a:extLst>
              <a:ext uri="{FF2B5EF4-FFF2-40B4-BE49-F238E27FC236}">
                <a16:creationId xmlns:a16="http://schemas.microsoft.com/office/drawing/2014/main" id="{CB23A3E5-32C6-4B56-9645-7E5584EBF680}"/>
              </a:ext>
            </a:extLst>
          </p:cNvPr>
          <p:cNvSpPr/>
          <p:nvPr/>
        </p:nvSpPr>
        <p:spPr>
          <a:xfrm>
            <a:off x="10496508" y="1353280"/>
            <a:ext cx="2218495" cy="129190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solidFill>
                  <a:srgbClr val="00295C"/>
                </a:solidFill>
              </a:rPr>
              <a:t>u</a:t>
            </a:r>
            <a:r>
              <a:rPr lang="en-US" sz="1600" b="1" baseline="-25000" dirty="0">
                <a:solidFill>
                  <a:srgbClr val="00295C"/>
                </a:solidFill>
              </a:rPr>
              <a:t>1</a:t>
            </a:r>
            <a:r>
              <a:rPr lang="en-US" sz="1600" b="1" dirty="0">
                <a:solidFill>
                  <a:srgbClr val="00295C"/>
                </a:solidFill>
              </a:rPr>
              <a:t>&gt; p</a:t>
            </a:r>
            <a:r>
              <a:rPr lang="en-US" sz="1600" b="1" baseline="-25000" dirty="0">
                <a:solidFill>
                  <a:srgbClr val="00295C"/>
                </a:solidFill>
              </a:rPr>
              <a:t>1</a:t>
            </a:r>
            <a:r>
              <a:rPr lang="en-US" sz="1600" b="1" dirty="0">
                <a:solidFill>
                  <a:srgbClr val="00295C"/>
                </a:solidFill>
              </a:rPr>
              <a:t> OR</a:t>
            </a:r>
          </a:p>
          <a:p>
            <a:pPr algn="ctr"/>
            <a:r>
              <a:rPr lang="en-US" sz="1600" b="1" dirty="0">
                <a:solidFill>
                  <a:srgbClr val="00295C"/>
                </a:solidFill>
              </a:rPr>
              <a:t> u</a:t>
            </a:r>
            <a:r>
              <a:rPr lang="en-US" sz="1600" b="1" baseline="-25000" dirty="0">
                <a:solidFill>
                  <a:srgbClr val="00295C"/>
                </a:solidFill>
              </a:rPr>
              <a:t>2</a:t>
            </a:r>
            <a:r>
              <a:rPr lang="en-US" sz="1600" b="1" dirty="0">
                <a:solidFill>
                  <a:srgbClr val="00295C"/>
                </a:solidFill>
              </a:rPr>
              <a:t>&gt; p</a:t>
            </a:r>
            <a:r>
              <a:rPr lang="en-US" sz="1600" b="1" baseline="-25000" dirty="0">
                <a:solidFill>
                  <a:srgbClr val="00295C"/>
                </a:solidFill>
              </a:rPr>
              <a:t>2</a:t>
            </a:r>
            <a:endParaRPr lang="en-CA" sz="1600" b="1" baseline="-25000" dirty="0"/>
          </a:p>
        </p:txBody>
      </p:sp>
      <p:sp>
        <p:nvSpPr>
          <p:cNvPr id="12" name="Flowchart: Process 11">
            <a:extLst>
              <a:ext uri="{FF2B5EF4-FFF2-40B4-BE49-F238E27FC236}">
                <a16:creationId xmlns:a16="http://schemas.microsoft.com/office/drawing/2014/main" id="{C05AF420-08DB-467E-AD72-CD13E935C11B}"/>
              </a:ext>
            </a:extLst>
          </p:cNvPr>
          <p:cNvSpPr/>
          <p:nvPr/>
        </p:nvSpPr>
        <p:spPr>
          <a:xfrm>
            <a:off x="12824580" y="2743200"/>
            <a:ext cx="1219200" cy="738664"/>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Death</a:t>
            </a:r>
            <a:endParaRPr lang="en-CA" b="1" dirty="0"/>
          </a:p>
        </p:txBody>
      </p:sp>
      <p:sp>
        <p:nvSpPr>
          <p:cNvPr id="13" name="Flowchart: Process 12">
            <a:extLst>
              <a:ext uri="{FF2B5EF4-FFF2-40B4-BE49-F238E27FC236}">
                <a16:creationId xmlns:a16="http://schemas.microsoft.com/office/drawing/2014/main" id="{06CA5B3D-9E6B-4B8D-B115-B34BC99A4919}"/>
              </a:ext>
            </a:extLst>
          </p:cNvPr>
          <p:cNvSpPr/>
          <p:nvPr/>
        </p:nvSpPr>
        <p:spPr>
          <a:xfrm>
            <a:off x="12824580" y="751758"/>
            <a:ext cx="1219200" cy="73866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Healthy</a:t>
            </a:r>
            <a:endParaRPr lang="en-CA" b="1" dirty="0"/>
          </a:p>
        </p:txBody>
      </p:sp>
      <p:cxnSp>
        <p:nvCxnSpPr>
          <p:cNvPr id="14" name="Straight Arrow Connector 13">
            <a:extLst>
              <a:ext uri="{FF2B5EF4-FFF2-40B4-BE49-F238E27FC236}">
                <a16:creationId xmlns:a16="http://schemas.microsoft.com/office/drawing/2014/main" id="{87790B47-4396-4516-BEE9-4BDE7EA07325}"/>
              </a:ext>
            </a:extLst>
          </p:cNvPr>
          <p:cNvCxnSpPr>
            <a:cxnSpLocks/>
            <a:stCxn id="4" idx="3"/>
          </p:cNvCxnSpPr>
          <p:nvPr/>
        </p:nvCxnSpPr>
        <p:spPr>
          <a:xfrm>
            <a:off x="10196569" y="1302052"/>
            <a:ext cx="856266" cy="3693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93404578-F124-4888-8676-07F1D1963FFD}"/>
              </a:ext>
            </a:extLst>
          </p:cNvPr>
          <p:cNvCxnSpPr>
            <a:cxnSpLocks/>
            <a:stCxn id="8" idx="3"/>
          </p:cNvCxnSpPr>
          <p:nvPr/>
        </p:nvCxnSpPr>
        <p:spPr>
          <a:xfrm flipV="1">
            <a:off x="10190050" y="2242438"/>
            <a:ext cx="782750" cy="36933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Flowchart: Data 25">
            <a:extLst>
              <a:ext uri="{FF2B5EF4-FFF2-40B4-BE49-F238E27FC236}">
                <a16:creationId xmlns:a16="http://schemas.microsoft.com/office/drawing/2014/main" id="{20CCEDA4-4674-48E0-8BD8-5112C0095F0E}"/>
              </a:ext>
            </a:extLst>
          </p:cNvPr>
          <p:cNvSpPr/>
          <p:nvPr/>
        </p:nvSpPr>
        <p:spPr>
          <a:xfrm>
            <a:off x="6553200" y="966955"/>
            <a:ext cx="2066842" cy="663924"/>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t>Alcoholic trans prob</a:t>
            </a:r>
            <a:endParaRPr lang="en-CA" sz="1600" b="1" dirty="0"/>
          </a:p>
        </p:txBody>
      </p:sp>
      <p:sp>
        <p:nvSpPr>
          <p:cNvPr id="27" name="Flowchart: Data 26">
            <a:extLst>
              <a:ext uri="{FF2B5EF4-FFF2-40B4-BE49-F238E27FC236}">
                <a16:creationId xmlns:a16="http://schemas.microsoft.com/office/drawing/2014/main" id="{6029A85D-A5B7-4899-B891-44A3034E2BA1}"/>
              </a:ext>
            </a:extLst>
          </p:cNvPr>
          <p:cNvSpPr/>
          <p:nvPr/>
        </p:nvSpPr>
        <p:spPr>
          <a:xfrm>
            <a:off x="6451836" y="2278245"/>
            <a:ext cx="2269569" cy="663924"/>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Non-alcoholic trans prob</a:t>
            </a:r>
            <a:endParaRPr lang="en-CA" sz="1600" b="1" dirty="0"/>
          </a:p>
        </p:txBody>
      </p:sp>
      <p:cxnSp>
        <p:nvCxnSpPr>
          <p:cNvPr id="28" name="Straight Arrow Connector 27">
            <a:extLst>
              <a:ext uri="{FF2B5EF4-FFF2-40B4-BE49-F238E27FC236}">
                <a16:creationId xmlns:a16="http://schemas.microsoft.com/office/drawing/2014/main" id="{0394ED7B-9B03-4641-9E14-D31B541FD403}"/>
              </a:ext>
            </a:extLst>
          </p:cNvPr>
          <p:cNvCxnSpPr>
            <a:cxnSpLocks/>
            <a:stCxn id="26" idx="5"/>
            <a:endCxn id="4" idx="1"/>
          </p:cNvCxnSpPr>
          <p:nvPr/>
        </p:nvCxnSpPr>
        <p:spPr>
          <a:xfrm>
            <a:off x="8413358" y="1298917"/>
            <a:ext cx="564011" cy="31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2F3C0288-B200-4845-A5AF-40ED6FEECCED}"/>
              </a:ext>
            </a:extLst>
          </p:cNvPr>
          <p:cNvCxnSpPr>
            <a:cxnSpLocks/>
            <a:stCxn id="27" idx="5"/>
            <a:endCxn id="8" idx="1"/>
          </p:cNvCxnSpPr>
          <p:nvPr/>
        </p:nvCxnSpPr>
        <p:spPr>
          <a:xfrm>
            <a:off x="8494448" y="2610207"/>
            <a:ext cx="526984" cy="156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4" name="Connector: Curved 73">
            <a:extLst>
              <a:ext uri="{FF2B5EF4-FFF2-40B4-BE49-F238E27FC236}">
                <a16:creationId xmlns:a16="http://schemas.microsoft.com/office/drawing/2014/main" id="{A4A4C653-55A2-42DB-B9FA-754EB9F8A8DB}"/>
              </a:ext>
            </a:extLst>
          </p:cNvPr>
          <p:cNvCxnSpPr>
            <a:cxnSpLocks/>
            <a:stCxn id="13" idx="0"/>
          </p:cNvCxnSpPr>
          <p:nvPr/>
        </p:nvCxnSpPr>
        <p:spPr>
          <a:xfrm rot="16200000" flipH="1" flipV="1">
            <a:off x="9608540" y="-1820609"/>
            <a:ext cx="1253273" cy="6398006"/>
          </a:xfrm>
          <a:prstGeom prst="curvedConnector4">
            <a:avLst>
              <a:gd name="adj1" fmla="val -26752"/>
              <a:gd name="adj2" fmla="val 113837"/>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0" name="Connector: Elbow 89">
            <a:extLst>
              <a:ext uri="{FF2B5EF4-FFF2-40B4-BE49-F238E27FC236}">
                <a16:creationId xmlns:a16="http://schemas.microsoft.com/office/drawing/2014/main" id="{5D8F9532-1F89-4964-A21C-4650D16D93DA}"/>
              </a:ext>
            </a:extLst>
          </p:cNvPr>
          <p:cNvCxnSpPr>
            <a:stCxn id="11" idx="3"/>
            <a:endCxn id="12" idx="0"/>
          </p:cNvCxnSpPr>
          <p:nvPr/>
        </p:nvCxnSpPr>
        <p:spPr>
          <a:xfrm>
            <a:off x="12715003" y="1999231"/>
            <a:ext cx="719177" cy="7439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C9C09B9F-3D5F-4E3A-A288-A25FA2B2ED91}"/>
              </a:ext>
            </a:extLst>
          </p:cNvPr>
          <p:cNvCxnSpPr>
            <a:cxnSpLocks/>
            <a:stCxn id="11" idx="3"/>
            <a:endCxn id="13" idx="2"/>
          </p:cNvCxnSpPr>
          <p:nvPr/>
        </p:nvCxnSpPr>
        <p:spPr>
          <a:xfrm flipV="1">
            <a:off x="12715003" y="1490422"/>
            <a:ext cx="719177" cy="50880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Connector: Elbow 99">
            <a:extLst>
              <a:ext uri="{FF2B5EF4-FFF2-40B4-BE49-F238E27FC236}">
                <a16:creationId xmlns:a16="http://schemas.microsoft.com/office/drawing/2014/main" id="{47522F23-8EE0-4311-99EB-AB119DAAA6DB}"/>
              </a:ext>
            </a:extLst>
          </p:cNvPr>
          <p:cNvCxnSpPr>
            <a:cxnSpLocks/>
            <a:endCxn id="26" idx="4"/>
          </p:cNvCxnSpPr>
          <p:nvPr/>
        </p:nvCxnSpPr>
        <p:spPr>
          <a:xfrm flipV="1">
            <a:off x="7010400" y="1630879"/>
            <a:ext cx="576221" cy="364140"/>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1" name="Connector: Elbow 100">
            <a:extLst>
              <a:ext uri="{FF2B5EF4-FFF2-40B4-BE49-F238E27FC236}">
                <a16:creationId xmlns:a16="http://schemas.microsoft.com/office/drawing/2014/main" id="{71EFF8AD-A32D-40DD-8FA8-DFEA19E23E45}"/>
              </a:ext>
            </a:extLst>
          </p:cNvPr>
          <p:cNvCxnSpPr>
            <a:cxnSpLocks/>
            <a:endCxn id="27" idx="1"/>
          </p:cNvCxnSpPr>
          <p:nvPr/>
        </p:nvCxnSpPr>
        <p:spPr>
          <a:xfrm>
            <a:off x="6995038" y="1995019"/>
            <a:ext cx="591583" cy="283226"/>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119" name="Slide Number Placeholder 1">
            <a:extLst>
              <a:ext uri="{FF2B5EF4-FFF2-40B4-BE49-F238E27FC236}">
                <a16:creationId xmlns:a16="http://schemas.microsoft.com/office/drawing/2014/main" id="{730404E2-944A-4A6B-B241-2483188FBAE5}"/>
              </a:ext>
            </a:extLst>
          </p:cNvPr>
          <p:cNvSpPr>
            <a:spLocks noGrp="1"/>
          </p:cNvSpPr>
          <p:nvPr>
            <p:ph type="sldNum" sz="quarter" idx="7"/>
          </p:nvPr>
        </p:nvSpPr>
        <p:spPr>
          <a:xfrm>
            <a:off x="14264640" y="3775199"/>
            <a:ext cx="263817" cy="215444"/>
          </a:xfrm>
        </p:spPr>
        <p:txBody>
          <a:bodyPr/>
          <a:lstStyle/>
          <a:p>
            <a:r>
              <a:rPr lang="en-US" dirty="0"/>
              <a:t>5</a:t>
            </a:r>
          </a:p>
        </p:txBody>
      </p:sp>
      <p:sp>
        <p:nvSpPr>
          <p:cNvPr id="127" name="TextBox 126">
            <a:extLst>
              <a:ext uri="{FF2B5EF4-FFF2-40B4-BE49-F238E27FC236}">
                <a16:creationId xmlns:a16="http://schemas.microsoft.com/office/drawing/2014/main" id="{F06B3173-78C6-4A6B-AE81-D44A35A713F6}"/>
              </a:ext>
            </a:extLst>
          </p:cNvPr>
          <p:cNvSpPr txBox="1"/>
          <p:nvPr/>
        </p:nvSpPr>
        <p:spPr>
          <a:xfrm>
            <a:off x="3768230" y="5678269"/>
            <a:ext cx="346570" cy="646331"/>
          </a:xfrm>
          <a:prstGeom prst="rect">
            <a:avLst/>
          </a:prstGeom>
          <a:noFill/>
        </p:spPr>
        <p:txBody>
          <a:bodyPr wrap="none" rtlCol="0">
            <a:spAutoFit/>
          </a:bodyPr>
          <a:lstStyle/>
          <a:p>
            <a:pPr>
              <a:spcAft>
                <a:spcPts val="1200"/>
              </a:spcAft>
            </a:pPr>
            <a:r>
              <a:rPr lang="en-CA" sz="3600" dirty="0"/>
              <a:t>}</a:t>
            </a:r>
            <a:endParaRPr lang="en-CA" sz="1600" b="1" dirty="0"/>
          </a:p>
        </p:txBody>
      </p:sp>
      <p:sp>
        <p:nvSpPr>
          <p:cNvPr id="24" name="TextBox 23">
            <a:extLst>
              <a:ext uri="{FF2B5EF4-FFF2-40B4-BE49-F238E27FC236}">
                <a16:creationId xmlns:a16="http://schemas.microsoft.com/office/drawing/2014/main" id="{1765122C-33D1-4ABF-8474-1DC89541A90C}"/>
              </a:ext>
            </a:extLst>
          </p:cNvPr>
          <p:cNvSpPr txBox="1"/>
          <p:nvPr/>
        </p:nvSpPr>
        <p:spPr>
          <a:xfrm>
            <a:off x="4008584" y="5865249"/>
            <a:ext cx="3472137" cy="369332"/>
          </a:xfrm>
          <a:prstGeom prst="rect">
            <a:avLst/>
          </a:prstGeom>
          <a:noFill/>
        </p:spPr>
        <p:txBody>
          <a:bodyPr wrap="square">
            <a:spAutoFit/>
          </a:bodyPr>
          <a:lstStyle/>
          <a:p>
            <a:r>
              <a:rPr lang="en-CA" b="1" dirty="0"/>
              <a:t>keep track of cause of death</a:t>
            </a:r>
            <a:endParaRPr lang="en-CA" dirty="0"/>
          </a:p>
        </p:txBody>
      </p:sp>
      <p:sp>
        <p:nvSpPr>
          <p:cNvPr id="29" name="TextBox 28">
            <a:extLst>
              <a:ext uri="{FF2B5EF4-FFF2-40B4-BE49-F238E27FC236}">
                <a16:creationId xmlns:a16="http://schemas.microsoft.com/office/drawing/2014/main" id="{69FE1D06-B96C-4E71-9BA2-D6F37697634D}"/>
              </a:ext>
            </a:extLst>
          </p:cNvPr>
          <p:cNvSpPr txBox="1"/>
          <p:nvPr/>
        </p:nvSpPr>
        <p:spPr>
          <a:xfrm>
            <a:off x="12877800" y="2209800"/>
            <a:ext cx="571366" cy="369332"/>
          </a:xfrm>
          <a:prstGeom prst="rect">
            <a:avLst/>
          </a:prstGeom>
          <a:noFill/>
        </p:spPr>
        <p:txBody>
          <a:bodyPr wrap="square">
            <a:spAutoFit/>
          </a:bodyPr>
          <a:lstStyle/>
          <a:p>
            <a:r>
              <a:rPr lang="en-CA" b="1" dirty="0"/>
              <a:t>Yes</a:t>
            </a:r>
            <a:endParaRPr lang="en-CA" dirty="0"/>
          </a:p>
        </p:txBody>
      </p:sp>
      <p:sp>
        <p:nvSpPr>
          <p:cNvPr id="30" name="TextBox 29">
            <a:extLst>
              <a:ext uri="{FF2B5EF4-FFF2-40B4-BE49-F238E27FC236}">
                <a16:creationId xmlns:a16="http://schemas.microsoft.com/office/drawing/2014/main" id="{2360C007-9352-452D-8503-C08A76C7ED59}"/>
              </a:ext>
            </a:extLst>
          </p:cNvPr>
          <p:cNvSpPr txBox="1"/>
          <p:nvPr/>
        </p:nvSpPr>
        <p:spPr>
          <a:xfrm>
            <a:off x="12954000" y="1549696"/>
            <a:ext cx="571366" cy="369332"/>
          </a:xfrm>
          <a:prstGeom prst="rect">
            <a:avLst/>
          </a:prstGeom>
          <a:noFill/>
        </p:spPr>
        <p:txBody>
          <a:bodyPr wrap="square">
            <a:spAutoFit/>
          </a:bodyPr>
          <a:lstStyle/>
          <a:p>
            <a:r>
              <a:rPr lang="en-CA" b="1" dirty="0"/>
              <a:t>No</a:t>
            </a:r>
            <a:endParaRPr lang="en-CA" dirty="0"/>
          </a:p>
        </p:txBody>
      </p:sp>
    </p:spTree>
    <p:extLst>
      <p:ext uri="{BB962C8B-B14F-4D97-AF65-F5344CB8AC3E}">
        <p14:creationId xmlns:p14="http://schemas.microsoft.com/office/powerpoint/2010/main" val="293509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24"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7590A-44E0-41AF-B498-F7A0A58CB1DF}"/>
              </a:ext>
            </a:extLst>
          </p:cNvPr>
          <p:cNvSpPr>
            <a:spLocks noGrp="1"/>
          </p:cNvSpPr>
          <p:nvPr>
            <p:ph type="sldNum" sz="quarter" idx="7"/>
          </p:nvPr>
        </p:nvSpPr>
        <p:spPr/>
        <p:txBody>
          <a:bodyPr/>
          <a:lstStyle/>
          <a:p>
            <a:r>
              <a:rPr lang="en-US" dirty="0"/>
              <a:t>6</a:t>
            </a:r>
          </a:p>
        </p:txBody>
      </p:sp>
      <p:sp>
        <p:nvSpPr>
          <p:cNvPr id="3" name="Title 2">
            <a:extLst>
              <a:ext uri="{FF2B5EF4-FFF2-40B4-BE49-F238E27FC236}">
                <a16:creationId xmlns:a16="http://schemas.microsoft.com/office/drawing/2014/main" id="{BD9DDC3C-748F-45BC-93ED-12D5AA48BDCD}"/>
              </a:ext>
            </a:extLst>
          </p:cNvPr>
          <p:cNvSpPr>
            <a:spLocks noGrp="1"/>
          </p:cNvSpPr>
          <p:nvPr>
            <p:ph type="title"/>
          </p:nvPr>
        </p:nvSpPr>
        <p:spPr>
          <a:xfrm>
            <a:off x="533400" y="609600"/>
            <a:ext cx="13284200" cy="738664"/>
          </a:xfrm>
        </p:spPr>
        <p:txBody>
          <a:bodyPr/>
          <a:lstStyle/>
          <a:p>
            <a:r>
              <a:rPr lang="en-US" dirty="0"/>
              <a:t>Methods</a:t>
            </a:r>
            <a:endParaRPr lang="en-CA" dirty="0"/>
          </a:p>
        </p:txBody>
      </p:sp>
      <p:pic>
        <p:nvPicPr>
          <p:cNvPr id="5" name="Picture 4">
            <a:extLst>
              <a:ext uri="{FF2B5EF4-FFF2-40B4-BE49-F238E27FC236}">
                <a16:creationId xmlns:a16="http://schemas.microsoft.com/office/drawing/2014/main" id="{8A28649E-D380-4290-999D-B889BE114F5C}"/>
              </a:ext>
            </a:extLst>
          </p:cNvPr>
          <p:cNvPicPr>
            <a:picLocks noChangeAspect="1"/>
          </p:cNvPicPr>
          <p:nvPr/>
        </p:nvPicPr>
        <p:blipFill>
          <a:blip r:embed="rId3"/>
          <a:stretch>
            <a:fillRect/>
          </a:stretch>
        </p:blipFill>
        <p:spPr>
          <a:xfrm>
            <a:off x="5943600" y="7543800"/>
            <a:ext cx="2185148" cy="457200"/>
          </a:xfrm>
          <a:prstGeom prst="rect">
            <a:avLst/>
          </a:prstGeom>
        </p:spPr>
      </p:pic>
      <p:sp>
        <p:nvSpPr>
          <p:cNvPr id="10" name="TextBox 9">
            <a:extLst>
              <a:ext uri="{FF2B5EF4-FFF2-40B4-BE49-F238E27FC236}">
                <a16:creationId xmlns:a16="http://schemas.microsoft.com/office/drawing/2014/main" id="{9F24F7BD-7171-4E34-9BE2-4C31B18804FA}"/>
              </a:ext>
            </a:extLst>
          </p:cNvPr>
          <p:cNvSpPr txBox="1"/>
          <p:nvPr/>
        </p:nvSpPr>
        <p:spPr>
          <a:xfrm>
            <a:off x="533400" y="1524000"/>
            <a:ext cx="6315530" cy="51062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solidFill>
                  <a:srgbClr val="00295C"/>
                </a:solidFill>
              </a:rPr>
              <a:t>Population:</a:t>
            </a:r>
          </a:p>
          <a:p>
            <a:pPr marL="742950" lvl="1" indent="-285750">
              <a:lnSpc>
                <a:spcPct val="150000"/>
              </a:lnSpc>
              <a:buFont typeface="Arial" panose="020B0604020202020204" pitchFamily="34" charset="0"/>
              <a:buChar char="•"/>
            </a:pPr>
            <a:r>
              <a:rPr lang="en-US" sz="2200" dirty="0">
                <a:solidFill>
                  <a:srgbClr val="00295C"/>
                </a:solidFill>
              </a:rPr>
              <a:t>Baseline population from Canadian Community Health Survey (CCHS) 2013/14</a:t>
            </a:r>
          </a:p>
          <a:p>
            <a:pPr marL="742950" lvl="1" indent="-285750">
              <a:lnSpc>
                <a:spcPct val="150000"/>
              </a:lnSpc>
              <a:buFont typeface="Arial" panose="020B0604020202020204" pitchFamily="34" charset="0"/>
              <a:buChar char="•"/>
            </a:pPr>
            <a:r>
              <a:rPr lang="en-US" sz="2200" dirty="0">
                <a:solidFill>
                  <a:srgbClr val="00295C"/>
                </a:solidFill>
              </a:rPr>
              <a:t>Age- and sex-specific</a:t>
            </a:r>
          </a:p>
          <a:p>
            <a:pPr marL="742950" lvl="1" indent="-285750">
              <a:lnSpc>
                <a:spcPct val="150000"/>
              </a:lnSpc>
              <a:buFont typeface="Arial" panose="020B0604020202020204" pitchFamily="34" charset="0"/>
              <a:buChar char="•"/>
            </a:pPr>
            <a:r>
              <a:rPr lang="en-US" sz="2200" dirty="0">
                <a:solidFill>
                  <a:srgbClr val="00295C"/>
                </a:solidFill>
              </a:rPr>
              <a:t>Account for survey weights</a:t>
            </a:r>
          </a:p>
          <a:p>
            <a:pPr marL="285750" indent="-285750">
              <a:lnSpc>
                <a:spcPct val="150000"/>
              </a:lnSpc>
              <a:buFont typeface="Arial" panose="020B0604020202020204" pitchFamily="34" charset="0"/>
              <a:buChar char="•"/>
            </a:pPr>
            <a:r>
              <a:rPr lang="en-US" sz="2200" dirty="0">
                <a:solidFill>
                  <a:srgbClr val="00295C"/>
                </a:solidFill>
              </a:rPr>
              <a:t>Transition probabilities (mortality risk):</a:t>
            </a:r>
          </a:p>
          <a:p>
            <a:pPr marL="742950" lvl="1" indent="-285750">
              <a:lnSpc>
                <a:spcPct val="150000"/>
              </a:lnSpc>
              <a:buFont typeface="Arial" panose="020B0604020202020204" pitchFamily="34" charset="0"/>
              <a:buChar char="•"/>
            </a:pPr>
            <a:r>
              <a:rPr lang="en-US" sz="2200" dirty="0">
                <a:solidFill>
                  <a:srgbClr val="00295C"/>
                </a:solidFill>
              </a:rPr>
              <a:t>Sheffield Alcohol Policy Model (UK)</a:t>
            </a:r>
          </a:p>
          <a:p>
            <a:pPr marL="742950" lvl="1" indent="-285750">
              <a:lnSpc>
                <a:spcPct val="150000"/>
              </a:lnSpc>
              <a:buFont typeface="Arial" panose="020B0604020202020204" pitchFamily="34" charset="0"/>
              <a:buChar char="•"/>
            </a:pPr>
            <a:r>
              <a:rPr lang="en-US" sz="2200" dirty="0">
                <a:solidFill>
                  <a:srgbClr val="00295C"/>
                </a:solidFill>
              </a:rPr>
              <a:t>Age- and sex-specific</a:t>
            </a:r>
          </a:p>
          <a:p>
            <a:pPr marL="285750" indent="-285750">
              <a:lnSpc>
                <a:spcPct val="150000"/>
              </a:lnSpc>
              <a:buFont typeface="Arial" panose="020B0604020202020204" pitchFamily="34" charset="0"/>
              <a:buChar char="•"/>
            </a:pPr>
            <a:r>
              <a:rPr lang="en-US" sz="2200" dirty="0">
                <a:solidFill>
                  <a:srgbClr val="00295C"/>
                </a:solidFill>
              </a:rPr>
              <a:t>Microsimulation is performed in R</a:t>
            </a:r>
          </a:p>
        </p:txBody>
      </p:sp>
      <p:graphicFrame>
        <p:nvGraphicFramePr>
          <p:cNvPr id="4" name="Table 3">
            <a:extLst>
              <a:ext uri="{FF2B5EF4-FFF2-40B4-BE49-F238E27FC236}">
                <a16:creationId xmlns:a16="http://schemas.microsoft.com/office/drawing/2014/main" id="{F1EDA8EE-D8FC-473B-AB28-871751AE5939}"/>
              </a:ext>
            </a:extLst>
          </p:cNvPr>
          <p:cNvGraphicFramePr>
            <a:graphicFrameLocks noGrp="1"/>
          </p:cNvGraphicFramePr>
          <p:nvPr>
            <p:extLst>
              <p:ext uri="{D42A27DB-BD31-4B8C-83A1-F6EECF244321}">
                <p14:modId xmlns:p14="http://schemas.microsoft.com/office/powerpoint/2010/main" val="654595931"/>
              </p:ext>
            </p:extLst>
          </p:nvPr>
        </p:nvGraphicFramePr>
        <p:xfrm>
          <a:off x="6934200" y="1131450"/>
          <a:ext cx="6968669" cy="5269350"/>
        </p:xfrm>
        <a:graphic>
          <a:graphicData uri="http://schemas.openxmlformats.org/drawingml/2006/table">
            <a:tbl>
              <a:tblPr>
                <a:tableStyleId>{5C22544A-7EE6-4342-B048-85BDC9FD1C3A}</a:tableStyleId>
              </a:tblPr>
              <a:tblGrid>
                <a:gridCol w="1232354">
                  <a:extLst>
                    <a:ext uri="{9D8B030D-6E8A-4147-A177-3AD203B41FA5}">
                      <a16:colId xmlns:a16="http://schemas.microsoft.com/office/drawing/2014/main" val="2871484357"/>
                    </a:ext>
                  </a:extLst>
                </a:gridCol>
                <a:gridCol w="1144329">
                  <a:extLst>
                    <a:ext uri="{9D8B030D-6E8A-4147-A177-3AD203B41FA5}">
                      <a16:colId xmlns:a16="http://schemas.microsoft.com/office/drawing/2014/main" val="1500361258"/>
                    </a:ext>
                  </a:extLst>
                </a:gridCol>
                <a:gridCol w="1483743">
                  <a:extLst>
                    <a:ext uri="{9D8B030D-6E8A-4147-A177-3AD203B41FA5}">
                      <a16:colId xmlns:a16="http://schemas.microsoft.com/office/drawing/2014/main" val="4052509602"/>
                    </a:ext>
                  </a:extLst>
                </a:gridCol>
                <a:gridCol w="1600200">
                  <a:extLst>
                    <a:ext uri="{9D8B030D-6E8A-4147-A177-3AD203B41FA5}">
                      <a16:colId xmlns:a16="http://schemas.microsoft.com/office/drawing/2014/main" val="2656400261"/>
                    </a:ext>
                  </a:extLst>
                </a:gridCol>
                <a:gridCol w="1508043">
                  <a:extLst>
                    <a:ext uri="{9D8B030D-6E8A-4147-A177-3AD203B41FA5}">
                      <a16:colId xmlns:a16="http://schemas.microsoft.com/office/drawing/2014/main" val="3924979106"/>
                    </a:ext>
                  </a:extLst>
                </a:gridCol>
              </a:tblGrid>
              <a:tr h="624840">
                <a:tc rowSpan="2">
                  <a:txBody>
                    <a:bodyPr/>
                    <a:lstStyle/>
                    <a:p>
                      <a:pPr algn="l" fontAlgn="ctr"/>
                      <a:r>
                        <a:rPr lang="en-US" sz="1800" b="1" u="none" strike="noStrike" dirty="0">
                          <a:effectLst/>
                          <a:latin typeface="+mn-lt"/>
                        </a:rPr>
                        <a:t>Age  group</a:t>
                      </a:r>
                      <a:endParaRPr lang="en-CA" sz="1800" b="1" i="0" u="none" strike="noStrike" dirty="0">
                        <a:solidFill>
                          <a:srgbClr val="000000"/>
                        </a:solidFill>
                        <a:effectLst/>
                        <a:latin typeface="+mn-lt"/>
                      </a:endParaRPr>
                    </a:p>
                  </a:txBody>
                  <a:tcPr marL="7620" marR="7620" marT="7620" marB="0" anchor="ctr"/>
                </a:tc>
                <a:tc rowSpan="2">
                  <a:txBody>
                    <a:bodyPr/>
                    <a:lstStyle/>
                    <a:p>
                      <a:pPr algn="l" fontAlgn="ctr"/>
                      <a:r>
                        <a:rPr lang="en-US" sz="1800" b="1" u="none" strike="noStrike" dirty="0">
                          <a:effectLst/>
                          <a:latin typeface="+mn-lt"/>
                        </a:rPr>
                        <a:t>Sex</a:t>
                      </a:r>
                      <a:endParaRPr lang="en-CA" sz="1800" b="1" i="0" u="none" strike="noStrike" dirty="0">
                        <a:solidFill>
                          <a:srgbClr val="000000"/>
                        </a:solidFill>
                        <a:effectLst/>
                        <a:latin typeface="+mn-lt"/>
                      </a:endParaRPr>
                    </a:p>
                  </a:txBody>
                  <a:tcPr marL="7620" marR="7620" marT="7620" marB="0" anchor="ctr"/>
                </a:tc>
                <a:tc rowSpan="2">
                  <a:txBody>
                    <a:bodyPr/>
                    <a:lstStyle/>
                    <a:p>
                      <a:pPr algn="r" fontAlgn="ctr"/>
                      <a:r>
                        <a:rPr lang="en-US" sz="1800" b="1" u="none" strike="noStrike" dirty="0">
                          <a:effectLst/>
                          <a:latin typeface="+mn-lt"/>
                        </a:rPr>
                        <a:t>Ontario population (sample weighted)</a:t>
                      </a:r>
                      <a:endParaRPr lang="en-CA" sz="1800" b="1" i="0" u="none" strike="noStrike" dirty="0">
                        <a:solidFill>
                          <a:srgbClr val="000000"/>
                        </a:solidFill>
                        <a:effectLst/>
                        <a:latin typeface="+mn-lt"/>
                      </a:endParaRPr>
                    </a:p>
                  </a:txBody>
                  <a:tcPr marL="7620" marR="7620" marT="7620" marB="0" anchor="ctr"/>
                </a:tc>
                <a:tc gridSpan="2">
                  <a:txBody>
                    <a:bodyPr/>
                    <a:lstStyle/>
                    <a:p>
                      <a:pPr algn="ctr" fontAlgn="ctr"/>
                      <a:r>
                        <a:rPr lang="en-US" sz="1800" b="1" i="0" u="none" strike="noStrike" dirty="0">
                          <a:solidFill>
                            <a:srgbClr val="000000"/>
                          </a:solidFill>
                          <a:effectLst/>
                          <a:latin typeface="+mn-lt"/>
                        </a:rPr>
                        <a:t>Transition probabilities</a:t>
                      </a:r>
                      <a:endParaRPr lang="en-CA" sz="1800" b="1" i="0" u="none" strike="noStrike" dirty="0">
                        <a:solidFill>
                          <a:srgbClr val="000000"/>
                        </a:solidFill>
                        <a:effectLst/>
                        <a:latin typeface="+mn-lt"/>
                      </a:endParaRPr>
                    </a:p>
                  </a:txBody>
                  <a:tcPr marL="7620" marR="7620" marT="7620" marB="0" anchor="ctr"/>
                </a:tc>
                <a:tc hMerge="1">
                  <a:txBody>
                    <a:bodyPr/>
                    <a:lstStyle/>
                    <a:p>
                      <a:pPr algn="r" fontAlgn="ctr"/>
                      <a:endParaRPr lang="en-CA" sz="22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532198010"/>
                  </a:ext>
                </a:extLst>
              </a:tr>
              <a:tr h="933330">
                <a:tc vMerge="1">
                  <a:txBody>
                    <a:bodyPr/>
                    <a:lstStyle/>
                    <a:p>
                      <a:pPr algn="l" fontAlgn="ctr"/>
                      <a:r>
                        <a:rPr lang="en-US" sz="2200" b="1" u="none" strike="noStrike" dirty="0">
                          <a:effectLst/>
                        </a:rPr>
                        <a:t>Age group</a:t>
                      </a:r>
                      <a:endParaRPr lang="en-CA" sz="2200" b="1" i="0" u="none" strike="noStrike" dirty="0">
                        <a:solidFill>
                          <a:srgbClr val="000000"/>
                        </a:solidFill>
                        <a:effectLst/>
                        <a:latin typeface="Arial" panose="020B0604020202020204" pitchFamily="34" charset="0"/>
                      </a:endParaRPr>
                    </a:p>
                  </a:txBody>
                  <a:tcPr marL="7620" marR="7620" marT="7620" marB="0" anchor="ctr"/>
                </a:tc>
                <a:tc vMerge="1">
                  <a:txBody>
                    <a:bodyPr/>
                    <a:lstStyle/>
                    <a:p>
                      <a:pPr algn="l" fontAlgn="ctr"/>
                      <a:r>
                        <a:rPr lang="en-US" sz="2200" b="1" u="none" strike="noStrike" dirty="0">
                          <a:effectLst/>
                        </a:rPr>
                        <a:t>Sex</a:t>
                      </a:r>
                      <a:endParaRPr lang="en-CA" sz="2200" b="1" i="0" u="none" strike="noStrike" dirty="0">
                        <a:solidFill>
                          <a:srgbClr val="000000"/>
                        </a:solidFill>
                        <a:effectLst/>
                        <a:latin typeface="Arial" panose="020B0604020202020204" pitchFamily="34" charset="0"/>
                      </a:endParaRPr>
                    </a:p>
                  </a:txBody>
                  <a:tcPr marL="7620" marR="7620" marT="7620" marB="0" anchor="ctr"/>
                </a:tc>
                <a:tc vMerge="1">
                  <a:txBody>
                    <a:bodyPr/>
                    <a:lstStyle/>
                    <a:p>
                      <a:pPr algn="r" fontAlgn="ctr"/>
                      <a:r>
                        <a:rPr lang="en-US" sz="2200" b="1" u="none" strike="noStrike" dirty="0">
                          <a:effectLst/>
                        </a:rPr>
                        <a:t>Total population</a:t>
                      </a:r>
                      <a:endParaRPr lang="en-CA" sz="22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800" b="1" u="none" strike="noStrike" dirty="0">
                          <a:effectLst/>
                          <a:latin typeface="+mn-lt"/>
                        </a:rPr>
                        <a:t>Alcoholic death rates (per 100K)</a:t>
                      </a:r>
                      <a:endParaRPr lang="en-CA" sz="1800" b="1" i="0" u="none" strike="noStrike" dirty="0">
                        <a:solidFill>
                          <a:srgbClr val="000000"/>
                        </a:solidFill>
                        <a:effectLst/>
                        <a:latin typeface="+mn-lt"/>
                      </a:endParaRPr>
                    </a:p>
                  </a:txBody>
                  <a:tcPr marL="7620" marR="7620" marT="7620" marB="0" anchor="ctr"/>
                </a:tc>
                <a:tc>
                  <a:txBody>
                    <a:bodyPr/>
                    <a:lstStyle/>
                    <a:p>
                      <a:pPr algn="r" fontAlgn="ctr"/>
                      <a:r>
                        <a:rPr lang="en-US" sz="1800" b="1" u="none" strike="noStrike" dirty="0">
                          <a:effectLst/>
                          <a:latin typeface="+mn-lt"/>
                        </a:rPr>
                        <a:t>Non-alcoholic death rates (per 100K)</a:t>
                      </a:r>
                      <a:endParaRPr lang="en-CA" sz="18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709610634"/>
                  </a:ext>
                </a:extLst>
              </a:tr>
              <a:tr h="457860">
                <a:tc>
                  <a:txBody>
                    <a:bodyPr/>
                    <a:lstStyle/>
                    <a:p>
                      <a:pPr algn="l" fontAlgn="ctr"/>
                      <a:r>
                        <a:rPr lang="en-US" sz="1800" u="none" strike="noStrike">
                          <a:effectLst/>
                          <a:latin typeface="+mn-lt"/>
                        </a:rPr>
                        <a:t>16-24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Female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818,220</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10.6</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43.5</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361020"/>
                  </a:ext>
                </a:extLst>
              </a:tr>
              <a:tr h="440250">
                <a:tc>
                  <a:txBody>
                    <a:bodyPr/>
                    <a:lstStyle/>
                    <a:p>
                      <a:pPr algn="l" fontAlgn="ctr"/>
                      <a:r>
                        <a:rPr lang="en-US" sz="1800" u="none" strike="noStrike">
                          <a:effectLst/>
                          <a:latin typeface="+mn-lt"/>
                        </a:rPr>
                        <a:t>16-24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861,105</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2.1</a:t>
                      </a:r>
                      <a:endParaRPr lang="en-CA" sz="1800" b="0" i="0" u="none" strike="noStrike" dirty="0">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26.3</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756468329"/>
                  </a:ext>
                </a:extLst>
              </a:tr>
              <a:tr h="440250">
                <a:tc>
                  <a:txBody>
                    <a:bodyPr/>
                    <a:lstStyle/>
                    <a:p>
                      <a:pPr algn="l" fontAlgn="ctr"/>
                      <a:r>
                        <a:rPr lang="en-US" sz="1800" u="none" strike="noStrike">
                          <a:effectLst/>
                          <a:latin typeface="+mn-lt"/>
                        </a:rPr>
                        <a:t>25-34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Female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903,256</a:t>
                      </a:r>
                      <a:endParaRPr lang="en-CA" sz="1800" b="0" i="0" u="none" strike="noStrike" dirty="0">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16.6</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58.1</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94705416"/>
                  </a:ext>
                </a:extLst>
              </a:tr>
              <a:tr h="440250">
                <a:tc>
                  <a:txBody>
                    <a:bodyPr/>
                    <a:lstStyle/>
                    <a:p>
                      <a:pPr algn="l" fontAlgn="ctr"/>
                      <a:r>
                        <a:rPr lang="en-US" sz="1800" u="none" strike="noStrike">
                          <a:effectLst/>
                          <a:latin typeface="+mn-lt"/>
                        </a:rPr>
                        <a:t>25-34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867,389</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4.4</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36</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639395929"/>
                  </a:ext>
                </a:extLst>
              </a:tr>
              <a:tr h="440250">
                <a:tc>
                  <a:txBody>
                    <a:bodyPr/>
                    <a:lstStyle/>
                    <a:p>
                      <a:pPr algn="l" fontAlgn="ctr"/>
                      <a:r>
                        <a:rPr lang="en-US" sz="1800" u="none" strike="noStrike">
                          <a:effectLst/>
                          <a:latin typeface="+mn-lt"/>
                        </a:rPr>
                        <a:t>35-54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Female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1,959,818</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41.4</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192.5</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115383645"/>
                  </a:ext>
                </a:extLst>
              </a:tr>
              <a:tr h="440250">
                <a:tc>
                  <a:txBody>
                    <a:bodyPr/>
                    <a:lstStyle/>
                    <a:p>
                      <a:pPr algn="l" fontAlgn="ctr"/>
                      <a:r>
                        <a:rPr lang="en-US" sz="1800" u="none" strike="noStrike">
                          <a:effectLst/>
                          <a:latin typeface="+mn-lt"/>
                        </a:rPr>
                        <a:t>35-54</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1,895,180</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20.4</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148.2</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570001085"/>
                  </a:ext>
                </a:extLst>
              </a:tr>
              <a:tr h="440250">
                <a:tc>
                  <a:txBody>
                    <a:bodyPr/>
                    <a:lstStyle/>
                    <a:p>
                      <a:pPr algn="l" fontAlgn="ctr"/>
                      <a:r>
                        <a:rPr lang="en-US" sz="1800" u="none" strike="noStrike">
                          <a:effectLst/>
                          <a:latin typeface="+mn-lt"/>
                        </a:rPr>
                        <a:t>55+</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Female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1,997,749</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72.1</a:t>
                      </a:r>
                      <a:endParaRPr lang="en-CA" sz="1800" b="0" i="0" u="none" strike="noStrike" dirty="0">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2,741.10</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373880801"/>
                  </a:ext>
                </a:extLst>
              </a:tr>
              <a:tr h="440250">
                <a:tc>
                  <a:txBody>
                    <a:bodyPr/>
                    <a:lstStyle/>
                    <a:p>
                      <a:pPr algn="l" fontAlgn="ctr"/>
                      <a:r>
                        <a:rPr lang="en-US" sz="1800" u="none" strike="noStrike">
                          <a:effectLst/>
                          <a:latin typeface="+mn-lt"/>
                        </a:rPr>
                        <a:t>55+</a:t>
                      </a:r>
                      <a:endParaRPr lang="en-CA" sz="1800" b="0" i="0" u="none" strike="noStrike">
                        <a:solidFill>
                          <a:srgbClr val="000000"/>
                        </a:solidFill>
                        <a:effectLst/>
                        <a:latin typeface="+mn-lt"/>
                      </a:endParaRPr>
                    </a:p>
                  </a:txBody>
                  <a:tcPr marL="7620" marR="7620" marT="7620" marB="0" anchor="ctr"/>
                </a:tc>
                <a:tc>
                  <a:txBody>
                    <a:bodyPr/>
                    <a:lstStyle/>
                    <a:p>
                      <a:pPr algn="l" fontAlgn="ctr"/>
                      <a:r>
                        <a:rPr lang="en-US" sz="1800" u="none" strike="noStrike">
                          <a:effectLst/>
                          <a:latin typeface="+mn-lt"/>
                        </a:rPr>
                        <a:t>Male</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a:effectLst/>
                          <a:latin typeface="+mn-lt"/>
                        </a:rPr>
                        <a:t>1,794,484</a:t>
                      </a:r>
                      <a:endParaRPr lang="en-CA" sz="1800" b="0" i="0" u="none" strike="noStrike">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28.9</a:t>
                      </a:r>
                      <a:endParaRPr lang="en-CA" sz="1800" b="0" i="0" u="none" strike="noStrike" dirty="0">
                        <a:solidFill>
                          <a:srgbClr val="000000"/>
                        </a:solidFill>
                        <a:effectLst/>
                        <a:latin typeface="+mn-lt"/>
                      </a:endParaRPr>
                    </a:p>
                  </a:txBody>
                  <a:tcPr marL="7620" marR="7620" marT="7620" marB="0" anchor="ctr"/>
                </a:tc>
                <a:tc>
                  <a:txBody>
                    <a:bodyPr/>
                    <a:lstStyle/>
                    <a:p>
                      <a:pPr algn="r" fontAlgn="ctr"/>
                      <a:r>
                        <a:rPr lang="en-US" sz="1800" u="none" strike="noStrike" dirty="0">
                          <a:effectLst/>
                          <a:latin typeface="+mn-lt"/>
                        </a:rPr>
                        <a:t>3,083.50</a:t>
                      </a:r>
                      <a:endParaRPr lang="en-CA"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46592925"/>
                  </a:ext>
                </a:extLst>
              </a:tr>
            </a:tbl>
          </a:graphicData>
        </a:graphic>
      </p:graphicFrame>
    </p:spTree>
    <p:extLst>
      <p:ext uri="{BB962C8B-B14F-4D97-AF65-F5344CB8AC3E}">
        <p14:creationId xmlns:p14="http://schemas.microsoft.com/office/powerpoint/2010/main" val="17616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E492-8F9B-7947-8684-FC8F9811F3CA}"/>
              </a:ext>
            </a:extLst>
          </p:cNvPr>
          <p:cNvSpPr>
            <a:spLocks noGrp="1"/>
          </p:cNvSpPr>
          <p:nvPr>
            <p:ph type="title"/>
          </p:nvPr>
        </p:nvSpPr>
        <p:spPr>
          <a:xfrm>
            <a:off x="673100" y="457200"/>
            <a:ext cx="13284200" cy="738664"/>
          </a:xfrm>
        </p:spPr>
        <p:txBody>
          <a:bodyPr/>
          <a:lstStyle/>
          <a:p>
            <a:r>
              <a:rPr lang="en-US" dirty="0"/>
              <a:t>Results</a:t>
            </a:r>
          </a:p>
        </p:txBody>
      </p:sp>
      <p:sp>
        <p:nvSpPr>
          <p:cNvPr id="4" name="Slide Number Placeholder 3">
            <a:extLst>
              <a:ext uri="{FF2B5EF4-FFF2-40B4-BE49-F238E27FC236}">
                <a16:creationId xmlns:a16="http://schemas.microsoft.com/office/drawing/2014/main" id="{E887F4B9-9D56-8042-ADCF-2B28E48A4E26}"/>
              </a:ext>
            </a:extLst>
          </p:cNvPr>
          <p:cNvSpPr>
            <a:spLocks noGrp="1"/>
          </p:cNvSpPr>
          <p:nvPr>
            <p:ph type="sldNum" sz="quarter" idx="7"/>
          </p:nvPr>
        </p:nvSpPr>
        <p:spPr/>
        <p:txBody>
          <a:bodyPr/>
          <a:lstStyle/>
          <a:p>
            <a:r>
              <a:rPr lang="en-US" dirty="0"/>
              <a:t>7</a:t>
            </a:r>
          </a:p>
        </p:txBody>
      </p:sp>
      <p:sp>
        <p:nvSpPr>
          <p:cNvPr id="6" name="TextBox 5">
            <a:extLst>
              <a:ext uri="{FF2B5EF4-FFF2-40B4-BE49-F238E27FC236}">
                <a16:creationId xmlns:a16="http://schemas.microsoft.com/office/drawing/2014/main" id="{E38B4AFB-3F1F-40E0-B0B0-2B4A8A0D1437}"/>
              </a:ext>
            </a:extLst>
          </p:cNvPr>
          <p:cNvSpPr txBox="1"/>
          <p:nvPr/>
        </p:nvSpPr>
        <p:spPr>
          <a:xfrm>
            <a:off x="642620" y="1371600"/>
            <a:ext cx="12539980" cy="897425"/>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en-US" sz="2400" dirty="0">
                <a:solidFill>
                  <a:srgbClr val="00295C"/>
                </a:solidFill>
                <a:effectLst/>
                <a:ea typeface="DengXian" panose="02010600030101010101" pitchFamily="2" charset="-122"/>
                <a:cs typeface="Times New Roman" panose="02020603050405020304" pitchFamily="18" charset="0"/>
              </a:rPr>
              <a:t>Individual level results </a:t>
            </a:r>
          </a:p>
          <a:p>
            <a:pPr marL="742950" lvl="1" indent="-285750">
              <a:lnSpc>
                <a:spcPct val="114000"/>
              </a:lnSpc>
              <a:buFont typeface="Arial" panose="020B0604020202020204" pitchFamily="34" charset="0"/>
              <a:buChar char="•"/>
            </a:pPr>
            <a:r>
              <a:rPr lang="en-US" sz="2400" dirty="0">
                <a:solidFill>
                  <a:srgbClr val="00295C"/>
                </a:solidFill>
                <a:effectLst/>
                <a:ea typeface="DengXian" panose="02010600030101010101" pitchFamily="2" charset="-122"/>
                <a:cs typeface="Times New Roman" panose="02020603050405020304" pitchFamily="18" charset="0"/>
              </a:rPr>
              <a:t>Ages 25-34 of CCHS 2013/14 baseline population</a:t>
            </a:r>
          </a:p>
        </p:txBody>
      </p:sp>
      <p:pic>
        <p:nvPicPr>
          <p:cNvPr id="5" name="Picture 4">
            <a:extLst>
              <a:ext uri="{FF2B5EF4-FFF2-40B4-BE49-F238E27FC236}">
                <a16:creationId xmlns:a16="http://schemas.microsoft.com/office/drawing/2014/main" id="{7298B1BC-00DE-44B9-A227-0EF692DE4D97}"/>
              </a:ext>
            </a:extLst>
          </p:cNvPr>
          <p:cNvPicPr>
            <a:picLocks noChangeAspect="1"/>
          </p:cNvPicPr>
          <p:nvPr/>
        </p:nvPicPr>
        <p:blipFill>
          <a:blip r:embed="rId3"/>
          <a:stretch>
            <a:fillRect/>
          </a:stretch>
        </p:blipFill>
        <p:spPr>
          <a:xfrm>
            <a:off x="5943600" y="7543800"/>
            <a:ext cx="2185148" cy="457200"/>
          </a:xfrm>
          <a:prstGeom prst="rect">
            <a:avLst/>
          </a:prstGeom>
        </p:spPr>
      </p:pic>
      <p:pic>
        <p:nvPicPr>
          <p:cNvPr id="21" name="Picture 20">
            <a:extLst>
              <a:ext uri="{FF2B5EF4-FFF2-40B4-BE49-F238E27FC236}">
                <a16:creationId xmlns:a16="http://schemas.microsoft.com/office/drawing/2014/main" id="{53F47766-CFD0-467C-A267-849501E0C04B}"/>
              </a:ext>
            </a:extLst>
          </p:cNvPr>
          <p:cNvPicPr>
            <a:picLocks noChangeAspect="1"/>
          </p:cNvPicPr>
          <p:nvPr/>
        </p:nvPicPr>
        <p:blipFill>
          <a:blip r:embed="rId4"/>
          <a:stretch>
            <a:fillRect/>
          </a:stretch>
        </p:blipFill>
        <p:spPr>
          <a:xfrm>
            <a:off x="7349836" y="2362200"/>
            <a:ext cx="5029200" cy="5029200"/>
          </a:xfrm>
          <a:prstGeom prst="rect">
            <a:avLst/>
          </a:prstGeom>
        </p:spPr>
      </p:pic>
      <p:pic>
        <p:nvPicPr>
          <p:cNvPr id="23" name="Picture 22">
            <a:extLst>
              <a:ext uri="{FF2B5EF4-FFF2-40B4-BE49-F238E27FC236}">
                <a16:creationId xmlns:a16="http://schemas.microsoft.com/office/drawing/2014/main" id="{C4ADBDC1-F9B9-426D-80E7-9AD8764CA352}"/>
              </a:ext>
            </a:extLst>
          </p:cNvPr>
          <p:cNvPicPr>
            <a:picLocks noChangeAspect="1"/>
          </p:cNvPicPr>
          <p:nvPr/>
        </p:nvPicPr>
        <p:blipFill>
          <a:blip r:embed="rId5"/>
          <a:stretch>
            <a:fillRect/>
          </a:stretch>
        </p:blipFill>
        <p:spPr>
          <a:xfrm>
            <a:off x="2024559" y="2362200"/>
            <a:ext cx="5029200" cy="5029200"/>
          </a:xfrm>
          <a:prstGeom prst="rect">
            <a:avLst/>
          </a:prstGeom>
        </p:spPr>
      </p:pic>
    </p:spTree>
    <p:extLst>
      <p:ext uri="{BB962C8B-B14F-4D97-AF65-F5344CB8AC3E}">
        <p14:creationId xmlns:p14="http://schemas.microsoft.com/office/powerpoint/2010/main" val="246218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E492-8F9B-7947-8684-FC8F9811F3CA}"/>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E887F4B9-9D56-8042-ADCF-2B28E48A4E26}"/>
              </a:ext>
            </a:extLst>
          </p:cNvPr>
          <p:cNvSpPr>
            <a:spLocks noGrp="1"/>
          </p:cNvSpPr>
          <p:nvPr>
            <p:ph type="sldNum" sz="quarter" idx="7"/>
          </p:nvPr>
        </p:nvSpPr>
        <p:spPr/>
        <p:txBody>
          <a:bodyPr/>
          <a:lstStyle/>
          <a:p>
            <a:r>
              <a:rPr lang="en-US" dirty="0"/>
              <a:t>8</a:t>
            </a:r>
          </a:p>
        </p:txBody>
      </p:sp>
      <p:sp>
        <p:nvSpPr>
          <p:cNvPr id="6" name="TextBox 5">
            <a:extLst>
              <a:ext uri="{FF2B5EF4-FFF2-40B4-BE49-F238E27FC236}">
                <a16:creationId xmlns:a16="http://schemas.microsoft.com/office/drawing/2014/main" id="{E38B4AFB-3F1F-40E0-B0B0-2B4A8A0D1437}"/>
              </a:ext>
            </a:extLst>
          </p:cNvPr>
          <p:cNvSpPr txBox="1"/>
          <p:nvPr/>
        </p:nvSpPr>
        <p:spPr>
          <a:xfrm>
            <a:off x="642620" y="1524000"/>
            <a:ext cx="3167380" cy="1216295"/>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en-US" sz="2200" dirty="0">
                <a:solidFill>
                  <a:srgbClr val="00295C"/>
                </a:solidFill>
                <a:ea typeface="DengXian" panose="02010600030101010101" pitchFamily="2" charset="-122"/>
                <a:cs typeface="Times New Roman" panose="02020603050405020304" pitchFamily="18" charset="0"/>
              </a:rPr>
              <a:t>Over 30 time cycles by age- and sex-group</a:t>
            </a:r>
          </a:p>
        </p:txBody>
      </p:sp>
      <p:pic>
        <p:nvPicPr>
          <p:cNvPr id="5" name="Picture 4">
            <a:extLst>
              <a:ext uri="{FF2B5EF4-FFF2-40B4-BE49-F238E27FC236}">
                <a16:creationId xmlns:a16="http://schemas.microsoft.com/office/drawing/2014/main" id="{7298B1BC-00DE-44B9-A227-0EF692DE4D97}"/>
              </a:ext>
            </a:extLst>
          </p:cNvPr>
          <p:cNvPicPr>
            <a:picLocks noChangeAspect="1"/>
          </p:cNvPicPr>
          <p:nvPr/>
        </p:nvPicPr>
        <p:blipFill>
          <a:blip r:embed="rId3"/>
          <a:stretch>
            <a:fillRect/>
          </a:stretch>
        </p:blipFill>
        <p:spPr>
          <a:xfrm>
            <a:off x="5943600" y="7543800"/>
            <a:ext cx="2185148" cy="457200"/>
          </a:xfrm>
          <a:prstGeom prst="rect">
            <a:avLst/>
          </a:prstGeom>
        </p:spPr>
      </p:pic>
      <p:pic>
        <p:nvPicPr>
          <p:cNvPr id="7" name="Picture 6">
            <a:extLst>
              <a:ext uri="{FF2B5EF4-FFF2-40B4-BE49-F238E27FC236}">
                <a16:creationId xmlns:a16="http://schemas.microsoft.com/office/drawing/2014/main" id="{4E612068-2D02-481A-8550-B7DB9FB81560}"/>
              </a:ext>
            </a:extLst>
          </p:cNvPr>
          <p:cNvPicPr>
            <a:picLocks noChangeAspect="1"/>
          </p:cNvPicPr>
          <p:nvPr/>
        </p:nvPicPr>
        <p:blipFill>
          <a:blip r:embed="rId4"/>
          <a:stretch>
            <a:fillRect/>
          </a:stretch>
        </p:blipFill>
        <p:spPr>
          <a:xfrm>
            <a:off x="4114800" y="978932"/>
            <a:ext cx="9601200" cy="6400800"/>
          </a:xfrm>
          <a:prstGeom prst="rect">
            <a:avLst/>
          </a:prstGeom>
        </p:spPr>
      </p:pic>
    </p:spTree>
    <p:extLst>
      <p:ext uri="{BB962C8B-B14F-4D97-AF65-F5344CB8AC3E}">
        <p14:creationId xmlns:p14="http://schemas.microsoft.com/office/powerpoint/2010/main" val="2794379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5082</TotalTime>
  <Words>1866</Words>
  <Application>Microsoft Office PowerPoint</Application>
  <PresentationFormat>Custom</PresentationFormat>
  <Paragraphs>227</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Century Gothic</vt:lpstr>
      <vt:lpstr>Garamond</vt:lpstr>
      <vt:lpstr>Office Theme</vt:lpstr>
      <vt:lpstr>Modeling the relationship between alcohol consumption and harms in Ontario</vt:lpstr>
      <vt:lpstr>Background</vt:lpstr>
      <vt:lpstr>Background</vt:lpstr>
      <vt:lpstr>Research Question</vt:lpstr>
      <vt:lpstr>Methods</vt:lpstr>
      <vt:lpstr>Methods</vt:lpstr>
      <vt:lpstr>Methods</vt:lpstr>
      <vt:lpstr>Results</vt:lpstr>
      <vt:lpstr>Results</vt:lpstr>
      <vt:lpstr>Next steps</vt:lpstr>
      <vt:lpstr>Acknowledgement</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Health  Studies: Canadian Inuit</dc:title>
  <dc:creator>Nicole Local</dc:creator>
  <cp:lastModifiedBy>Hana Fu</cp:lastModifiedBy>
  <cp:revision>206</cp:revision>
  <dcterms:created xsi:type="dcterms:W3CDTF">2019-01-15T21:43:35Z</dcterms:created>
  <dcterms:modified xsi:type="dcterms:W3CDTF">2022-04-19T15:07:03Z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2019-01-15T00:00:00Z</vt:filetime>
  </property>
  <property fmtid="{D5CDD505-2E9C-101B-9397-08002B2CF9AE}" pid="3" name="Creator">
    <vt:lpwstr>Adobe InDesign CC 14.0 (Macintosh)</vt:lpwstr>
  </property>
  <property fmtid="{D5CDD505-2E9C-101B-9397-08002B2CF9AE}" pid="4" name="LastSaved">
    <vt:filetime>2019-01-15T00:00:00Z</vt:filetime>
  </property>
</Properties>
</file>