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1036332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957600" y="7273440"/>
            <a:ext cx="1036332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95760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6796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461840" y="535572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965720" y="535572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957600" y="727344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461840" y="727344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7965720" y="727344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957600" y="5355720"/>
            <a:ext cx="10363320" cy="36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1036332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957600" y="3722760"/>
            <a:ext cx="10363320" cy="605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95760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957600" y="5355720"/>
            <a:ext cx="10363320" cy="36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6796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957600" y="7273440"/>
            <a:ext cx="1036332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1036332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957600" y="7273440"/>
            <a:ext cx="1036332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95760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6796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461840" y="535572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965720" y="535572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957600" y="727344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461840" y="727344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7965720" y="727344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957600" y="5355720"/>
            <a:ext cx="10363320" cy="36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1036332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1036332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957600" y="3722760"/>
            <a:ext cx="10363320" cy="605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95760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6796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957600" y="7273440"/>
            <a:ext cx="1036332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1036332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957600" y="7273440"/>
            <a:ext cx="1036332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95760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26796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461840" y="535572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965720" y="535572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957600" y="727344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461840" y="727344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7965720" y="7273440"/>
            <a:ext cx="333684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675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38651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1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48837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734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353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7455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84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9129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3643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5530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8695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0808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841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544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792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b="0" strike="noStrike" spc="-1">
                <a:latin typeface="Noto Sans Regular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sz="1400" b="0" strike="noStrike" spc="-1">
                <a:latin typeface="Noto Sans Regular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045185-8371-467C-8E6B-909A7B792D57}" type="slidenum">
              <a:rPr lang="it-IT" sz="1400" b="0" strike="noStrike" spc="-1" smtClean="0">
                <a:latin typeface="Noto Sans Regular"/>
              </a:rPr>
              <a:t>‹N›</a:t>
            </a:fld>
            <a:r>
              <a:rPr lang="it-IT" sz="1400" b="0" strike="noStrike" spc="-1">
                <a:latin typeface="Noto Sans Regular"/>
              </a:rPr>
              <a:t> / </a:t>
            </a:r>
            <a:fld id="{53451D8D-F183-4254-AFB8-D2D4507650DA}" type="slidecount">
              <a:rPr lang="it-IT" sz="1400" b="0" strike="noStrike" spc="-1" smtClean="0">
                <a:latin typeface="Noto Sans Regular"/>
              </a:rPr>
              <a:t>&lt;conta&gt;</a:t>
            </a:fld>
            <a:endParaRPr lang="it-IT" sz="1400" b="0" strike="noStrike" spc="-1">
              <a:latin typeface="Noto Sans Regular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455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957600" y="5355720"/>
            <a:ext cx="10363320" cy="36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No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0814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957600" y="3722760"/>
            <a:ext cx="10363320" cy="605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95760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67960" y="727344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3320" cy="1306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it-IT" sz="435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5760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67960" y="5355720"/>
            <a:ext cx="505728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57600" y="7273440"/>
            <a:ext cx="10363320" cy="175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180" b="0" strike="noStrike" spc="-1">
              <a:solidFill>
                <a:srgbClr val="333333"/>
              </a:solidFill>
              <a:latin typeface="Noto Sans 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5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14"/>
              <a:tile/>
            </a:blip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" name="CustomShape 4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15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15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15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CustomShape 8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16"/>
              <a:tile/>
            </a:blip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9600" b="0" strike="noStrike" cap="all" spc="-1">
                <a:solidFill>
                  <a:srgbClr val="000000"/>
                </a:solidFill>
                <a:latin typeface="Rockwell Condensed"/>
              </a:rPr>
              <a:t>Fare clic per modificare lo stile del titolo dello schema</a:t>
            </a:r>
            <a:endParaRPr lang="en-US" sz="96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48611A8-3B84-410E-AE06-8BD220D91102}" type="datetime">
              <a:rPr lang="it-IT" sz="1100" b="0" strike="noStrike" spc="-1">
                <a:solidFill>
                  <a:srgbClr val="696464"/>
                </a:solidFill>
                <a:latin typeface="Rockwell"/>
              </a:rPr>
              <a:t>10/12/2018</a:t>
            </a:fld>
            <a:endParaRPr lang="it-IT" sz="1100" b="0" strike="noStrike" spc="-1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CFF313B-FF5D-4EAD-8011-0C840EA42716}" type="slidenum">
              <a:rPr lang="it-IT" sz="2800" b="1" strike="noStrike" spc="-1">
                <a:solidFill>
                  <a:srgbClr val="FFFFFF"/>
                </a:solidFill>
                <a:latin typeface="Rockwell Condensed"/>
              </a:rPr>
              <a:t>‹N›</a:t>
            </a:fld>
            <a:endParaRPr lang="it-IT" sz="28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Rockwel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Rockwel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Rockwel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Rockwel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14"/>
              <a:tile/>
            </a:blip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latin typeface="Rockwell Condensed"/>
              </a:rPr>
              <a:t>Fare clic per modificare lo stile del titolo dello schema</a:t>
            </a:r>
            <a:endParaRPr lang="en-US" sz="54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Rockwell"/>
              </a:rPr>
              <a:t>Modifica gli stili del testo dello schema</a:t>
            </a: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</a:rPr>
              <a:t>Secondo livello</a:t>
            </a:r>
          </a:p>
          <a:p>
            <a:pPr marL="731520" lvl="2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Terzo livello</a:t>
            </a:r>
          </a:p>
          <a:p>
            <a:pPr marL="1005840" lvl="3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Quarto livello</a:t>
            </a:r>
          </a:p>
          <a:p>
            <a:pPr marL="1280160" lvl="4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Quinto livello</a:t>
            </a:r>
          </a:p>
        </p:txBody>
      </p:sp>
      <p:sp>
        <p:nvSpPr>
          <p:cNvPr id="55" name="PlaceHolder 6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ECF0DA-45FE-432A-B749-C4E7DDA9BF0F}" type="datetime">
              <a:rPr lang="it-IT" sz="1100" b="0" strike="noStrike" spc="-1">
                <a:solidFill>
                  <a:srgbClr val="696464"/>
                </a:solidFill>
                <a:latin typeface="Rockwell"/>
              </a:rPr>
              <a:t>10/12/2018</a:t>
            </a:fld>
            <a:endParaRPr lang="it-IT" sz="1100" b="0" strike="noStrike" spc="-1"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BD06E8A-3314-4B59-BD49-EA05A65C5938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95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14"/>
              <a:tile/>
            </a:blip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latin typeface="Rockwell Condensed"/>
              </a:rPr>
              <a:t>Fare clic per modificare lo stile del titolo dello schema</a:t>
            </a:r>
            <a:endParaRPr lang="en-US" sz="54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1069920" y="2194560"/>
            <a:ext cx="4754520" cy="397728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Rockwell"/>
              </a:rPr>
              <a:t>Modifica gli stili del testo dello schema</a:t>
            </a: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</a:rPr>
              <a:t>Secondo livello</a:t>
            </a:r>
          </a:p>
          <a:p>
            <a:pPr marL="731520" lvl="2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Terzo livello</a:t>
            </a:r>
          </a:p>
          <a:p>
            <a:pPr marL="1005840" lvl="3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Quarto livello</a:t>
            </a:r>
          </a:p>
          <a:p>
            <a:pPr marL="1280160" lvl="4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Quinto livello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6364080" y="2194560"/>
            <a:ext cx="4754520" cy="397728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Rockwell"/>
              </a:rPr>
              <a:t>Modifica gli stili del testo dello schema</a:t>
            </a: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</a:rPr>
              <a:t>Secondo livello</a:t>
            </a:r>
          </a:p>
          <a:p>
            <a:pPr marL="731520" lvl="2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Terzo livello</a:t>
            </a:r>
          </a:p>
          <a:p>
            <a:pPr marL="1005840" lvl="3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Quarto livello</a:t>
            </a:r>
          </a:p>
          <a:p>
            <a:pPr marL="1280160" lvl="4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Rockwell"/>
              </a:rPr>
              <a:t>Quinto livello</a:t>
            </a:r>
          </a:p>
        </p:txBody>
      </p:sp>
      <p:sp>
        <p:nvSpPr>
          <p:cNvPr id="100" name="PlaceHolder 7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5302010-A574-4E14-AC3A-B5E75898DCB8}" type="datetime">
              <a:rPr lang="it-IT" sz="1100" b="0" strike="noStrike" spc="-1">
                <a:solidFill>
                  <a:srgbClr val="696464"/>
                </a:solidFill>
                <a:latin typeface="Rockwell"/>
              </a:rPr>
              <a:t>10/12/2018</a:t>
            </a:fld>
            <a:endParaRPr lang="it-IT" sz="1100" b="0" strike="noStrike" spc="-1">
              <a:latin typeface="Times New Roman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Times New Roman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BCAB773-A23E-44BD-9512-8E9EF8702652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C48611A8-3B84-410E-AE06-8BD220D91102}" type="datetime">
              <a:rPr lang="it-IT" sz="1100" b="0" strike="noStrike" spc="-1" smtClean="0">
                <a:solidFill>
                  <a:srgbClr val="696464"/>
                </a:solidFill>
                <a:latin typeface="Rockwell"/>
              </a:rPr>
              <a:t>10/12/2018</a:t>
            </a:fld>
            <a:endParaRPr lang="it-IT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>
              <a:lnSpc>
                <a:spcPct val="100000"/>
              </a:lnSpc>
            </a:pPr>
            <a:fld id="{ECFF313B-FF5D-4EAD-8011-0C840EA42716}" type="slidenum">
              <a:rPr lang="it-IT" sz="2800" b="1" strike="noStrike" spc="-1" smtClean="0">
                <a:solidFill>
                  <a:srgbClr val="FFFFFF"/>
                </a:solidFill>
                <a:latin typeface="Rockwell Condensed"/>
              </a:rPr>
              <a:t>‹N›</a:t>
            </a:fld>
            <a:endParaRPr lang="it-IT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68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it-IT" sz="9600" b="0" strike="noStrike" cap="all" spc="-1">
                <a:solidFill>
                  <a:srgbClr val="333333"/>
                </a:solidFill>
                <a:latin typeface="Rockwell Condensed"/>
              </a:rPr>
              <a:t>INFORMATICA</a:t>
            </a:r>
            <a:endParaRPr lang="it-IT" sz="96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lang="it-IT" sz="2200" b="0" strike="noStrike" spc="-1">
                <a:solidFill>
                  <a:srgbClr val="000000"/>
                </a:solidFill>
                <a:latin typeface="Rockwell"/>
              </a:rPr>
              <a:t>ANNO SCOLASTICO 2018/2019</a:t>
            </a:r>
            <a:endParaRPr lang="it-IT" sz="2200" b="0" strike="noStrike" spc="-1">
              <a:latin typeface="Noto Sans Regular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11B6563-A8F7-438C-8FEF-0337AA758A3A}" type="slidenum">
              <a:rPr lang="it-IT" sz="2800" b="1" strike="noStrike" spc="-1">
                <a:solidFill>
                  <a:srgbClr val="FFFFFF"/>
                </a:solidFill>
                <a:latin typeface="Rockwell Condensed"/>
              </a:rPr>
              <a:t>1</a:t>
            </a:fld>
            <a:endParaRPr lang="it-IT" sz="28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8096760" y="640080"/>
            <a:ext cx="3659040" cy="2925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b="0" strike="noStrike" cap="all" spc="-1">
                <a:solidFill>
                  <a:srgbClr val="FFFFFF"/>
                </a:solidFill>
                <a:latin typeface="Rockwell Condensed"/>
              </a:rPr>
              <a:t>CRITERI DI VALUTAZIONE</a:t>
            </a:r>
            <a:endParaRPr lang="it-IT" sz="4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34" name="Segnaposto contenuto 5"/>
          <p:cNvPicPr/>
          <p:nvPr/>
        </p:nvPicPr>
        <p:blipFill>
          <a:blip r:embed="rId2"/>
          <a:stretch/>
        </p:blipFill>
        <p:spPr>
          <a:xfrm>
            <a:off x="633960" y="1343160"/>
            <a:ext cx="6275160" cy="4170960"/>
          </a:xfrm>
          <a:prstGeom prst="rect">
            <a:avLst/>
          </a:prstGeom>
          <a:ln>
            <a:noFill/>
          </a:ln>
        </p:spPr>
      </p:pic>
      <p:sp>
        <p:nvSpPr>
          <p:cNvPr id="235" name="TextShape 2"/>
          <p:cNvSpPr txBox="1"/>
          <p:nvPr/>
        </p:nvSpPr>
        <p:spPr>
          <a:xfrm>
            <a:off x="274680" y="6459840"/>
            <a:ext cx="70498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it-IT" sz="1100" b="0" strike="noStrike" cap="all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11030400" y="6459840"/>
            <a:ext cx="725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fld id="{768C334B-88DA-4123-B8EC-AC3DCBF36FBA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10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it-IT" sz="9600" b="0" strike="noStrike" cap="all" spc="-1">
                <a:solidFill>
                  <a:srgbClr val="333333"/>
                </a:solidFill>
                <a:latin typeface="Rockwell Condensed"/>
              </a:rPr>
              <a:t>OLTRE L’INFORMATICA</a:t>
            </a:r>
            <a:endParaRPr lang="it-IT" sz="96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it-IT" sz="3200" b="0" strike="noStrike" spc="-1">
              <a:latin typeface="Noto Sans Regular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51A3E81-0617-4D32-8CAF-F3DBEADFC923}" type="slidenum">
              <a:rPr lang="it-IT" sz="2800" b="1" strike="noStrike" spc="-1">
                <a:solidFill>
                  <a:srgbClr val="FFFFFF"/>
                </a:solidFill>
                <a:latin typeface="Rockwell Condensed"/>
              </a:rPr>
              <a:t>11</a:t>
            </a:fld>
            <a:endParaRPr lang="it-IT" sz="28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333333"/>
                </a:solidFill>
                <a:latin typeface="Rockwell Condensed"/>
              </a:rPr>
              <a:t>DIRITTI DELL’ALUNNO</a:t>
            </a:r>
            <a:endParaRPr lang="it-IT" sz="5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Formazione culturale e professionale qualificata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Riservatezza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Informazione sulle decisioni e norme che regolano la vita scolastica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Partecipazione attiva e </a:t>
            </a:r>
            <a:r>
              <a:rPr lang="it-IT" sz="2000" b="1" strike="noStrike" spc="-1">
                <a:solidFill>
                  <a:srgbClr val="000000"/>
                </a:solidFill>
                <a:latin typeface="Rockwell"/>
              </a:rPr>
              <a:t>responsabile</a:t>
            </a: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alla vita della scuola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Libertà di apprendimento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44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53C623F-1815-4241-BA04-F453E8883D95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12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333333"/>
                </a:solidFill>
                <a:latin typeface="Rockwell Condensed"/>
              </a:rPr>
              <a:t>MA ANCHE DOVERI</a:t>
            </a:r>
            <a:endParaRPr lang="it-IT" sz="5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Frequentare regolarmente ed assolvere assiduamente agli impegni di studio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Avere, nei confronti di tutti, lo stesso rispetto che chiedono per sé stessi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Mantenere un comportamento corretto e coerente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Osservare le disposizioni organizzative e di sicurezza dettate dai regolamenti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Utilizzare correttamente le strutture ed i macchinari («chi rompe paga», giusto?)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Condividono la responsabilità di rendere accogliente l’ambiente scolastico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48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414A0FC-8E61-41C2-8FD7-8834665646FF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13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8096760" y="640080"/>
            <a:ext cx="3659040" cy="2925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b="0" strike="noStrike" cap="all" spc="-1">
                <a:solidFill>
                  <a:srgbClr val="FFFFFF"/>
                </a:solidFill>
                <a:latin typeface="Rockwell Condensed"/>
              </a:rPr>
              <a:t>DAL PTOF</a:t>
            </a:r>
            <a:endParaRPr lang="it-IT" sz="4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50" name="Segnaposto contenuto 5"/>
          <p:cNvPicPr/>
          <p:nvPr/>
        </p:nvPicPr>
        <p:blipFill>
          <a:blip r:embed="rId2"/>
          <a:srcRect t="5175" r="5" b="6"/>
          <a:stretch/>
        </p:blipFill>
        <p:spPr>
          <a:xfrm>
            <a:off x="633960" y="640080"/>
            <a:ext cx="6275160" cy="5577480"/>
          </a:xfrm>
          <a:prstGeom prst="rect">
            <a:avLst/>
          </a:prstGeom>
          <a:ln>
            <a:noFill/>
          </a:ln>
        </p:spPr>
      </p:pic>
      <p:sp>
        <p:nvSpPr>
          <p:cNvPr id="251" name="TextShape 2"/>
          <p:cNvSpPr txBox="1"/>
          <p:nvPr/>
        </p:nvSpPr>
        <p:spPr>
          <a:xfrm>
            <a:off x="274680" y="6459840"/>
            <a:ext cx="70498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it-IT" sz="1100" b="0" strike="noStrike" cap="all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11030400" y="6459840"/>
            <a:ext cx="725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fld id="{3D0DBEB3-2C9B-4C3D-AE40-36AD687E7619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14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it-IT" sz="9600" b="0" strike="noStrike" cap="all" spc="-1">
                <a:solidFill>
                  <a:srgbClr val="333333"/>
                </a:solidFill>
                <a:latin typeface="Rockwell Condensed"/>
              </a:rPr>
              <a:t>ORGANIZZAZIONE</a:t>
            </a:r>
            <a:endParaRPr lang="it-IT" sz="96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lang="it-IT" sz="2200" b="0" strike="noStrike" spc="-1">
                <a:solidFill>
                  <a:srgbClr val="000000"/>
                </a:solidFill>
                <a:latin typeface="Rockwell"/>
              </a:rPr>
              <a:t>Fissiamo tutte le «feste»</a:t>
            </a:r>
            <a:endParaRPr lang="it-IT" sz="2200" b="0" strike="noStrike" spc="-1">
              <a:latin typeface="Noto Sans Regular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lang="it-IT" sz="2200" b="0" strike="noStrike" spc="-1">
                <a:solidFill>
                  <a:srgbClr val="000000"/>
                </a:solidFill>
                <a:latin typeface="Rockwell"/>
              </a:rPr>
              <a:t>Google classroom</a:t>
            </a:r>
            <a:endParaRPr lang="it-IT" sz="2200" b="0" strike="noStrike" spc="-1">
              <a:latin typeface="Noto Sans Regular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6DBB27A-7B24-45FA-8312-0DE6C725DF4F}" type="slidenum">
              <a:rPr lang="it-IT" sz="2800" b="1" strike="noStrike" spc="-1">
                <a:solidFill>
                  <a:srgbClr val="FFFFFF"/>
                </a:solidFill>
                <a:latin typeface="Rockwell Condensed"/>
              </a:rPr>
              <a:t>15</a:t>
            </a:fld>
            <a:endParaRPr lang="it-IT" sz="28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333333"/>
                </a:solidFill>
                <a:latin typeface="Rockwell Condensed"/>
              </a:rPr>
              <a:t>OBIETTIVI DELL’ANNO</a:t>
            </a:r>
            <a:endParaRPr lang="it-IT" sz="5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Aggiungere delle conoscenze al vostro bagaglio informatico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Conoscenza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Abilità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Competenza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Ampliare la capacità di ragionare e strutturare il pensiero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Usare strutture logiche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Saper organizzare le azioni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Saper scrivere in modo congruo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Migliorare come persone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3DF396B-01A4-465D-9C74-90607E51704B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16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it-IT" sz="9600" b="0" strike="noStrike" cap="all" spc="-1">
                <a:solidFill>
                  <a:srgbClr val="333333"/>
                </a:solidFill>
                <a:latin typeface="Rockwell Condensed"/>
              </a:rPr>
              <a:t>COSA VI ASPETTATE DA QUESTO CORSO?</a:t>
            </a:r>
            <a:endParaRPr lang="it-IT" sz="96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lang="it-IT" sz="2200" b="0" strike="noStrike" spc="-1">
                <a:solidFill>
                  <a:srgbClr val="000000"/>
                </a:solidFill>
                <a:latin typeface="Rockwell"/>
              </a:rPr>
              <a:t>E grazie per l’attenzione di oggi</a:t>
            </a:r>
            <a:endParaRPr lang="it-IT" sz="2200" b="0" strike="noStrike" spc="-1">
              <a:latin typeface="Noto Sans Regular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ED78111-3F2E-45A5-94DD-4946F20F4EC0}" type="slidenum">
              <a:rPr lang="it-IT" sz="2800" b="1" strike="noStrike" spc="-1">
                <a:solidFill>
                  <a:srgbClr val="FFFFFF"/>
                </a:solidFill>
                <a:latin typeface="Rockwell Condensed"/>
              </a:rPr>
              <a:t>17</a:t>
            </a:fld>
            <a:endParaRPr lang="it-IT" sz="28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333333"/>
                </a:solidFill>
                <a:latin typeface="Rockwell Condensed"/>
              </a:rPr>
              <a:t>DOCENTE</a:t>
            </a:r>
            <a:endParaRPr lang="it-IT" sz="5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Cognome e Nome: Fuser Alessandro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Anni:  24 (quasi 25)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Titolo: Laureato in Ingegneria e Scienze Informatiche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82E1D56-EEB7-487C-90AC-54F276E64506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2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333333"/>
                </a:solidFill>
                <a:latin typeface="Rockwell Condensed"/>
              </a:rPr>
              <a:t>GLI ALUNNI</a:t>
            </a:r>
            <a:endParaRPr lang="it-IT" sz="5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grpSp>
        <p:nvGrpSpPr>
          <p:cNvPr id="190" name="Group 2"/>
          <p:cNvGrpSpPr/>
          <p:nvPr/>
        </p:nvGrpSpPr>
        <p:grpSpPr>
          <a:xfrm>
            <a:off x="2725200" y="2122200"/>
            <a:ext cx="6747840" cy="4048560"/>
            <a:chOff x="2725200" y="2122200"/>
            <a:chExt cx="6747840" cy="4048560"/>
          </a:xfrm>
        </p:grpSpPr>
        <p:sp>
          <p:nvSpPr>
            <p:cNvPr id="191" name="CustomShape 3"/>
            <p:cNvSpPr/>
            <p:nvPr/>
          </p:nvSpPr>
          <p:spPr>
            <a:xfrm>
              <a:off x="2725200" y="2122200"/>
              <a:ext cx="6747840" cy="404856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247680" tIns="247680" rIns="247680" bIns="247680" anchor="ctr"/>
            <a:lstStyle/>
            <a:p>
              <a:pPr algn="ctr">
                <a:lnSpc>
                  <a:spcPct val="90000"/>
                </a:lnSpc>
                <a:spcAft>
                  <a:spcPts val="2276"/>
                </a:spcAft>
              </a:pPr>
              <a:r>
                <a:rPr lang="it-IT" sz="6500" b="0" strike="noStrike" spc="-1">
                  <a:solidFill>
                    <a:srgbClr val="000000"/>
                  </a:solidFill>
                  <a:latin typeface="Rockwell"/>
                </a:rPr>
                <a:t>Presentazioni</a:t>
              </a:r>
              <a:endParaRPr lang="it-IT" sz="6500" b="0" strike="noStrike" spc="-1">
                <a:latin typeface="Arial"/>
              </a:endParaRPr>
            </a:p>
          </p:txBody>
        </p:sp>
      </p:grpSp>
      <p:grpSp>
        <p:nvGrpSpPr>
          <p:cNvPr id="192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93" name="TextShape 5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194" name="TextShape 6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DFDA137-B478-4CC0-A147-1D6E5429ADF2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3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333333"/>
                </a:solidFill>
                <a:latin typeface="Rockwell Condensed"/>
              </a:rPr>
              <a:t>PERCHE’ L’INFORMATICA?</a:t>
            </a:r>
            <a:endParaRPr lang="it-IT" sz="5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i="1" strike="noStrike" spc="-1">
                <a:solidFill>
                  <a:srgbClr val="000000"/>
                </a:solidFill>
                <a:latin typeface="Rockwell"/>
              </a:rPr>
              <a:t>“And programming computers was so fascinating. You create your own little universe, and then it does what you tell it to do”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20124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</a:pPr>
            <a:r>
              <a:rPr lang="it-IT" sz="1800" b="1" i="1" strike="noStrike" spc="-1">
                <a:solidFill>
                  <a:srgbClr val="000000"/>
                </a:solidFill>
                <a:latin typeface="Rockwell"/>
              </a:rPr>
              <a:t>Vint Cerf </a:t>
            </a:r>
            <a:r>
              <a:rPr lang="it-IT" sz="1800" b="0" i="1" strike="noStrike" spc="-1">
                <a:solidFill>
                  <a:srgbClr val="000000"/>
                </a:solidFill>
                <a:latin typeface="Rockwell"/>
              </a:rPr>
              <a:t>(TCP/IP co-inventor and Turing Award)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i="1" strike="noStrike" spc="-1">
                <a:solidFill>
                  <a:srgbClr val="000000"/>
                </a:solidFill>
                <a:latin typeface="Rockwell"/>
              </a:rPr>
              <a:t>“Most good programmers do programming not because they expect to get paid or get adulation by the public, but because it is fun to program”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20124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</a:pPr>
            <a:r>
              <a:rPr lang="it-IT" sz="1800" b="1" i="1" strike="noStrike" spc="-1">
                <a:solidFill>
                  <a:srgbClr val="000000"/>
                </a:solidFill>
                <a:latin typeface="Rockwell"/>
              </a:rPr>
              <a:t>Linus Torvalds </a:t>
            </a:r>
            <a:r>
              <a:rPr lang="it-IT" sz="1800" b="0" i="1" strike="noStrike" spc="-1">
                <a:solidFill>
                  <a:srgbClr val="000000"/>
                </a:solidFill>
                <a:latin typeface="Rockwell"/>
              </a:rPr>
              <a:t>(principal developer of the Linux kernel)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i="1" strike="noStrike" spc="-1">
                <a:solidFill>
                  <a:srgbClr val="000000"/>
                </a:solidFill>
                <a:latin typeface="Rockwell"/>
              </a:rPr>
              <a:t>“You might not think that programmers are artists, but programming is an extremely creative profession. It’s logic-based creativity”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20124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</a:pPr>
            <a:r>
              <a:rPr lang="it-IT" sz="1800" b="1" i="1" strike="noStrike" spc="-1">
                <a:solidFill>
                  <a:srgbClr val="000000"/>
                </a:solidFill>
                <a:latin typeface="Rockwell"/>
              </a:rPr>
              <a:t>John Romero </a:t>
            </a:r>
            <a:r>
              <a:rPr lang="it-IT" sz="1800" b="0" i="1" strike="noStrike" spc="-1">
                <a:solidFill>
                  <a:srgbClr val="000000"/>
                </a:solidFill>
                <a:latin typeface="Rockwell"/>
              </a:rPr>
              <a:t>(co-founder of id Software)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C7CE775-6F42-4FE0-B0C9-5DE213289B25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4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333333"/>
                </a:solidFill>
                <a:latin typeface="Rockwell Condensed"/>
              </a:rPr>
              <a:t>A COSA SERVE L’INFORMATICA</a:t>
            </a:r>
            <a:endParaRPr lang="it-IT" sz="5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066680" y="183600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L’utilizzo di dispositivi informatici è sempre più massiccio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I dispositivi informatici sono fatti dagli essere umani, per cui capire tali dispositivi aiuta anche a capire come ragioniamo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La programmazione addestra un determinato tipo di pensiero logico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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Programmando, si crea «vita» digitale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8261767-E5E6-4809-AA3E-C43CAD81726E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5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333333"/>
                </a:solidFill>
                <a:latin typeface="Rockwell Condensed"/>
              </a:rPr>
              <a:t>IL METODO D’INSEGNAMENTO</a:t>
            </a:r>
            <a:endParaRPr lang="it-IT" sz="5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grpSp>
        <p:nvGrpSpPr>
          <p:cNvPr id="204" name="Group 2"/>
          <p:cNvGrpSpPr/>
          <p:nvPr/>
        </p:nvGrpSpPr>
        <p:grpSpPr>
          <a:xfrm>
            <a:off x="4073400" y="2120760"/>
            <a:ext cx="4051080" cy="4051080"/>
            <a:chOff x="4073400" y="2120760"/>
            <a:chExt cx="4051080" cy="4051080"/>
          </a:xfrm>
        </p:grpSpPr>
        <p:sp>
          <p:nvSpPr>
            <p:cNvPr id="205" name="CustomShape 3"/>
            <p:cNvSpPr/>
            <p:nvPr/>
          </p:nvSpPr>
          <p:spPr>
            <a:xfrm>
              <a:off x="4073400" y="2120760"/>
              <a:ext cx="4051080" cy="4051080"/>
            </a:xfrm>
            <a:prstGeom prst="diamond">
              <a:avLst/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4"/>
            <p:cNvSpPr/>
            <p:nvPr/>
          </p:nvSpPr>
          <p:spPr>
            <a:xfrm>
              <a:off x="4458240" y="2505600"/>
              <a:ext cx="1579680" cy="1579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1840" tIns="141840" rIns="64800" bIns="14220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it-IT" sz="1700" b="0" strike="noStrike" spc="-1">
                  <a:solidFill>
                    <a:srgbClr val="FFFFFF"/>
                  </a:solidFill>
                  <a:latin typeface="Rockwell"/>
                </a:rPr>
                <a:t>Lezioni frontali</a:t>
              </a:r>
              <a:endParaRPr lang="it-IT" sz="1700" b="0" strike="noStrike" spc="-1">
                <a:latin typeface="Arial"/>
              </a:endParaRPr>
            </a:p>
          </p:txBody>
        </p:sp>
        <p:sp>
          <p:nvSpPr>
            <p:cNvPr id="207" name="CustomShape 5"/>
            <p:cNvSpPr/>
            <p:nvPr/>
          </p:nvSpPr>
          <p:spPr>
            <a:xfrm>
              <a:off x="6159960" y="2505600"/>
              <a:ext cx="1579680" cy="1579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1840" tIns="141840" rIns="64800" bIns="14220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it-IT" sz="1700" b="0" strike="noStrike" spc="-1">
                  <a:solidFill>
                    <a:srgbClr val="FFFFFF"/>
                  </a:solidFill>
                  <a:latin typeface="Rockwell"/>
                </a:rPr>
                <a:t>Esercitazioni</a:t>
              </a:r>
              <a:endParaRPr lang="it-IT" sz="1700" b="0" strike="noStrike" spc="-1">
                <a:latin typeface="Arial"/>
              </a:endParaRPr>
            </a:p>
          </p:txBody>
        </p:sp>
        <p:sp>
          <p:nvSpPr>
            <p:cNvPr id="208" name="CustomShape 6"/>
            <p:cNvSpPr/>
            <p:nvPr/>
          </p:nvSpPr>
          <p:spPr>
            <a:xfrm>
              <a:off x="4458240" y="4207320"/>
              <a:ext cx="1579680" cy="1579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1840" tIns="141840" rIns="64800" bIns="14220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it-IT" sz="1700" b="0" strike="noStrike" spc="-1">
                  <a:solidFill>
                    <a:srgbClr val="FFFFFF"/>
                  </a:solidFill>
                  <a:latin typeface="Rockwell"/>
                </a:rPr>
                <a:t>Lavori di gruppo</a:t>
              </a:r>
              <a:endParaRPr lang="it-IT" sz="1700" b="0" strike="noStrike" spc="-1">
                <a:latin typeface="Arial"/>
              </a:endParaRPr>
            </a:p>
          </p:txBody>
        </p:sp>
        <p:sp>
          <p:nvSpPr>
            <p:cNvPr id="209" name="CustomShape 7"/>
            <p:cNvSpPr/>
            <p:nvPr/>
          </p:nvSpPr>
          <p:spPr>
            <a:xfrm>
              <a:off x="6159960" y="4207320"/>
              <a:ext cx="1579680" cy="1579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1840" tIns="141840" rIns="64800" bIns="14220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it-IT" sz="1700" b="0" strike="noStrike" spc="-1">
                  <a:solidFill>
                    <a:srgbClr val="FFFFFF"/>
                  </a:solidFill>
                  <a:latin typeface="Rockwell"/>
                </a:rPr>
                <a:t>Giochi e piccole attività</a:t>
              </a:r>
              <a:endParaRPr lang="it-IT" sz="1700" b="0" strike="noStrike" spc="-1">
                <a:latin typeface="Arial"/>
              </a:endParaRPr>
            </a:p>
          </p:txBody>
        </p:sp>
      </p:grpSp>
      <p:grpSp>
        <p:nvGrpSpPr>
          <p:cNvPr id="210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11" name="TextShape 9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12" name="TextShape 10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2466FB3-DE6B-458E-845E-B11F157038CC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6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333333"/>
                </a:solidFill>
                <a:latin typeface="Rockwell Condensed"/>
              </a:rPr>
              <a:t>STRUTTURA DI UNA LEZIONE TIPO</a:t>
            </a:r>
            <a:endParaRPr lang="it-IT" sz="5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grpSp>
        <p:nvGrpSpPr>
          <p:cNvPr id="214" name="Group 2"/>
          <p:cNvGrpSpPr/>
          <p:nvPr/>
        </p:nvGrpSpPr>
        <p:grpSpPr>
          <a:xfrm>
            <a:off x="1072800" y="2120760"/>
            <a:ext cx="10052640" cy="4051080"/>
            <a:chOff x="1072800" y="2120760"/>
            <a:chExt cx="10052640" cy="4051080"/>
          </a:xfrm>
        </p:grpSpPr>
        <p:sp>
          <p:nvSpPr>
            <p:cNvPr id="215" name="CustomShape 3"/>
            <p:cNvSpPr/>
            <p:nvPr/>
          </p:nvSpPr>
          <p:spPr>
            <a:xfrm>
              <a:off x="1824480" y="2120760"/>
              <a:ext cx="8549280" cy="40510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4"/>
            <p:cNvSpPr/>
            <p:nvPr/>
          </p:nvSpPr>
          <p:spPr>
            <a:xfrm>
              <a:off x="1072800" y="3336120"/>
              <a:ext cx="1608120" cy="1620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3280" tIns="143280" rIns="64800" bIns="14328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it-IT" sz="1700" b="0" strike="noStrike" spc="-1">
                  <a:solidFill>
                    <a:srgbClr val="FFFFFF"/>
                  </a:solidFill>
                  <a:latin typeface="Rockwell"/>
                </a:rPr>
                <a:t>Appello</a:t>
              </a:r>
              <a:endParaRPr lang="it-IT" sz="1700" b="0" strike="noStrike" spc="-1">
                <a:latin typeface="Arial"/>
              </a:endParaRPr>
            </a:p>
          </p:txBody>
        </p:sp>
        <p:sp>
          <p:nvSpPr>
            <p:cNvPr id="217" name="CustomShape 5"/>
            <p:cNvSpPr/>
            <p:nvPr/>
          </p:nvSpPr>
          <p:spPr>
            <a:xfrm>
              <a:off x="2761560" y="3336120"/>
              <a:ext cx="1608120" cy="1620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3280" tIns="143280" rIns="64800" bIns="14328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it-IT" sz="1700" b="0" strike="noStrike" spc="-1">
                  <a:solidFill>
                    <a:srgbClr val="FFFFFF"/>
                  </a:solidFill>
                  <a:latin typeface="Rockwell"/>
                </a:rPr>
                <a:t>Riassunto delle puntate precedenti</a:t>
              </a:r>
              <a:endParaRPr lang="it-IT" sz="1700" b="0" strike="noStrike" spc="-1">
                <a:latin typeface="Arial"/>
              </a:endParaRPr>
            </a:p>
          </p:txBody>
        </p:sp>
        <p:sp>
          <p:nvSpPr>
            <p:cNvPr id="218" name="CustomShape 6"/>
            <p:cNvSpPr/>
            <p:nvPr/>
          </p:nvSpPr>
          <p:spPr>
            <a:xfrm>
              <a:off x="4450680" y="3336120"/>
              <a:ext cx="1608120" cy="1620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3280" tIns="143280" rIns="64800" bIns="14328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it-IT" sz="1700" b="0" strike="noStrike" spc="-1">
                  <a:solidFill>
                    <a:srgbClr val="FFFFFF"/>
                  </a:solidFill>
                  <a:latin typeface="Rockwell"/>
                </a:rPr>
                <a:t>Voi lo conoscete?</a:t>
              </a:r>
              <a:endParaRPr lang="it-IT" sz="1700" b="0" strike="noStrike" spc="-1">
                <a:latin typeface="Arial"/>
              </a:endParaRPr>
            </a:p>
          </p:txBody>
        </p:sp>
        <p:sp>
          <p:nvSpPr>
            <p:cNvPr id="219" name="CustomShape 7"/>
            <p:cNvSpPr/>
            <p:nvPr/>
          </p:nvSpPr>
          <p:spPr>
            <a:xfrm>
              <a:off x="6139440" y="3336120"/>
              <a:ext cx="1608120" cy="1620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3280" tIns="143280" rIns="64800" bIns="14328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it-IT" sz="1700" b="0" strike="noStrike" spc="-1">
                  <a:solidFill>
                    <a:srgbClr val="FFFFFF"/>
                  </a:solidFill>
                  <a:latin typeface="Rockwell"/>
                </a:rPr>
                <a:t>Svolgimento secondo le modalità della giornata</a:t>
              </a:r>
              <a:endParaRPr lang="it-IT" sz="1700" b="0" strike="noStrike" spc="-1">
                <a:latin typeface="Arial"/>
              </a:endParaRPr>
            </a:p>
          </p:txBody>
        </p:sp>
        <p:sp>
          <p:nvSpPr>
            <p:cNvPr id="220" name="CustomShape 8"/>
            <p:cNvSpPr/>
            <p:nvPr/>
          </p:nvSpPr>
          <p:spPr>
            <a:xfrm>
              <a:off x="7828200" y="3336120"/>
              <a:ext cx="1608120" cy="1620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3280" tIns="143280" rIns="64800" bIns="14328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it-IT" sz="1700" b="0" strike="noStrike" spc="-1">
                  <a:solidFill>
                    <a:srgbClr val="FFFFFF"/>
                  </a:solidFill>
                  <a:latin typeface="Rockwell"/>
                </a:rPr>
                <a:t>Punti chiave della lezione e domande per il compito</a:t>
              </a:r>
              <a:endParaRPr lang="it-IT" sz="1700" b="0" strike="noStrike" spc="-1">
                <a:latin typeface="Arial"/>
              </a:endParaRPr>
            </a:p>
          </p:txBody>
        </p:sp>
        <p:sp>
          <p:nvSpPr>
            <p:cNvPr id="221" name="CustomShape 9"/>
            <p:cNvSpPr/>
            <p:nvPr/>
          </p:nvSpPr>
          <p:spPr>
            <a:xfrm>
              <a:off x="9517320" y="3336120"/>
              <a:ext cx="1608120" cy="1620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3280" tIns="143280" rIns="64800" bIns="14328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it-IT" sz="1700" b="0" strike="noStrike" spc="-1">
                  <a:solidFill>
                    <a:srgbClr val="FFFFFF"/>
                  </a:solidFill>
                  <a:latin typeface="Rockwell"/>
                </a:rPr>
                <a:t>Indicazioni sul materiale di studio</a:t>
              </a:r>
              <a:endParaRPr lang="it-IT" sz="1700" b="0" strike="noStrike" spc="-1">
                <a:latin typeface="Arial"/>
              </a:endParaRPr>
            </a:p>
          </p:txBody>
        </p:sp>
      </p:grpSp>
      <p:grpSp>
        <p:nvGrpSpPr>
          <p:cNvPr id="222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23" name="TextShape 11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24" name="TextShape 12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DBF04F3-38CD-4A1D-A393-A8524E6F8440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7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333333"/>
                </a:solidFill>
                <a:latin typeface="Rockwell Condensed"/>
              </a:rPr>
              <a:t>VALUTAZIONE</a:t>
            </a:r>
            <a:endParaRPr lang="it-IT" sz="5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Comportamento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Frequenza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Impegno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Partecipazione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Metodo di studio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Capacità di analisi e di sintesi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Capacità di elaborazione critica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28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2E2D1F9-7D86-40C5-9D91-A5CD9AEBEA2C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8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it-IT" sz="5400" b="0" strike="noStrike" cap="all" spc="-1">
                <a:solidFill>
                  <a:srgbClr val="333333"/>
                </a:solidFill>
                <a:latin typeface="Rockwell Condensed"/>
              </a:rPr>
              <a:t>VALUTAZIONE</a:t>
            </a:r>
            <a:endParaRPr lang="it-IT" sz="54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Prove scritte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Vero o Falso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Scelta Multipla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Composizione strutturata critica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 Prove orali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Quiz a squadre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Presentazioni personali/a squadre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Rockwell"/>
              </a:rPr>
              <a:t>Prove pratiche</a:t>
            </a:r>
            <a:endParaRPr lang="it-IT" sz="2000" b="0" strike="noStrike" spc="-1">
              <a:solidFill>
                <a:srgbClr val="333333"/>
              </a:solidFill>
              <a:latin typeface="Noto Sans Bold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Rockwell"/>
              </a:rPr>
              <a:t>Esercitazione di programmazione</a:t>
            </a:r>
            <a:endParaRPr lang="it-IT" sz="180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696464"/>
                </a:solidFill>
                <a:latin typeface="Rockwell"/>
              </a:rPr>
              <a:t>FUSER ALESSANDRO</a:t>
            </a:r>
            <a:endParaRPr lang="it-IT" sz="1100" b="0" strike="noStrike" spc="-1">
              <a:latin typeface="Noto Sans Regular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45B7E14-82E6-4CD5-9C0F-BE2124405828}" type="slidenum">
              <a:rPr lang="it-IT" sz="1400" b="1" strike="noStrike" spc="-1">
                <a:solidFill>
                  <a:srgbClr val="FFFFFF"/>
                </a:solidFill>
                <a:latin typeface="Rockwell Condensed"/>
              </a:rPr>
              <a:t>9</a:t>
            </a:fld>
            <a:endParaRPr lang="it-IT" sz="1400" b="0" strike="noStrike" spc="-1">
              <a:latin typeface="Noto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518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17</vt:i4>
      </vt:variant>
    </vt:vector>
  </HeadingPairs>
  <TitlesOfParts>
    <vt:vector size="30" baseType="lpstr">
      <vt:lpstr>Arial</vt:lpstr>
      <vt:lpstr>Garamond</vt:lpstr>
      <vt:lpstr>Noto Sans Bold</vt:lpstr>
      <vt:lpstr>Noto Sans Regular</vt:lpstr>
      <vt:lpstr>Rockwell</vt:lpstr>
      <vt:lpstr>Rockwell Condensed</vt:lpstr>
      <vt:lpstr>Symbol</vt:lpstr>
      <vt:lpstr>Times New Roman</vt:lpstr>
      <vt:lpstr>Wingdings</vt:lpstr>
      <vt:lpstr>Office Theme</vt:lpstr>
      <vt:lpstr>Office Theme</vt:lpstr>
      <vt:lpstr>Office Theme</vt:lpstr>
      <vt:lpstr>Organico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subject/>
  <dc:creator>Alessandro Fuser</dc:creator>
  <dc:description/>
  <cp:lastModifiedBy>Alessandro Fuser</cp:lastModifiedBy>
  <cp:revision>20</cp:revision>
  <dcterms:created xsi:type="dcterms:W3CDTF">2018-09-12T14:03:16Z</dcterms:created>
  <dcterms:modified xsi:type="dcterms:W3CDTF">2018-12-10T13:43:10Z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