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27184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58456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5912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27184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58456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959120" y="261000"/>
            <a:ext cx="9797400" cy="52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27184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58456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95912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527184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58456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959120" y="261000"/>
            <a:ext cx="9797400" cy="52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27184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58456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95912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527184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58456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959120" y="261000"/>
            <a:ext cx="9797400" cy="52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27184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584560" y="165420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195912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527184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584560" y="3731760"/>
            <a:ext cx="315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011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849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3102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531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3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6153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68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6369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222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59120" y="261000"/>
            <a:ext cx="9797400" cy="52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96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39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713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769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46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Arial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z="1400" b="0" strike="noStrike" spc="-1">
                <a:latin typeface="Arial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D6EF1BC-BF4F-469A-89F7-01214CC4996A}" type="slidenum">
              <a:rPr lang="it-IT" sz="1400" b="0" strike="noStrike" spc="-1" smtClean="0">
                <a:latin typeface="Arial"/>
              </a:rPr>
              <a:t>‹N›</a:t>
            </a:fld>
            <a:endParaRPr lang="it-IT" sz="1400" b="0" strike="noStrike" spc="-1"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931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35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979320" y="373176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it-IT" sz="399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979320" y="1654200"/>
            <a:ext cx="47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59120" y="3731760"/>
            <a:ext cx="9797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91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5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16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9600" b="0" strike="noStrike" cap="all" spc="-1">
                <a:solidFill>
                  <a:srgbClr val="000000"/>
                </a:solidFill>
                <a:latin typeface="Constantia"/>
              </a:rPr>
              <a:t>Fare clic per modificare lo stile del titolo dello schema</a:t>
            </a:r>
            <a:endParaRPr lang="en-US" sz="9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7737652-C8C8-4559-A986-2C25152C1304}" type="datetime1">
              <a:rPr lang="it-IT" sz="1800" b="0" strike="noStrike" spc="-1">
                <a:solidFill>
                  <a:srgbClr val="000000"/>
                </a:solidFill>
                <a:latin typeface="Franklin Gothic Book"/>
              </a:rPr>
              <a:t>10/12/2018</a:t>
            </a:fld>
            <a:endParaRPr lang="it-IT" sz="1800" b="0" strike="noStrike" spc="-1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5BF7972-51F0-4561-98C1-30BA54A96C53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‹N›</a:t>
            </a:fld>
            <a:endParaRPr lang="it-IT" sz="28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Franklin Gothic Book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Franklin Gothic Book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Franklin Gothic Book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Franklin Gothic Book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Constantia"/>
              </a:rPr>
              <a:t>Fare clic per modificare lo stile del titolo dello schema</a:t>
            </a:r>
            <a:endParaRPr lang="en-US" sz="5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A6A6A6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Franklin Gothic Book"/>
              </a:rPr>
              <a:t>Modifica gli stili del testo dello schema</a:t>
            </a: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A6A6A6"/>
              </a:buClr>
              <a:buSzPct val="85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Secondo livello</a:t>
            </a:r>
          </a:p>
          <a:p>
            <a:pPr marL="731520" lvl="2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A6A6A6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Terzo livello</a:t>
            </a:r>
          </a:p>
          <a:p>
            <a:pPr marL="1005840" lvl="3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A6A6A6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Quarto livello</a:t>
            </a:r>
          </a:p>
          <a:p>
            <a:pPr marL="1280160" lvl="4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A6A6A6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Quinto livello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780D02C-6C29-423E-A176-371364A778C0}" type="datetime1">
              <a:rPr lang="it-IT" sz="1800" b="0" strike="noStrike" spc="-1">
                <a:solidFill>
                  <a:srgbClr val="000000"/>
                </a:solidFill>
                <a:latin typeface="Franklin Gothic Book"/>
              </a:rPr>
              <a:t>10/12/2018</a:t>
            </a:fld>
            <a:endParaRPr lang="it-IT" sz="1800" b="0" strike="noStrike" spc="-1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8B9E21-76EA-4128-8777-ABC5B4A4EB5D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95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ustomShape 4"/>
          <p:cNvSpPr/>
          <p:nvPr/>
        </p:nvSpPr>
        <p:spPr>
          <a:xfrm>
            <a:off x="0" y="4917960"/>
            <a:ext cx="12191760" cy="193968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2167200" y="1225440"/>
            <a:ext cx="9280800" cy="35200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0" strike="noStrike" cap="all" spc="-1">
                <a:solidFill>
                  <a:srgbClr val="000000"/>
                </a:solidFill>
                <a:latin typeface="Constantia"/>
              </a:rPr>
              <a:t>Fare clic per modificare lo stile del titolo dello schema</a:t>
            </a:r>
            <a:endParaRPr lang="en-U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2165760" y="5020200"/>
            <a:ext cx="9052200" cy="1066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Franklin Gothic Book"/>
              </a:rPr>
              <a:t>Modifica gli stili del testo dello schema</a:t>
            </a:r>
          </a:p>
        </p:txBody>
      </p:sp>
      <p:sp>
        <p:nvSpPr>
          <p:cNvPr id="100" name="PlaceHolder 7"/>
          <p:cNvSpPr>
            <a:spLocks noGrp="1"/>
          </p:cNvSpPr>
          <p:nvPr>
            <p:ph type="dt"/>
          </p:nvPr>
        </p:nvSpPr>
        <p:spPr>
          <a:xfrm>
            <a:off x="8593560" y="6272640"/>
            <a:ext cx="2643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D077E69-EA55-47FC-83D1-7D1AE6BC42BC}" type="datetime1">
              <a:rPr lang="it-IT" sz="1800" b="0" strike="noStrike" spc="-1">
                <a:solidFill>
                  <a:srgbClr val="000000"/>
                </a:solidFill>
                <a:latin typeface="Franklin Gothic Book"/>
              </a:rPr>
              <a:t>10/12/2018</a:t>
            </a:fld>
            <a:endParaRPr lang="it-IT" sz="1800" b="0" strike="noStrike" spc="-1">
              <a:latin typeface="Times New Roman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ftr"/>
          </p:nvPr>
        </p:nvSpPr>
        <p:spPr>
          <a:xfrm>
            <a:off x="21826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Times New Roman"/>
            </a:endParaRPr>
          </a:p>
        </p:txBody>
      </p:sp>
      <p:grpSp>
        <p:nvGrpSpPr>
          <p:cNvPr id="102" name="Group 9"/>
          <p:cNvGrpSpPr/>
          <p:nvPr/>
        </p:nvGrpSpPr>
        <p:grpSpPr>
          <a:xfrm>
            <a:off x="897480" y="2325960"/>
            <a:ext cx="1080720" cy="1080720"/>
            <a:chOff x="897480" y="2325960"/>
            <a:chExt cx="1080720" cy="1080720"/>
          </a:xfrm>
        </p:grpSpPr>
        <p:sp>
          <p:nvSpPr>
            <p:cNvPr id="103" name="CustomShape 10"/>
            <p:cNvSpPr/>
            <p:nvPr/>
          </p:nvSpPr>
          <p:spPr>
            <a:xfrm>
              <a:off x="897480" y="2325960"/>
              <a:ext cx="1080720" cy="1080720"/>
            </a:xfrm>
            <a:prstGeom prst="ellipse">
              <a:avLst/>
            </a:prstGeom>
            <a:blipFill rotWithShape="0">
              <a:blip r:embed="rId16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1"/>
            <p:cNvSpPr/>
            <p:nvPr/>
          </p:nvSpPr>
          <p:spPr>
            <a:xfrm>
              <a:off x="1005480" y="2433960"/>
              <a:ext cx="864360" cy="86436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PlaceHolder 12"/>
          <p:cNvSpPr>
            <a:spLocks noGrp="1"/>
          </p:cNvSpPr>
          <p:nvPr>
            <p:ph type="sldNum"/>
          </p:nvPr>
        </p:nvSpPr>
        <p:spPr>
          <a:xfrm>
            <a:off x="843840" y="2505960"/>
            <a:ext cx="1188000" cy="720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7A49204-24ED-4E8B-82B6-51F0576A9D93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‹N›</a:t>
            </a:fld>
            <a:endParaRPr lang="it-IT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43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PlaceHolder 4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F6C5490-13E2-45D7-A8A5-2C1AA1BDC16A}" type="datetime1">
              <a:rPr lang="it-IT" sz="1800" b="0" strike="noStrike" spc="-1">
                <a:solidFill>
                  <a:srgbClr val="000000"/>
                </a:solidFill>
                <a:latin typeface="Franklin Gothic Book"/>
              </a:rPr>
              <a:t>10/12/2018</a:t>
            </a:fld>
            <a:endParaRPr lang="it-IT" sz="1800" b="0" strike="noStrike" spc="-1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7E67-5E27-46BD-B0DA-72129CD937E0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B7737652-C8C8-4559-A986-2C25152C1304}" type="datetime1">
              <a:rPr lang="it-IT" sz="1800" b="0" strike="noStrike" spc="-1" smtClean="0">
                <a:solidFill>
                  <a:srgbClr val="000000"/>
                </a:solidFill>
                <a:latin typeface="Franklin Gothic Book"/>
              </a:rPr>
              <a:t>10/12/2018</a:t>
            </a:fld>
            <a:endParaRPr lang="it-IT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>
              <a:lnSpc>
                <a:spcPct val="100000"/>
              </a:lnSpc>
            </a:pPr>
            <a:fld id="{15BF7972-51F0-4561-98C1-30BA54A96C53}" type="slidenum">
              <a:rPr lang="it-IT" sz="2800" b="1" strike="noStrike" spc="-1" smtClean="0">
                <a:solidFill>
                  <a:srgbClr val="FFFFFF"/>
                </a:solidFill>
                <a:latin typeface="Constantia"/>
              </a:rPr>
              <a:t>‹N›</a:t>
            </a:fld>
            <a:endParaRPr lang="it-IT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62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sz="8800" b="0" strike="noStrike" cap="all" spc="-1">
                <a:solidFill>
                  <a:srgbClr val="050505"/>
                </a:solidFill>
                <a:latin typeface="Constantia"/>
              </a:rPr>
              <a:t>La gestione dei documenti</a:t>
            </a:r>
            <a:endParaRPr lang="it-IT" sz="88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it-IT" sz="2200" b="0" strike="noStrike" spc="-1">
                <a:solidFill>
                  <a:srgbClr val="000000"/>
                </a:solidFill>
                <a:latin typeface="Franklin Gothic Book"/>
              </a:rPr>
              <a:t>Le aziende come gestiscono i propri documenti?</a:t>
            </a:r>
            <a:endParaRPr lang="it-IT" sz="2200" b="0" strike="noStrike" spc="-1">
              <a:latin typeface="Times New Roman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815B4BD-5133-4AAE-A8E8-AFD904C2A637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1</a:t>
            </a:fld>
            <a:endParaRPr lang="it-IT" sz="2800" b="0" strike="noStrike" spc="-1">
              <a:latin typeface="Arial"/>
            </a:endParaRPr>
          </a:p>
        </p:txBody>
      </p:sp>
      <p:pic>
        <p:nvPicPr>
          <p:cNvPr id="230" name="Picture 2"/>
          <p:cNvPicPr/>
          <p:nvPr/>
        </p:nvPicPr>
        <p:blipFill>
          <a:blip r:embed="rId2"/>
          <a:stretch/>
        </p:blipFill>
        <p:spPr>
          <a:xfrm>
            <a:off x="7258320" y="4431240"/>
            <a:ext cx="2018160" cy="160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0" strike="noStrike" cap="all" spc="-1">
                <a:solidFill>
                  <a:srgbClr val="050505"/>
                </a:solidFill>
                <a:latin typeface="Constantia"/>
              </a:rPr>
              <a:t>Caratteristiche dei formati</a:t>
            </a:r>
            <a:endParaRPr lang="it-IT" sz="48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95" name="Group 2"/>
          <p:cNvGrpSpPr/>
          <p:nvPr/>
        </p:nvGrpSpPr>
        <p:grpSpPr>
          <a:xfrm>
            <a:off x="1117080" y="2122920"/>
            <a:ext cx="9963360" cy="4047480"/>
            <a:chOff x="1117080" y="2122920"/>
            <a:chExt cx="9963360" cy="4047480"/>
          </a:xfrm>
        </p:grpSpPr>
        <p:sp>
          <p:nvSpPr>
            <p:cNvPr id="296" name="CustomShape 3"/>
            <p:cNvSpPr/>
            <p:nvPr/>
          </p:nvSpPr>
          <p:spPr>
            <a:xfrm>
              <a:off x="1117080" y="2122920"/>
              <a:ext cx="3113280" cy="18680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Apertura (standardizzazione)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297" name="CustomShape 4"/>
            <p:cNvSpPr/>
            <p:nvPr/>
          </p:nvSpPr>
          <p:spPr>
            <a:xfrm>
              <a:off x="4542120" y="2122920"/>
              <a:ext cx="3113280" cy="18680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Sicurezza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298" name="CustomShape 5"/>
            <p:cNvSpPr/>
            <p:nvPr/>
          </p:nvSpPr>
          <p:spPr>
            <a:xfrm>
              <a:off x="7967160" y="2122920"/>
              <a:ext cx="3113280" cy="18680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Portabilità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299" name="CustomShape 6"/>
            <p:cNvSpPr/>
            <p:nvPr/>
          </p:nvSpPr>
          <p:spPr>
            <a:xfrm>
              <a:off x="2829600" y="4302360"/>
              <a:ext cx="3113280" cy="18680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Funzionalità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00" name="CustomShape 7"/>
            <p:cNvSpPr/>
            <p:nvPr/>
          </p:nvSpPr>
          <p:spPr>
            <a:xfrm>
              <a:off x="6254640" y="4302360"/>
              <a:ext cx="3113280" cy="18680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Diffusione</a:t>
              </a:r>
              <a:endParaRPr lang="it-IT" sz="2700" b="0" strike="noStrike" spc="-1">
                <a:latin typeface="Arial"/>
              </a:endParaRPr>
            </a:p>
          </p:txBody>
        </p:sp>
      </p:grpSp>
      <p:grpSp>
        <p:nvGrpSpPr>
          <p:cNvPr id="301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02" name="TextShape 9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03" name="TextShape 10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EBC9F40-C4F2-4491-AEDB-ED9075B35512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10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sz="9600" b="0" strike="noStrike" cap="all" spc="-1">
                <a:solidFill>
                  <a:srgbClr val="050505"/>
                </a:solidFill>
                <a:latin typeface="Constantia"/>
              </a:rPr>
              <a:t>Lettera commerciale</a:t>
            </a:r>
            <a:endParaRPr lang="it-IT" sz="96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</a:pPr>
            <a:r>
              <a:rPr lang="it-IT" sz="2200" b="0" strike="noStrike" spc="-1">
                <a:solidFill>
                  <a:srgbClr val="000000"/>
                </a:solidFill>
                <a:latin typeface="Franklin Gothic Book"/>
              </a:rPr>
              <a:t>Come comunicare con le altre aziende?</a:t>
            </a:r>
            <a:endParaRPr lang="it-IT" sz="2200" b="0" strike="noStrike" spc="-1"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B0845C0-BA88-47DF-B461-7B4A2278CA04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11</a:t>
            </a:fld>
            <a:endParaRPr lang="it-IT" sz="2800" b="0" strike="noStrike" spc="-1">
              <a:latin typeface="Arial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7503982" y="3990491"/>
            <a:ext cx="2088578" cy="19452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Lettera commerciale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10" name="Group 2"/>
          <p:cNvGrpSpPr/>
          <p:nvPr/>
        </p:nvGrpSpPr>
        <p:grpSpPr>
          <a:xfrm>
            <a:off x="1069920" y="2315160"/>
            <a:ext cx="10058040" cy="3662640"/>
            <a:chOff x="1069920" y="2315160"/>
            <a:chExt cx="10058040" cy="3662640"/>
          </a:xfrm>
        </p:grpSpPr>
        <p:sp>
          <p:nvSpPr>
            <p:cNvPr id="311" name="CustomShape 3"/>
            <p:cNvSpPr/>
            <p:nvPr/>
          </p:nvSpPr>
          <p:spPr>
            <a:xfrm>
              <a:off x="1069920" y="2315160"/>
              <a:ext cx="10058040" cy="29340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1040" tIns="311040" rIns="167760" bIns="311040" anchor="ctr"/>
            <a:lstStyle/>
            <a:p>
              <a:pPr>
                <a:lnSpc>
                  <a:spcPct val="90000"/>
                </a:lnSpc>
                <a:spcAft>
                  <a:spcPts val="1539"/>
                </a:spcAft>
              </a:pPr>
              <a:r>
                <a:rPr lang="it-IT" sz="4400" b="0" strike="noStrike" spc="-1">
                  <a:solidFill>
                    <a:srgbClr val="000000"/>
                  </a:solidFill>
                  <a:latin typeface="Franklin Gothic Book"/>
                </a:rPr>
                <a:t>Nel momento in cui si ha la necessità di interagire con una o più aziende, il tono da utilizzare nelle comunicazioni deve essere il più professionale possibile</a:t>
              </a:r>
              <a:endParaRPr lang="it-IT" sz="4400" b="0" strike="noStrike" spc="-1">
                <a:latin typeface="Arial"/>
              </a:endParaRPr>
            </a:p>
          </p:txBody>
        </p:sp>
        <p:sp>
          <p:nvSpPr>
            <p:cNvPr id="312" name="CustomShape 4"/>
            <p:cNvSpPr/>
            <p:nvPr/>
          </p:nvSpPr>
          <p:spPr>
            <a:xfrm>
              <a:off x="1069920" y="5249520"/>
              <a:ext cx="10058040" cy="72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5800" rIns="312840" bIns="55800"/>
            <a:lstStyle/>
            <a:p>
              <a:pPr marL="285840" lvl="1" indent="-285480">
                <a:lnSpc>
                  <a:spcPct val="90000"/>
                </a:lnSpc>
                <a:spcAft>
                  <a:spcPts val="68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400" b="0" strike="noStrike" spc="-1">
                  <a:solidFill>
                    <a:srgbClr val="000000"/>
                  </a:solidFill>
                  <a:latin typeface="Franklin Gothic Book"/>
                </a:rPr>
                <a:t>C’è bisogno di uno standard per comunicare</a:t>
              </a:r>
              <a:endParaRPr lang="it-IT" sz="3400" b="0" strike="noStrike" spc="-1">
                <a:latin typeface="Arial"/>
              </a:endParaRPr>
            </a:p>
          </p:txBody>
        </p:sp>
      </p:grpSp>
      <p:grpSp>
        <p:nvGrpSpPr>
          <p:cNvPr id="313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14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15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7D8042F-DF67-46F3-A0C3-2935D244BC6F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12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Elementi di una lettera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17" name="Group 2"/>
          <p:cNvGrpSpPr/>
          <p:nvPr/>
        </p:nvGrpSpPr>
        <p:grpSpPr>
          <a:xfrm>
            <a:off x="1748520" y="2123280"/>
            <a:ext cx="8700840" cy="4046400"/>
            <a:chOff x="1748520" y="2123280"/>
            <a:chExt cx="8700840" cy="4046400"/>
          </a:xfrm>
        </p:grpSpPr>
        <p:sp>
          <p:nvSpPr>
            <p:cNvPr id="318" name="CustomShape 3"/>
            <p:cNvSpPr/>
            <p:nvPr/>
          </p:nvSpPr>
          <p:spPr>
            <a:xfrm>
              <a:off x="1748520" y="21232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Mittente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19" name="CustomShape 4"/>
            <p:cNvSpPr/>
            <p:nvPr/>
          </p:nvSpPr>
          <p:spPr>
            <a:xfrm>
              <a:off x="3974400" y="21232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Indicazioni particolari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0" name="CustomShape 5"/>
            <p:cNvSpPr/>
            <p:nvPr/>
          </p:nvSpPr>
          <p:spPr>
            <a:xfrm>
              <a:off x="6200280" y="21232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Luogo e data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1" name="CustomShape 6"/>
            <p:cNvSpPr/>
            <p:nvPr/>
          </p:nvSpPr>
          <p:spPr>
            <a:xfrm>
              <a:off x="8426160" y="21232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Destinatario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2" name="CustomShape 7"/>
            <p:cNvSpPr/>
            <p:nvPr/>
          </p:nvSpPr>
          <p:spPr>
            <a:xfrm>
              <a:off x="1748520" y="35398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Riferimenti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3" name="CustomShape 8"/>
            <p:cNvSpPr/>
            <p:nvPr/>
          </p:nvSpPr>
          <p:spPr>
            <a:xfrm>
              <a:off x="3974400" y="35398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Oggetto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4" name="CustomShape 9"/>
            <p:cNvSpPr/>
            <p:nvPr/>
          </p:nvSpPr>
          <p:spPr>
            <a:xfrm>
              <a:off x="6200280" y="35398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Corpo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5" name="CustomShape 10"/>
            <p:cNvSpPr/>
            <p:nvPr/>
          </p:nvSpPr>
          <p:spPr>
            <a:xfrm>
              <a:off x="8426160" y="353988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Chiusura e saluti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6" name="CustomShape 11"/>
            <p:cNvSpPr/>
            <p:nvPr/>
          </p:nvSpPr>
          <p:spPr>
            <a:xfrm>
              <a:off x="3974400" y="495612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Dicitura-firma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27" name="CustomShape 12"/>
            <p:cNvSpPr/>
            <p:nvPr/>
          </p:nvSpPr>
          <p:spPr>
            <a:xfrm>
              <a:off x="6200280" y="4956120"/>
              <a:ext cx="2023200" cy="1213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Allegati + Sigle</a:t>
              </a:r>
              <a:endParaRPr lang="it-IT" sz="2700" b="0" strike="noStrike" spc="-1">
                <a:latin typeface="Arial"/>
              </a:endParaRPr>
            </a:p>
          </p:txBody>
        </p:sp>
      </p:grpSp>
      <p:grpSp>
        <p:nvGrpSpPr>
          <p:cNvPr id="328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29" name="TextShape 14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30" name="TextShape 15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6C7AE4C-1BB2-4F1B-80DB-76EBE96800B1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13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Impaginazione lettera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32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333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4"/>
            <p:cNvSpPr/>
            <p:nvPr/>
          </p:nvSpPr>
          <p:spPr>
            <a:xfrm>
              <a:off x="1069920" y="212148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I margini della pagina non devono mai essere inferiori ai 2 cm</a:t>
              </a:r>
              <a:endParaRPr lang="it-IT" sz="3000" b="0" strike="noStrike" spc="-1">
                <a:latin typeface="Arial"/>
              </a:endParaRPr>
            </a:p>
          </p:txBody>
        </p:sp>
        <p:sp>
          <p:nvSpPr>
            <p:cNvPr id="335" name="Line 5"/>
            <p:cNvSpPr/>
            <p:nvPr/>
          </p:nvSpPr>
          <p:spPr>
            <a:xfrm>
              <a:off x="1069560" y="31338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6"/>
            <p:cNvSpPr/>
            <p:nvPr/>
          </p:nvSpPr>
          <p:spPr>
            <a:xfrm>
              <a:off x="1069920" y="313416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Il font deve essere sempre lo stesso, tra 10 e 14</a:t>
              </a:r>
              <a:endParaRPr lang="it-IT" sz="3000" b="0" strike="noStrike" spc="-1">
                <a:latin typeface="Arial"/>
              </a:endParaRPr>
            </a:p>
          </p:txBody>
        </p:sp>
        <p:sp>
          <p:nvSpPr>
            <p:cNvPr id="337" name="Line 7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8"/>
            <p:cNvSpPr/>
            <p:nvPr/>
          </p:nvSpPr>
          <p:spPr>
            <a:xfrm>
              <a:off x="1069920" y="414684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All’interno di ogni blocco, ci deve essere una distanza di un’interlinea singola</a:t>
              </a:r>
              <a:endParaRPr lang="it-IT" sz="3000" b="0" strike="noStrike" spc="-1">
                <a:latin typeface="Arial"/>
              </a:endParaRPr>
            </a:p>
          </p:txBody>
        </p:sp>
        <p:sp>
          <p:nvSpPr>
            <p:cNvPr id="339" name="Line 9"/>
            <p:cNvSpPr/>
            <p:nvPr/>
          </p:nvSpPr>
          <p:spPr>
            <a:xfrm>
              <a:off x="1069560" y="515916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0"/>
            <p:cNvSpPr/>
            <p:nvPr/>
          </p:nvSpPr>
          <p:spPr>
            <a:xfrm>
              <a:off x="1069920" y="515952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Tra blocchi, distanza di 2 o 3 interlinee</a:t>
              </a:r>
              <a:endParaRPr lang="it-IT" sz="3000" b="0" strike="noStrike" spc="-1">
                <a:latin typeface="Arial"/>
              </a:endParaRPr>
            </a:p>
          </p:txBody>
        </p:sp>
      </p:grpSp>
      <p:grpSp>
        <p:nvGrpSpPr>
          <p:cNvPr id="341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42" name="TextShape 12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43" name="TextShape 13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F1516E3-51C5-4C30-995F-5AE13FC94B85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14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Scelta del font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45" name="Group 2"/>
          <p:cNvGrpSpPr/>
          <p:nvPr/>
        </p:nvGrpSpPr>
        <p:grpSpPr>
          <a:xfrm>
            <a:off x="1069920" y="2139480"/>
            <a:ext cx="10058040" cy="4014360"/>
            <a:chOff x="1069920" y="2139480"/>
            <a:chExt cx="10058040" cy="4014360"/>
          </a:xfrm>
        </p:grpSpPr>
        <p:sp>
          <p:nvSpPr>
            <p:cNvPr id="346" name="CustomShape 3"/>
            <p:cNvSpPr/>
            <p:nvPr/>
          </p:nvSpPr>
          <p:spPr>
            <a:xfrm>
              <a:off x="1069920" y="2139480"/>
              <a:ext cx="10058040" cy="7754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7400" tIns="167400" rIns="129600" bIns="167400" anchor="ctr"/>
            <a:lstStyle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lang="it-IT" sz="3400" b="1" strike="noStrike" spc="-1">
                  <a:solidFill>
                    <a:srgbClr val="000000"/>
                  </a:solidFill>
                  <a:latin typeface="Franklin Gothic Book"/>
                </a:rPr>
                <a:t>Con grazie </a:t>
              </a:r>
              <a:r>
                <a:rPr lang="it-IT" sz="3400" b="0" strike="noStrike" spc="-1">
                  <a:solidFill>
                    <a:srgbClr val="000000"/>
                  </a:solidFill>
                  <a:latin typeface="Franklin Gothic Book"/>
                </a:rPr>
                <a:t>(Times New Roman, Giorgia)</a:t>
              </a:r>
              <a:endParaRPr lang="it-IT" sz="3400" b="0" strike="noStrike" spc="-1">
                <a:latin typeface="Arial"/>
              </a:endParaRPr>
            </a:p>
          </p:txBody>
        </p:sp>
        <p:sp>
          <p:nvSpPr>
            <p:cNvPr id="347" name="CustomShape 4"/>
            <p:cNvSpPr/>
            <p:nvPr/>
          </p:nvSpPr>
          <p:spPr>
            <a:xfrm>
              <a:off x="1069920" y="2915280"/>
              <a:ext cx="10058040" cy="1583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3200" rIns="241920" bIns="43200"/>
            <a:lstStyle/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Includono piccole appendici che conducono le linee verso la lettera successiva</a:t>
              </a:r>
              <a:endParaRPr lang="it-IT" sz="27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Agevola la lettura su carta e rende i caratteri più belli, soprattutto nel caso di paragrafi lunghi e densi</a:t>
              </a:r>
              <a:endParaRPr lang="it-IT" sz="2700" b="0" strike="noStrike" spc="-1">
                <a:latin typeface="Arial"/>
              </a:endParaRPr>
            </a:p>
          </p:txBody>
        </p:sp>
        <p:sp>
          <p:nvSpPr>
            <p:cNvPr id="348" name="CustomShape 5"/>
            <p:cNvSpPr/>
            <p:nvPr/>
          </p:nvSpPr>
          <p:spPr>
            <a:xfrm>
              <a:off x="1069920" y="4498560"/>
              <a:ext cx="10058040" cy="7754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7400" tIns="167400" rIns="129600" bIns="167400" anchor="ctr"/>
            <a:lstStyle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lang="it-IT" sz="3400" b="1" strike="noStrike" spc="-1">
                  <a:solidFill>
                    <a:srgbClr val="000000"/>
                  </a:solidFill>
                  <a:latin typeface="Franklin Gothic Book"/>
                </a:rPr>
                <a:t>Senza grazie </a:t>
              </a:r>
              <a:r>
                <a:rPr lang="it-IT" sz="3400" b="0" strike="noStrike" spc="-1">
                  <a:solidFill>
                    <a:srgbClr val="000000"/>
                  </a:solidFill>
                  <a:latin typeface="Franklin Gothic Book"/>
                </a:rPr>
                <a:t>(Arial, Verdana, Helvetica)</a:t>
              </a:r>
              <a:endParaRPr lang="it-IT" sz="3400" b="0" strike="noStrike" spc="-1">
                <a:latin typeface="Arial"/>
              </a:endParaRPr>
            </a:p>
          </p:txBody>
        </p:sp>
        <p:sp>
          <p:nvSpPr>
            <p:cNvPr id="349" name="CustomShape 6"/>
            <p:cNvSpPr/>
            <p:nvPr/>
          </p:nvSpPr>
          <p:spPr>
            <a:xfrm>
              <a:off x="1069920" y="5274360"/>
              <a:ext cx="10058040" cy="87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3200" rIns="241920" bIns="43200"/>
            <a:lstStyle/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Adatti al corpo degli articoli</a:t>
              </a:r>
              <a:endParaRPr lang="it-IT" sz="27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Sono più incisivi nel riprodurre i titoli</a:t>
              </a:r>
              <a:endParaRPr lang="it-IT" sz="2700" b="0" strike="noStrike" spc="-1">
                <a:latin typeface="Arial"/>
              </a:endParaRPr>
            </a:p>
          </p:txBody>
        </p:sp>
      </p:grpSp>
      <p:grpSp>
        <p:nvGrpSpPr>
          <p:cNvPr id="350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51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52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8972D13-15F6-45FC-A94F-F189503AC79B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15</a:t>
            </a:fld>
            <a:endParaRPr lang="it-IT" sz="1400" b="0" strike="noStrike" spc="-1">
              <a:latin typeface="Arial"/>
            </a:endParaRPr>
          </a:p>
        </p:txBody>
      </p:sp>
      <p:pic>
        <p:nvPicPr>
          <p:cNvPr id="353" name="Picture 2"/>
          <p:cNvPicPr/>
          <p:nvPr/>
        </p:nvPicPr>
        <p:blipFill>
          <a:blip r:embed="rId2"/>
          <a:stretch/>
        </p:blipFill>
        <p:spPr>
          <a:xfrm>
            <a:off x="9262080" y="0"/>
            <a:ext cx="2929320" cy="1952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771480" y="1819800"/>
            <a:ext cx="5166000" cy="321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ESEMPIO DI LETTERA COMMERCIALE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BFEC69-175B-46D6-9CD5-14356DE71604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16</a:t>
            </a:fld>
            <a:endParaRPr lang="it-IT" sz="1400" b="0" strike="noStrike" spc="-1">
              <a:latin typeface="Arial"/>
            </a:endParaRPr>
          </a:p>
        </p:txBody>
      </p:sp>
      <p:pic>
        <p:nvPicPr>
          <p:cNvPr id="357" name="Picture 2"/>
          <p:cNvPicPr/>
          <p:nvPr/>
        </p:nvPicPr>
        <p:blipFill>
          <a:blip r:embed="rId2"/>
          <a:stretch/>
        </p:blipFill>
        <p:spPr>
          <a:xfrm>
            <a:off x="6254522" y="759691"/>
            <a:ext cx="3953284" cy="53386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MITTENTE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1069560" y="2121840"/>
            <a:ext cx="10058400" cy="4049640"/>
            <a:chOff x="1069560" y="2121840"/>
            <a:chExt cx="10058400" cy="4049640"/>
          </a:xfrm>
        </p:grpSpPr>
        <p:sp>
          <p:nvSpPr>
            <p:cNvPr id="360" name="Line 3"/>
            <p:cNvSpPr/>
            <p:nvPr/>
          </p:nvSpPr>
          <p:spPr>
            <a:xfrm>
              <a:off x="1069560" y="212184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4"/>
            <p:cNvSpPr/>
            <p:nvPr/>
          </p:nvSpPr>
          <p:spPr>
            <a:xfrm>
              <a:off x="1069920" y="212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8680" tIns="148680" rIns="148680" bIns="148680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Ragione sociale o cognome o nome</a:t>
              </a:r>
              <a:endParaRPr lang="it-IT" sz="3900" b="0" strike="noStrike" spc="-1">
                <a:latin typeface="Arial"/>
              </a:endParaRPr>
            </a:p>
          </p:txBody>
        </p:sp>
        <p:sp>
          <p:nvSpPr>
            <p:cNvPr id="362" name="Line 5"/>
            <p:cNvSpPr/>
            <p:nvPr/>
          </p:nvSpPr>
          <p:spPr>
            <a:xfrm>
              <a:off x="1069560" y="293184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6"/>
            <p:cNvSpPr/>
            <p:nvPr/>
          </p:nvSpPr>
          <p:spPr>
            <a:xfrm>
              <a:off x="1069920" y="293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8680" tIns="148680" rIns="148680" bIns="148680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Indirizzo (via, numero civico, CAP, città)</a:t>
              </a:r>
              <a:endParaRPr lang="it-IT" sz="3900" b="0" strike="noStrike" spc="-1">
                <a:latin typeface="Arial"/>
              </a:endParaRPr>
            </a:p>
          </p:txBody>
        </p:sp>
        <p:sp>
          <p:nvSpPr>
            <p:cNvPr id="364" name="Line 7"/>
            <p:cNvSpPr/>
            <p:nvPr/>
          </p:nvSpPr>
          <p:spPr>
            <a:xfrm>
              <a:off x="1069560" y="3741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8"/>
            <p:cNvSpPr/>
            <p:nvPr/>
          </p:nvSpPr>
          <p:spPr>
            <a:xfrm>
              <a:off x="1069920" y="374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8680" tIns="148680" rIns="148680" bIns="148680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Numero telefono, e-mail, sito web</a:t>
              </a:r>
              <a:endParaRPr lang="it-IT" sz="3900" b="0" strike="noStrike" spc="-1">
                <a:latin typeface="Arial"/>
              </a:endParaRPr>
            </a:p>
          </p:txBody>
        </p:sp>
        <p:sp>
          <p:nvSpPr>
            <p:cNvPr id="366" name="Line 9"/>
            <p:cNvSpPr/>
            <p:nvPr/>
          </p:nvSpPr>
          <p:spPr>
            <a:xfrm>
              <a:off x="1069560" y="4551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10"/>
            <p:cNvSpPr/>
            <p:nvPr/>
          </p:nvSpPr>
          <p:spPr>
            <a:xfrm>
              <a:off x="1069920" y="455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8680" tIns="148680" rIns="148680" bIns="148680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Numero di codice fiscale e/o partita IVA</a:t>
              </a:r>
              <a:endParaRPr lang="it-IT" sz="3900" b="0" strike="noStrike" spc="-1">
                <a:latin typeface="Arial"/>
              </a:endParaRPr>
            </a:p>
          </p:txBody>
        </p:sp>
        <p:sp>
          <p:nvSpPr>
            <p:cNvPr id="368" name="Line 11"/>
            <p:cNvSpPr/>
            <p:nvPr/>
          </p:nvSpPr>
          <p:spPr>
            <a:xfrm>
              <a:off x="1069560" y="5361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12"/>
            <p:cNvSpPr/>
            <p:nvPr/>
          </p:nvSpPr>
          <p:spPr>
            <a:xfrm>
              <a:off x="1069920" y="536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8680" tIns="148680" rIns="148680" bIns="148680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Logo aziendale</a:t>
              </a:r>
              <a:endParaRPr lang="it-IT" sz="3900" b="0" strike="noStrike" spc="-1">
                <a:latin typeface="Arial"/>
              </a:endParaRPr>
            </a:p>
          </p:txBody>
        </p:sp>
      </p:grpSp>
      <p:grpSp>
        <p:nvGrpSpPr>
          <p:cNvPr id="370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71" name="TextShape 14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72" name="TextShape 15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20CE1C6-F902-4891-B481-49A3A865F8A0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17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Indicazioni particolari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74" name="Group 2"/>
          <p:cNvGrpSpPr/>
          <p:nvPr/>
        </p:nvGrpSpPr>
        <p:grpSpPr>
          <a:xfrm>
            <a:off x="1069920" y="2126880"/>
            <a:ext cx="10058040" cy="4039560"/>
            <a:chOff x="1069920" y="2126880"/>
            <a:chExt cx="10058040" cy="4039560"/>
          </a:xfrm>
        </p:grpSpPr>
        <p:sp>
          <p:nvSpPr>
            <p:cNvPr id="375" name="CustomShape 3"/>
            <p:cNvSpPr/>
            <p:nvPr/>
          </p:nvSpPr>
          <p:spPr>
            <a:xfrm>
              <a:off x="1069920" y="2126880"/>
              <a:ext cx="10058040" cy="10720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31120" tIns="231120" rIns="178920" bIns="231480" anchor="ctr"/>
            <a:lstStyle/>
            <a:p>
              <a:pPr>
                <a:lnSpc>
                  <a:spcPct val="90000"/>
                </a:lnSpc>
                <a:spcAft>
                  <a:spcPts val="1644"/>
                </a:spcAft>
              </a:pPr>
              <a:r>
                <a:rPr lang="it-IT" sz="4700" b="0" strike="noStrike" spc="-1">
                  <a:solidFill>
                    <a:srgbClr val="000000"/>
                  </a:solidFill>
                  <a:latin typeface="Franklin Gothic Book"/>
                </a:rPr>
                <a:t>Specificano il tipo di lettera</a:t>
              </a:r>
              <a:endParaRPr lang="it-IT" sz="4700" b="0" strike="noStrike" spc="-1">
                <a:latin typeface="Arial"/>
              </a:endParaRPr>
            </a:p>
          </p:txBody>
        </p:sp>
        <p:sp>
          <p:nvSpPr>
            <p:cNvPr id="376" name="CustomShape 4"/>
            <p:cNvSpPr/>
            <p:nvPr/>
          </p:nvSpPr>
          <p:spPr>
            <a:xfrm>
              <a:off x="1069920" y="3199320"/>
              <a:ext cx="10058040" cy="296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9760" rIns="334440" bIns="59760"/>
            <a:lstStyle/>
            <a:p>
              <a:pPr marL="285840" lvl="1" indent="-285480">
                <a:lnSpc>
                  <a:spcPct val="90000"/>
                </a:lnSpc>
                <a:spcAft>
                  <a:spcPts val="74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700" b="0" strike="noStrike" spc="-1">
                  <a:solidFill>
                    <a:srgbClr val="000000"/>
                  </a:solidFill>
                  <a:latin typeface="Franklin Gothic Book"/>
                </a:rPr>
                <a:t>Raccomandata (a.r.)</a:t>
              </a:r>
              <a:endParaRPr lang="it-IT" sz="37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4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700" b="0" strike="noStrike" spc="-1">
                  <a:solidFill>
                    <a:srgbClr val="000000"/>
                  </a:solidFill>
                  <a:latin typeface="Franklin Gothic Book"/>
                </a:rPr>
                <a:t>Espresso</a:t>
              </a:r>
              <a:endParaRPr lang="it-IT" sz="37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4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700" b="0" strike="noStrike" spc="-1">
                  <a:solidFill>
                    <a:srgbClr val="000000"/>
                  </a:solidFill>
                  <a:latin typeface="Franklin Gothic Book"/>
                </a:rPr>
                <a:t>Riservata</a:t>
              </a:r>
              <a:endParaRPr lang="it-IT" sz="37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4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700" b="0" strike="noStrike" spc="-1">
                  <a:solidFill>
                    <a:srgbClr val="000000"/>
                  </a:solidFill>
                  <a:latin typeface="Franklin Gothic Book"/>
                </a:rPr>
                <a:t>Personale</a:t>
              </a:r>
              <a:endParaRPr lang="it-IT" sz="37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4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700" b="0" strike="noStrike" spc="-1">
                  <a:solidFill>
                    <a:srgbClr val="000000"/>
                  </a:solidFill>
                  <a:latin typeface="Franklin Gothic Book"/>
                </a:rPr>
                <a:t>Protocollo (per pubblica amministrazione)</a:t>
              </a:r>
              <a:endParaRPr lang="it-IT" sz="3700" b="0" strike="noStrike" spc="-1">
                <a:latin typeface="Arial"/>
              </a:endParaRPr>
            </a:p>
          </p:txBody>
        </p:sp>
      </p:grpSp>
      <p:grpSp>
        <p:nvGrpSpPr>
          <p:cNvPr id="377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78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79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8548D5D-1D68-426B-A8F1-CCA638127613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18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Luogo e data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81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382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4"/>
            <p:cNvSpPr/>
            <p:nvPr/>
          </p:nvSpPr>
          <p:spPr>
            <a:xfrm>
              <a:off x="1069920" y="212148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800" tIns="163800" rIns="163800" bIns="163800"/>
            <a:lstStyle/>
            <a:p>
              <a:pPr>
                <a:lnSpc>
                  <a:spcPct val="90000"/>
                </a:lnSpc>
                <a:spcAft>
                  <a:spcPts val="1505"/>
                </a:spcAft>
              </a:pPr>
              <a:r>
                <a:rPr lang="it-IT" sz="4300" b="0" strike="noStrike" spc="-1">
                  <a:solidFill>
                    <a:srgbClr val="000000"/>
                  </a:solidFill>
                  <a:latin typeface="Franklin Gothic Book"/>
                </a:rPr>
                <a:t>Va esplicitato tutto su un’unica riga</a:t>
              </a:r>
              <a:endParaRPr lang="it-IT" sz="4300" b="0" strike="noStrike" spc="-1">
                <a:latin typeface="Arial"/>
              </a:endParaRPr>
            </a:p>
          </p:txBody>
        </p:sp>
        <p:sp>
          <p:nvSpPr>
            <p:cNvPr id="384" name="Line 5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6"/>
            <p:cNvSpPr/>
            <p:nvPr/>
          </p:nvSpPr>
          <p:spPr>
            <a:xfrm>
              <a:off x="1069920" y="414684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800" tIns="163800" rIns="163800" bIns="163800"/>
            <a:lstStyle/>
            <a:p>
              <a:pPr>
                <a:lnSpc>
                  <a:spcPct val="90000"/>
                </a:lnSpc>
                <a:spcAft>
                  <a:spcPts val="1505"/>
                </a:spcAft>
              </a:pPr>
              <a:r>
                <a:rPr lang="it-IT" sz="4300" b="0" strike="noStrike" spc="-1">
                  <a:solidFill>
                    <a:srgbClr val="000000"/>
                  </a:solidFill>
                  <a:latin typeface="Franklin Gothic Book"/>
                </a:rPr>
                <a:t>La data deve essere scritta per esteso e va preceduta dall’indicazione del luogo di invio della lettera, separata da una virgola</a:t>
              </a:r>
              <a:endParaRPr lang="it-IT" sz="4300" b="0" strike="noStrike" spc="-1">
                <a:latin typeface="Arial"/>
              </a:endParaRPr>
            </a:p>
          </p:txBody>
        </p:sp>
      </p:grpSp>
      <p:grpSp>
        <p:nvGrpSpPr>
          <p:cNvPr id="386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87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88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3924414-4349-4428-9A77-D23B105057EE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19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obiettivi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32" name="Group 2"/>
          <p:cNvGrpSpPr/>
          <p:nvPr/>
        </p:nvGrpSpPr>
        <p:grpSpPr>
          <a:xfrm>
            <a:off x="1069560" y="2121840"/>
            <a:ext cx="10058400" cy="4049640"/>
            <a:chOff x="1069560" y="2121840"/>
            <a:chExt cx="10058400" cy="4049640"/>
          </a:xfrm>
        </p:grpSpPr>
        <p:sp>
          <p:nvSpPr>
            <p:cNvPr id="233" name="Line 3"/>
            <p:cNvSpPr/>
            <p:nvPr/>
          </p:nvSpPr>
          <p:spPr>
            <a:xfrm>
              <a:off x="1069560" y="212184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4"/>
            <p:cNvSpPr/>
            <p:nvPr/>
          </p:nvSpPr>
          <p:spPr>
            <a:xfrm>
              <a:off x="1069920" y="212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90000"/>
                </a:lnSpc>
                <a:spcAft>
                  <a:spcPts val="839"/>
                </a:spcAft>
              </a:pPr>
              <a:r>
                <a:rPr lang="it-IT" sz="2400" b="0" strike="noStrike" spc="-1">
                  <a:solidFill>
                    <a:srgbClr val="000000"/>
                  </a:solidFill>
                  <a:latin typeface="Franklin Gothic Book"/>
                </a:rPr>
                <a:t>Capire qual è il formato dei documenti e quali sono i principali tipi di documenti</a:t>
              </a:r>
              <a:endParaRPr lang="it-IT" sz="2400" b="0" strike="noStrike" spc="-1">
                <a:latin typeface="Arial"/>
              </a:endParaRPr>
            </a:p>
          </p:txBody>
        </p:sp>
        <p:sp>
          <p:nvSpPr>
            <p:cNvPr id="235" name="Line 5"/>
            <p:cNvSpPr/>
            <p:nvPr/>
          </p:nvSpPr>
          <p:spPr>
            <a:xfrm>
              <a:off x="1069560" y="293184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6"/>
            <p:cNvSpPr/>
            <p:nvPr/>
          </p:nvSpPr>
          <p:spPr>
            <a:xfrm>
              <a:off x="1069920" y="293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90000"/>
                </a:lnSpc>
                <a:spcAft>
                  <a:spcPts val="839"/>
                </a:spcAft>
              </a:pPr>
              <a:r>
                <a:rPr lang="it-IT" sz="2400" b="0" strike="noStrike" spc="-1">
                  <a:solidFill>
                    <a:srgbClr val="000000"/>
                  </a:solidFill>
                  <a:latin typeface="Franklin Gothic Book"/>
                </a:rPr>
                <a:t>Saper scrivere una lettera commerciale aziendale usando Word</a:t>
              </a:r>
              <a:endParaRPr lang="it-IT" sz="2400" b="0" strike="noStrike" spc="-1">
                <a:latin typeface="Arial"/>
              </a:endParaRPr>
            </a:p>
          </p:txBody>
        </p:sp>
        <p:sp>
          <p:nvSpPr>
            <p:cNvPr id="237" name="Line 7"/>
            <p:cNvSpPr/>
            <p:nvPr/>
          </p:nvSpPr>
          <p:spPr>
            <a:xfrm>
              <a:off x="1069560" y="3741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8"/>
            <p:cNvSpPr/>
            <p:nvPr/>
          </p:nvSpPr>
          <p:spPr>
            <a:xfrm>
              <a:off x="1069920" y="374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90000"/>
                </a:lnSpc>
                <a:spcAft>
                  <a:spcPts val="839"/>
                </a:spcAft>
              </a:pPr>
              <a:r>
                <a:rPr lang="it-IT" sz="2400" b="0" strike="noStrike" spc="-1">
                  <a:solidFill>
                    <a:srgbClr val="000000"/>
                  </a:solidFill>
                  <a:latin typeface="Franklin Gothic Book"/>
                </a:rPr>
                <a:t>Gestione dei font in un documento aziendale</a:t>
              </a:r>
              <a:endParaRPr lang="it-IT" sz="2400" b="0" strike="noStrike" spc="-1">
                <a:latin typeface="Arial"/>
              </a:endParaRPr>
            </a:p>
          </p:txBody>
        </p:sp>
        <p:sp>
          <p:nvSpPr>
            <p:cNvPr id="239" name="Line 9"/>
            <p:cNvSpPr/>
            <p:nvPr/>
          </p:nvSpPr>
          <p:spPr>
            <a:xfrm>
              <a:off x="1069560" y="4551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10"/>
            <p:cNvSpPr/>
            <p:nvPr/>
          </p:nvSpPr>
          <p:spPr>
            <a:xfrm>
              <a:off x="1069920" y="455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90000"/>
                </a:lnSpc>
                <a:spcAft>
                  <a:spcPts val="839"/>
                </a:spcAft>
              </a:pPr>
              <a:r>
                <a:rPr lang="it-IT" sz="2400" b="0" strike="noStrike" spc="-1">
                  <a:solidFill>
                    <a:srgbClr val="000000"/>
                  </a:solidFill>
                  <a:latin typeface="Franklin Gothic Book"/>
                </a:rPr>
                <a:t>Erigere manuali aziendali professionali</a:t>
              </a:r>
              <a:endParaRPr lang="it-IT" sz="2400" b="0" strike="noStrike" spc="-1">
                <a:latin typeface="Arial"/>
              </a:endParaRPr>
            </a:p>
          </p:txBody>
        </p:sp>
        <p:sp>
          <p:nvSpPr>
            <p:cNvPr id="241" name="Line 11"/>
            <p:cNvSpPr/>
            <p:nvPr/>
          </p:nvSpPr>
          <p:spPr>
            <a:xfrm>
              <a:off x="1069560" y="5361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12"/>
            <p:cNvSpPr/>
            <p:nvPr/>
          </p:nvSpPr>
          <p:spPr>
            <a:xfrm>
              <a:off x="1069920" y="5361840"/>
              <a:ext cx="1005804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90000"/>
                </a:lnSpc>
                <a:spcAft>
                  <a:spcPts val="839"/>
                </a:spcAft>
              </a:pPr>
              <a:r>
                <a:rPr lang="it-IT" sz="2400" b="0" strike="noStrike" spc="-1">
                  <a:solidFill>
                    <a:srgbClr val="000000"/>
                  </a:solidFill>
                  <a:latin typeface="Franklin Gothic Book"/>
                </a:rPr>
                <a:t>Valutare il feedback degli utenti attraverso la somministrazione di sondaggi</a:t>
              </a:r>
              <a:endParaRPr lang="it-IT" sz="2400" b="0" strike="noStrike" spc="-1">
                <a:latin typeface="Arial"/>
              </a:endParaRPr>
            </a:p>
          </p:txBody>
        </p:sp>
      </p:grpSp>
      <p:grpSp>
        <p:nvGrpSpPr>
          <p:cNvPr id="243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4" name="TextShape 14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45" name="TextShape 15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8BE2507-FB11-4247-9D3C-5A787329F813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</a:t>
            </a:fld>
            <a:endParaRPr lang="it-IT" sz="1400" b="0" strike="noStrike" spc="-1">
              <a:latin typeface="Arial"/>
            </a:endParaRPr>
          </a:p>
        </p:txBody>
      </p:sp>
      <p:pic>
        <p:nvPicPr>
          <p:cNvPr id="246" name="Picture 2"/>
          <p:cNvPicPr/>
          <p:nvPr/>
        </p:nvPicPr>
        <p:blipFill>
          <a:blip r:embed="rId2"/>
          <a:stretch/>
        </p:blipFill>
        <p:spPr>
          <a:xfrm>
            <a:off x="8903160" y="686520"/>
            <a:ext cx="2218920" cy="131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destinatario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90" name="Group 2"/>
          <p:cNvGrpSpPr/>
          <p:nvPr/>
        </p:nvGrpSpPr>
        <p:grpSpPr>
          <a:xfrm>
            <a:off x="1069920" y="2127600"/>
            <a:ext cx="10058040" cy="4038120"/>
            <a:chOff x="1069920" y="2127600"/>
            <a:chExt cx="10058040" cy="4038120"/>
          </a:xfrm>
        </p:grpSpPr>
        <p:sp>
          <p:nvSpPr>
            <p:cNvPr id="391" name="CustomShape 3"/>
            <p:cNvSpPr/>
            <p:nvPr/>
          </p:nvSpPr>
          <p:spPr>
            <a:xfrm>
              <a:off x="1069920" y="2127600"/>
              <a:ext cx="10058040" cy="11404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6240" tIns="246240" rIns="190440" bIns="245880" anchor="ctr"/>
            <a:lstStyle/>
            <a:p>
              <a:pPr>
                <a:lnSpc>
                  <a:spcPct val="90000"/>
                </a:lnSpc>
                <a:spcAft>
                  <a:spcPts val="1749"/>
                </a:spcAft>
              </a:pPr>
              <a:r>
                <a:rPr lang="it-IT" sz="5000" b="0" strike="noStrike" spc="-1">
                  <a:solidFill>
                    <a:srgbClr val="000000"/>
                  </a:solidFill>
                  <a:latin typeface="Franklin Gothic Book"/>
                </a:rPr>
                <a:t>Preceduto da un appellativo:</a:t>
              </a:r>
              <a:endParaRPr lang="it-IT" sz="5000" b="0" strike="noStrike" spc="-1">
                <a:latin typeface="Arial"/>
              </a:endParaRPr>
            </a:p>
          </p:txBody>
        </p:sp>
        <p:sp>
          <p:nvSpPr>
            <p:cNvPr id="392" name="CustomShape 4"/>
            <p:cNvSpPr/>
            <p:nvPr/>
          </p:nvSpPr>
          <p:spPr>
            <a:xfrm>
              <a:off x="1069920" y="3268080"/>
              <a:ext cx="10058040" cy="289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63360" rIns="355680" bIns="63360"/>
            <a:lstStyle/>
            <a:p>
              <a:pPr marL="285840" lvl="1" indent="-285480">
                <a:lnSpc>
                  <a:spcPct val="90000"/>
                </a:lnSpc>
                <a:spcAft>
                  <a:spcPts val="78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900" b="0" i="1" strike="noStrike" spc="-1">
                  <a:solidFill>
                    <a:srgbClr val="000000"/>
                  </a:solidFill>
                  <a:latin typeface="Franklin Gothic Book"/>
                </a:rPr>
                <a:t>Spettabile</a:t>
              </a: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 (nel caso di un Ente)</a:t>
              </a:r>
              <a:endParaRPr lang="it-IT" sz="39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8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900" b="0" i="1" strike="noStrike" spc="-1">
                  <a:solidFill>
                    <a:srgbClr val="000000"/>
                  </a:solidFill>
                  <a:latin typeface="Franklin Gothic Book"/>
                </a:rPr>
                <a:t>Egregio</a:t>
              </a: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 o </a:t>
              </a:r>
              <a:r>
                <a:rPr lang="it-IT" sz="3900" b="0" i="1" strike="noStrike" spc="-1">
                  <a:solidFill>
                    <a:srgbClr val="000000"/>
                  </a:solidFill>
                  <a:latin typeface="Franklin Gothic Book"/>
                </a:rPr>
                <a:t>Gentile</a:t>
              </a: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/</a:t>
              </a:r>
              <a:r>
                <a:rPr lang="it-IT" sz="3900" b="0" i="1" strike="noStrike" spc="-1">
                  <a:solidFill>
                    <a:srgbClr val="000000"/>
                  </a:solidFill>
                  <a:latin typeface="Franklin Gothic Book"/>
                </a:rPr>
                <a:t>issimo</a:t>
              </a: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 (nel caso di un Signore, Dottore, ecc.)</a:t>
              </a:r>
              <a:endParaRPr lang="it-IT" sz="39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8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900" b="0" i="1" strike="noStrike" spc="-1">
                  <a:solidFill>
                    <a:srgbClr val="000000"/>
                  </a:solidFill>
                  <a:latin typeface="Franklin Gothic Book"/>
                </a:rPr>
                <a:t>Gentile</a:t>
              </a: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/</a:t>
              </a:r>
              <a:r>
                <a:rPr lang="it-IT" sz="3900" b="0" i="1" strike="noStrike" spc="-1">
                  <a:solidFill>
                    <a:srgbClr val="000000"/>
                  </a:solidFill>
                  <a:latin typeface="Franklin Gothic Book"/>
                </a:rPr>
                <a:t>issima</a:t>
              </a: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 (nel caso di una Signora, Dottoressa, ecc.)</a:t>
              </a:r>
              <a:endParaRPr lang="it-IT" sz="3900" b="0" strike="noStrike" spc="-1">
                <a:latin typeface="Arial"/>
              </a:endParaRPr>
            </a:p>
          </p:txBody>
        </p:sp>
      </p:grpSp>
      <p:grpSp>
        <p:nvGrpSpPr>
          <p:cNvPr id="393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94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95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37280B5-7C45-4B0B-823E-E266F9AF47B0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20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oggetto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397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398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1069920" y="212148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28600" tIns="228600" rIns="228600" bIns="228600"/>
            <a:lstStyle/>
            <a:p>
              <a:pPr>
                <a:lnSpc>
                  <a:spcPct val="90000"/>
                </a:lnSpc>
                <a:spcAft>
                  <a:spcPts val="2100"/>
                </a:spcAft>
              </a:pPr>
              <a:r>
                <a:rPr lang="it-IT" sz="6000" b="0" strike="noStrike" spc="-1">
                  <a:solidFill>
                    <a:srgbClr val="000000"/>
                  </a:solidFill>
                  <a:latin typeface="Franklin Gothic Book"/>
                </a:rPr>
                <a:t>Sintetizza in poche parole il contenuto della lettera</a:t>
              </a:r>
              <a:endParaRPr lang="it-IT" sz="6000" b="0" strike="noStrike" spc="-1">
                <a:latin typeface="Arial"/>
              </a:endParaRPr>
            </a:p>
          </p:txBody>
        </p:sp>
        <p:sp>
          <p:nvSpPr>
            <p:cNvPr id="400" name="Line 5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69920" y="414684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28600" tIns="228600" rIns="228600" bIns="228600"/>
            <a:lstStyle/>
            <a:p>
              <a:pPr>
                <a:lnSpc>
                  <a:spcPct val="90000"/>
                </a:lnSpc>
                <a:spcAft>
                  <a:spcPts val="2100"/>
                </a:spcAft>
              </a:pPr>
              <a:r>
                <a:rPr lang="it-IT" sz="6000" b="0" strike="noStrike" spc="-1">
                  <a:solidFill>
                    <a:srgbClr val="000000"/>
                  </a:solidFill>
                  <a:latin typeface="Franklin Gothic Book"/>
                </a:rPr>
                <a:t>Rende più facile il lavoro di archiviazione</a:t>
              </a:r>
              <a:endParaRPr lang="it-IT" sz="6000" b="0" strike="noStrike" spc="-1">
                <a:latin typeface="Arial"/>
              </a:endParaRPr>
            </a:p>
          </p:txBody>
        </p:sp>
      </p:grpSp>
      <p:grpSp>
        <p:nvGrpSpPr>
          <p:cNvPr id="402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03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04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5D4AA94-AACA-4E76-93F9-C17C85327D80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21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corpo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06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407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4"/>
            <p:cNvSpPr/>
            <p:nvPr/>
          </p:nvSpPr>
          <p:spPr>
            <a:xfrm>
              <a:off x="1069920" y="212148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800" tIns="163800" rIns="163800" bIns="163800"/>
            <a:lstStyle/>
            <a:p>
              <a:pPr>
                <a:lnSpc>
                  <a:spcPct val="90000"/>
                </a:lnSpc>
                <a:spcAft>
                  <a:spcPts val="1505"/>
                </a:spcAft>
              </a:pPr>
              <a:r>
                <a:rPr lang="it-IT" sz="4300" b="0" strike="noStrike" spc="-1">
                  <a:solidFill>
                    <a:srgbClr val="000000"/>
                  </a:solidFill>
                  <a:latin typeface="Franklin Gothic Book"/>
                </a:rPr>
                <a:t>Contiene il contenuto effettivo della lettera</a:t>
              </a:r>
              <a:endParaRPr lang="it-IT" sz="4300" b="0" strike="noStrike" spc="-1">
                <a:latin typeface="Arial"/>
              </a:endParaRPr>
            </a:p>
          </p:txBody>
        </p:sp>
        <p:sp>
          <p:nvSpPr>
            <p:cNvPr id="409" name="Line 5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6"/>
            <p:cNvSpPr/>
            <p:nvPr/>
          </p:nvSpPr>
          <p:spPr>
            <a:xfrm>
              <a:off x="1069920" y="414684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800" tIns="163800" rIns="163800" bIns="163800"/>
            <a:lstStyle/>
            <a:p>
              <a:pPr>
                <a:lnSpc>
                  <a:spcPct val="90000"/>
                </a:lnSpc>
                <a:spcAft>
                  <a:spcPts val="1505"/>
                </a:spcAft>
              </a:pPr>
              <a:r>
                <a:rPr lang="it-IT" sz="4300" b="0" strike="noStrike" spc="-1">
                  <a:solidFill>
                    <a:srgbClr val="000000"/>
                  </a:solidFill>
                  <a:latin typeface="Franklin Gothic Book"/>
                </a:rPr>
                <a:t>Può essere preceduto da un’apertura in cui si richiama l’attenzione del destinatario (solo persone fisiche)</a:t>
              </a:r>
              <a:endParaRPr lang="it-IT" sz="4300" b="0" strike="noStrike" spc="-1">
                <a:latin typeface="Arial"/>
              </a:endParaRPr>
            </a:p>
          </p:txBody>
        </p:sp>
      </p:grpSp>
      <p:grpSp>
        <p:nvGrpSpPr>
          <p:cNvPr id="41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12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13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DB645C3-8311-4ABC-A104-99F4658A9D9C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22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Chiusura e saluti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15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416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4"/>
            <p:cNvSpPr/>
            <p:nvPr/>
          </p:nvSpPr>
          <p:spPr>
            <a:xfrm>
              <a:off x="1069920" y="212148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90000"/>
                </a:lnSpc>
                <a:spcAft>
                  <a:spcPts val="1681"/>
                </a:spcAft>
              </a:pPr>
              <a:r>
                <a:rPr lang="it-IT" sz="4800" b="0" strike="noStrike" spc="-1">
                  <a:solidFill>
                    <a:srgbClr val="000000"/>
                  </a:solidFill>
                  <a:latin typeface="Franklin Gothic Book"/>
                </a:rPr>
                <a:t>Certo di un Suo riscontro </a:t>
              </a:r>
              <a:endParaRPr lang="it-IT" sz="48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1681"/>
                </a:spcAft>
              </a:pPr>
              <a:r>
                <a:rPr lang="it-IT" sz="4800" b="0" strike="noStrike" spc="-1">
                  <a:solidFill>
                    <a:srgbClr val="000000"/>
                  </a:solidFill>
                  <a:latin typeface="Franklin Gothic Book"/>
                </a:rPr>
                <a:t>Porgo distinti saluti</a:t>
              </a:r>
              <a:endParaRPr lang="it-IT" sz="4800" b="0" strike="noStrike" spc="-1">
                <a:latin typeface="Arial"/>
              </a:endParaRPr>
            </a:p>
          </p:txBody>
        </p:sp>
        <p:sp>
          <p:nvSpPr>
            <p:cNvPr id="418" name="Line 5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6"/>
            <p:cNvSpPr/>
            <p:nvPr/>
          </p:nvSpPr>
          <p:spPr>
            <a:xfrm>
              <a:off x="1069920" y="414684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90000"/>
                </a:lnSpc>
                <a:spcAft>
                  <a:spcPts val="1681"/>
                </a:spcAft>
              </a:pPr>
              <a:r>
                <a:rPr lang="it-IT" sz="4800" b="0" strike="noStrike" spc="-1">
                  <a:solidFill>
                    <a:srgbClr val="000000"/>
                  </a:solidFill>
                  <a:latin typeface="Franklin Gothic Book"/>
                </a:rPr>
                <a:t>RingraziandoVi per la Vostra cortesia, Vi porgiamo i nostri migliori saluti..</a:t>
              </a:r>
              <a:endParaRPr lang="it-IT" sz="4800" b="0" strike="noStrike" spc="-1">
                <a:latin typeface="Arial"/>
              </a:endParaRPr>
            </a:p>
          </p:txBody>
        </p:sp>
      </p:grpSp>
      <p:grpSp>
        <p:nvGrpSpPr>
          <p:cNvPr id="420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1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22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21D9E35-3748-4041-836A-C342D44EB107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23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Dicitura-firma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24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425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4"/>
            <p:cNvSpPr/>
            <p:nvPr/>
          </p:nvSpPr>
          <p:spPr>
            <a:xfrm>
              <a:off x="1069920" y="212148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Ragione sociale</a:t>
              </a:r>
              <a:endParaRPr lang="it-IT" sz="3000" b="0" strike="noStrike" spc="-1">
                <a:latin typeface="Arial"/>
              </a:endParaRPr>
            </a:p>
          </p:txBody>
        </p:sp>
        <p:sp>
          <p:nvSpPr>
            <p:cNvPr id="427" name="Line 5"/>
            <p:cNvSpPr/>
            <p:nvPr/>
          </p:nvSpPr>
          <p:spPr>
            <a:xfrm>
              <a:off x="1069560" y="31338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6"/>
            <p:cNvSpPr/>
            <p:nvPr/>
          </p:nvSpPr>
          <p:spPr>
            <a:xfrm>
              <a:off x="1069920" y="313416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Ufficio dal quale parte la lettera</a:t>
              </a:r>
              <a:endParaRPr lang="it-IT" sz="3000" b="0" strike="noStrike" spc="-1">
                <a:latin typeface="Arial"/>
              </a:endParaRPr>
            </a:p>
          </p:txBody>
        </p:sp>
        <p:sp>
          <p:nvSpPr>
            <p:cNvPr id="429" name="Line 7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1069920" y="414684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Nome e cognome di chi emette la lettera o di chi è delegato a farlo</a:t>
              </a:r>
              <a:endParaRPr lang="it-IT" sz="3000" b="0" strike="noStrike" spc="-1">
                <a:latin typeface="Arial"/>
              </a:endParaRPr>
            </a:p>
          </p:txBody>
        </p:sp>
        <p:sp>
          <p:nvSpPr>
            <p:cNvPr id="431" name="Line 9"/>
            <p:cNvSpPr/>
            <p:nvPr/>
          </p:nvSpPr>
          <p:spPr>
            <a:xfrm>
              <a:off x="1069560" y="515916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0"/>
            <p:cNvSpPr/>
            <p:nvPr/>
          </p:nvSpPr>
          <p:spPr>
            <a:xfrm>
              <a:off x="1069920" y="5159520"/>
              <a:ext cx="10058040" cy="1012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4480" tIns="114480" rIns="114480" bIns="114480"/>
            <a:lstStyle/>
            <a:p>
              <a:pPr>
                <a:lnSpc>
                  <a:spcPct val="90000"/>
                </a:lnSpc>
                <a:spcAft>
                  <a:spcPts val="1049"/>
                </a:spcAft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Firma autografa</a:t>
              </a:r>
              <a:endParaRPr lang="it-IT" sz="3000" b="0" strike="noStrike" spc="-1">
                <a:latin typeface="Arial"/>
              </a:endParaRPr>
            </a:p>
          </p:txBody>
        </p:sp>
      </p:grpSp>
      <p:grpSp>
        <p:nvGrpSpPr>
          <p:cNvPr id="433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34" name="TextShape 12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35" name="TextShape 13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5E88154-87F4-443D-A1A4-FD49C63A6873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24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allegati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37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438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1069920" y="2121480"/>
              <a:ext cx="10058040" cy="4050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Eventuale elenco dei documenti allegati alla presente lettera</a:t>
              </a:r>
              <a:endParaRPr lang="it-IT" sz="6500" b="0" strike="noStrike" spc="-1">
                <a:latin typeface="Arial"/>
              </a:endParaRPr>
            </a:p>
          </p:txBody>
        </p:sp>
      </p:grpSp>
      <p:grpSp>
        <p:nvGrpSpPr>
          <p:cNvPr id="440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41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42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6CE4DA9-36E3-4C69-A7D8-568A76045222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25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sigle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44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445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4"/>
            <p:cNvSpPr/>
            <p:nvPr/>
          </p:nvSpPr>
          <p:spPr>
            <a:xfrm>
              <a:off x="1069920" y="212148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800" tIns="163800" rIns="163800" bIns="163800"/>
            <a:lstStyle/>
            <a:p>
              <a:pPr>
                <a:lnSpc>
                  <a:spcPct val="90000"/>
                </a:lnSpc>
                <a:spcAft>
                  <a:spcPts val="1505"/>
                </a:spcAft>
              </a:pPr>
              <a:r>
                <a:rPr lang="it-IT" sz="4300" b="0" strike="noStrike" spc="-1">
                  <a:solidFill>
                    <a:srgbClr val="000000"/>
                  </a:solidFill>
                  <a:latin typeface="Franklin Gothic Book"/>
                </a:rPr>
                <a:t>Indica le iniziali della persona che ha redatto la lettera (in maiuscolo) e della persona che l’ha digitata (in minuscolo)</a:t>
              </a:r>
              <a:endParaRPr lang="it-IT" sz="4300" b="0" strike="noStrike" spc="-1">
                <a:latin typeface="Arial"/>
              </a:endParaRPr>
            </a:p>
          </p:txBody>
        </p:sp>
        <p:sp>
          <p:nvSpPr>
            <p:cNvPr id="447" name="Line 5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6"/>
            <p:cNvSpPr/>
            <p:nvPr/>
          </p:nvSpPr>
          <p:spPr>
            <a:xfrm>
              <a:off x="1069920" y="414684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800" tIns="163800" rIns="163800" bIns="163800"/>
            <a:lstStyle/>
            <a:p>
              <a:pPr>
                <a:lnSpc>
                  <a:spcPct val="90000"/>
                </a:lnSpc>
                <a:spcAft>
                  <a:spcPts val="1505"/>
                </a:spcAft>
              </a:pPr>
              <a:r>
                <a:rPr lang="it-IT" sz="4300" b="0" strike="noStrike" spc="-1">
                  <a:solidFill>
                    <a:srgbClr val="000000"/>
                  </a:solidFill>
                  <a:latin typeface="Franklin Gothic Book"/>
                </a:rPr>
                <a:t>Le prime vanno separate dalle seconde da una barra (SP/gp)</a:t>
              </a:r>
              <a:endParaRPr lang="it-IT" sz="4300" b="0" strike="noStrike" spc="-1">
                <a:latin typeface="Arial"/>
              </a:endParaRPr>
            </a:p>
          </p:txBody>
        </p:sp>
      </p:grpSp>
      <p:grpSp>
        <p:nvGrpSpPr>
          <p:cNvPr id="449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50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51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6B19732-BEE9-40B3-8DDD-D64862D803F1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26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esercizio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53" name="Group 2"/>
          <p:cNvGrpSpPr/>
          <p:nvPr/>
        </p:nvGrpSpPr>
        <p:grpSpPr>
          <a:xfrm>
            <a:off x="1069920" y="2148840"/>
            <a:ext cx="10058040" cy="3996000"/>
            <a:chOff x="1069920" y="2148840"/>
            <a:chExt cx="10058040" cy="3996000"/>
          </a:xfrm>
        </p:grpSpPr>
        <p:sp>
          <p:nvSpPr>
            <p:cNvPr id="454" name="CustomShape 3"/>
            <p:cNvSpPr/>
            <p:nvPr/>
          </p:nvSpPr>
          <p:spPr>
            <a:xfrm>
              <a:off x="1069920" y="2148840"/>
              <a:ext cx="10058040" cy="15346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31120" tIns="231120" rIns="156240" bIns="231120" anchor="ctr"/>
            <a:lstStyle/>
            <a:p>
              <a:pPr>
                <a:lnSpc>
                  <a:spcPct val="90000"/>
                </a:lnSpc>
                <a:spcAft>
                  <a:spcPts val="1434"/>
                </a:spcAft>
              </a:pPr>
              <a:r>
                <a:rPr lang="it-IT" sz="4100" b="0" strike="noStrike" spc="-1">
                  <a:solidFill>
                    <a:srgbClr val="000000"/>
                  </a:solidFill>
                  <a:latin typeface="Franklin Gothic Book"/>
                </a:rPr>
                <a:t>Immagina di dover scrivere alla Mondadori per ordinare dei libri scolastici</a:t>
              </a:r>
              <a:endParaRPr lang="it-IT" sz="4100" b="0" strike="noStrike" spc="-1">
                <a:latin typeface="Arial"/>
              </a:endParaRPr>
            </a:p>
          </p:txBody>
        </p:sp>
        <p:sp>
          <p:nvSpPr>
            <p:cNvPr id="455" name="CustomShape 4"/>
            <p:cNvSpPr/>
            <p:nvPr/>
          </p:nvSpPr>
          <p:spPr>
            <a:xfrm>
              <a:off x="1069920" y="3683880"/>
              <a:ext cx="10058040" cy="2460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2200" rIns="291600" bIns="52200"/>
            <a:lstStyle/>
            <a:p>
              <a:pPr marL="285840" lvl="1" indent="-285480">
                <a:lnSpc>
                  <a:spcPct val="90000"/>
                </a:lnSpc>
                <a:spcAft>
                  <a:spcPts val="6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200" b="0" strike="noStrike" spc="-1">
                  <a:solidFill>
                    <a:srgbClr val="000000"/>
                  </a:solidFill>
                  <a:latin typeface="Franklin Gothic Book"/>
                </a:rPr>
                <a:t>Scrivi una lettera commerciale in cui elenchi i libri che ti servono</a:t>
              </a:r>
              <a:endParaRPr lang="it-IT" sz="32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6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200" b="0" strike="noStrike" spc="-1">
                  <a:solidFill>
                    <a:srgbClr val="000000"/>
                  </a:solidFill>
                  <a:latin typeface="Franklin Gothic Book"/>
                </a:rPr>
                <a:t>Cerca le informazioni necessarie per il destinatario</a:t>
              </a:r>
              <a:endParaRPr lang="it-IT" sz="32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6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200" b="0" strike="noStrike" spc="-1">
                  <a:solidFill>
                    <a:srgbClr val="000000"/>
                  </a:solidFill>
                  <a:latin typeface="Franklin Gothic Book"/>
                </a:rPr>
                <a:t>Segui le indicazioni delle slide precedenti</a:t>
              </a:r>
              <a:endParaRPr lang="it-IT" sz="32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6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200" b="0" strike="noStrike" spc="-1">
                  <a:solidFill>
                    <a:srgbClr val="000000"/>
                  </a:solidFill>
                  <a:latin typeface="Franklin Gothic Book"/>
                </a:rPr>
                <a:t>Al termine del lavoro invia la lettera al tuo professore</a:t>
              </a:r>
              <a:endParaRPr lang="it-IT" sz="3200" b="0" strike="noStrike" spc="-1">
                <a:latin typeface="Arial"/>
              </a:endParaRPr>
            </a:p>
          </p:txBody>
        </p:sp>
      </p:grpSp>
      <p:grpSp>
        <p:nvGrpSpPr>
          <p:cNvPr id="456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57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58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B9D212D-CE04-4303-BF8C-75506D25A9AE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27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2167200" y="1225440"/>
            <a:ext cx="9280800" cy="3520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sz="8000" b="0" strike="noStrike" cap="all" spc="-1">
                <a:solidFill>
                  <a:srgbClr val="050505"/>
                </a:solidFill>
                <a:latin typeface="Constantia"/>
              </a:rPr>
              <a:t>I manuali</a:t>
            </a:r>
            <a:endParaRPr lang="it-IT" sz="80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2165760" y="5020200"/>
            <a:ext cx="9052200" cy="106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21826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62" name="TextShape 4"/>
          <p:cNvSpPr txBox="1"/>
          <p:nvPr/>
        </p:nvSpPr>
        <p:spPr>
          <a:xfrm>
            <a:off x="843840" y="250596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E134DEF-2D82-41B9-8179-C8C7428D6382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28</a:t>
            </a:fld>
            <a:endParaRPr lang="it-IT" sz="2800" b="0" strike="noStrike" spc="-1">
              <a:latin typeface="Arial"/>
            </a:endParaRPr>
          </a:p>
        </p:txBody>
      </p:sp>
      <p:pic>
        <p:nvPicPr>
          <p:cNvPr id="463" name="Picture 2"/>
          <p:cNvPicPr/>
          <p:nvPr/>
        </p:nvPicPr>
        <p:blipFill>
          <a:blip r:embed="rId2"/>
          <a:stretch/>
        </p:blipFill>
        <p:spPr>
          <a:xfrm>
            <a:off x="7355007" y="3429000"/>
            <a:ext cx="2310065" cy="24821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I manuali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65" name="Group 2"/>
          <p:cNvGrpSpPr/>
          <p:nvPr/>
        </p:nvGrpSpPr>
        <p:grpSpPr>
          <a:xfrm>
            <a:off x="1069560" y="2121120"/>
            <a:ext cx="10058400" cy="4050720"/>
            <a:chOff x="1069560" y="2121120"/>
            <a:chExt cx="10058400" cy="4050720"/>
          </a:xfrm>
        </p:grpSpPr>
        <p:sp>
          <p:nvSpPr>
            <p:cNvPr id="466" name="Line 3"/>
            <p:cNvSpPr/>
            <p:nvPr/>
          </p:nvSpPr>
          <p:spPr>
            <a:xfrm>
              <a:off x="1069560" y="21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4"/>
            <p:cNvSpPr/>
            <p:nvPr/>
          </p:nvSpPr>
          <p:spPr>
            <a:xfrm>
              <a:off x="1069920" y="212148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90000"/>
                </a:lnSpc>
                <a:spcAft>
                  <a:spcPts val="1681"/>
                </a:spcAft>
              </a:pPr>
              <a:r>
                <a:rPr lang="it-IT" sz="4800" b="0" strike="noStrike" spc="-1">
                  <a:solidFill>
                    <a:srgbClr val="000000"/>
                  </a:solidFill>
                  <a:latin typeface="Franklin Gothic Book"/>
                </a:rPr>
                <a:t>Servono a documentare il corretto utilizzo di apparecchiature e servizi</a:t>
              </a:r>
              <a:endParaRPr lang="it-IT" sz="4800" b="0" strike="noStrike" spc="-1">
                <a:latin typeface="Arial"/>
              </a:endParaRPr>
            </a:p>
          </p:txBody>
        </p:sp>
        <p:sp>
          <p:nvSpPr>
            <p:cNvPr id="468" name="Line 5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6"/>
            <p:cNvSpPr/>
            <p:nvPr/>
          </p:nvSpPr>
          <p:spPr>
            <a:xfrm>
              <a:off x="1069920" y="4146840"/>
              <a:ext cx="10058040" cy="202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90000"/>
                </a:lnSpc>
                <a:spcAft>
                  <a:spcPts val="1681"/>
                </a:spcAft>
              </a:pPr>
              <a:r>
                <a:rPr lang="it-IT" sz="4800" b="0" strike="noStrike" spc="-1">
                  <a:solidFill>
                    <a:srgbClr val="000000"/>
                  </a:solidFill>
                  <a:latin typeface="Franklin Gothic Book"/>
                </a:rPr>
                <a:t>Sono documenti molto professionali e devono essere facile da comprendere</a:t>
              </a:r>
              <a:endParaRPr lang="it-IT" sz="4800" b="0" strike="noStrike" spc="-1">
                <a:latin typeface="Arial"/>
              </a:endParaRPr>
            </a:p>
          </p:txBody>
        </p:sp>
      </p:grpSp>
      <p:grpSp>
        <p:nvGrpSpPr>
          <p:cNvPr id="470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71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72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2DE2A83-0BE4-4480-B9A1-EE059F1E6B17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29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67200" y="1225440"/>
            <a:ext cx="9280800" cy="3520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sz="8000" b="0" strike="noStrike" cap="all" spc="-1">
                <a:solidFill>
                  <a:srgbClr val="050505"/>
                </a:solidFill>
                <a:latin typeface="Constantia"/>
              </a:rPr>
              <a:t>Il formato dei documenti</a:t>
            </a:r>
            <a:endParaRPr lang="it-IT" sz="80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2165760" y="5020200"/>
            <a:ext cx="9052200" cy="106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21826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843840" y="250596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77E234A-63BA-4E2F-8D29-37B5043076D9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3</a:t>
            </a:fld>
            <a:endParaRPr lang="it-IT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Linguaggio dei manuali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74" name="Group 2"/>
          <p:cNvGrpSpPr/>
          <p:nvPr/>
        </p:nvGrpSpPr>
        <p:grpSpPr>
          <a:xfrm>
            <a:off x="1069560" y="2123280"/>
            <a:ext cx="10058400" cy="4046400"/>
            <a:chOff x="1069560" y="2123280"/>
            <a:chExt cx="10058400" cy="4046400"/>
          </a:xfrm>
        </p:grpSpPr>
        <p:sp>
          <p:nvSpPr>
            <p:cNvPr id="475" name="Line 3"/>
            <p:cNvSpPr/>
            <p:nvPr/>
          </p:nvSpPr>
          <p:spPr>
            <a:xfrm>
              <a:off x="1069560" y="21232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"/>
            <p:cNvSpPr/>
            <p:nvPr/>
          </p:nvSpPr>
          <p:spPr>
            <a:xfrm>
              <a:off x="1069920" y="212328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2280" tIns="152280" rIns="152280" bIns="152280"/>
            <a:lstStyle/>
            <a:p>
              <a:pPr>
                <a:lnSpc>
                  <a:spcPct val="90000"/>
                </a:lnSpc>
                <a:spcAft>
                  <a:spcPts val="1400"/>
                </a:spcAft>
              </a:pPr>
              <a:r>
                <a:rPr lang="it-IT" sz="4000" b="0" strike="noStrike" spc="-1">
                  <a:solidFill>
                    <a:srgbClr val="000000"/>
                  </a:solidFill>
                  <a:latin typeface="Franklin Gothic Book"/>
                </a:rPr>
                <a:t>Spiegazioni chiare e semplici, cercando il più possibile di evitare terminologie specifiche</a:t>
              </a:r>
              <a:endParaRPr lang="it-IT" sz="4000" b="0" strike="noStrike" spc="-1">
                <a:latin typeface="Arial"/>
              </a:endParaRPr>
            </a:p>
          </p:txBody>
        </p:sp>
        <p:sp>
          <p:nvSpPr>
            <p:cNvPr id="477" name="Line 5"/>
            <p:cNvSpPr/>
            <p:nvPr/>
          </p:nvSpPr>
          <p:spPr>
            <a:xfrm>
              <a:off x="1069560" y="34722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6"/>
            <p:cNvSpPr/>
            <p:nvPr/>
          </p:nvSpPr>
          <p:spPr>
            <a:xfrm>
              <a:off x="1069920" y="347220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2280" tIns="152280" rIns="152280" bIns="152280"/>
            <a:lstStyle/>
            <a:p>
              <a:pPr>
                <a:lnSpc>
                  <a:spcPct val="90000"/>
                </a:lnSpc>
                <a:spcAft>
                  <a:spcPts val="1400"/>
                </a:spcAft>
              </a:pPr>
              <a:r>
                <a:rPr lang="it-IT" sz="4000" b="0" strike="noStrike" spc="-1">
                  <a:solidFill>
                    <a:srgbClr val="000000"/>
                  </a:solidFill>
                  <a:latin typeface="Franklin Gothic Book"/>
                </a:rPr>
                <a:t>Deve incoraggiare il ragionamento degli utenti (es. raggruppamento per funzionalità)</a:t>
              </a:r>
              <a:endParaRPr lang="it-IT" sz="4000" b="0" strike="noStrike" spc="-1">
                <a:latin typeface="Arial"/>
              </a:endParaRPr>
            </a:p>
          </p:txBody>
        </p:sp>
        <p:sp>
          <p:nvSpPr>
            <p:cNvPr id="479" name="Line 7"/>
            <p:cNvSpPr/>
            <p:nvPr/>
          </p:nvSpPr>
          <p:spPr>
            <a:xfrm>
              <a:off x="1069560" y="48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8"/>
            <p:cNvSpPr/>
            <p:nvPr/>
          </p:nvSpPr>
          <p:spPr>
            <a:xfrm>
              <a:off x="1069920" y="482112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2280" tIns="152280" rIns="152280" bIns="152280"/>
            <a:lstStyle/>
            <a:p>
              <a:pPr>
                <a:lnSpc>
                  <a:spcPct val="90000"/>
                </a:lnSpc>
                <a:spcAft>
                  <a:spcPts val="1400"/>
                </a:spcAft>
              </a:pPr>
              <a:r>
                <a:rPr lang="it-IT" sz="4000" b="0" strike="noStrike" spc="-1">
                  <a:solidFill>
                    <a:srgbClr val="000000"/>
                  </a:solidFill>
                  <a:latin typeface="Franklin Gothic Book"/>
                </a:rPr>
                <a:t>Accompagnare i termini specifici con una spiegazione o delle alternative grafiche</a:t>
              </a:r>
              <a:endParaRPr lang="it-IT" sz="4000" b="0" strike="noStrike" spc="-1">
                <a:latin typeface="Arial"/>
              </a:endParaRPr>
            </a:p>
          </p:txBody>
        </p:sp>
      </p:grpSp>
      <p:grpSp>
        <p:nvGrpSpPr>
          <p:cNvPr id="481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82" name="TextShape 10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83" name="TextShape 1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C6E4B65-D488-498D-B5DA-E825BC2CE0DE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30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utilizzo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85" name="Group 2"/>
          <p:cNvGrpSpPr/>
          <p:nvPr/>
        </p:nvGrpSpPr>
        <p:grpSpPr>
          <a:xfrm>
            <a:off x="1069920" y="2132640"/>
            <a:ext cx="10058040" cy="4028040"/>
            <a:chOff x="1069920" y="2132640"/>
            <a:chExt cx="10058040" cy="4028040"/>
          </a:xfrm>
        </p:grpSpPr>
        <p:sp>
          <p:nvSpPr>
            <p:cNvPr id="486" name="CustomShape 3"/>
            <p:cNvSpPr/>
            <p:nvPr/>
          </p:nvSpPr>
          <p:spPr>
            <a:xfrm>
              <a:off x="1069920" y="2132640"/>
              <a:ext cx="10058040" cy="14734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20680" tIns="220680" rIns="148680" bIns="220680" anchor="ctr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Devono fornire soluzioni a problemi specifici</a:t>
              </a:r>
              <a:endParaRPr lang="it-IT" sz="3900" b="0" strike="noStrike" spc="-1">
                <a:latin typeface="Arial"/>
              </a:endParaRPr>
            </a:p>
          </p:txBody>
        </p:sp>
        <p:sp>
          <p:nvSpPr>
            <p:cNvPr id="487" name="CustomShape 4"/>
            <p:cNvSpPr/>
            <p:nvPr/>
          </p:nvSpPr>
          <p:spPr>
            <a:xfrm>
              <a:off x="1069920" y="3718440"/>
              <a:ext cx="10058040" cy="14734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20680" tIns="220680" rIns="148680" bIns="220680" anchor="ctr"/>
            <a:lstStyle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lang="it-IT" sz="3900" b="0" strike="noStrike" spc="-1">
                  <a:solidFill>
                    <a:srgbClr val="000000"/>
                  </a:solidFill>
                  <a:latin typeface="Franklin Gothic Book"/>
                </a:rPr>
                <a:t>Se il problema è complesso, è opportuno scomporlo in sotto-problemi più semplici</a:t>
              </a:r>
              <a:endParaRPr lang="it-IT" sz="3900" b="0" strike="noStrike" spc="-1">
                <a:latin typeface="Arial"/>
              </a:endParaRPr>
            </a:p>
          </p:txBody>
        </p:sp>
        <p:sp>
          <p:nvSpPr>
            <p:cNvPr id="488" name="CustomShape 5"/>
            <p:cNvSpPr/>
            <p:nvPr/>
          </p:nvSpPr>
          <p:spPr>
            <a:xfrm>
              <a:off x="1069920" y="5192280"/>
              <a:ext cx="10058040" cy="968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9680" rIns="277200" bIns="49680"/>
            <a:lstStyle/>
            <a:p>
              <a:pPr marL="285840" lvl="1" indent="-285480">
                <a:lnSpc>
                  <a:spcPct val="90000"/>
                </a:lnSpc>
                <a:spcAft>
                  <a:spcPts val="60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Elenca ogni parte con le istruzioni su come risolverlo</a:t>
              </a:r>
              <a:endParaRPr lang="it-IT" sz="30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60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000" b="0" strike="noStrike" spc="-1">
                  <a:solidFill>
                    <a:srgbClr val="000000"/>
                  </a:solidFill>
                  <a:latin typeface="Franklin Gothic Book"/>
                </a:rPr>
                <a:t>Disponi in sequenza</a:t>
              </a:r>
              <a:endParaRPr lang="it-IT" sz="3000" b="0" strike="noStrike" spc="-1">
                <a:latin typeface="Arial"/>
              </a:endParaRPr>
            </a:p>
          </p:txBody>
        </p:sp>
      </p:grpSp>
      <p:grpSp>
        <p:nvGrpSpPr>
          <p:cNvPr id="489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90" name="TextShape 7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491" name="TextShape 8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673A991-0818-4916-A108-7A5284C23A34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31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Parti essenziali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493" name="Group 2"/>
          <p:cNvGrpSpPr/>
          <p:nvPr/>
        </p:nvGrpSpPr>
        <p:grpSpPr>
          <a:xfrm>
            <a:off x="1069560" y="2121840"/>
            <a:ext cx="10058400" cy="4049640"/>
            <a:chOff x="1069560" y="2121840"/>
            <a:chExt cx="10058400" cy="4049640"/>
          </a:xfrm>
        </p:grpSpPr>
        <p:sp>
          <p:nvSpPr>
            <p:cNvPr id="494" name="Line 3"/>
            <p:cNvSpPr/>
            <p:nvPr/>
          </p:nvSpPr>
          <p:spPr>
            <a:xfrm>
              <a:off x="1069560" y="212184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4"/>
            <p:cNvSpPr/>
            <p:nvPr/>
          </p:nvSpPr>
          <p:spPr>
            <a:xfrm>
              <a:off x="1069920" y="212184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Copertina</a:t>
              </a:r>
              <a:endParaRPr lang="it-IT" sz="2300" b="0" strike="noStrike" spc="-1">
                <a:latin typeface="Arial"/>
              </a:endParaRPr>
            </a:p>
          </p:txBody>
        </p:sp>
        <p:sp>
          <p:nvSpPr>
            <p:cNvPr id="496" name="Line 5"/>
            <p:cNvSpPr/>
            <p:nvPr/>
          </p:nvSpPr>
          <p:spPr>
            <a:xfrm>
              <a:off x="1069560" y="270036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"/>
            <p:cNvSpPr/>
            <p:nvPr/>
          </p:nvSpPr>
          <p:spPr>
            <a:xfrm>
              <a:off x="1069920" y="270036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Frontespizi (uno per ogni sezione)</a:t>
              </a:r>
              <a:endParaRPr lang="it-IT" sz="2300" b="0" strike="noStrike" spc="-1">
                <a:latin typeface="Arial"/>
              </a:endParaRPr>
            </a:p>
          </p:txBody>
        </p:sp>
        <p:sp>
          <p:nvSpPr>
            <p:cNvPr id="498" name="Line 7"/>
            <p:cNvSpPr/>
            <p:nvPr/>
          </p:nvSpPr>
          <p:spPr>
            <a:xfrm>
              <a:off x="1069560" y="32788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8"/>
            <p:cNvSpPr/>
            <p:nvPr/>
          </p:nvSpPr>
          <p:spPr>
            <a:xfrm>
              <a:off x="1069920" y="327888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Sommari e indici</a:t>
              </a:r>
              <a:endParaRPr lang="it-IT" sz="2300" b="0" strike="noStrike" spc="-1">
                <a:latin typeface="Arial"/>
              </a:endParaRPr>
            </a:p>
          </p:txBody>
        </p:sp>
        <p:sp>
          <p:nvSpPr>
            <p:cNvPr id="500" name="Line 9"/>
            <p:cNvSpPr/>
            <p:nvPr/>
          </p:nvSpPr>
          <p:spPr>
            <a:xfrm>
              <a:off x="1069560" y="38574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0"/>
            <p:cNvSpPr/>
            <p:nvPr/>
          </p:nvSpPr>
          <p:spPr>
            <a:xfrm>
              <a:off x="1069920" y="385740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Copyright (dietro la copertina)</a:t>
              </a:r>
              <a:endParaRPr lang="it-IT" sz="2300" b="0" strike="noStrike" spc="-1">
                <a:latin typeface="Arial"/>
              </a:endParaRPr>
            </a:p>
          </p:txBody>
        </p:sp>
        <p:sp>
          <p:nvSpPr>
            <p:cNvPr id="502" name="Line 11"/>
            <p:cNvSpPr/>
            <p:nvPr/>
          </p:nvSpPr>
          <p:spPr>
            <a:xfrm>
              <a:off x="1069560" y="44359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2"/>
            <p:cNvSpPr/>
            <p:nvPr/>
          </p:nvSpPr>
          <p:spPr>
            <a:xfrm>
              <a:off x="1069920" y="443592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Come usare la guida</a:t>
              </a:r>
              <a:endParaRPr lang="it-IT" sz="2300" b="0" strike="noStrike" spc="-1">
                <a:latin typeface="Arial"/>
              </a:endParaRPr>
            </a:p>
          </p:txBody>
        </p:sp>
        <p:sp>
          <p:nvSpPr>
            <p:cNvPr id="504" name="Line 13"/>
            <p:cNvSpPr/>
            <p:nvPr/>
          </p:nvSpPr>
          <p:spPr>
            <a:xfrm>
              <a:off x="1069560" y="501444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4"/>
            <p:cNvSpPr/>
            <p:nvPr/>
          </p:nvSpPr>
          <p:spPr>
            <a:xfrm>
              <a:off x="1069920" y="501444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Metodi (visione d’insieme </a:t>
              </a:r>
              <a:r>
                <a:rPr lang="it-IT" sz="2300" b="0" strike="noStrike" spc="-1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 cosa fare </a:t>
              </a:r>
              <a:r>
                <a:rPr lang="it-IT" sz="2300" b="0" strike="noStrike" spc="-1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 quali risultati si dovrebbero ottenere)</a:t>
              </a:r>
              <a:endParaRPr lang="it-IT" sz="2300" b="0" strike="noStrike" spc="-1">
                <a:latin typeface="Arial"/>
              </a:endParaRPr>
            </a:p>
          </p:txBody>
        </p:sp>
        <p:sp>
          <p:nvSpPr>
            <p:cNvPr id="506" name="Line 15"/>
            <p:cNvSpPr/>
            <p:nvPr/>
          </p:nvSpPr>
          <p:spPr>
            <a:xfrm>
              <a:off x="1069560" y="559296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6"/>
            <p:cNvSpPr/>
            <p:nvPr/>
          </p:nvSpPr>
          <p:spPr>
            <a:xfrm>
              <a:off x="1069920" y="5593320"/>
              <a:ext cx="10058040" cy="57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it-IT" sz="2300" b="0" strike="noStrike" spc="-1">
                  <a:solidFill>
                    <a:srgbClr val="000000"/>
                  </a:solidFill>
                  <a:latin typeface="Franklin Gothic Book"/>
                </a:rPr>
                <a:t>Materiali aggiuntivi (suggerimenti, domande frequenti, appendici, ecc.)</a:t>
              </a:r>
              <a:endParaRPr lang="it-IT" sz="2300" b="0" strike="noStrike" spc="-1">
                <a:latin typeface="Arial"/>
              </a:endParaRPr>
            </a:p>
          </p:txBody>
        </p:sp>
      </p:grpSp>
      <p:grpSp>
        <p:nvGrpSpPr>
          <p:cNvPr id="508" name="Group 1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09" name="TextShape 1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10" name="TextShape 1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D2E15C4-FE61-455A-8584-0946FFAE9389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32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Altre caratteristiche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12" name="Group 2"/>
          <p:cNvGrpSpPr/>
          <p:nvPr/>
        </p:nvGrpSpPr>
        <p:grpSpPr>
          <a:xfrm>
            <a:off x="1069560" y="2123280"/>
            <a:ext cx="10058400" cy="4046400"/>
            <a:chOff x="1069560" y="2123280"/>
            <a:chExt cx="10058400" cy="4046400"/>
          </a:xfrm>
        </p:grpSpPr>
        <p:sp>
          <p:nvSpPr>
            <p:cNvPr id="513" name="Line 3"/>
            <p:cNvSpPr/>
            <p:nvPr/>
          </p:nvSpPr>
          <p:spPr>
            <a:xfrm>
              <a:off x="1069560" y="21232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4"/>
            <p:cNvSpPr/>
            <p:nvPr/>
          </p:nvSpPr>
          <p:spPr>
            <a:xfrm>
              <a:off x="1069920" y="212328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Leggibilità</a:t>
              </a:r>
              <a:endParaRPr lang="it-IT" sz="6500" b="0" strike="noStrike" spc="-1">
                <a:latin typeface="Arial"/>
              </a:endParaRPr>
            </a:p>
          </p:txBody>
        </p:sp>
        <p:sp>
          <p:nvSpPr>
            <p:cNvPr id="515" name="Line 5"/>
            <p:cNvSpPr/>
            <p:nvPr/>
          </p:nvSpPr>
          <p:spPr>
            <a:xfrm>
              <a:off x="1069560" y="34722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6"/>
            <p:cNvSpPr/>
            <p:nvPr/>
          </p:nvSpPr>
          <p:spPr>
            <a:xfrm>
              <a:off x="1069920" y="347220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Impaginazione</a:t>
              </a:r>
              <a:endParaRPr lang="it-IT" sz="6500" b="0" strike="noStrike" spc="-1">
                <a:latin typeface="Arial"/>
              </a:endParaRPr>
            </a:p>
          </p:txBody>
        </p:sp>
        <p:sp>
          <p:nvSpPr>
            <p:cNvPr id="517" name="Line 7"/>
            <p:cNvSpPr/>
            <p:nvPr/>
          </p:nvSpPr>
          <p:spPr>
            <a:xfrm>
              <a:off x="1069560" y="48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"/>
            <p:cNvSpPr/>
            <p:nvPr/>
          </p:nvSpPr>
          <p:spPr>
            <a:xfrm>
              <a:off x="1069920" y="482112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Modello</a:t>
              </a:r>
              <a:endParaRPr lang="it-IT" sz="6500" b="0" strike="noStrike" spc="-1">
                <a:latin typeface="Arial"/>
              </a:endParaRPr>
            </a:p>
          </p:txBody>
        </p:sp>
      </p:grpSp>
      <p:grpSp>
        <p:nvGrpSpPr>
          <p:cNvPr id="51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20" name="TextShape 10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21" name="TextShape 1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07963CE-8DF6-450B-93A6-C2C85995AD6A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33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2167200" y="1225440"/>
            <a:ext cx="9280800" cy="3520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sz="8000" b="0" strike="noStrike" cap="all" spc="-1">
                <a:solidFill>
                  <a:srgbClr val="050505"/>
                </a:solidFill>
                <a:latin typeface="Constantia"/>
              </a:rPr>
              <a:t>Feedback e questionari</a:t>
            </a:r>
            <a:endParaRPr lang="it-IT" sz="80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2165760" y="5020200"/>
            <a:ext cx="9052200" cy="106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21826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25" name="TextShape 4"/>
          <p:cNvSpPr txBox="1"/>
          <p:nvPr/>
        </p:nvSpPr>
        <p:spPr>
          <a:xfrm>
            <a:off x="843840" y="250596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C3612D5-98B9-4769-8536-4E04AF0BC031}" type="slidenum">
              <a:rPr lang="it-IT" sz="2800" b="1" strike="noStrike" spc="-1">
                <a:solidFill>
                  <a:srgbClr val="FFFFFF"/>
                </a:solidFill>
                <a:latin typeface="Constantia"/>
              </a:rPr>
              <a:t>34</a:t>
            </a:fld>
            <a:endParaRPr lang="it-IT" sz="2800" b="0" strike="noStrike" spc="-1">
              <a:latin typeface="Arial"/>
            </a:endParaRPr>
          </a:p>
        </p:txBody>
      </p:sp>
      <p:pic>
        <p:nvPicPr>
          <p:cNvPr id="526" name="Picture 2"/>
          <p:cNvPicPr/>
          <p:nvPr/>
        </p:nvPicPr>
        <p:blipFill>
          <a:blip r:embed="rId2"/>
          <a:stretch/>
        </p:blipFill>
        <p:spPr>
          <a:xfrm>
            <a:off x="6372258" y="3794220"/>
            <a:ext cx="3030120" cy="217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cap="all" spc="-1">
                <a:solidFill>
                  <a:srgbClr val="050505"/>
                </a:solidFill>
                <a:latin typeface="Constantia"/>
              </a:rPr>
              <a:t>Qual è l’obiettivo delle aziende?</a:t>
            </a:r>
            <a:endParaRPr lang="it-IT" sz="40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28" name="Group 2"/>
          <p:cNvGrpSpPr/>
          <p:nvPr/>
        </p:nvGrpSpPr>
        <p:grpSpPr>
          <a:xfrm>
            <a:off x="1069920" y="2146680"/>
            <a:ext cx="10058040" cy="4000320"/>
            <a:chOff x="1069920" y="2146680"/>
            <a:chExt cx="10058040" cy="4000320"/>
          </a:xfrm>
        </p:grpSpPr>
        <p:sp>
          <p:nvSpPr>
            <p:cNvPr id="529" name="CustomShape 3"/>
            <p:cNvSpPr/>
            <p:nvPr/>
          </p:nvSpPr>
          <p:spPr>
            <a:xfrm>
              <a:off x="1069920" y="2146680"/>
              <a:ext cx="10058040" cy="123516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6120" tIns="186120" rIns="125640" bIns="185760" anchor="ctr"/>
            <a:lstStyle/>
            <a:p>
              <a:pPr>
                <a:lnSpc>
                  <a:spcPct val="90000"/>
                </a:lnSpc>
                <a:spcAft>
                  <a:spcPts val="1154"/>
                </a:spcAft>
              </a:pPr>
              <a:r>
                <a:rPr lang="it-IT" sz="3300" b="0" strike="noStrike" spc="-1">
                  <a:solidFill>
                    <a:srgbClr val="000000"/>
                  </a:solidFill>
                  <a:latin typeface="Franklin Gothic Book"/>
                </a:rPr>
                <a:t>È sempre stato quello di aumentare il numero dei clienti</a:t>
              </a:r>
              <a:endParaRPr lang="it-IT" sz="3300" b="0" strike="noStrike" spc="-1">
                <a:latin typeface="Arial"/>
              </a:endParaRPr>
            </a:p>
          </p:txBody>
        </p:sp>
        <p:sp>
          <p:nvSpPr>
            <p:cNvPr id="530" name="CustomShape 4"/>
            <p:cNvSpPr/>
            <p:nvPr/>
          </p:nvSpPr>
          <p:spPr>
            <a:xfrm>
              <a:off x="1069920" y="3477240"/>
              <a:ext cx="10058040" cy="123516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6120" tIns="186120" rIns="125640" bIns="185760" anchor="ctr"/>
            <a:lstStyle/>
            <a:p>
              <a:pPr>
                <a:lnSpc>
                  <a:spcPct val="90000"/>
                </a:lnSpc>
                <a:spcAft>
                  <a:spcPts val="1154"/>
                </a:spcAft>
              </a:pPr>
              <a:r>
                <a:rPr lang="it-IT" sz="3300" b="0" strike="noStrike" spc="-1">
                  <a:solidFill>
                    <a:srgbClr val="000000"/>
                  </a:solidFill>
                  <a:latin typeface="Franklin Gothic Book"/>
                </a:rPr>
                <a:t>Oggi esiste anche il concetto di </a:t>
              </a:r>
              <a:r>
                <a:rPr lang="it-IT" sz="3300" b="1" strike="noStrike" spc="-1">
                  <a:solidFill>
                    <a:srgbClr val="000000"/>
                  </a:solidFill>
                  <a:latin typeface="Franklin Gothic Book"/>
                </a:rPr>
                <a:t>fidelizzazione</a:t>
              </a:r>
              <a:endParaRPr lang="it-IT" sz="3300" b="0" strike="noStrike" spc="-1">
                <a:latin typeface="Arial"/>
              </a:endParaRPr>
            </a:p>
          </p:txBody>
        </p:sp>
        <p:sp>
          <p:nvSpPr>
            <p:cNvPr id="531" name="CustomShape 5"/>
            <p:cNvSpPr/>
            <p:nvPr/>
          </p:nvSpPr>
          <p:spPr>
            <a:xfrm>
              <a:off x="1069920" y="4712760"/>
              <a:ext cx="10058040" cy="1434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1760" rIns="234720" bIns="41760"/>
            <a:lstStyle/>
            <a:p>
              <a:pPr marL="228600" lvl="1" indent="-228240">
                <a:lnSpc>
                  <a:spcPct val="90000"/>
                </a:lnSpc>
                <a:spcAft>
                  <a:spcPts val="51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600" b="0" strike="noStrike" spc="-1">
                  <a:solidFill>
                    <a:srgbClr val="000000"/>
                  </a:solidFill>
                  <a:latin typeface="Franklin Gothic Book"/>
                </a:rPr>
                <a:t>Insieme delle operazioni di marketing volte al mantenimento della clientela già esistente e si realizza principalmente attraverso una serie di strategie destinate a creare il più elevato grado di soddisfazione del cliente</a:t>
              </a:r>
              <a:endParaRPr lang="it-IT" sz="2600" b="0" strike="noStrike" spc="-1">
                <a:latin typeface="Arial"/>
              </a:endParaRPr>
            </a:p>
          </p:txBody>
        </p:sp>
      </p:grpSp>
      <p:grpSp>
        <p:nvGrpSpPr>
          <p:cNvPr id="532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33" name="TextShape 7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34" name="TextShape 8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4232CF-C22D-44A6-966D-DA6887455303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35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Customer relationship management (CRM)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1069920" y="2134080"/>
            <a:ext cx="10058040" cy="4025520"/>
            <a:chOff x="1069920" y="2134080"/>
            <a:chExt cx="10058040" cy="4025520"/>
          </a:xfrm>
        </p:grpSpPr>
        <p:sp>
          <p:nvSpPr>
            <p:cNvPr id="537" name="CustomShape 3"/>
            <p:cNvSpPr/>
            <p:nvPr/>
          </p:nvSpPr>
          <p:spPr>
            <a:xfrm>
              <a:off x="1069920" y="2134080"/>
              <a:ext cx="10058040" cy="13100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7280" tIns="197280" rIns="133200" bIns="196920" anchor="ctr"/>
            <a:lstStyle/>
            <a:p>
              <a:pPr>
                <a:lnSpc>
                  <a:spcPct val="90000"/>
                </a:lnSpc>
                <a:spcAft>
                  <a:spcPts val="1225"/>
                </a:spcAft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Hanno come elemento centrale il cliente e la sua fidelizzazione</a:t>
              </a:r>
              <a:endParaRPr lang="it-IT" sz="3500" b="0" strike="noStrike" spc="-1">
                <a:latin typeface="Arial"/>
              </a:endParaRPr>
            </a:p>
          </p:txBody>
        </p:sp>
        <p:sp>
          <p:nvSpPr>
            <p:cNvPr id="538" name="CustomShape 4"/>
            <p:cNvSpPr/>
            <p:nvPr/>
          </p:nvSpPr>
          <p:spPr>
            <a:xfrm>
              <a:off x="1069920" y="3545280"/>
              <a:ext cx="10058040" cy="13100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7280" tIns="197280" rIns="133200" bIns="196920" anchor="ctr"/>
            <a:lstStyle/>
            <a:p>
              <a:pPr>
                <a:lnSpc>
                  <a:spcPct val="90000"/>
                </a:lnSpc>
                <a:spcAft>
                  <a:spcPts val="1225"/>
                </a:spcAft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Permettono di </a:t>
              </a:r>
              <a:endParaRPr lang="it-IT" sz="3500" b="0" strike="noStrike" spc="-1">
                <a:latin typeface="Arial"/>
              </a:endParaRPr>
            </a:p>
          </p:txBody>
        </p:sp>
        <p:sp>
          <p:nvSpPr>
            <p:cNvPr id="539" name="CustomShape 5"/>
            <p:cNvSpPr/>
            <p:nvPr/>
          </p:nvSpPr>
          <p:spPr>
            <a:xfrm>
              <a:off x="1069920" y="4855680"/>
              <a:ext cx="10058040" cy="1303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4280" rIns="248760" bIns="44280"/>
            <a:lstStyle/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Effettuare l’analisi dei processi di vendita</a:t>
              </a:r>
              <a:endParaRPr lang="it-IT" sz="27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Fare operazioni di segmentazione della clientela</a:t>
              </a:r>
              <a:endParaRPr lang="it-IT" sz="27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5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700" b="0" strike="noStrike" spc="-1">
                  <a:solidFill>
                    <a:srgbClr val="000000"/>
                  </a:solidFill>
                  <a:latin typeface="Franklin Gothic Book"/>
                </a:rPr>
                <a:t>Di ottenere informazioni sui clienti attuali e potenziali</a:t>
              </a:r>
              <a:endParaRPr lang="it-IT" sz="2700" b="0" strike="noStrike" spc="-1">
                <a:latin typeface="Arial"/>
              </a:endParaRPr>
            </a:p>
          </p:txBody>
        </p:sp>
      </p:grpSp>
      <p:grpSp>
        <p:nvGrpSpPr>
          <p:cNvPr id="540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41" name="TextShape 7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42" name="TextShape 8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CEE5CC9-8781-408D-A6FD-E877B84783A7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36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1210320" y="1912320"/>
            <a:ext cx="3723120" cy="2983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0" strike="noStrike" cap="all" spc="-1">
                <a:solidFill>
                  <a:srgbClr val="050505"/>
                </a:solidFill>
                <a:latin typeface="Constantia"/>
              </a:rPr>
              <a:t>Relazione cliente-azienda</a:t>
            </a:r>
            <a:endParaRPr lang="it-IT" sz="48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44" name="Group 2"/>
          <p:cNvGrpSpPr/>
          <p:nvPr/>
        </p:nvGrpSpPr>
        <p:grpSpPr>
          <a:xfrm>
            <a:off x="5804280" y="1290600"/>
            <a:ext cx="5161320" cy="4075560"/>
            <a:chOff x="5804280" y="1290600"/>
            <a:chExt cx="5161320" cy="4075560"/>
          </a:xfrm>
        </p:grpSpPr>
        <p:sp>
          <p:nvSpPr>
            <p:cNvPr id="545" name="CustomShape 3"/>
            <p:cNvSpPr/>
            <p:nvPr/>
          </p:nvSpPr>
          <p:spPr>
            <a:xfrm>
              <a:off x="6379200" y="1290600"/>
              <a:ext cx="4011120" cy="4011120"/>
            </a:xfrm>
            <a:prstGeom prst="circularArrow">
              <a:avLst>
                <a:gd name="adj1" fmla="val 5544"/>
                <a:gd name="adj2" fmla="val 330680"/>
                <a:gd name="adj3" fmla="val 13739209"/>
                <a:gd name="adj4" fmla="val 17408350"/>
                <a:gd name="adj5" fmla="val 5757"/>
              </a:avLst>
            </a:prstGeom>
            <a:solidFill>
              <a:schemeClr val="dk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4"/>
            <p:cNvSpPr/>
            <p:nvPr/>
          </p:nvSpPr>
          <p:spPr>
            <a:xfrm>
              <a:off x="7431120" y="1317960"/>
              <a:ext cx="1907640" cy="9536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8800" tIns="118800" rIns="72360" bIns="11916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it-IT" sz="1900" b="0" strike="noStrike" spc="-1">
                  <a:solidFill>
                    <a:srgbClr val="000000"/>
                  </a:solidFill>
                  <a:latin typeface="Franklin Gothic Book"/>
                </a:rPr>
                <a:t>Fase di identificazione</a:t>
              </a:r>
              <a:endParaRPr lang="it-IT" sz="1900" b="0" strike="noStrike" spc="-1">
                <a:latin typeface="Arial"/>
              </a:endParaRPr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9057960" y="2499840"/>
              <a:ext cx="1907640" cy="9536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8800" tIns="118800" rIns="72360" bIns="11916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it-IT" sz="1900" b="0" strike="noStrike" spc="-1">
                  <a:solidFill>
                    <a:srgbClr val="000000"/>
                  </a:solidFill>
                  <a:latin typeface="Franklin Gothic Book"/>
                </a:rPr>
                <a:t>Fase di ingresso</a:t>
              </a:r>
              <a:endParaRPr lang="it-IT" sz="1900" b="0" strike="noStrike" spc="-1">
                <a:latin typeface="Arial"/>
              </a:endParaRPr>
            </a:p>
          </p:txBody>
        </p:sp>
        <p:sp>
          <p:nvSpPr>
            <p:cNvPr id="548" name="CustomShape 6"/>
            <p:cNvSpPr/>
            <p:nvPr/>
          </p:nvSpPr>
          <p:spPr>
            <a:xfrm>
              <a:off x="8436600" y="4412520"/>
              <a:ext cx="1907640" cy="9536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8800" tIns="118800" rIns="72360" bIns="11916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it-IT" sz="1900" b="0" strike="noStrike" spc="-1">
                  <a:solidFill>
                    <a:srgbClr val="000000"/>
                  </a:solidFill>
                  <a:latin typeface="Franklin Gothic Book"/>
                </a:rPr>
                <a:t>Fase di sviluppo</a:t>
              </a:r>
              <a:endParaRPr lang="it-IT" sz="1900" b="0" strike="noStrike" spc="-1">
                <a:latin typeface="Arial"/>
              </a:endParaRPr>
            </a:p>
          </p:txBody>
        </p:sp>
        <p:sp>
          <p:nvSpPr>
            <p:cNvPr id="549" name="CustomShape 7"/>
            <p:cNvSpPr/>
            <p:nvPr/>
          </p:nvSpPr>
          <p:spPr>
            <a:xfrm>
              <a:off x="6425640" y="4412520"/>
              <a:ext cx="1907640" cy="9536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8800" tIns="118800" rIns="72360" bIns="11916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it-IT" sz="1900" b="0" strike="noStrike" spc="-1">
                  <a:solidFill>
                    <a:srgbClr val="000000"/>
                  </a:solidFill>
                  <a:latin typeface="Franklin Gothic Book"/>
                </a:rPr>
                <a:t>Fase di maturità e stabilità</a:t>
              </a:r>
              <a:endParaRPr lang="it-IT" sz="1900" b="0" strike="noStrike" spc="-1">
                <a:latin typeface="Arial"/>
              </a:endParaRPr>
            </a:p>
          </p:txBody>
        </p:sp>
        <p:sp>
          <p:nvSpPr>
            <p:cNvPr id="550" name="CustomShape 8"/>
            <p:cNvSpPr/>
            <p:nvPr/>
          </p:nvSpPr>
          <p:spPr>
            <a:xfrm>
              <a:off x="5804280" y="2499840"/>
              <a:ext cx="1907640" cy="9536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8800" tIns="118800" rIns="72360" bIns="11916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it-IT" sz="1900" b="0" strike="noStrike" spc="-1">
                  <a:solidFill>
                    <a:srgbClr val="000000"/>
                  </a:solidFill>
                  <a:latin typeface="Franklin Gothic Book"/>
                </a:rPr>
                <a:t>Fase discendente</a:t>
              </a:r>
              <a:endParaRPr lang="it-IT" sz="1900" b="0" strike="noStrike" spc="-1">
                <a:latin typeface="Arial"/>
              </a:endParaRPr>
            </a:p>
          </p:txBody>
        </p:sp>
      </p:grpSp>
      <p:grpSp>
        <p:nvGrpSpPr>
          <p:cNvPr id="551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52" name="TextShape 10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53" name="TextShape 1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E8C6816-237C-43A2-83E4-6AFB26595DBC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37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Tipi di crm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55" name="Group 2"/>
          <p:cNvGrpSpPr/>
          <p:nvPr/>
        </p:nvGrpSpPr>
        <p:grpSpPr>
          <a:xfrm>
            <a:off x="1069920" y="2241000"/>
            <a:ext cx="10058040" cy="3811320"/>
            <a:chOff x="1069920" y="2241000"/>
            <a:chExt cx="10058040" cy="3811320"/>
          </a:xfrm>
        </p:grpSpPr>
        <p:sp>
          <p:nvSpPr>
            <p:cNvPr id="556" name="CustomShape 3"/>
            <p:cNvSpPr/>
            <p:nvPr/>
          </p:nvSpPr>
          <p:spPr>
            <a:xfrm>
              <a:off x="1069920" y="2241000"/>
              <a:ext cx="10058040" cy="72972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7680" tIns="157680" rIns="122040" bIns="157680" anchor="ctr"/>
            <a:lstStyle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lang="it-IT" sz="3200" b="1" strike="noStrike" spc="-1">
                  <a:solidFill>
                    <a:srgbClr val="000000"/>
                  </a:solidFill>
                  <a:latin typeface="Franklin Gothic Book"/>
                </a:rPr>
                <a:t>Operativo</a:t>
              </a:r>
              <a:endParaRPr lang="it-IT" sz="3200" b="0" strike="noStrike" spc="-1">
                <a:latin typeface="Arial"/>
              </a:endParaRPr>
            </a:p>
          </p:txBody>
        </p:sp>
        <p:sp>
          <p:nvSpPr>
            <p:cNvPr id="557" name="CustomShape 4"/>
            <p:cNvSpPr/>
            <p:nvPr/>
          </p:nvSpPr>
          <p:spPr>
            <a:xfrm>
              <a:off x="1069920" y="2971080"/>
              <a:ext cx="10058040" cy="1125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0680" rIns="227520" bIns="40680"/>
            <a:lstStyle/>
            <a:p>
              <a:pPr marL="228600" lvl="1" indent="-228240">
                <a:lnSpc>
                  <a:spcPct val="90000"/>
                </a:lnSpc>
                <a:spcAft>
                  <a:spcPts val="4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500" b="0" strike="noStrike" spc="-1">
                  <a:solidFill>
                    <a:srgbClr val="000000"/>
                  </a:solidFill>
                  <a:latin typeface="Franklin Gothic Book"/>
                </a:rPr>
                <a:t>Si identificano i canali di contatto opportuni per raggiungere il target</a:t>
              </a:r>
              <a:endParaRPr lang="it-IT" sz="25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4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500" b="0" strike="noStrike" spc="-1">
                  <a:solidFill>
                    <a:srgbClr val="000000"/>
                  </a:solidFill>
                  <a:latin typeface="Franklin Gothic Book"/>
                </a:rPr>
                <a:t>Pianifica e struttura le linee di contatto in modo da renderle omogenee</a:t>
              </a:r>
              <a:endParaRPr lang="it-IT" sz="2500" b="0" strike="noStrike" spc="-1">
                <a:latin typeface="Arial"/>
              </a:endParaRPr>
            </a:p>
          </p:txBody>
        </p:sp>
        <p:sp>
          <p:nvSpPr>
            <p:cNvPr id="558" name="CustomShape 5"/>
            <p:cNvSpPr/>
            <p:nvPr/>
          </p:nvSpPr>
          <p:spPr>
            <a:xfrm>
              <a:off x="1069920" y="4097160"/>
              <a:ext cx="10058040" cy="72972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7680" tIns="157680" rIns="122040" bIns="157680" anchor="ctr"/>
            <a:lstStyle/>
            <a:p>
              <a:pPr>
                <a:lnSpc>
                  <a:spcPct val="90000"/>
                </a:lnSpc>
                <a:spcAft>
                  <a:spcPts val="1120"/>
                </a:spcAft>
              </a:pPr>
              <a:r>
                <a:rPr lang="it-IT" sz="3200" b="1" strike="noStrike" spc="-1">
                  <a:solidFill>
                    <a:srgbClr val="000000"/>
                  </a:solidFill>
                  <a:latin typeface="Franklin Gothic Book"/>
                </a:rPr>
                <a:t>Analitico</a:t>
              </a:r>
              <a:endParaRPr lang="it-IT" sz="3200" b="0" strike="noStrike" spc="-1">
                <a:latin typeface="Arial"/>
              </a:endParaRPr>
            </a:p>
          </p:txBody>
        </p:sp>
        <p:sp>
          <p:nvSpPr>
            <p:cNvPr id="559" name="CustomShape 6"/>
            <p:cNvSpPr/>
            <p:nvPr/>
          </p:nvSpPr>
          <p:spPr>
            <a:xfrm>
              <a:off x="1069920" y="4827240"/>
              <a:ext cx="10058040" cy="1225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0680" rIns="227520" bIns="40680"/>
            <a:lstStyle/>
            <a:p>
              <a:pPr marL="228600" lvl="1" indent="-228240">
                <a:lnSpc>
                  <a:spcPct val="90000"/>
                </a:lnSpc>
                <a:spcAft>
                  <a:spcPts val="4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500" b="0" strike="noStrike" spc="-1">
                  <a:solidFill>
                    <a:srgbClr val="000000"/>
                  </a:solidFill>
                  <a:latin typeface="Franklin Gothic Book"/>
                </a:rPr>
                <a:t>Personalizza il marketing al cliente</a:t>
              </a:r>
              <a:endParaRPr lang="it-IT" sz="25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4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500" b="0" strike="noStrike" spc="-1">
                  <a:solidFill>
                    <a:srgbClr val="000000"/>
                  </a:solidFill>
                  <a:latin typeface="Franklin Gothic Book"/>
                </a:rPr>
                <a:t>Estrae e rende disponibile le informazioni sui clienti</a:t>
              </a:r>
              <a:endParaRPr lang="it-IT" sz="2500" b="0" strike="noStrike" spc="-1">
                <a:latin typeface="Arial"/>
              </a:endParaRPr>
            </a:p>
            <a:p>
              <a:pPr marL="228600" lvl="1" indent="-228240">
                <a:lnSpc>
                  <a:spcPct val="90000"/>
                </a:lnSpc>
                <a:spcAft>
                  <a:spcPts val="4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500" b="0" strike="noStrike" spc="-1">
                  <a:solidFill>
                    <a:srgbClr val="000000"/>
                  </a:solidFill>
                  <a:latin typeface="Franklin Gothic Book"/>
                </a:rPr>
                <a:t>Reporting, analisi e simulazione</a:t>
              </a:r>
              <a:endParaRPr lang="it-IT" sz="2500" b="0" strike="noStrike" spc="-1">
                <a:latin typeface="Arial"/>
              </a:endParaRPr>
            </a:p>
          </p:txBody>
        </p:sp>
      </p:grpSp>
      <p:grpSp>
        <p:nvGrpSpPr>
          <p:cNvPr id="560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61" name="TextShape 8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62" name="TextShape 9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96CBE07-958F-472D-8293-2B9FC1AF923C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38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0" strike="noStrike" cap="all" spc="-1">
                <a:solidFill>
                  <a:srgbClr val="050505"/>
                </a:solidFill>
                <a:latin typeface="Constantia"/>
              </a:rPr>
              <a:t>Strumento di raccolta dati</a:t>
            </a:r>
            <a:endParaRPr lang="it-IT" sz="48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64" name="Group 2"/>
          <p:cNvGrpSpPr/>
          <p:nvPr/>
        </p:nvGrpSpPr>
        <p:grpSpPr>
          <a:xfrm>
            <a:off x="1069920" y="2124000"/>
            <a:ext cx="10058040" cy="4045320"/>
            <a:chOff x="1069920" y="2124000"/>
            <a:chExt cx="10058040" cy="4045320"/>
          </a:xfrm>
        </p:grpSpPr>
        <p:sp>
          <p:nvSpPr>
            <p:cNvPr id="565" name="CustomShape 3"/>
            <p:cNvSpPr/>
            <p:nvPr/>
          </p:nvSpPr>
          <p:spPr>
            <a:xfrm>
              <a:off x="1069920" y="2124000"/>
              <a:ext cx="10058040" cy="23688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86920" tIns="286920" rIns="171360" bIns="28728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it-IT" sz="4500" b="0" strike="noStrike" spc="-1">
                  <a:solidFill>
                    <a:srgbClr val="000000"/>
                  </a:solidFill>
                  <a:latin typeface="Franklin Gothic Book"/>
                </a:rPr>
                <a:t>Lo strumento maggiormente usato per raccogliere dati sui clienti è sicuramente il </a:t>
              </a:r>
              <a:r>
                <a:rPr lang="it-IT" sz="4500" b="1" strike="noStrike" spc="-1">
                  <a:solidFill>
                    <a:srgbClr val="000000"/>
                  </a:solidFill>
                  <a:latin typeface="Franklin Gothic Book"/>
                </a:rPr>
                <a:t>questionario</a:t>
              </a:r>
              <a:endParaRPr lang="it-IT" sz="4500" b="0" strike="noStrike" spc="-1">
                <a:latin typeface="Arial"/>
              </a:endParaRPr>
            </a:p>
          </p:txBody>
        </p:sp>
        <p:sp>
          <p:nvSpPr>
            <p:cNvPr id="566" name="CustomShape 4"/>
            <p:cNvSpPr/>
            <p:nvPr/>
          </p:nvSpPr>
          <p:spPr>
            <a:xfrm>
              <a:off x="1069920" y="4493160"/>
              <a:ext cx="10058040" cy="1676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7240" rIns="320040" bIns="57240"/>
            <a:lstStyle/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Obiettivi generali</a:t>
              </a:r>
              <a:endParaRPr lang="it-IT" sz="35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Argomenti</a:t>
              </a:r>
              <a:endParaRPr lang="it-IT" sz="35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Realizzazione delle domande</a:t>
              </a:r>
              <a:endParaRPr lang="it-IT" sz="3500" b="0" strike="noStrike" spc="-1">
                <a:latin typeface="Arial"/>
              </a:endParaRPr>
            </a:p>
          </p:txBody>
        </p:sp>
      </p:grpSp>
      <p:grpSp>
        <p:nvGrpSpPr>
          <p:cNvPr id="567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68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69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D5F3C47-1257-456E-AB0F-79459430C378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39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Il formato dei documenti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52" name="Group 2"/>
          <p:cNvGrpSpPr/>
          <p:nvPr/>
        </p:nvGrpSpPr>
        <p:grpSpPr>
          <a:xfrm>
            <a:off x="1069920" y="2157480"/>
            <a:ext cx="10058040" cy="3978000"/>
            <a:chOff x="1069920" y="2157480"/>
            <a:chExt cx="10058040" cy="3978000"/>
          </a:xfrm>
        </p:grpSpPr>
        <p:sp>
          <p:nvSpPr>
            <p:cNvPr id="253" name="CustomShape 3"/>
            <p:cNvSpPr/>
            <p:nvPr/>
          </p:nvSpPr>
          <p:spPr>
            <a:xfrm>
              <a:off x="1069920" y="2157480"/>
              <a:ext cx="10058040" cy="26848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25440" tIns="325440" rIns="194400" bIns="325440" anchor="ctr"/>
            <a:lstStyle/>
            <a:p>
              <a:pPr>
                <a:lnSpc>
                  <a:spcPct val="90000"/>
                </a:lnSpc>
                <a:spcAft>
                  <a:spcPts val="1786"/>
                </a:spcAft>
              </a:pPr>
              <a:r>
                <a:rPr lang="it-IT" sz="5100" b="0" strike="noStrike" spc="-1">
                  <a:solidFill>
                    <a:srgbClr val="000000"/>
                  </a:solidFill>
                  <a:latin typeface="Franklin Gothic Book"/>
                </a:rPr>
                <a:t>Un documento informatico viene associato a uno specifico formato attraverso due modalità:</a:t>
              </a:r>
              <a:endParaRPr lang="it-IT" sz="5100" b="0" strike="noStrike" spc="-1">
                <a:latin typeface="Arial"/>
              </a:endParaRPr>
            </a:p>
          </p:txBody>
        </p:sp>
        <p:sp>
          <p:nvSpPr>
            <p:cNvPr id="254" name="CustomShape 4"/>
            <p:cNvSpPr/>
            <p:nvPr/>
          </p:nvSpPr>
          <p:spPr>
            <a:xfrm>
              <a:off x="1069920" y="4842720"/>
              <a:ext cx="10058040" cy="129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64800" rIns="362880" bIns="64800"/>
            <a:lstStyle/>
            <a:p>
              <a:pPr marL="285840" lvl="1" indent="-285480">
                <a:lnSpc>
                  <a:spcPct val="90000"/>
                </a:lnSpc>
                <a:spcAft>
                  <a:spcPts val="7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4000" b="0" strike="noStrike" spc="-1">
                  <a:solidFill>
                    <a:srgbClr val="000000"/>
                  </a:solidFill>
                  <a:latin typeface="Franklin Gothic Book"/>
                </a:rPr>
                <a:t>L’estensione</a:t>
              </a:r>
              <a:endParaRPr lang="it-IT" sz="40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9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4000" b="0" strike="noStrike" spc="-1">
                  <a:solidFill>
                    <a:srgbClr val="000000"/>
                  </a:solidFill>
                  <a:latin typeface="Franklin Gothic Book"/>
                </a:rPr>
                <a:t>Il magic number</a:t>
              </a:r>
              <a:endParaRPr lang="it-IT" sz="4000" b="0" strike="noStrike" spc="-1">
                <a:latin typeface="Arial"/>
              </a:endParaRPr>
            </a:p>
          </p:txBody>
        </p:sp>
      </p:grpSp>
      <p:grpSp>
        <p:nvGrpSpPr>
          <p:cNvPr id="255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6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57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E88947-4E11-481E-B623-183F217913D9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4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Tipi di domande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71" name="Group 2"/>
          <p:cNvGrpSpPr/>
          <p:nvPr/>
        </p:nvGrpSpPr>
        <p:grpSpPr>
          <a:xfrm>
            <a:off x="1069920" y="2134800"/>
            <a:ext cx="10058040" cy="4023720"/>
            <a:chOff x="1069920" y="2134800"/>
            <a:chExt cx="10058040" cy="4023720"/>
          </a:xfrm>
        </p:grpSpPr>
        <p:sp>
          <p:nvSpPr>
            <p:cNvPr id="572" name="CustomShape 3"/>
            <p:cNvSpPr/>
            <p:nvPr/>
          </p:nvSpPr>
          <p:spPr>
            <a:xfrm>
              <a:off x="1069920" y="2134800"/>
              <a:ext cx="10058040" cy="8438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160" tIns="182160" rIns="141120" bIns="182520" anchor="ctr"/>
            <a:lstStyle/>
            <a:p>
              <a:pPr>
                <a:lnSpc>
                  <a:spcPct val="90000"/>
                </a:lnSpc>
                <a:spcAft>
                  <a:spcPts val="1295"/>
                </a:spcAft>
              </a:pPr>
              <a:r>
                <a:rPr lang="it-IT" sz="3700" b="1" strike="noStrike" spc="-1">
                  <a:solidFill>
                    <a:srgbClr val="000000"/>
                  </a:solidFill>
                  <a:latin typeface="Franklin Gothic Book"/>
                </a:rPr>
                <a:t>Chiuse</a:t>
              </a:r>
              <a:endParaRPr lang="it-IT" sz="3700" b="0" strike="noStrike" spc="-1">
                <a:latin typeface="Arial"/>
              </a:endParaRPr>
            </a:p>
          </p:txBody>
        </p:sp>
        <p:sp>
          <p:nvSpPr>
            <p:cNvPr id="573" name="CustomShape 4"/>
            <p:cNvSpPr/>
            <p:nvPr/>
          </p:nvSpPr>
          <p:spPr>
            <a:xfrm>
              <a:off x="1069920" y="2978640"/>
              <a:ext cx="10058040" cy="2335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47160" rIns="263160" bIns="47160"/>
            <a:lstStyle/>
            <a:p>
              <a:pPr marL="285840" lvl="1" indent="-285480">
                <a:lnSpc>
                  <a:spcPct val="90000"/>
                </a:lnSpc>
                <a:spcAft>
                  <a:spcPts val="5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900" b="0" strike="noStrike" spc="-1">
                  <a:solidFill>
                    <a:srgbClr val="000000"/>
                  </a:solidFill>
                  <a:latin typeface="Franklin Gothic Book"/>
                </a:rPr>
                <a:t>Dicotomiche</a:t>
              </a:r>
              <a:endParaRPr lang="it-IT" sz="29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5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900" b="0" strike="noStrike" spc="-1">
                  <a:solidFill>
                    <a:srgbClr val="000000"/>
                  </a:solidFill>
                  <a:latin typeface="Franklin Gothic Book"/>
                </a:rPr>
                <a:t>Politomiche</a:t>
              </a:r>
              <a:endParaRPr lang="it-IT" sz="29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5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900" b="0" strike="noStrike" spc="-1">
                  <a:solidFill>
                    <a:srgbClr val="000000"/>
                  </a:solidFill>
                  <a:latin typeface="Franklin Gothic Book"/>
                </a:rPr>
                <a:t>Scale numeriche</a:t>
              </a:r>
              <a:endParaRPr lang="it-IT" sz="29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5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900" b="0" strike="noStrike" spc="-1">
                  <a:solidFill>
                    <a:srgbClr val="000000"/>
                  </a:solidFill>
                  <a:latin typeface="Franklin Gothic Book"/>
                </a:rPr>
                <a:t>Scale verbali</a:t>
              </a:r>
              <a:endParaRPr lang="it-IT" sz="29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5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2900" b="0" strike="noStrike" spc="-1">
                  <a:solidFill>
                    <a:srgbClr val="000000"/>
                  </a:solidFill>
                  <a:latin typeface="Franklin Gothic Book"/>
                </a:rPr>
                <a:t>Multiple</a:t>
              </a:r>
              <a:endParaRPr lang="it-IT" sz="2900" b="0" strike="noStrike" spc="-1">
                <a:latin typeface="Arial"/>
              </a:endParaRPr>
            </a:p>
          </p:txBody>
        </p:sp>
        <p:sp>
          <p:nvSpPr>
            <p:cNvPr id="574" name="CustomShape 5"/>
            <p:cNvSpPr/>
            <p:nvPr/>
          </p:nvSpPr>
          <p:spPr>
            <a:xfrm>
              <a:off x="1069920" y="5314680"/>
              <a:ext cx="10058040" cy="8438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160" tIns="182160" rIns="141120" bIns="182520" anchor="ctr"/>
            <a:lstStyle/>
            <a:p>
              <a:pPr>
                <a:lnSpc>
                  <a:spcPct val="90000"/>
                </a:lnSpc>
                <a:spcAft>
                  <a:spcPts val="1295"/>
                </a:spcAft>
              </a:pPr>
              <a:r>
                <a:rPr lang="it-IT" sz="3700" b="1" strike="noStrike" spc="-1">
                  <a:solidFill>
                    <a:srgbClr val="000000"/>
                  </a:solidFill>
                  <a:latin typeface="Franklin Gothic Book"/>
                </a:rPr>
                <a:t>Aperte</a:t>
              </a:r>
              <a:endParaRPr lang="it-IT" sz="3700" b="0" strike="noStrike" spc="-1">
                <a:latin typeface="Arial"/>
              </a:endParaRPr>
            </a:p>
          </p:txBody>
        </p:sp>
      </p:grpSp>
      <p:grpSp>
        <p:nvGrpSpPr>
          <p:cNvPr id="575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76" name="TextShape 7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77" name="TextShape 8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A05C4EB-421B-43B2-BFF3-A2FE509F79E3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40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Consigli sui questionari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79" name="Group 2"/>
          <p:cNvGrpSpPr/>
          <p:nvPr/>
        </p:nvGrpSpPr>
        <p:grpSpPr>
          <a:xfrm>
            <a:off x="1069560" y="2123280"/>
            <a:ext cx="10058400" cy="4046760"/>
            <a:chOff x="1069560" y="2123280"/>
            <a:chExt cx="10058400" cy="4046760"/>
          </a:xfrm>
        </p:grpSpPr>
        <p:sp>
          <p:nvSpPr>
            <p:cNvPr id="580" name="Line 3"/>
            <p:cNvSpPr/>
            <p:nvPr/>
          </p:nvSpPr>
          <p:spPr>
            <a:xfrm>
              <a:off x="1069560" y="21232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4"/>
            <p:cNvSpPr/>
            <p:nvPr/>
          </p:nvSpPr>
          <p:spPr>
            <a:xfrm>
              <a:off x="1069920" y="2123280"/>
              <a:ext cx="10058040" cy="67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t-IT" sz="2000" b="0" strike="noStrike" spc="-1">
                  <a:solidFill>
                    <a:srgbClr val="000000"/>
                  </a:solidFill>
                  <a:latin typeface="Franklin Gothic Book"/>
                </a:rPr>
                <a:t>Evitare di portare l’intervistato su comportamenti generici, ma ricondurlo su azioni da svolgere</a:t>
              </a:r>
              <a:endParaRPr lang="it-IT" sz="2000" b="0" strike="noStrike" spc="-1">
                <a:latin typeface="Arial"/>
              </a:endParaRPr>
            </a:p>
          </p:txBody>
        </p:sp>
        <p:sp>
          <p:nvSpPr>
            <p:cNvPr id="582" name="Line 5"/>
            <p:cNvSpPr/>
            <p:nvPr/>
          </p:nvSpPr>
          <p:spPr>
            <a:xfrm>
              <a:off x="1069560" y="279756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6"/>
            <p:cNvSpPr/>
            <p:nvPr/>
          </p:nvSpPr>
          <p:spPr>
            <a:xfrm>
              <a:off x="1069920" y="2797920"/>
              <a:ext cx="10058040" cy="67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t-IT" sz="2000" b="0" strike="noStrike" spc="-1">
                  <a:solidFill>
                    <a:srgbClr val="000000"/>
                  </a:solidFill>
                  <a:latin typeface="Franklin Gothic Book"/>
                </a:rPr>
                <a:t>Non fare domande su argomenti quando non si è sicuri che l’intervistato possa conoscerli</a:t>
              </a:r>
              <a:endParaRPr lang="it-IT" sz="2000" b="0" strike="noStrike" spc="-1">
                <a:latin typeface="Arial"/>
              </a:endParaRPr>
            </a:p>
          </p:txBody>
        </p:sp>
        <p:sp>
          <p:nvSpPr>
            <p:cNvPr id="584" name="Line 7"/>
            <p:cNvSpPr/>
            <p:nvPr/>
          </p:nvSpPr>
          <p:spPr>
            <a:xfrm>
              <a:off x="1069560" y="34722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8"/>
            <p:cNvSpPr/>
            <p:nvPr/>
          </p:nvSpPr>
          <p:spPr>
            <a:xfrm>
              <a:off x="1069920" y="3472200"/>
              <a:ext cx="10058040" cy="67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t-IT" sz="2000" b="0" strike="noStrike" spc="-1">
                  <a:solidFill>
                    <a:srgbClr val="000000"/>
                  </a:solidFill>
                  <a:latin typeface="Franklin Gothic Book"/>
                </a:rPr>
                <a:t>Il questionario è rivolto ad uno specifico target, perciò bisogna utilizzare una terminologia appropriata</a:t>
              </a:r>
              <a:endParaRPr lang="it-IT" sz="2000" b="0" strike="noStrike" spc="-1">
                <a:latin typeface="Arial"/>
              </a:endParaRPr>
            </a:p>
          </p:txBody>
        </p:sp>
        <p:sp>
          <p:nvSpPr>
            <p:cNvPr id="586" name="Line 9"/>
            <p:cNvSpPr/>
            <p:nvPr/>
          </p:nvSpPr>
          <p:spPr>
            <a:xfrm>
              <a:off x="1069560" y="41464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0"/>
            <p:cNvSpPr/>
            <p:nvPr/>
          </p:nvSpPr>
          <p:spPr>
            <a:xfrm>
              <a:off x="1069920" y="4146840"/>
              <a:ext cx="10058040" cy="67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t-IT" sz="2000" b="0" strike="noStrike" spc="-1">
                  <a:solidFill>
                    <a:srgbClr val="000000"/>
                  </a:solidFill>
                  <a:latin typeface="Franklin Gothic Book"/>
                </a:rPr>
                <a:t>Non fare riferimento a periodi temporali troppo lunghi, i ricordi lontani possono essere imprecisi</a:t>
              </a:r>
              <a:endParaRPr lang="it-IT" sz="2000" b="0" strike="noStrike" spc="-1">
                <a:latin typeface="Arial"/>
              </a:endParaRPr>
            </a:p>
          </p:txBody>
        </p:sp>
        <p:sp>
          <p:nvSpPr>
            <p:cNvPr id="588" name="Line 11"/>
            <p:cNvSpPr/>
            <p:nvPr/>
          </p:nvSpPr>
          <p:spPr>
            <a:xfrm>
              <a:off x="1069560" y="48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12"/>
            <p:cNvSpPr/>
            <p:nvPr/>
          </p:nvSpPr>
          <p:spPr>
            <a:xfrm>
              <a:off x="1069920" y="4821120"/>
              <a:ext cx="10058040" cy="67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t-IT" sz="2000" b="0" strike="noStrike" spc="-1">
                  <a:solidFill>
                    <a:srgbClr val="000000"/>
                  </a:solidFill>
                  <a:latin typeface="Franklin Gothic Book"/>
                </a:rPr>
                <a:t>Evitare domande in cui l’intervistato deve fare dei calcoli che potrebbero generare errori</a:t>
              </a:r>
              <a:endParaRPr lang="it-IT" sz="2000" b="0" strike="noStrike" spc="-1">
                <a:latin typeface="Arial"/>
              </a:endParaRPr>
            </a:p>
          </p:txBody>
        </p:sp>
        <p:sp>
          <p:nvSpPr>
            <p:cNvPr id="590" name="Line 13"/>
            <p:cNvSpPr/>
            <p:nvPr/>
          </p:nvSpPr>
          <p:spPr>
            <a:xfrm>
              <a:off x="1069560" y="54954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14"/>
            <p:cNvSpPr/>
            <p:nvPr/>
          </p:nvSpPr>
          <p:spPr>
            <a:xfrm>
              <a:off x="1069920" y="5495760"/>
              <a:ext cx="10058040" cy="67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320" tIns="76320" rIns="76320" bIns="76320"/>
            <a:lstStyle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lang="it-IT" sz="2000" b="0" strike="noStrike" spc="-1">
                  <a:solidFill>
                    <a:srgbClr val="000000"/>
                  </a:solidFill>
                  <a:latin typeface="Franklin Gothic Book"/>
                </a:rPr>
                <a:t>Dalla domanda deve scaturire una sola informazione, evitare dunque che contengono al loro interno la richiesta di più di un’informazione</a:t>
              </a:r>
              <a:endParaRPr lang="it-IT" sz="2000" b="0" strike="noStrike" spc="-1">
                <a:latin typeface="Arial"/>
              </a:endParaRPr>
            </a:p>
          </p:txBody>
        </p:sp>
      </p:grpSp>
      <p:grpSp>
        <p:nvGrpSpPr>
          <p:cNvPr id="592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93" name="TextShape 1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594" name="TextShape 1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46085EA-8A80-4474-BA5B-05DAD4BB1588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41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esercizio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596" name="Group 2"/>
          <p:cNvGrpSpPr/>
          <p:nvPr/>
        </p:nvGrpSpPr>
        <p:grpSpPr>
          <a:xfrm>
            <a:off x="1069920" y="2233080"/>
            <a:ext cx="10058040" cy="3826800"/>
            <a:chOff x="1069920" y="2233080"/>
            <a:chExt cx="10058040" cy="3826800"/>
          </a:xfrm>
        </p:grpSpPr>
        <p:sp>
          <p:nvSpPr>
            <p:cNvPr id="597" name="CustomShape 3"/>
            <p:cNvSpPr/>
            <p:nvPr/>
          </p:nvSpPr>
          <p:spPr>
            <a:xfrm>
              <a:off x="1069920" y="2233080"/>
              <a:ext cx="10058040" cy="168444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53440" tIns="253440" rIns="171360" bIns="25380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it-IT" sz="4500" b="0" strike="noStrike" spc="-1">
                  <a:solidFill>
                    <a:srgbClr val="000000"/>
                  </a:solidFill>
                  <a:latin typeface="Franklin Gothic Book"/>
                </a:rPr>
                <a:t>Crea un questionario per valutare un qualche aspetto della vita scolastica</a:t>
              </a:r>
              <a:endParaRPr lang="it-IT" sz="4500" b="0" strike="noStrike" spc="-1">
                <a:latin typeface="Arial"/>
              </a:endParaRPr>
            </a:p>
          </p:txBody>
        </p:sp>
        <p:sp>
          <p:nvSpPr>
            <p:cNvPr id="598" name="CustomShape 4"/>
            <p:cNvSpPr/>
            <p:nvPr/>
          </p:nvSpPr>
          <p:spPr>
            <a:xfrm>
              <a:off x="1069920" y="3917880"/>
              <a:ext cx="10058040" cy="2142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7240" rIns="320040" bIns="57240"/>
            <a:lstStyle/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Utilizza Google Moduli</a:t>
              </a:r>
              <a:endParaRPr lang="it-IT" sz="35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Utilizza quante più tipologie di domande possibili</a:t>
              </a:r>
              <a:endParaRPr lang="it-IT" sz="35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Hai una settimana di tempo per raccogliere risposte e dare un feedback al professore</a:t>
              </a:r>
              <a:endParaRPr lang="it-IT" sz="3500" b="0" strike="noStrike" spc="-1">
                <a:latin typeface="Arial"/>
              </a:endParaRPr>
            </a:p>
          </p:txBody>
        </p:sp>
      </p:grpSp>
      <p:grpSp>
        <p:nvGrpSpPr>
          <p:cNvPr id="599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00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601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A49D580-61AF-4576-AEAF-C10C71BE5520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42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ACB5E5F-B3CE-4EC1-8A32-0BA6D2659C3C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43</a:t>
            </a:fld>
            <a:endParaRPr lang="it-IT" sz="1400" b="0" strike="noStrike" spc="-1">
              <a:latin typeface="Arial"/>
            </a:endParaRPr>
          </a:p>
        </p:txBody>
      </p:sp>
      <p:pic>
        <p:nvPicPr>
          <p:cNvPr id="604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L’estensione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59" name="Group 2"/>
          <p:cNvGrpSpPr/>
          <p:nvPr/>
        </p:nvGrpSpPr>
        <p:grpSpPr>
          <a:xfrm>
            <a:off x="1069920" y="2445840"/>
            <a:ext cx="10058040" cy="3402000"/>
            <a:chOff x="1069920" y="2445840"/>
            <a:chExt cx="10058040" cy="3402000"/>
          </a:xfrm>
        </p:grpSpPr>
        <p:sp>
          <p:nvSpPr>
            <p:cNvPr id="260" name="CustomShape 3"/>
            <p:cNvSpPr/>
            <p:nvPr/>
          </p:nvSpPr>
          <p:spPr>
            <a:xfrm>
              <a:off x="1069920" y="2445840"/>
              <a:ext cx="10058040" cy="15346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31120" tIns="231120" rIns="156240" bIns="231120" anchor="ctr"/>
            <a:lstStyle/>
            <a:p>
              <a:pPr>
                <a:lnSpc>
                  <a:spcPct val="90000"/>
                </a:lnSpc>
                <a:spcAft>
                  <a:spcPts val="1434"/>
                </a:spcAft>
              </a:pPr>
              <a:r>
                <a:rPr lang="it-IT" sz="4100" b="0" strike="noStrike" spc="-1">
                  <a:solidFill>
                    <a:srgbClr val="000000"/>
                  </a:solidFill>
                  <a:latin typeface="Franklin Gothic Book"/>
                </a:rPr>
                <a:t>Il nome del documento è composto da due sequenze di caratteri separati dal punto:</a:t>
              </a:r>
              <a:endParaRPr lang="it-IT" sz="4100" b="0" strike="noStrike" spc="-1">
                <a:latin typeface="Arial"/>
              </a:endParaRPr>
            </a:p>
          </p:txBody>
        </p:sp>
        <p:sp>
          <p:nvSpPr>
            <p:cNvPr id="261" name="CustomShape 4"/>
            <p:cNvSpPr/>
            <p:nvPr/>
          </p:nvSpPr>
          <p:spPr>
            <a:xfrm>
              <a:off x="1069920" y="3980880"/>
              <a:ext cx="10058040" cy="186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2200" rIns="291600" bIns="52200"/>
            <a:lstStyle/>
            <a:p>
              <a:pPr marL="285840" lvl="1" indent="-285480">
                <a:lnSpc>
                  <a:spcPct val="90000"/>
                </a:lnSpc>
                <a:spcAft>
                  <a:spcPts val="6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200" b="0" strike="noStrike" spc="-1">
                  <a:solidFill>
                    <a:srgbClr val="000000"/>
                  </a:solidFill>
                  <a:latin typeface="Franklin Gothic Book"/>
                </a:rPr>
                <a:t>La prima è stabilita dall’utente che gestisce il documento</a:t>
              </a:r>
              <a:endParaRPr lang="it-IT" sz="3200" b="0" strike="noStrike" spc="-1">
                <a:latin typeface="Arial"/>
              </a:endParaRPr>
            </a:p>
            <a:p>
              <a:pPr marL="285840" lvl="1" indent="-285480">
                <a:lnSpc>
                  <a:spcPct val="90000"/>
                </a:lnSpc>
                <a:spcAft>
                  <a:spcPts val="6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200" b="0" strike="noStrike" spc="-1">
                  <a:solidFill>
                    <a:srgbClr val="000000"/>
                  </a:solidFill>
                  <a:latin typeface="Franklin Gothic Book"/>
                </a:rPr>
                <a:t>La seconda ha un valore specifico che identifica il formato del file</a:t>
              </a:r>
              <a:endParaRPr lang="it-IT" sz="3200" b="0" strike="noStrike" spc="-1">
                <a:latin typeface="Arial"/>
              </a:endParaRPr>
            </a:p>
          </p:txBody>
        </p:sp>
      </p:grpSp>
      <p:grpSp>
        <p:nvGrpSpPr>
          <p:cNvPr id="262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63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64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879E39C-95D3-472D-A266-3433756FA2BE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5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L’estensione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66" name="Group 2"/>
          <p:cNvGrpSpPr/>
          <p:nvPr/>
        </p:nvGrpSpPr>
        <p:grpSpPr>
          <a:xfrm>
            <a:off x="1069560" y="2123280"/>
            <a:ext cx="10058400" cy="4046400"/>
            <a:chOff x="1069560" y="2123280"/>
            <a:chExt cx="10058400" cy="4046400"/>
          </a:xfrm>
        </p:grpSpPr>
        <p:sp>
          <p:nvSpPr>
            <p:cNvPr id="267" name="Line 3"/>
            <p:cNvSpPr/>
            <p:nvPr/>
          </p:nvSpPr>
          <p:spPr>
            <a:xfrm>
              <a:off x="1069560" y="212328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1069920" y="212328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Lettera.</a:t>
              </a:r>
              <a:r>
                <a:rPr lang="it-IT" sz="6500" b="0" strike="noStrike" spc="-1">
                  <a:solidFill>
                    <a:srgbClr val="FF0000"/>
                  </a:solidFill>
                  <a:latin typeface="Franklin Gothic Book"/>
                </a:rPr>
                <a:t>docx</a:t>
              </a:r>
              <a:endParaRPr lang="it-IT" sz="6500" b="0" strike="noStrike" spc="-1">
                <a:latin typeface="Arial"/>
              </a:endParaRPr>
            </a:p>
          </p:txBody>
        </p:sp>
        <p:sp>
          <p:nvSpPr>
            <p:cNvPr id="269" name="Line 5"/>
            <p:cNvSpPr/>
            <p:nvPr/>
          </p:nvSpPr>
          <p:spPr>
            <a:xfrm>
              <a:off x="1069560" y="347220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1069920" y="347220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Immagine.</a:t>
              </a:r>
              <a:r>
                <a:rPr lang="it-IT" sz="6500" b="0" strike="noStrike" spc="-1">
                  <a:solidFill>
                    <a:srgbClr val="FF0000"/>
                  </a:solidFill>
                  <a:latin typeface="Franklin Gothic Book"/>
                </a:rPr>
                <a:t>jpg</a:t>
              </a:r>
              <a:endParaRPr lang="it-IT" sz="6500" b="0" strike="noStrike" spc="-1">
                <a:latin typeface="Arial"/>
              </a:endParaRPr>
            </a:p>
          </p:txBody>
        </p:sp>
        <p:sp>
          <p:nvSpPr>
            <p:cNvPr id="271" name="Line 7"/>
            <p:cNvSpPr/>
            <p:nvPr/>
          </p:nvSpPr>
          <p:spPr>
            <a:xfrm>
              <a:off x="1069560" y="4821120"/>
              <a:ext cx="1005840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1069920" y="4821120"/>
              <a:ext cx="10058040" cy="13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/>
            <a:lstStyle/>
            <a:p>
              <a:pPr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Franklin Gothic Book"/>
                </a:rPr>
                <a:t>Tabella.</a:t>
              </a:r>
              <a:r>
                <a:rPr lang="it-IT" sz="6500" b="0" strike="noStrike" spc="-1">
                  <a:solidFill>
                    <a:srgbClr val="FF0000"/>
                  </a:solidFill>
                  <a:latin typeface="Franklin Gothic Book"/>
                </a:rPr>
                <a:t>xlsx</a:t>
              </a:r>
              <a:endParaRPr lang="it-IT" sz="6500" b="0" strike="noStrike" spc="-1">
                <a:latin typeface="Arial"/>
              </a:endParaRPr>
            </a:p>
          </p:txBody>
        </p:sp>
      </p:grpSp>
      <p:grpSp>
        <p:nvGrpSpPr>
          <p:cNvPr id="273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4" name="TextShape 10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75" name="TextShape 1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7F057FB-7836-4E72-8024-C785D5E4981A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6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Il magic number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77" name="Group 2"/>
          <p:cNvGrpSpPr/>
          <p:nvPr/>
        </p:nvGrpSpPr>
        <p:grpSpPr>
          <a:xfrm>
            <a:off x="1069920" y="2148120"/>
            <a:ext cx="10058040" cy="3996720"/>
            <a:chOff x="1069920" y="2148120"/>
            <a:chExt cx="10058040" cy="3996720"/>
          </a:xfrm>
        </p:grpSpPr>
        <p:sp>
          <p:nvSpPr>
            <p:cNvPr id="278" name="CustomShape 3"/>
            <p:cNvSpPr/>
            <p:nvPr/>
          </p:nvSpPr>
          <p:spPr>
            <a:xfrm>
              <a:off x="1069920" y="2148120"/>
              <a:ext cx="10058040" cy="27900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38040" tIns="338040" rIns="201960" bIns="338400" anchor="ctr"/>
            <a:lstStyle/>
            <a:p>
              <a:pPr>
                <a:lnSpc>
                  <a:spcPct val="90000"/>
                </a:lnSpc>
                <a:spcAft>
                  <a:spcPts val="1854"/>
                </a:spcAft>
              </a:pPr>
              <a:r>
                <a:rPr lang="it-IT" sz="5300" b="0" strike="noStrike" spc="-1">
                  <a:solidFill>
                    <a:srgbClr val="000000"/>
                  </a:solidFill>
                  <a:latin typeface="Franklin Gothic Book"/>
                </a:rPr>
                <a:t>Rappresenta una serie di byte posti all’inizio della sequenza binaria del file</a:t>
              </a:r>
              <a:endParaRPr lang="it-IT" sz="5300" b="0" strike="noStrike" spc="-1">
                <a:latin typeface="Arial"/>
              </a:endParaRPr>
            </a:p>
          </p:txBody>
        </p:sp>
        <p:sp>
          <p:nvSpPr>
            <p:cNvPr id="279" name="CustomShape 4"/>
            <p:cNvSpPr/>
            <p:nvPr/>
          </p:nvSpPr>
          <p:spPr>
            <a:xfrm>
              <a:off x="1069920" y="4938480"/>
              <a:ext cx="10058040" cy="120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67320" rIns="376920" bIns="67320"/>
            <a:lstStyle/>
            <a:p>
              <a:pPr marL="285840" lvl="1" indent="-285480">
                <a:lnSpc>
                  <a:spcPct val="90000"/>
                </a:lnSpc>
                <a:spcAft>
                  <a:spcPts val="81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4100" b="0" strike="noStrike" spc="-1">
                  <a:solidFill>
                    <a:srgbClr val="000000"/>
                  </a:solidFill>
                  <a:latin typeface="Franklin Gothic Book"/>
                </a:rPr>
                <a:t>I file con lo stesso formato hanno lo stesso magic number</a:t>
              </a:r>
              <a:endParaRPr lang="it-IT" sz="4100" b="0" strike="noStrike" spc="-1">
                <a:latin typeface="Arial"/>
              </a:endParaRPr>
            </a:p>
          </p:txBody>
        </p:sp>
      </p:grpSp>
      <p:grpSp>
        <p:nvGrpSpPr>
          <p:cNvPr id="280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81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82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FB2DBAD-0D74-40A6-A8B0-0E82D3EA3725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7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Magic number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284" name="Table 2"/>
          <p:cNvGraphicFramePr/>
          <p:nvPr/>
        </p:nvGraphicFramePr>
        <p:xfrm>
          <a:off x="1069920" y="2120760"/>
          <a:ext cx="10058400" cy="387936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MAGIC NUMBER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FORMATO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25 50 44 46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PDF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FF D8 FF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JPG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4D 5°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40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EXE</a:t>
                      </a:r>
                      <a:endParaRPr lang="it-IT" sz="4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8B8E54B-67EA-497A-A2B1-F2711A40080E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8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050505"/>
                </a:solidFill>
                <a:latin typeface="Constantia"/>
              </a:rPr>
              <a:t>MA CHI DECIDE IL FORMATO?</a:t>
            </a:r>
            <a:endParaRPr lang="it-IT" sz="5400" b="0" strike="noStrike" spc="-1">
              <a:solidFill>
                <a:srgbClr val="050505"/>
              </a:solidFill>
              <a:latin typeface="Times New Roman"/>
            </a:endParaRPr>
          </a:p>
        </p:txBody>
      </p:sp>
      <p:grpSp>
        <p:nvGrpSpPr>
          <p:cNvPr id="288" name="Group 2"/>
          <p:cNvGrpSpPr/>
          <p:nvPr/>
        </p:nvGrpSpPr>
        <p:grpSpPr>
          <a:xfrm>
            <a:off x="1069920" y="2134080"/>
            <a:ext cx="10058040" cy="4025160"/>
            <a:chOff x="1069920" y="2134080"/>
            <a:chExt cx="10058040" cy="4025160"/>
          </a:xfrm>
        </p:grpSpPr>
        <p:sp>
          <p:nvSpPr>
            <p:cNvPr id="289" name="CustomShape 3"/>
            <p:cNvSpPr/>
            <p:nvPr/>
          </p:nvSpPr>
          <p:spPr>
            <a:xfrm>
              <a:off x="1069920" y="2134080"/>
              <a:ext cx="10058040" cy="3000600"/>
            </a:xfrm>
            <a:prstGeom prst="roundRect">
              <a:avLst>
                <a:gd name="adj" fmla="val 16667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7880" tIns="317880" rIns="171360" bIns="31788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it-IT" sz="4500" b="0" strike="noStrike" spc="-1">
                  <a:solidFill>
                    <a:srgbClr val="000000"/>
                  </a:solidFill>
                  <a:latin typeface="Franklin Gothic Book"/>
                </a:rPr>
                <a:t>Il formato da assegnare ad un documento lo decide direttamente l’applicazione che state usando per creare tale documento</a:t>
              </a:r>
              <a:endParaRPr lang="it-IT" sz="4500" b="0" strike="noStrike" spc="-1">
                <a:latin typeface="Arial"/>
              </a:endParaRPr>
            </a:p>
          </p:txBody>
        </p:sp>
        <p:sp>
          <p:nvSpPr>
            <p:cNvPr id="290" name="CustomShape 4"/>
            <p:cNvSpPr/>
            <p:nvPr/>
          </p:nvSpPr>
          <p:spPr>
            <a:xfrm>
              <a:off x="1069920" y="5135040"/>
              <a:ext cx="10058040" cy="102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19320" tIns="57240" rIns="320040" bIns="57240"/>
            <a:lstStyle/>
            <a:p>
              <a:pPr marL="285840" lvl="1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it-IT" sz="3500" b="0" strike="noStrike" spc="-1">
                  <a:solidFill>
                    <a:srgbClr val="000000"/>
                  </a:solidFill>
                  <a:latin typeface="Franklin Gothic Book"/>
                </a:rPr>
                <a:t>Word assegna a tutti i suoi file il formato .docx per default</a:t>
              </a:r>
              <a:endParaRPr lang="it-IT" sz="3500" b="0" strike="noStrike" spc="-1">
                <a:latin typeface="Arial"/>
              </a:endParaRPr>
            </a:p>
          </p:txBody>
        </p:sp>
      </p:grpSp>
      <p:grpSp>
        <p:nvGrpSpPr>
          <p:cNvPr id="291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92" name="TextShape 6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Franklin Gothic Book"/>
              </a:rPr>
              <a:t>La gestione dei documenti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93" name="TextShape 7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8DBEAC6-A666-42F2-AA55-C457D631C3DE}" type="slidenum">
              <a:rPr lang="it-IT" sz="1400" b="1" strike="noStrike" spc="-1">
                <a:solidFill>
                  <a:srgbClr val="FFFFFF"/>
                </a:solidFill>
                <a:latin typeface="Constantia"/>
              </a:rPr>
              <a:t>9</a:t>
            </a:fld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1413</Words>
  <Application>Microsoft Office PowerPoint</Application>
  <PresentationFormat>Widescreen</PresentationFormat>
  <Paragraphs>279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43</vt:i4>
      </vt:variant>
    </vt:vector>
  </HeadingPairs>
  <TitlesOfParts>
    <vt:vector size="55" baseType="lpstr">
      <vt:lpstr>Arial</vt:lpstr>
      <vt:lpstr>Constantia</vt:lpstr>
      <vt:lpstr>Franklin Gothic Book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Organico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gestione dei documenti</dc:title>
  <dc:subject/>
  <dc:creator>Alessandro Fuser</dc:creator>
  <dc:description/>
  <cp:lastModifiedBy>Alessandro Fuser</cp:lastModifiedBy>
  <cp:revision>17</cp:revision>
  <dcterms:created xsi:type="dcterms:W3CDTF">2018-10-28T15:51:36Z</dcterms:created>
  <dcterms:modified xsi:type="dcterms:W3CDTF">2018-12-10T13:54:27Z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</vt:i4>
  </property>
</Properties>
</file>