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94" r:id="rId30"/>
    <p:sldId id="295" r:id="rId31"/>
    <p:sldId id="296" r:id="rId32"/>
    <p:sldId id="297" r:id="rId33"/>
    <p:sldId id="298" r:id="rId34"/>
    <p:sldId id="292" r:id="rId35"/>
    <p:sldId id="293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Nunito" panose="020B0604020202020204" charset="0"/>
      <p:regular r:id="rId42"/>
      <p:bold r:id="rId43"/>
      <p:italic r:id="rId44"/>
      <p:boldItalic r:id="rId45"/>
    </p:embeddedFont>
    <p:embeddedFont>
      <p:font typeface="Robot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e85cba4c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e85cba4c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85cba4c6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e85cba4c6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e85cba4c6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e85cba4c6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e85cba4c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e85cba4c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4e85cba4c6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4e85cba4c6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85cba4c6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85cba4c6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e85cba4c6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e85cba4c6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85cba4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e85cba4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e85cba4c6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e85cba4c6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e85cba4c6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e85cba4c6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85cba4c6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85cba4c6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e85cba4c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e85cba4c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e85cba4c6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e85cba4c6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e85cba4c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e85cba4c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e85cba4c6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e85cba4c6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e85cba4c6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e85cba4c6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e85cba4c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e85cba4c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e85cba4c6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e85cba4c6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e85cba4c6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e85cba4c6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e85cba4c6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e85cba4c6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4e85cba4c6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4e85cba4c6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85cba4c6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85cba4c6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e85cba4c6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e85cba4c6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e85cba4c6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e85cba4c6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85cba4c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85cba4c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e85cba4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e85cba4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e85cba4c6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e85cba4c6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85cba4c6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85cba4c6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85cba4c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85cba4c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tq9dkJDfj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ground.com/site/deep-web-dark-cose/51954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Deep Web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lato oscuro del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dimensioni contano?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Surface Web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La rete visibile e che ha contenuto che può essere trovato utilizzando motori di ricerca come Google o Yahoo, e soprattutto è sotto costante sorveglianza da parte dei governi, rappresenta il </a:t>
            </a:r>
            <a:r>
              <a:rPr lang="it" sz="2400" b="1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4%</a:t>
            </a:r>
            <a:r>
              <a:rPr lang="it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dei contenuti del world wide web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4%</a:t>
            </a:r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Surface Web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96%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Deep Web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182" y="152400"/>
            <a:ext cx="567563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funziona TOR?</a:t>
            </a:r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Applicativo che consente di navigare sul web in totale anonimato, basandosi su una versione modificata di Mozilla Firefox che non rilascia informazioni personali in Rete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/>
              <a:t>Volete provare?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https://www.torproject.org/download/download-easy.html.en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Chi viaggia sul Deep Web?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Un’analisi dei contenuti consente la facile verifica della presenza di gruppi di criminali, hacktivist, script kiddies, giornalisti, dissidenti, terroristi e molto probabilmente agenzie di intelligence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Cosa troviamo nel Deep Web?</a:t>
            </a: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Ricerche scientifiche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Database medici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Forum privati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Documenti finanziari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50" y="1800200"/>
            <a:ext cx="4594601" cy="25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 nella Darknet?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Il dark web è un luogo particolarmente interessante per le comunità di sviluppatori di malware e per i loro clienti. Nel molti black market che vi risiedono è molto semplice reperire codici malevoli e servizi utili alla personalizzazione e distribuzione di malware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Deep Web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600" i="1"/>
              <a:t>“Dove tutto accade e dove si aggirano entità quasi mitologiche”</a:t>
            </a:r>
            <a:endParaRPr sz="3600"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costi?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Per acquistare un malware è possibile spendere da poche decine fino a qualche migliaio di dollari per un servizio di personalizzazione completa di un codice malevolo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Prezzi</a:t>
            </a:r>
            <a:endParaRPr/>
          </a:p>
        </p:txBody>
      </p:sp>
      <p:sp>
        <p:nvSpPr>
          <p:cNvPr id="242" name="Google Shape;242;p3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0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Un record contenente informazioni personali di un utente è venduto a $1</a:t>
            </a:r>
            <a:endParaRPr sz="3000">
              <a:solidFill>
                <a:srgbClr val="61616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Prezzi</a:t>
            </a:r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30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Account PayPal ed eBay sono acquistabili a partire da $300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Prezzi</a:t>
            </a:r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30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Account per online banking sono venduti a prezzi compresi tra $200 e $500 in funzione del saldo contabile e della relativa storia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Prezzi</a:t>
            </a: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30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Le scansioni di documenti di identità e patenti sono acquistabili per una cifra compresa tra i $10 ed i $35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Prezzi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30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Hackerare un account Facebook, Twitter o di altre piattaforme di social networking può costare dai $50 ai $200 dollari</a:t>
            </a:r>
            <a:endParaRPr sz="3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/>
              <a:t>Prezzi</a:t>
            </a:r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30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ll codice sorgente di un malware bancario con annessa personalizzazione è offerto per una cifra dai $900 ai $1500</a:t>
            </a:r>
            <a:endParaRPr sz="3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$300,000 ai $500,000 al giorno</a:t>
            </a:r>
            <a:endParaRPr sz="3600"/>
          </a:p>
        </p:txBody>
      </p:sp>
      <p:sp>
        <p:nvSpPr>
          <p:cNvPr id="278" name="Google Shape;278;p38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Giro d’affari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Esempio del 30 Gennaio 2019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AC4869E-6DA4-41D4-B8CB-45CD30D6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 err="1"/>
              <a:t>xDedic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2BCDC16-1F15-4CCA-86D7-E94C0327A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ctr">
              <a:buNone/>
            </a:pPr>
            <a:r>
              <a:rPr lang="it-IT" sz="2800" dirty="0"/>
              <a:t>Gestito da 3 hacker in Ucraina, vendeva o affittava le chiavi di accesso a computer o server sparsi in tutto il mondo e ha facilitato il traffico di informazioni identificative personali di cittadini statunitensi</a:t>
            </a:r>
          </a:p>
        </p:txBody>
      </p:sp>
    </p:spTree>
    <p:extLst>
      <p:ext uri="{BB962C8B-B14F-4D97-AF65-F5344CB8AC3E}">
        <p14:creationId xmlns:p14="http://schemas.microsoft.com/office/powerpoint/2010/main" val="142781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00" y="257500"/>
            <a:ext cx="8437999" cy="4738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0E10A3-E249-4672-9E90-58437712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 err="1"/>
              <a:t>xDedic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BA6D9D-5373-4867-99E5-C01153202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ctr">
              <a:buNone/>
            </a:pPr>
            <a:r>
              <a:rPr lang="it-IT" sz="2400" dirty="0"/>
              <a:t>Offriva ai cybercriminali interessati la possibilità di cercare più di </a:t>
            </a:r>
            <a:r>
              <a:rPr lang="it-IT" sz="2400" b="1" dirty="0"/>
              <a:t>176 mila server compromessi</a:t>
            </a:r>
            <a:r>
              <a:rPr lang="it-IT" sz="2400" dirty="0"/>
              <a:t> ottenendo le credenziali di accesso remoto provenienti da tutto il mondo e ricercabili secondo una catalogazione per prezzo, sistema operativo o persino per posizione geografica di origine del file rubato</a:t>
            </a:r>
          </a:p>
        </p:txBody>
      </p:sp>
    </p:spTree>
    <p:extLst>
      <p:ext uri="{BB962C8B-B14F-4D97-AF65-F5344CB8AC3E}">
        <p14:creationId xmlns:p14="http://schemas.microsoft.com/office/powerpoint/2010/main" val="808414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2468A-5CEA-4873-AAA5-1C0FCB3F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 err="1"/>
              <a:t>xDedic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1CEE14-A393-46C6-A0D0-007262E35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 algn="ctr">
              <a:buNone/>
            </a:pPr>
            <a:r>
              <a:rPr lang="it-IT" sz="2400" dirty="0"/>
              <a:t>Questo mercato underground per hacker ha permesso attacchi cibernetici contro infrastrutture del governo locale statale o federale degli Stati Uniti, reti ospedaliere, servizi di emergenza, studi legali, contabili e fondi pensione..</a:t>
            </a:r>
          </a:p>
        </p:txBody>
      </p:sp>
    </p:spTree>
    <p:extLst>
      <p:ext uri="{BB962C8B-B14F-4D97-AF65-F5344CB8AC3E}">
        <p14:creationId xmlns:p14="http://schemas.microsoft.com/office/powerpoint/2010/main" val="3127735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2199DF-971F-47AC-A1F0-F9B371B4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 err="1"/>
              <a:t>xDedic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32087C-C6C5-41C9-ADD6-1802C7351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46050" indent="0">
              <a:buNone/>
            </a:pPr>
            <a:r>
              <a:rPr lang="it-IT" sz="5400" dirty="0"/>
              <a:t>Costo minimo di 6 dollari</a:t>
            </a:r>
          </a:p>
        </p:txBody>
      </p:sp>
    </p:spTree>
    <p:extLst>
      <p:ext uri="{BB962C8B-B14F-4D97-AF65-F5344CB8AC3E}">
        <p14:creationId xmlns:p14="http://schemas.microsoft.com/office/powerpoint/2010/main" val="3860045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0B0DD-AA18-4505-8137-B46D66D5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 err="1"/>
              <a:t>xDedic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56F69B-EFA5-4AAA-9FFA-B2417C98D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146050" indent="0" algn="ctr">
              <a:buNone/>
            </a:pPr>
            <a:r>
              <a:rPr lang="it-IT" sz="4800" dirty="0"/>
              <a:t>Ha guadagnato più di </a:t>
            </a:r>
            <a:r>
              <a:rPr lang="it-IT" sz="4800" b="1" dirty="0"/>
              <a:t>68 milioni di dollari</a:t>
            </a:r>
            <a:endParaRPr lang="it-IT" sz="4800" dirty="0"/>
          </a:p>
        </p:txBody>
      </p:sp>
    </p:spTree>
    <p:extLst>
      <p:ext uri="{BB962C8B-B14F-4D97-AF65-F5344CB8AC3E}">
        <p14:creationId xmlns:p14="http://schemas.microsoft.com/office/powerpoint/2010/main" val="3804793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Vuoi avere privacy senza entrare nel Deep Web?</a:t>
            </a:r>
            <a:endParaRPr/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813" y="1876275"/>
            <a:ext cx="5956373" cy="30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Approfondimento</a:t>
            </a:r>
            <a:endParaRPr/>
          </a:p>
        </p:txBody>
      </p:sp>
      <p:sp>
        <p:nvSpPr>
          <p:cNvPr id="348" name="Google Shape;348;p5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https://www.youtube.com/watch?v=Mtq9dkJDfjo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https://www.alground.com/site/deep-web-dark-cose/51954/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Deep Web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Con il termine Deep Web si indica l’insieme dei contenuti presenti sul web e non indicizzati dai comuni motori di ricerca (ad es. Google, Bing)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Dark Web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Con il termine Dark Web si indica l’insieme di contenuti accessibili pubblicamente che sono ospitati in siti web il cui indirizzo IP è nascosto, ma ai quali chiunque può accedere purché ne conosca l’indirizzo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DarkNet</a:t>
            </a:r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Elementi appartenenti al Dark Web sono anche i contenuti privati scambiati tra utenti all’interno di un network chiuso di computer, strutture definite come darknet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Reti Darknet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TOR (The Onion Router)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The Invisible Internet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Project (I2P)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Freenet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it" sz="2400"/>
              <a:t>anoNet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TOR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Consente di anonimizzare l’accesso a internet dei suoi utenti e proprio le condizioni di pseudo-anonimato che essa offre la rendono un elemento di attrattiva per organizzazioni dedite al crimine informatico</a:t>
            </a:r>
            <a:endParaRPr sz="2400"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825" y="312425"/>
            <a:ext cx="2983625" cy="16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TOR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Difficoltà delle forze dell’ordine a svolgere operazioni di monitoraggio su larga scala e la funzione di aggregatore che si riconosce ai principali black market che la rete ospita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686</Words>
  <Application>Microsoft Office PowerPoint</Application>
  <PresentationFormat>Presentazione su schermo (16:9)</PresentationFormat>
  <Paragraphs>71</Paragraphs>
  <Slides>35</Slides>
  <Notes>30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0" baseType="lpstr">
      <vt:lpstr>Nunito</vt:lpstr>
      <vt:lpstr>Arial</vt:lpstr>
      <vt:lpstr>Roboto</vt:lpstr>
      <vt:lpstr>Calibri</vt:lpstr>
      <vt:lpstr>Shift</vt:lpstr>
      <vt:lpstr>Deep Web</vt:lpstr>
      <vt:lpstr>Deep Web</vt:lpstr>
      <vt:lpstr>Presentazione standard di PowerPoint</vt:lpstr>
      <vt:lpstr>Deep Web</vt:lpstr>
      <vt:lpstr>Dark Web</vt:lpstr>
      <vt:lpstr>DarkNet</vt:lpstr>
      <vt:lpstr>Reti Darknet</vt:lpstr>
      <vt:lpstr>TOR</vt:lpstr>
      <vt:lpstr>TOR</vt:lpstr>
      <vt:lpstr>Le dimensioni contano?</vt:lpstr>
      <vt:lpstr>Surface Web</vt:lpstr>
      <vt:lpstr>4%</vt:lpstr>
      <vt:lpstr>96%</vt:lpstr>
      <vt:lpstr>Presentazione standard di PowerPoint</vt:lpstr>
      <vt:lpstr>Come funziona TOR?</vt:lpstr>
      <vt:lpstr>Volete provare? https://www.torproject.org/download/download-easy.html.en</vt:lpstr>
      <vt:lpstr>Chi viaggia sul Deep Web?</vt:lpstr>
      <vt:lpstr>Cosa troviamo nel Deep Web?</vt:lpstr>
      <vt:lpstr>E nella Darknet?</vt:lpstr>
      <vt:lpstr>I costi?</vt:lpstr>
      <vt:lpstr>Prezzi</vt:lpstr>
      <vt:lpstr>Prezzi</vt:lpstr>
      <vt:lpstr>Prezzi</vt:lpstr>
      <vt:lpstr>Prezzi</vt:lpstr>
      <vt:lpstr>Prezzi</vt:lpstr>
      <vt:lpstr>Prezzi</vt:lpstr>
      <vt:lpstr>$300,000 ai $500,000 al giorno</vt:lpstr>
      <vt:lpstr>Esempio del 30 Gennaio 2019</vt:lpstr>
      <vt:lpstr>xDedic</vt:lpstr>
      <vt:lpstr>xDedic</vt:lpstr>
      <vt:lpstr>xDedic</vt:lpstr>
      <vt:lpstr>xDedic</vt:lpstr>
      <vt:lpstr>xDedic</vt:lpstr>
      <vt:lpstr>Vuoi avere privacy senza entrare nel Deep Web?</vt:lpstr>
      <vt:lpstr>Approfondimento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Web</dc:title>
  <dc:creator>Alessandro Fuser</dc:creator>
  <cp:lastModifiedBy>by250</cp:lastModifiedBy>
  <cp:revision>1</cp:revision>
  <dcterms:modified xsi:type="dcterms:W3CDTF">2019-02-02T16:56:27Z</dcterms:modified>
</cp:coreProperties>
</file>