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Florenc Demroz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Tahoma-regular.fntdata"/><Relationship Id="rId25" Type="http://schemas.openxmlformats.org/officeDocument/2006/relationships/font" Target="fonts/Nunito-boldItalic.fntdata"/><Relationship Id="rId27" Type="http://schemas.openxmlformats.org/officeDocument/2006/relationships/font" Target="fonts/Tahom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9-04T10:48:19.088">
    <p:pos x="6000" y="0"/>
    <p:text>http://www.hexiwear.com/</p:text>
  </p:cm>
  <p:cm authorId="0" idx="2" dt="2017-09-04T10:48:04.869">
    <p:pos x="6000" y="100"/>
    <p:text>http://openhealth.wemaketotem.org/#about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rgbClr val="000000"/>
                </a:solidFill>
                <a:latin typeface="Tahoma"/>
                <a:ea typeface="Tahoma"/>
                <a:cs typeface="Tahoma"/>
                <a:sym typeface="Tahoma"/>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9" name="Shape 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1" name="Shape 121"/>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2" name="Shape 132"/>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1" name="Shape 141"/>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1" name="Shape 171"/>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6" name="Shape 186"/>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4" name="Shape 194"/>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48" name="Shape 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57" name="Shape 57"/>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66" name="Shape 66"/>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75" name="Shape 75"/>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83" name="Shape 83"/>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91" name="Shape 91"/>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4" name="Shape 104"/>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2" name="Shape 112"/>
          <p:cNvSpPr txBox="1"/>
          <p:nvPr>
            <p:ph idx="12" type="sldNum"/>
          </p:nvPr>
        </p:nvSpPr>
        <p:spPr>
          <a:xfrm>
            <a:off x="3884612" y="8685211"/>
            <a:ext cx="2971799"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a titolo">
    <p:spTree>
      <p:nvGrpSpPr>
        <p:cNvPr id="17" name="Shape 17"/>
        <p:cNvGrpSpPr/>
        <p:nvPr/>
      </p:nvGrpSpPr>
      <p:grpSpPr>
        <a:xfrm>
          <a:off x="0" y="0"/>
          <a:ext cx="0" cy="0"/>
          <a:chOff x="0" y="0"/>
          <a:chExt cx="0" cy="0"/>
        </a:xfrm>
      </p:grpSpPr>
      <p:sp>
        <p:nvSpPr>
          <p:cNvPr id="18" name="Shape 18"/>
          <p:cNvSpPr txBox="1"/>
          <p:nvPr>
            <p:ph type="ctrTitle"/>
          </p:nvPr>
        </p:nvSpPr>
        <p:spPr>
          <a:xfrm>
            <a:off x="685800" y="1597820"/>
            <a:ext cx="7772400" cy="1102518"/>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rgbClr val="800000"/>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rgbClr val="800000"/>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rgbClr val="800000"/>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rgbClr val="800000"/>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rgbClr val="800000"/>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rgbClr val="800000"/>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rgbClr val="800000"/>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rgbClr val="800000"/>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rgbClr val="800000"/>
                </a:solidFill>
                <a:latin typeface="Calibri"/>
                <a:ea typeface="Calibri"/>
                <a:cs typeface="Calibri"/>
                <a:sym typeface="Calibri"/>
              </a:defRPr>
            </a:lvl9pPr>
          </a:lstStyle>
          <a:p/>
        </p:txBody>
      </p:sp>
      <p:sp>
        <p:nvSpPr>
          <p:cNvPr id="19" name="Shape 19"/>
          <p:cNvSpPr txBox="1"/>
          <p:nvPr>
            <p:ph idx="1" type="subTitle"/>
          </p:nvPr>
        </p:nvSpPr>
        <p:spPr>
          <a:xfrm>
            <a:off x="1371600" y="2914650"/>
            <a:ext cx="6400799" cy="1314449"/>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57200" y="4767262"/>
            <a:ext cx="2133599"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cap="none" strike="noStrike">
                <a:solidFill>
                  <a:srgbClr val="FFFFFF"/>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9pPr>
          </a:lstStyle>
          <a:p/>
        </p:txBody>
      </p:sp>
      <p:sp>
        <p:nvSpPr>
          <p:cNvPr id="21" name="Shape 21"/>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9pPr>
          </a:lstStyle>
          <a:p/>
        </p:txBody>
      </p:sp>
      <p:sp>
        <p:nvSpPr>
          <p:cNvPr id="22" name="Shape 22"/>
          <p:cNvSpPr txBox="1"/>
          <p:nvPr>
            <p:ph idx="12" type="sldNum"/>
          </p:nvPr>
        </p:nvSpPr>
        <p:spPr>
          <a:xfrm>
            <a:off x="6553200" y="4767262"/>
            <a:ext cx="2133599"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FFFFFF"/>
              </a:buClr>
              <a:buSzPct val="250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olo e contenuto">
    <p:spTree>
      <p:nvGrpSpPr>
        <p:cNvPr id="31" name="Shape 31"/>
        <p:cNvGrpSpPr/>
        <p:nvPr/>
      </p:nvGrpSpPr>
      <p:grpSpPr>
        <a:xfrm>
          <a:off x="0" y="0"/>
          <a:ext cx="0" cy="0"/>
          <a:chOff x="0" y="0"/>
          <a:chExt cx="0" cy="0"/>
        </a:xfrm>
      </p:grpSpPr>
      <p:sp>
        <p:nvSpPr>
          <p:cNvPr id="32" name="Shape 32"/>
          <p:cNvSpPr txBox="1"/>
          <p:nvPr>
            <p:ph type="title"/>
          </p:nvPr>
        </p:nvSpPr>
        <p:spPr>
          <a:xfrm>
            <a:off x="457200" y="9525"/>
            <a:ext cx="8229600" cy="85725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rgbClr val="800000"/>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rgbClr val="800000"/>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rgbClr val="800000"/>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rgbClr val="800000"/>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rgbClr val="800000"/>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rgbClr val="800000"/>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rgbClr val="800000"/>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rgbClr val="800000"/>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rgbClr val="800000"/>
                </a:solidFill>
                <a:latin typeface="Calibri"/>
                <a:ea typeface="Calibri"/>
                <a:cs typeface="Calibri"/>
                <a:sym typeface="Calibri"/>
              </a:defRPr>
            </a:lvl9pPr>
          </a:lstStyle>
          <a:p/>
        </p:txBody>
      </p:sp>
      <p:sp>
        <p:nvSpPr>
          <p:cNvPr id="33" name="Shape 33"/>
          <p:cNvSpPr txBox="1"/>
          <p:nvPr>
            <p:ph idx="1" type="body"/>
          </p:nvPr>
        </p:nvSpPr>
        <p:spPr>
          <a:xfrm>
            <a:off x="457200" y="866775"/>
            <a:ext cx="8229600" cy="372745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Shape 34"/>
          <p:cNvSpPr txBox="1"/>
          <p:nvPr>
            <p:ph idx="10" type="dt"/>
          </p:nvPr>
        </p:nvSpPr>
        <p:spPr>
          <a:xfrm>
            <a:off x="457200" y="4767262"/>
            <a:ext cx="2133599"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FFFFFF"/>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9pPr>
          </a:lstStyle>
          <a:p/>
        </p:txBody>
      </p:sp>
      <p:sp>
        <p:nvSpPr>
          <p:cNvPr id="35" name="Shape 35"/>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24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9pPr>
          </a:lstStyle>
          <a:p/>
        </p:txBody>
      </p:sp>
      <p:sp>
        <p:nvSpPr>
          <p:cNvPr id="36" name="Shape 36"/>
          <p:cNvSpPr txBox="1"/>
          <p:nvPr>
            <p:ph idx="12" type="sldNum"/>
          </p:nvPr>
        </p:nvSpPr>
        <p:spPr>
          <a:xfrm>
            <a:off x="6553200" y="4767262"/>
            <a:ext cx="2133599"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FFFFFF"/>
              </a:buClr>
              <a:buSzPct val="25000"/>
              <a:buFont typeface="Arial"/>
              <a:buNone/>
            </a:pPr>
            <a:fld id="{00000000-1234-1234-1234-123412341234}" type="slidenum">
              <a:rPr b="0" i="0" lang="en-US" sz="1200" u="none">
                <a:solidFill>
                  <a:srgbClr val="FFFFFF"/>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Shape 10"/>
          <p:cNvCxnSpPr/>
          <p:nvPr/>
        </p:nvCxnSpPr>
        <p:spPr>
          <a:xfrm>
            <a:off x="0" y="136525"/>
            <a:ext cx="7924799" cy="0"/>
          </a:xfrm>
          <a:prstGeom prst="straightConnector1">
            <a:avLst/>
          </a:prstGeom>
          <a:noFill/>
          <a:ln cap="flat" cmpd="sng" w="25400">
            <a:solidFill>
              <a:srgbClr val="953735"/>
            </a:solidFill>
            <a:prstDash val="solid"/>
            <a:miter lim="800000"/>
            <a:headEnd len="med" w="med" type="none"/>
            <a:tailEnd len="med" w="med" type="none"/>
          </a:ln>
          <a:effectLst>
            <a:outerShdw blurRad="63500" dir="5400000" dist="20000">
              <a:srgbClr val="808080">
                <a:alpha val="37647"/>
              </a:srgbClr>
            </a:outerShdw>
          </a:effectLst>
        </p:spPr>
      </p:cxnSp>
      <p:pic>
        <p:nvPicPr>
          <p:cNvPr descr="LOGO_ESD_v6_400x188.jpg" id="11" name="Shape 11"/>
          <p:cNvPicPr preferRelativeResize="0"/>
          <p:nvPr/>
        </p:nvPicPr>
        <p:blipFill rotWithShape="1">
          <a:blip r:embed="rId1">
            <a:alphaModFix/>
          </a:blip>
          <a:srcRect b="0" l="0" r="0" t="0"/>
          <a:stretch/>
        </p:blipFill>
        <p:spPr>
          <a:xfrm>
            <a:off x="7924800" y="0"/>
            <a:ext cx="1219199" cy="433386"/>
          </a:xfrm>
          <a:prstGeom prst="ellipse">
            <a:avLst/>
          </a:prstGeom>
          <a:noFill/>
          <a:ln>
            <a:noFill/>
          </a:ln>
        </p:spPr>
      </p:pic>
      <p:sp>
        <p:nvSpPr>
          <p:cNvPr id="12" name="Shape 12"/>
          <p:cNvSpPr txBox="1"/>
          <p:nvPr>
            <p:ph type="title"/>
          </p:nvPr>
        </p:nvSpPr>
        <p:spPr>
          <a:xfrm>
            <a:off x="457200" y="9525"/>
            <a:ext cx="8229600" cy="85725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rgbClr val="800000"/>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rgbClr val="800000"/>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rgbClr val="800000"/>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rgbClr val="800000"/>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rgbClr val="800000"/>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rgbClr val="800000"/>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rgbClr val="800000"/>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rgbClr val="800000"/>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rgbClr val="800000"/>
                </a:solidFill>
                <a:latin typeface="Calibri"/>
                <a:ea typeface="Calibri"/>
                <a:cs typeface="Calibri"/>
                <a:sym typeface="Calibri"/>
              </a:defRPr>
            </a:lvl9pPr>
          </a:lstStyle>
          <a:p/>
        </p:txBody>
      </p:sp>
      <p:sp>
        <p:nvSpPr>
          <p:cNvPr id="13" name="Shape 13"/>
          <p:cNvSpPr txBox="1"/>
          <p:nvPr>
            <p:ph idx="1" type="body"/>
          </p:nvPr>
        </p:nvSpPr>
        <p:spPr>
          <a:xfrm>
            <a:off x="457200" y="866775"/>
            <a:ext cx="8229600" cy="372745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4767262"/>
            <a:ext cx="2133599"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cap="none" strike="noStrike">
                <a:solidFill>
                  <a:srgbClr val="FFFFFF"/>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9pPr>
          </a:lstStyle>
          <a:p/>
        </p:txBody>
      </p:sp>
      <p:sp>
        <p:nvSpPr>
          <p:cNvPr id="15" name="Shape 15"/>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9pPr>
          </a:lstStyle>
          <a:p/>
        </p:txBody>
      </p:sp>
      <p:sp>
        <p:nvSpPr>
          <p:cNvPr id="16" name="Shape 16"/>
          <p:cNvSpPr txBox="1"/>
          <p:nvPr>
            <p:ph idx="12" type="sldNum"/>
          </p:nvPr>
        </p:nvSpPr>
        <p:spPr>
          <a:xfrm>
            <a:off x="6553200" y="4767262"/>
            <a:ext cx="2133599"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FFFFFF"/>
              </a:buClr>
              <a:buSzPct val="250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cxnSp>
        <p:nvCxnSpPr>
          <p:cNvPr id="24" name="Shape 24"/>
          <p:cNvCxnSpPr/>
          <p:nvPr/>
        </p:nvCxnSpPr>
        <p:spPr>
          <a:xfrm>
            <a:off x="0" y="136525"/>
            <a:ext cx="7924799" cy="0"/>
          </a:xfrm>
          <a:prstGeom prst="straightConnector1">
            <a:avLst/>
          </a:prstGeom>
          <a:noFill/>
          <a:ln cap="flat" cmpd="sng" w="25400">
            <a:solidFill>
              <a:srgbClr val="953735"/>
            </a:solidFill>
            <a:prstDash val="solid"/>
            <a:miter lim="800000"/>
            <a:headEnd len="med" w="med" type="none"/>
            <a:tailEnd len="med" w="med" type="none"/>
          </a:ln>
          <a:effectLst>
            <a:outerShdw blurRad="63500" dir="5400000" dist="20000">
              <a:srgbClr val="808080">
                <a:alpha val="37647"/>
              </a:srgbClr>
            </a:outerShdw>
          </a:effectLst>
        </p:spPr>
      </p:cxnSp>
      <p:pic>
        <p:nvPicPr>
          <p:cNvPr descr="LOGO_ESD_v6_400x188.jpg" id="25" name="Shape 25"/>
          <p:cNvPicPr preferRelativeResize="0"/>
          <p:nvPr/>
        </p:nvPicPr>
        <p:blipFill rotWithShape="1">
          <a:blip r:embed="rId1">
            <a:alphaModFix/>
          </a:blip>
          <a:srcRect b="0" l="0" r="0" t="0"/>
          <a:stretch/>
        </p:blipFill>
        <p:spPr>
          <a:xfrm>
            <a:off x="7924800" y="0"/>
            <a:ext cx="1219199" cy="433386"/>
          </a:xfrm>
          <a:prstGeom prst="ellipse">
            <a:avLst/>
          </a:prstGeom>
          <a:noFill/>
          <a:ln>
            <a:noFill/>
          </a:ln>
        </p:spPr>
      </p:pic>
      <p:sp>
        <p:nvSpPr>
          <p:cNvPr id="26" name="Shape 26"/>
          <p:cNvSpPr txBox="1"/>
          <p:nvPr>
            <p:ph type="title"/>
          </p:nvPr>
        </p:nvSpPr>
        <p:spPr>
          <a:xfrm>
            <a:off x="457200" y="9525"/>
            <a:ext cx="8229600" cy="85725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rgbClr val="800000"/>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rgbClr val="800000"/>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rgbClr val="800000"/>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rgbClr val="800000"/>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rgbClr val="800000"/>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rgbClr val="800000"/>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rgbClr val="800000"/>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rgbClr val="800000"/>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rgbClr val="800000"/>
                </a:solidFill>
                <a:latin typeface="Calibri"/>
                <a:ea typeface="Calibri"/>
                <a:cs typeface="Calibri"/>
                <a:sym typeface="Calibri"/>
              </a:defRPr>
            </a:lvl9pPr>
          </a:lstStyle>
          <a:p/>
        </p:txBody>
      </p:sp>
      <p:sp>
        <p:nvSpPr>
          <p:cNvPr id="27" name="Shape 27"/>
          <p:cNvSpPr txBox="1"/>
          <p:nvPr>
            <p:ph idx="1" type="body"/>
          </p:nvPr>
        </p:nvSpPr>
        <p:spPr>
          <a:xfrm>
            <a:off x="457200" y="866775"/>
            <a:ext cx="8229600" cy="372745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457200" y="4767262"/>
            <a:ext cx="2133599"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FFFFFF"/>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9pPr>
          </a:lstStyle>
          <a:p/>
        </p:txBody>
      </p:sp>
      <p:sp>
        <p:nvSpPr>
          <p:cNvPr id="29" name="Shape 29"/>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24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2400" u="none" cap="none" strike="noStrike">
                <a:solidFill>
                  <a:schemeClr val="dk1"/>
                </a:solidFill>
                <a:latin typeface="Tahoma"/>
                <a:ea typeface="Tahoma"/>
                <a:cs typeface="Tahoma"/>
                <a:sym typeface="Tahoma"/>
              </a:defRPr>
            </a:lvl9pPr>
          </a:lstStyle>
          <a:p/>
        </p:txBody>
      </p:sp>
      <p:sp>
        <p:nvSpPr>
          <p:cNvPr id="30" name="Shape 30"/>
          <p:cNvSpPr txBox="1"/>
          <p:nvPr>
            <p:ph idx="12" type="sldNum"/>
          </p:nvPr>
        </p:nvSpPr>
        <p:spPr>
          <a:xfrm>
            <a:off x="6553200" y="4767262"/>
            <a:ext cx="2133599"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FFFFFF"/>
              </a:buClr>
              <a:buSzPct val="25000"/>
              <a:buFont typeface="Arial"/>
              <a:buNone/>
            </a:pPr>
            <a:fld id="{00000000-1234-1234-1234-123412341234}" type="slidenum">
              <a:rPr b="0" i="0" lang="en-US" sz="1200" u="none">
                <a:solidFill>
                  <a:srgbClr val="FFFFFF"/>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6.jpg"/><Relationship Id="rId9" Type="http://schemas.openxmlformats.org/officeDocument/2006/relationships/image" Target="../media/image15.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8" Type="http://schemas.openxmlformats.org/officeDocument/2006/relationships/image" Target="../media/image14.jpg"/></Relationships>
</file>

<file path=ppt/slides/_rels/slide13.xml.rels><?xml version="1.0" encoding="UTF-8" standalone="yes"?><Relationships xmlns="http://schemas.openxmlformats.org/package/2006/relationships"><Relationship Id="rId11" Type="http://schemas.openxmlformats.org/officeDocument/2006/relationships/hyperlink" Target="http://www.nxp.com/products/sensors/gyroscopes/3-axis-digital-gyroscope:FXAS21002C?lang_cd=en" TargetMode="External"/><Relationship Id="rId10" Type="http://schemas.openxmlformats.org/officeDocument/2006/relationships/hyperlink" Target="http://www.nxp.com/products/sensors/6-axis-sensors/digital-sensor-3d-accelerometer-2g-4g-8g-plus-3d-magnetometer:FXOS8700CQ?fsrch=1&amp;sr=1&amp;pageNum=1" TargetMode="External"/><Relationship Id="rId13" Type="http://schemas.openxmlformats.org/officeDocument/2006/relationships/hyperlink" Target="http://www.nxp.com/products/power-management/battery-management/battery-chargers/600-ma-single-cell-li-ion-li-polymer-battery-charger:MC34671?lang_cd=en" TargetMode="External"/><Relationship Id="rId12" Type="http://schemas.openxmlformats.org/officeDocument/2006/relationships/hyperlink" Target="http://www.nxp.com/products/sensors/pressure-sensors/barometric-pressure-15-to-115-kpa/20-to-110kpa-absolute-digital-pressure-sensor:MPL3115A2?lang_cd=en"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19.jpg"/><Relationship Id="rId9" Type="http://schemas.openxmlformats.org/officeDocument/2006/relationships/hyperlink" Target="http://www.nxp.com/products/microcontrollers-and-processors/arm-processors/kinetis-cortex-m-mcus/w-series/kinetis-bluetooth-low-energy-802.15.4-wireless-mcu:KW40Z" TargetMode="External"/><Relationship Id="rId5" Type="http://schemas.openxmlformats.org/officeDocument/2006/relationships/image" Target="../media/image20.jpg"/><Relationship Id="rId6" Type="http://schemas.openxmlformats.org/officeDocument/2006/relationships/image" Target="../media/image18.png"/><Relationship Id="rId7" Type="http://schemas.openxmlformats.org/officeDocument/2006/relationships/image" Target="../media/image21.jpg"/><Relationship Id="rId8" Type="http://schemas.openxmlformats.org/officeDocument/2006/relationships/hyperlink" Target="http://www.nxp.com/products/microcontrollers-and-processors/arm-processors/kinetis-cortex-m-mcus/k-series/k6x-ethernet-mcus/kinetis-k64-120-mhz-ethernet-usb-256kb-sram-mcus:K64_120?fsrch=1&amp;sr=2&amp;pageNum=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hyperlink" Target="https://en.wikipedia.org/wiki/Embedded_system" TargetMode="External"/><Relationship Id="rId10" Type="http://schemas.openxmlformats.org/officeDocument/2006/relationships/hyperlink" Target="https://en.wikipedia.org/wiki/Smart_device" TargetMode="External"/><Relationship Id="rId13" Type="http://schemas.openxmlformats.org/officeDocument/2006/relationships/hyperlink" Target="https://en.wikipedia.org/wiki/Software" TargetMode="External"/><Relationship Id="rId12" Type="http://schemas.openxmlformats.org/officeDocument/2006/relationships/hyperlink" Target="https://en.wikipedia.org/wiki/Electronics"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Activity_tracker" TargetMode="External"/><Relationship Id="rId4" Type="http://schemas.openxmlformats.org/officeDocument/2006/relationships/hyperlink" Target="https://en.wikipedia.org/wiki/Internet_of_Things" TargetMode="External"/><Relationship Id="rId9" Type="http://schemas.openxmlformats.org/officeDocument/2006/relationships/hyperlink" Target="https://en.wikipedia.org/wiki/Internetworking" TargetMode="External"/><Relationship Id="rId15" Type="http://schemas.openxmlformats.org/officeDocument/2006/relationships/hyperlink" Target="https://en.wikipedia.org/wiki/Actuator" TargetMode="External"/><Relationship Id="rId14" Type="http://schemas.openxmlformats.org/officeDocument/2006/relationships/hyperlink" Target="https://en.wikipedia.org/wiki/Sensor" TargetMode="External"/><Relationship Id="rId16" Type="http://schemas.openxmlformats.org/officeDocument/2006/relationships/hyperlink" Target="https://en.wikipedia.org/wiki/Internet_access" TargetMode="External"/><Relationship Id="rId5" Type="http://schemas.openxmlformats.org/officeDocument/2006/relationships/hyperlink" Target="https://en.wikipedia.org/wiki/Electronics" TargetMode="External"/><Relationship Id="rId6" Type="http://schemas.openxmlformats.org/officeDocument/2006/relationships/hyperlink" Target="https://en.wikipedia.org/wiki/Software" TargetMode="External"/><Relationship Id="rId7" Type="http://schemas.openxmlformats.org/officeDocument/2006/relationships/hyperlink" Target="https://en.wikipedia.org/wiki/Sensor" TargetMode="External"/><Relationship Id="rId8" Type="http://schemas.openxmlformats.org/officeDocument/2006/relationships/hyperlink" Target="https://link.springer.com/chapter/10.1007/978-3-540-69916-3_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17.jpg"/><Relationship Id="rId6" Type="http://schemas.openxmlformats.org/officeDocument/2006/relationships/image" Target="../media/image7.jpg"/><Relationship Id="rId7"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Shape 41"/>
          <p:cNvSpPr txBox="1"/>
          <p:nvPr/>
        </p:nvSpPr>
        <p:spPr>
          <a:xfrm>
            <a:off x="3635375" y="3651250"/>
            <a:ext cx="3348037" cy="622299"/>
          </a:xfrm>
          <a:prstGeom prst="rect">
            <a:avLst/>
          </a:prstGeom>
          <a:noFill/>
          <a:ln>
            <a:noFill/>
          </a:ln>
        </p:spPr>
        <p:txBody>
          <a:bodyPr anchorCtr="0" anchor="t" bIns="33325" lIns="67850" rIns="67850" wrap="square" tIns="33325">
            <a:noAutofit/>
          </a:bodyPr>
          <a:lstStyle/>
          <a:p>
            <a:pPr indent="0" lvl="0" marL="0" marR="0" rtl="0" algn="ctr">
              <a:lnSpc>
                <a:spcPct val="100000"/>
              </a:lnSpc>
              <a:spcBef>
                <a:spcPts val="0"/>
              </a:spcBef>
              <a:spcAft>
                <a:spcPts val="0"/>
              </a:spcAft>
              <a:buClr>
                <a:schemeClr val="dk1"/>
              </a:buClr>
              <a:buSzPct val="25000"/>
              <a:buFont typeface="Tahoma"/>
              <a:buNone/>
            </a:pPr>
            <a:r>
              <a:rPr b="0" i="0" lang="en-US" sz="1800" u="none" cap="none" strike="noStrike">
                <a:solidFill>
                  <a:schemeClr val="dk1"/>
                </a:solidFill>
                <a:latin typeface="Tahoma"/>
                <a:ea typeface="Tahoma"/>
                <a:cs typeface="Tahoma"/>
                <a:sym typeface="Tahoma"/>
              </a:rPr>
              <a:t>Computer Science Department</a:t>
            </a:r>
          </a:p>
          <a:p>
            <a:pPr indent="0" lvl="0" marL="0" marR="0" rtl="0" algn="ctr">
              <a:lnSpc>
                <a:spcPct val="100000"/>
              </a:lnSpc>
              <a:spcBef>
                <a:spcPts val="0"/>
              </a:spcBef>
              <a:spcAft>
                <a:spcPts val="0"/>
              </a:spcAft>
              <a:buClr>
                <a:schemeClr val="dk1"/>
              </a:buClr>
              <a:buSzPct val="25000"/>
              <a:buFont typeface="Tahoma"/>
              <a:buNone/>
            </a:pPr>
            <a:r>
              <a:rPr b="0" i="0" lang="en-US" sz="1800" u="none" cap="none" strike="noStrike">
                <a:solidFill>
                  <a:schemeClr val="dk1"/>
                </a:solidFill>
                <a:latin typeface="Tahoma"/>
                <a:ea typeface="Tahoma"/>
                <a:cs typeface="Tahoma"/>
                <a:sym typeface="Tahoma"/>
              </a:rPr>
              <a:t>University of Verona - Italy</a:t>
            </a:r>
          </a:p>
        </p:txBody>
      </p:sp>
      <p:sp>
        <p:nvSpPr>
          <p:cNvPr id="42" name="Shape 42"/>
          <p:cNvSpPr txBox="1"/>
          <p:nvPr>
            <p:ph type="ctrTitle"/>
          </p:nvPr>
        </p:nvSpPr>
        <p:spPr>
          <a:xfrm>
            <a:off x="685800" y="627062"/>
            <a:ext cx="7772400" cy="1103312"/>
          </a:xfrm>
          <a:prstGeom prst="rect">
            <a:avLst/>
          </a:prstGeom>
          <a:noFill/>
          <a:ln>
            <a:noFill/>
          </a:ln>
          <a:effectLst>
            <a:outerShdw blurRad="63500" dir="2319588" dist="81319">
              <a:schemeClr val="lt2">
                <a:alpha val="74901"/>
              </a:schemeClr>
            </a:outerShdw>
          </a:effectLst>
        </p:spPr>
        <p:txBody>
          <a:bodyPr anchorCtr="0" anchor="ctr" bIns="45700" lIns="91425" rIns="91425" wrap="square" tIns="45700">
            <a:noAutofit/>
          </a:bodyPr>
          <a:lstStyle/>
          <a:p>
            <a:pPr lvl="0" rtl="0">
              <a:spcBef>
                <a:spcPts val="0"/>
              </a:spcBef>
              <a:buClr>
                <a:schemeClr val="dk1"/>
              </a:buClr>
              <a:buSzPct val="28947"/>
              <a:buFont typeface="Arial"/>
              <a:buNone/>
            </a:pPr>
            <a:r>
              <a:rPr lang="en-US" sz="3800">
                <a:solidFill>
                  <a:srgbClr val="AF7B51"/>
                </a:solidFill>
                <a:latin typeface="Nunito"/>
                <a:ea typeface="Nunito"/>
                <a:cs typeface="Nunito"/>
                <a:sym typeface="Nunito"/>
              </a:rPr>
              <a:t>Avoid Freezing of Gait (FoG)</a:t>
            </a:r>
          </a:p>
        </p:txBody>
      </p:sp>
      <p:sp>
        <p:nvSpPr>
          <p:cNvPr id="43" name="Shape 43"/>
          <p:cNvSpPr txBox="1"/>
          <p:nvPr>
            <p:ph idx="1" type="subTitle"/>
          </p:nvPr>
        </p:nvSpPr>
        <p:spPr>
          <a:xfrm>
            <a:off x="1187450" y="2284411"/>
            <a:ext cx="5184775" cy="130174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360"/>
              </a:spcBef>
              <a:spcAft>
                <a:spcPts val="0"/>
              </a:spcAft>
              <a:buClr>
                <a:schemeClr val="dk1"/>
              </a:buClr>
              <a:buSzPct val="25000"/>
              <a:buFont typeface="Arial"/>
              <a:buNone/>
            </a:pPr>
            <a:r>
              <a:t/>
            </a:r>
            <a:endParaRPr/>
          </a:p>
          <a:p>
            <a:pPr indent="0" lvl="0" marL="0" marR="0" rtl="0" algn="l">
              <a:lnSpc>
                <a:spcPct val="100000"/>
              </a:lnSpc>
              <a:spcBef>
                <a:spcPts val="360"/>
              </a:spcBef>
              <a:spcAft>
                <a:spcPts val="0"/>
              </a:spcAft>
              <a:buClr>
                <a:schemeClr val="dk1"/>
              </a:buClr>
              <a:buSzPct val="25000"/>
              <a:buFont typeface="Arial"/>
              <a:buNone/>
            </a:pPr>
            <a:r>
              <a:rPr b="1" i="1" lang="en-US" sz="1800" u="none" cap="none" strike="noStrike">
                <a:solidFill>
                  <a:schemeClr val="dk1"/>
                </a:solidFill>
                <a:latin typeface="Tahoma"/>
                <a:ea typeface="Tahoma"/>
                <a:cs typeface="Tahoma"/>
                <a:sym typeface="Tahoma"/>
              </a:rPr>
              <a:t>Speaker </a:t>
            </a:r>
            <a:r>
              <a:rPr b="0" i="1" lang="en-US" sz="1400" u="none" cap="none" strike="noStrike">
                <a:solidFill>
                  <a:schemeClr val="dk1"/>
                </a:solidFill>
                <a:latin typeface="Tahoma"/>
                <a:ea typeface="Tahoma"/>
                <a:cs typeface="Tahoma"/>
                <a:sym typeface="Tahoma"/>
              </a:rPr>
              <a:t>(</a:t>
            </a:r>
            <a:r>
              <a:rPr i="1" lang="en-US" sz="1400">
                <a:solidFill>
                  <a:schemeClr val="dk1"/>
                </a:solidFill>
                <a:latin typeface="Tahoma"/>
                <a:ea typeface="Tahoma"/>
                <a:cs typeface="Tahoma"/>
                <a:sym typeface="Tahoma"/>
              </a:rPr>
              <a:t>name.surname@univr.it</a:t>
            </a:r>
            <a:r>
              <a:rPr b="0" i="1" lang="en-US" sz="1400" u="none" cap="none" strike="noStrike">
                <a:solidFill>
                  <a:schemeClr val="dk1"/>
                </a:solidFill>
                <a:latin typeface="Tahoma"/>
                <a:ea typeface="Tahoma"/>
                <a:cs typeface="Tahoma"/>
                <a:sym typeface="Tahoma"/>
              </a:rPr>
              <a:t>)</a:t>
            </a:r>
          </a:p>
        </p:txBody>
      </p:sp>
      <p:pic>
        <p:nvPicPr>
          <p:cNvPr descr="univr-color.gif" id="44" name="Shape 44"/>
          <p:cNvPicPr preferRelativeResize="0"/>
          <p:nvPr/>
        </p:nvPicPr>
        <p:blipFill rotWithShape="1">
          <a:blip r:embed="rId3">
            <a:alphaModFix/>
          </a:blip>
          <a:srcRect b="0" l="0" r="0" t="0"/>
          <a:stretch/>
        </p:blipFill>
        <p:spPr>
          <a:xfrm>
            <a:off x="7164386" y="3363912"/>
            <a:ext cx="1098550" cy="1143000"/>
          </a:xfrm>
          <a:prstGeom prst="rect">
            <a:avLst/>
          </a:prstGeom>
          <a:noFill/>
          <a:ln>
            <a:noFill/>
          </a:ln>
        </p:spPr>
      </p:pic>
      <p:sp>
        <p:nvSpPr>
          <p:cNvPr id="45" name="Shape 45"/>
          <p:cNvSpPr txBox="1"/>
          <p:nvPr/>
        </p:nvSpPr>
        <p:spPr>
          <a:xfrm>
            <a:off x="8304211" y="2008186"/>
            <a:ext cx="184149" cy="3698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What do We Need?</a:t>
            </a:r>
          </a:p>
        </p:txBody>
      </p:sp>
      <p:sp>
        <p:nvSpPr>
          <p:cNvPr id="124" name="Shape 124"/>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125" name="Shape 125"/>
          <p:cNvSpPr txBox="1"/>
          <p:nvPr/>
        </p:nvSpPr>
        <p:spPr>
          <a:xfrm>
            <a:off x="554212" y="1625862"/>
            <a:ext cx="7505700" cy="2448000"/>
          </a:xfrm>
          <a:prstGeom prst="rect">
            <a:avLst/>
          </a:prstGeom>
          <a:noFill/>
          <a:ln>
            <a:noFill/>
          </a:ln>
        </p:spPr>
        <p:txBody>
          <a:bodyPr anchorCtr="0" anchor="t" bIns="91425" lIns="91425" rIns="91425" wrap="square" tIns="91425">
            <a:noAutofit/>
          </a:bodyPr>
          <a:lstStyle/>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Knowledge of the Context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Sensors </a:t>
            </a:r>
          </a:p>
          <a:p>
            <a:pPr indent="-298450" lvl="2" marL="1371600" rtl="0">
              <a:lnSpc>
                <a:spcPct val="115000"/>
              </a:lnSpc>
              <a:spcBef>
                <a:spcPts val="0"/>
              </a:spcBef>
              <a:spcAft>
                <a:spcPts val="1600"/>
              </a:spcAft>
              <a:buClr>
                <a:srgbClr val="233A44"/>
              </a:buClr>
              <a:buSzPct val="100000"/>
              <a:buFont typeface="Calibri"/>
              <a:buAutoNum type="romanLcPeriod"/>
            </a:pPr>
            <a:r>
              <a:rPr lang="en-US" sz="1100">
                <a:solidFill>
                  <a:srgbClr val="233A44"/>
                </a:solidFill>
                <a:latin typeface="Calibri"/>
                <a:ea typeface="Calibri"/>
                <a:cs typeface="Calibri"/>
                <a:sym typeface="Calibri"/>
              </a:rPr>
              <a:t>Accelerometer</a:t>
            </a:r>
          </a:p>
          <a:p>
            <a:pPr indent="-298450" lvl="2" marL="1371600" rtl="0">
              <a:lnSpc>
                <a:spcPct val="115000"/>
              </a:lnSpc>
              <a:spcBef>
                <a:spcPts val="0"/>
              </a:spcBef>
              <a:spcAft>
                <a:spcPts val="1600"/>
              </a:spcAft>
              <a:buClr>
                <a:srgbClr val="233A44"/>
              </a:buClr>
              <a:buSzPct val="100000"/>
              <a:buFont typeface="Calibri"/>
              <a:buAutoNum type="romanLcPeriod"/>
            </a:pPr>
            <a:r>
              <a:rPr lang="en-US" sz="1100">
                <a:solidFill>
                  <a:srgbClr val="233A44"/>
                </a:solidFill>
                <a:latin typeface="Calibri"/>
                <a:ea typeface="Calibri"/>
                <a:cs typeface="Calibri"/>
                <a:sym typeface="Calibri"/>
              </a:rPr>
              <a:t>Gyroscope</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Row Data</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How to use data ?</a:t>
            </a:r>
          </a:p>
          <a:p>
            <a:pPr indent="-298450" lvl="2" marL="1371600" rtl="0">
              <a:lnSpc>
                <a:spcPct val="115000"/>
              </a:lnSpc>
              <a:spcBef>
                <a:spcPts val="0"/>
              </a:spcBef>
              <a:spcAft>
                <a:spcPts val="1600"/>
              </a:spcAft>
              <a:buClr>
                <a:srgbClr val="233A44"/>
              </a:buClr>
              <a:buSzPct val="100000"/>
              <a:buFont typeface="Calibri"/>
              <a:buAutoNum type="romanLcPeriod"/>
            </a:pPr>
            <a:r>
              <a:rPr lang="en-US" sz="1100">
                <a:solidFill>
                  <a:srgbClr val="233A44"/>
                </a:solidFill>
                <a:latin typeface="Calibri"/>
                <a:ea typeface="Calibri"/>
                <a:cs typeface="Calibri"/>
                <a:sym typeface="Calibri"/>
              </a:rPr>
              <a:t>Algorithms</a:t>
            </a:r>
          </a:p>
          <a:p>
            <a:pPr indent="-298450" lvl="3" marL="1828800" rtl="0">
              <a:lnSpc>
                <a:spcPct val="115000"/>
              </a:lnSpc>
              <a:spcBef>
                <a:spcPts val="0"/>
              </a:spcBef>
              <a:spcAft>
                <a:spcPts val="1600"/>
              </a:spcAft>
              <a:buClr>
                <a:srgbClr val="233A44"/>
              </a:buClr>
              <a:buSzPct val="100000"/>
              <a:buFont typeface="Calibri"/>
              <a:buAutoNum type="arabicPeriod"/>
            </a:pPr>
            <a:r>
              <a:rPr lang="en-US" sz="1100">
                <a:solidFill>
                  <a:srgbClr val="233A44"/>
                </a:solidFill>
                <a:latin typeface="Calibri"/>
                <a:ea typeface="Calibri"/>
                <a:cs typeface="Calibri"/>
                <a:sym typeface="Calibri"/>
              </a:rPr>
              <a:t>And/Or Tree</a:t>
            </a:r>
          </a:p>
          <a:p>
            <a:pPr indent="-298450" lvl="3" marL="1828800" rtl="0">
              <a:lnSpc>
                <a:spcPct val="115000"/>
              </a:lnSpc>
              <a:spcBef>
                <a:spcPts val="0"/>
              </a:spcBef>
              <a:spcAft>
                <a:spcPts val="1600"/>
              </a:spcAft>
              <a:buClr>
                <a:srgbClr val="233A44"/>
              </a:buClr>
              <a:buSzPct val="100000"/>
              <a:buFont typeface="Calibri"/>
              <a:buAutoNum type="arabicPeriod"/>
            </a:pPr>
            <a:r>
              <a:rPr lang="en-US" sz="1100">
                <a:solidFill>
                  <a:srgbClr val="233A44"/>
                </a:solidFill>
                <a:latin typeface="Calibri"/>
                <a:ea typeface="Calibri"/>
                <a:cs typeface="Calibri"/>
                <a:sym typeface="Calibri"/>
              </a:rPr>
              <a:t>….</a:t>
            </a:r>
          </a:p>
          <a:p>
            <a:pPr indent="-298450" lvl="3" marL="1828800" rtl="0">
              <a:lnSpc>
                <a:spcPct val="115000"/>
              </a:lnSpc>
              <a:spcBef>
                <a:spcPts val="0"/>
              </a:spcBef>
              <a:spcAft>
                <a:spcPts val="1600"/>
              </a:spcAft>
              <a:buClr>
                <a:srgbClr val="233A44"/>
              </a:buClr>
              <a:buSzPct val="100000"/>
              <a:buFont typeface="Calibri"/>
              <a:buAutoNum type="arabicPeriod"/>
            </a:pPr>
            <a:r>
              <a:rPr lang="en-US" sz="1100">
                <a:solidFill>
                  <a:srgbClr val="233A44"/>
                </a:solidFill>
                <a:latin typeface="Calibri"/>
                <a:ea typeface="Calibri"/>
                <a:cs typeface="Calibri"/>
                <a:sym typeface="Calibri"/>
              </a:rPr>
              <a:t>….</a:t>
            </a:r>
          </a:p>
          <a:p>
            <a:pPr indent="-298450" lvl="3" marL="1828800" rtl="0">
              <a:lnSpc>
                <a:spcPct val="115000"/>
              </a:lnSpc>
              <a:spcBef>
                <a:spcPts val="0"/>
              </a:spcBef>
              <a:spcAft>
                <a:spcPts val="1600"/>
              </a:spcAft>
              <a:buClr>
                <a:srgbClr val="233A44"/>
              </a:buClr>
              <a:buSzPct val="100000"/>
              <a:buFont typeface="Calibri"/>
              <a:buAutoNum type="arabicPeriod"/>
            </a:pPr>
            <a:r>
              <a:rPr lang="en-US" sz="1100">
                <a:solidFill>
                  <a:srgbClr val="233A44"/>
                </a:solidFill>
                <a:latin typeface="Calibri"/>
                <a:ea typeface="Calibri"/>
                <a:cs typeface="Calibri"/>
                <a:sym typeface="Calibri"/>
              </a:rPr>
              <a:t>...</a:t>
            </a:r>
          </a:p>
          <a:p>
            <a:pPr indent="0" lvl="0" marL="1371600" rtl="0">
              <a:lnSpc>
                <a:spcPct val="115000"/>
              </a:lnSpc>
              <a:spcBef>
                <a:spcPts val="0"/>
              </a:spcBef>
              <a:spcAft>
                <a:spcPts val="1600"/>
              </a:spcAft>
              <a:buNone/>
            </a:pPr>
            <a:r>
              <a:t/>
            </a:r>
            <a:endParaRPr sz="1300">
              <a:solidFill>
                <a:srgbClr val="233A44"/>
              </a:solidFill>
              <a:latin typeface="Calibri"/>
              <a:ea typeface="Calibri"/>
              <a:cs typeface="Calibri"/>
              <a:sym typeface="Calibri"/>
            </a:endParaRPr>
          </a:p>
        </p:txBody>
      </p:sp>
      <p:pic>
        <p:nvPicPr>
          <p:cNvPr descr="516c6b6ece395f0f49000000.jpeg" id="126" name="Shape 126"/>
          <p:cNvPicPr preferRelativeResize="0"/>
          <p:nvPr/>
        </p:nvPicPr>
        <p:blipFill>
          <a:blip r:embed="rId3">
            <a:alphaModFix/>
          </a:blip>
          <a:stretch>
            <a:fillRect/>
          </a:stretch>
        </p:blipFill>
        <p:spPr>
          <a:xfrm>
            <a:off x="5144837" y="1069637"/>
            <a:ext cx="1764750" cy="1423749"/>
          </a:xfrm>
          <a:prstGeom prst="rect">
            <a:avLst/>
          </a:prstGeom>
          <a:noFill/>
          <a:ln>
            <a:noFill/>
          </a:ln>
        </p:spPr>
      </p:pic>
      <p:pic>
        <p:nvPicPr>
          <p:cNvPr descr="1200px-3D_Gyroscope.png" id="127" name="Shape 127"/>
          <p:cNvPicPr preferRelativeResize="0"/>
          <p:nvPr/>
        </p:nvPicPr>
        <p:blipFill>
          <a:blip r:embed="rId4">
            <a:alphaModFix/>
          </a:blip>
          <a:stretch>
            <a:fillRect/>
          </a:stretch>
        </p:blipFill>
        <p:spPr>
          <a:xfrm>
            <a:off x="3246512" y="2493387"/>
            <a:ext cx="1898325" cy="1423750"/>
          </a:xfrm>
          <a:prstGeom prst="rect">
            <a:avLst/>
          </a:prstGeom>
          <a:noFill/>
          <a:ln>
            <a:noFill/>
          </a:ln>
        </p:spPr>
      </p:pic>
      <p:pic>
        <p:nvPicPr>
          <p:cNvPr descr="319px-Andortree.png" id="128" name="Shape 128"/>
          <p:cNvPicPr preferRelativeResize="0"/>
          <p:nvPr/>
        </p:nvPicPr>
        <p:blipFill>
          <a:blip r:embed="rId5">
            <a:alphaModFix/>
          </a:blip>
          <a:stretch>
            <a:fillRect/>
          </a:stretch>
        </p:blipFill>
        <p:spPr>
          <a:xfrm>
            <a:off x="6498008" y="2493387"/>
            <a:ext cx="2000874" cy="1505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HW/SW Requirements and Constraints</a:t>
            </a:r>
          </a:p>
        </p:txBody>
      </p:sp>
      <p:sp>
        <p:nvSpPr>
          <p:cNvPr id="135" name="Shape 135"/>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136" name="Shape 136"/>
          <p:cNvSpPr txBox="1"/>
          <p:nvPr/>
        </p:nvSpPr>
        <p:spPr>
          <a:xfrm>
            <a:off x="840375" y="1158900"/>
            <a:ext cx="3769500" cy="2825700"/>
          </a:xfrm>
          <a:prstGeom prst="rect">
            <a:avLst/>
          </a:prstGeom>
          <a:noFill/>
          <a:ln>
            <a:noFill/>
          </a:ln>
        </p:spPr>
        <p:txBody>
          <a:bodyPr anchorCtr="0" anchor="t" bIns="91425" lIns="91425" rIns="91425" wrap="square" tIns="91425">
            <a:noAutofit/>
          </a:bodyPr>
          <a:lstStyle/>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Hardware (HW)</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Sensors	</a:t>
            </a:r>
          </a:p>
          <a:p>
            <a:pPr indent="-298450" lvl="2" marL="1371600" rtl="0">
              <a:lnSpc>
                <a:spcPct val="115000"/>
              </a:lnSpc>
              <a:spcBef>
                <a:spcPts val="0"/>
              </a:spcBef>
              <a:spcAft>
                <a:spcPts val="1600"/>
              </a:spcAft>
              <a:buClr>
                <a:srgbClr val="233A44"/>
              </a:buClr>
              <a:buSzPct val="100000"/>
              <a:buFont typeface="Calibri"/>
              <a:buAutoNum type="romanLcPeriod"/>
            </a:pPr>
            <a:r>
              <a:rPr lang="en-US" sz="1100">
                <a:solidFill>
                  <a:srgbClr val="233A44"/>
                </a:solidFill>
                <a:latin typeface="Calibri"/>
                <a:ea typeface="Calibri"/>
                <a:cs typeface="Calibri"/>
                <a:sym typeface="Calibri"/>
              </a:rPr>
              <a:t>Accelerometer </a:t>
            </a:r>
          </a:p>
          <a:p>
            <a:pPr indent="-298450" lvl="2" marL="1371600" rtl="0">
              <a:lnSpc>
                <a:spcPct val="115000"/>
              </a:lnSpc>
              <a:spcBef>
                <a:spcPts val="0"/>
              </a:spcBef>
              <a:spcAft>
                <a:spcPts val="1600"/>
              </a:spcAft>
              <a:buClr>
                <a:srgbClr val="233A44"/>
              </a:buClr>
              <a:buSzPct val="100000"/>
              <a:buFont typeface="Calibri"/>
              <a:buAutoNum type="romanLcPeriod"/>
            </a:pPr>
            <a:r>
              <a:rPr lang="en-US" sz="1100">
                <a:solidFill>
                  <a:srgbClr val="233A44"/>
                </a:solidFill>
                <a:latin typeface="Calibri"/>
                <a:ea typeface="Calibri"/>
                <a:cs typeface="Calibri"/>
                <a:sym typeface="Calibri"/>
              </a:rPr>
              <a:t>Gyroscope</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Actuators</a:t>
            </a:r>
          </a:p>
          <a:p>
            <a:pPr indent="-298450" lvl="2" marL="1371600" rtl="0">
              <a:lnSpc>
                <a:spcPct val="115000"/>
              </a:lnSpc>
              <a:spcBef>
                <a:spcPts val="0"/>
              </a:spcBef>
              <a:spcAft>
                <a:spcPts val="1600"/>
              </a:spcAft>
              <a:buClr>
                <a:srgbClr val="233A44"/>
              </a:buClr>
              <a:buSzPct val="100000"/>
              <a:buFont typeface="Calibri"/>
              <a:buAutoNum type="romanLcPeriod"/>
            </a:pPr>
            <a:r>
              <a:rPr lang="en-US" sz="1100">
                <a:solidFill>
                  <a:srgbClr val="233A44"/>
                </a:solidFill>
                <a:latin typeface="Calibri"/>
                <a:ea typeface="Calibri"/>
                <a:cs typeface="Calibri"/>
                <a:sym typeface="Calibri"/>
              </a:rPr>
              <a:t>Audio Unit </a:t>
            </a:r>
          </a:p>
          <a:p>
            <a:pPr indent="-298450" lvl="2" marL="1371600" rtl="0">
              <a:lnSpc>
                <a:spcPct val="115000"/>
              </a:lnSpc>
              <a:spcBef>
                <a:spcPts val="0"/>
              </a:spcBef>
              <a:spcAft>
                <a:spcPts val="1600"/>
              </a:spcAft>
              <a:buClr>
                <a:srgbClr val="233A44"/>
              </a:buClr>
              <a:buSzPct val="100000"/>
              <a:buFont typeface="Calibri"/>
              <a:buAutoNum type="romanLcPeriod"/>
            </a:pPr>
            <a:r>
              <a:rPr lang="en-US" sz="1100">
                <a:solidFill>
                  <a:srgbClr val="233A44"/>
                </a:solidFill>
                <a:latin typeface="Calibri"/>
                <a:ea typeface="Calibri"/>
                <a:cs typeface="Calibri"/>
                <a:sym typeface="Calibri"/>
              </a:rPr>
              <a:t>Vibration Unit</a:t>
            </a:r>
          </a:p>
          <a:p>
            <a:pPr indent="-298450" lvl="2" marL="1371600" rtl="0">
              <a:lnSpc>
                <a:spcPct val="115000"/>
              </a:lnSpc>
              <a:spcBef>
                <a:spcPts val="0"/>
              </a:spcBef>
              <a:spcAft>
                <a:spcPts val="1600"/>
              </a:spcAft>
              <a:buClr>
                <a:srgbClr val="233A44"/>
              </a:buClr>
              <a:buSzPct val="100000"/>
              <a:buFont typeface="Calibri"/>
              <a:buAutoNum type="romanLcPeriod"/>
            </a:pPr>
            <a:r>
              <a:rPr lang="en-US" sz="1100">
                <a:solidFill>
                  <a:srgbClr val="233A44"/>
                </a:solidFill>
                <a:latin typeface="Calibri"/>
                <a:ea typeface="Calibri"/>
                <a:cs typeface="Calibri"/>
                <a:sym typeface="Calibri"/>
              </a:rPr>
              <a:t>BLE Interface</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Smartphone/Embedded device</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Constraints</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Battery Life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Usability</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Reduce Invasivity </a:t>
            </a:r>
          </a:p>
        </p:txBody>
      </p:sp>
      <p:sp>
        <p:nvSpPr>
          <p:cNvPr id="137" name="Shape 137"/>
          <p:cNvSpPr txBox="1"/>
          <p:nvPr/>
        </p:nvSpPr>
        <p:spPr>
          <a:xfrm>
            <a:off x="4609875" y="1158900"/>
            <a:ext cx="3769500" cy="2825700"/>
          </a:xfrm>
          <a:prstGeom prst="rect">
            <a:avLst/>
          </a:prstGeom>
          <a:noFill/>
          <a:ln>
            <a:noFill/>
          </a:ln>
        </p:spPr>
        <p:txBody>
          <a:bodyPr anchorCtr="0" anchor="t" bIns="91425" lIns="91425" rIns="91425" wrap="square" tIns="91425">
            <a:noAutofit/>
          </a:bodyPr>
          <a:lstStyle/>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Software (SW)</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Android/iOS Developer</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Communication Protocol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Scalability</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Integrability</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Database NoSQL</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Constraints</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Battery Life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Usability</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Reduce Invasivity</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Time of Computation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Where do we have to Compute?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555675" y="0"/>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Agents </a:t>
            </a:r>
          </a:p>
        </p:txBody>
      </p:sp>
      <p:sp>
        <p:nvSpPr>
          <p:cNvPr id="144" name="Shape 144"/>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pic>
        <p:nvPicPr>
          <p:cNvPr descr="stock-vector-cardiology-patient-vector-icon-style-is-bicolor-flat-rounded-symbol-intensive-red-and-black-344664110.jpg" id="145" name="Shape 145"/>
          <p:cNvPicPr preferRelativeResize="0"/>
          <p:nvPr/>
        </p:nvPicPr>
        <p:blipFill rotWithShape="1">
          <a:blip r:embed="rId3">
            <a:alphaModFix/>
          </a:blip>
          <a:srcRect b="0" l="0" r="10754" t="0"/>
          <a:stretch/>
        </p:blipFill>
        <p:spPr>
          <a:xfrm>
            <a:off x="858449" y="1392300"/>
            <a:ext cx="690400" cy="694875"/>
          </a:xfrm>
          <a:prstGeom prst="rect">
            <a:avLst/>
          </a:prstGeom>
          <a:noFill/>
          <a:ln>
            <a:noFill/>
          </a:ln>
        </p:spPr>
      </p:pic>
      <p:pic>
        <p:nvPicPr>
          <p:cNvPr descr="stock-vector-doctor-icon-615520076.jpg" id="146" name="Shape 146"/>
          <p:cNvPicPr preferRelativeResize="0"/>
          <p:nvPr/>
        </p:nvPicPr>
        <p:blipFill rotWithShape="1">
          <a:blip r:embed="rId4">
            <a:alphaModFix/>
          </a:blip>
          <a:srcRect b="25071" l="0" r="33020" t="0"/>
          <a:stretch/>
        </p:blipFill>
        <p:spPr>
          <a:xfrm>
            <a:off x="7327050" y="1047875"/>
            <a:ext cx="958499" cy="963100"/>
          </a:xfrm>
          <a:prstGeom prst="rect">
            <a:avLst/>
          </a:prstGeom>
          <a:noFill/>
          <a:ln>
            <a:noFill/>
          </a:ln>
        </p:spPr>
      </p:pic>
      <p:pic>
        <p:nvPicPr>
          <p:cNvPr descr="stock-vector-tablet-mobile-technology-669505183.jpg" id="147" name="Shape 147"/>
          <p:cNvPicPr preferRelativeResize="0"/>
          <p:nvPr/>
        </p:nvPicPr>
        <p:blipFill rotWithShape="1">
          <a:blip r:embed="rId5">
            <a:alphaModFix/>
          </a:blip>
          <a:srcRect b="0" l="5578" r="13581" t="0"/>
          <a:stretch/>
        </p:blipFill>
        <p:spPr>
          <a:xfrm>
            <a:off x="7418475" y="1623474"/>
            <a:ext cx="348749" cy="387499"/>
          </a:xfrm>
          <a:prstGeom prst="rect">
            <a:avLst/>
          </a:prstGeom>
          <a:noFill/>
          <a:ln>
            <a:noFill/>
          </a:ln>
        </p:spPr>
      </p:pic>
      <p:pic>
        <p:nvPicPr>
          <p:cNvPr descr="stock-vector-fitness-band-with-pulse-review-screen-freehand-drawn-style-heart-rate-measure-smart-watch-display-610704557.jpg" id="148" name="Shape 148"/>
          <p:cNvPicPr preferRelativeResize="0"/>
          <p:nvPr/>
        </p:nvPicPr>
        <p:blipFill rotWithShape="1">
          <a:blip r:embed="rId6">
            <a:alphaModFix/>
          </a:blip>
          <a:srcRect b="25355" l="14418" r="22008" t="28709"/>
          <a:stretch/>
        </p:blipFill>
        <p:spPr>
          <a:xfrm>
            <a:off x="2006050" y="1001793"/>
            <a:ext cx="504899" cy="327675"/>
          </a:xfrm>
          <a:prstGeom prst="rect">
            <a:avLst/>
          </a:prstGeom>
          <a:noFill/>
          <a:ln>
            <a:noFill/>
          </a:ln>
        </p:spPr>
      </p:pic>
      <p:pic>
        <p:nvPicPr>
          <p:cNvPr descr="stock-vector-vector-smartphone-with-ui-icons-isolated-on-white-418144423.jpg" id="149" name="Shape 149"/>
          <p:cNvPicPr preferRelativeResize="0"/>
          <p:nvPr/>
        </p:nvPicPr>
        <p:blipFill rotWithShape="1">
          <a:blip r:embed="rId7">
            <a:alphaModFix/>
          </a:blip>
          <a:srcRect b="0" l="16103" r="27052" t="0"/>
          <a:stretch/>
        </p:blipFill>
        <p:spPr>
          <a:xfrm>
            <a:off x="2053187" y="1987200"/>
            <a:ext cx="410625" cy="648875"/>
          </a:xfrm>
          <a:prstGeom prst="rect">
            <a:avLst/>
          </a:prstGeom>
          <a:noFill/>
          <a:ln>
            <a:noFill/>
          </a:ln>
        </p:spPr>
      </p:pic>
      <p:cxnSp>
        <p:nvCxnSpPr>
          <p:cNvPr id="150" name="Shape 150"/>
          <p:cNvCxnSpPr>
            <a:stCxn id="148" idx="2"/>
            <a:endCxn id="149" idx="0"/>
          </p:cNvCxnSpPr>
          <p:nvPr/>
        </p:nvCxnSpPr>
        <p:spPr>
          <a:xfrm>
            <a:off x="2258499" y="1329468"/>
            <a:ext cx="0" cy="657600"/>
          </a:xfrm>
          <a:prstGeom prst="straightConnector1">
            <a:avLst/>
          </a:prstGeom>
          <a:noFill/>
          <a:ln cap="flat" cmpd="sng" w="9525">
            <a:solidFill>
              <a:srgbClr val="233A44"/>
            </a:solidFill>
            <a:prstDash val="solid"/>
            <a:round/>
            <a:headEnd len="lg" w="lg" type="stealth"/>
            <a:tailEnd len="lg" w="lg" type="stealth"/>
          </a:ln>
        </p:spPr>
      </p:cxnSp>
      <p:cxnSp>
        <p:nvCxnSpPr>
          <p:cNvPr id="151" name="Shape 151"/>
          <p:cNvCxnSpPr>
            <a:stCxn id="145" idx="0"/>
            <a:endCxn id="148" idx="1"/>
          </p:cNvCxnSpPr>
          <p:nvPr/>
        </p:nvCxnSpPr>
        <p:spPr>
          <a:xfrm flipH="1" rot="10800000">
            <a:off x="1203649" y="1165500"/>
            <a:ext cx="802500" cy="226800"/>
          </a:xfrm>
          <a:prstGeom prst="straightConnector1">
            <a:avLst/>
          </a:prstGeom>
          <a:noFill/>
          <a:ln cap="flat" cmpd="sng" w="9525">
            <a:solidFill>
              <a:srgbClr val="233A44"/>
            </a:solidFill>
            <a:prstDash val="dash"/>
            <a:round/>
            <a:headEnd len="lg" w="lg" type="none"/>
            <a:tailEnd len="lg" w="lg" type="none"/>
          </a:ln>
        </p:spPr>
      </p:cxnSp>
      <p:cxnSp>
        <p:nvCxnSpPr>
          <p:cNvPr id="152" name="Shape 152"/>
          <p:cNvCxnSpPr>
            <a:stCxn id="149" idx="1"/>
            <a:endCxn id="145" idx="2"/>
          </p:cNvCxnSpPr>
          <p:nvPr/>
        </p:nvCxnSpPr>
        <p:spPr>
          <a:xfrm rot="10800000">
            <a:off x="1203587" y="2087237"/>
            <a:ext cx="849600" cy="224400"/>
          </a:xfrm>
          <a:prstGeom prst="straightConnector1">
            <a:avLst/>
          </a:prstGeom>
          <a:noFill/>
          <a:ln cap="flat" cmpd="sng" w="9525">
            <a:solidFill>
              <a:srgbClr val="233A44"/>
            </a:solidFill>
            <a:prstDash val="dash"/>
            <a:round/>
            <a:headEnd len="lg" w="lg" type="none"/>
            <a:tailEnd len="lg" w="lg" type="none"/>
          </a:ln>
        </p:spPr>
      </p:cxnSp>
      <p:pic>
        <p:nvPicPr>
          <p:cNvPr descr="stock-vector-network-databases-disc-with-progress-bar-highly-detailed-vector-icon-of-computer-disk-backup-580078528.jpg" id="153" name="Shape 153"/>
          <p:cNvPicPr preferRelativeResize="0"/>
          <p:nvPr/>
        </p:nvPicPr>
        <p:blipFill rotWithShape="1">
          <a:blip r:embed="rId8">
            <a:alphaModFix/>
          </a:blip>
          <a:srcRect b="17364" l="20805" r="28745" t="15227"/>
          <a:stretch/>
        </p:blipFill>
        <p:spPr>
          <a:xfrm>
            <a:off x="5270550" y="3437342"/>
            <a:ext cx="410625" cy="492808"/>
          </a:xfrm>
          <a:prstGeom prst="rect">
            <a:avLst/>
          </a:prstGeom>
          <a:noFill/>
          <a:ln>
            <a:noFill/>
          </a:ln>
        </p:spPr>
      </p:pic>
      <p:pic>
        <p:nvPicPr>
          <p:cNvPr descr="stock-vector-server-data-web-hosting-isolated-flat-web-mobile-icon-vector-sign-symbol-button-element-318204785.jpg" id="154" name="Shape 154"/>
          <p:cNvPicPr preferRelativeResize="0"/>
          <p:nvPr/>
        </p:nvPicPr>
        <p:blipFill rotWithShape="1">
          <a:blip r:embed="rId9">
            <a:alphaModFix/>
          </a:blip>
          <a:srcRect b="20661" l="21300" r="30703" t="20271"/>
          <a:stretch/>
        </p:blipFill>
        <p:spPr>
          <a:xfrm>
            <a:off x="4234450" y="2435450"/>
            <a:ext cx="763475" cy="843925"/>
          </a:xfrm>
          <a:prstGeom prst="rect">
            <a:avLst/>
          </a:prstGeom>
          <a:noFill/>
          <a:ln>
            <a:noFill/>
          </a:ln>
        </p:spPr>
      </p:pic>
      <p:pic>
        <p:nvPicPr>
          <p:cNvPr descr="stock-vector-network-databases-disc-with-progress-bar-highly-detailed-vector-icon-of-computer-disk-backup-580078528.jpg" id="155" name="Shape 155"/>
          <p:cNvPicPr preferRelativeResize="0"/>
          <p:nvPr/>
        </p:nvPicPr>
        <p:blipFill rotWithShape="1">
          <a:blip r:embed="rId8">
            <a:alphaModFix/>
          </a:blip>
          <a:srcRect b="17364" l="20805" r="28745" t="15227"/>
          <a:stretch/>
        </p:blipFill>
        <p:spPr>
          <a:xfrm>
            <a:off x="4410871" y="3742150"/>
            <a:ext cx="410625" cy="492803"/>
          </a:xfrm>
          <a:prstGeom prst="rect">
            <a:avLst/>
          </a:prstGeom>
          <a:noFill/>
          <a:ln>
            <a:noFill/>
          </a:ln>
        </p:spPr>
      </p:pic>
      <p:pic>
        <p:nvPicPr>
          <p:cNvPr descr="stock-vector-network-databases-disc-with-progress-bar-highly-detailed-vector-icon-of-computer-disk-backup-580078528.jpg" id="156" name="Shape 156"/>
          <p:cNvPicPr preferRelativeResize="0"/>
          <p:nvPr/>
        </p:nvPicPr>
        <p:blipFill rotWithShape="1">
          <a:blip r:embed="rId8">
            <a:alphaModFix/>
          </a:blip>
          <a:srcRect b="17364" l="20805" r="28745" t="15227"/>
          <a:stretch/>
        </p:blipFill>
        <p:spPr>
          <a:xfrm>
            <a:off x="3551200" y="3437346"/>
            <a:ext cx="410625" cy="492803"/>
          </a:xfrm>
          <a:prstGeom prst="rect">
            <a:avLst/>
          </a:prstGeom>
          <a:noFill/>
          <a:ln>
            <a:noFill/>
          </a:ln>
        </p:spPr>
      </p:pic>
      <p:cxnSp>
        <p:nvCxnSpPr>
          <p:cNvPr id="157" name="Shape 157"/>
          <p:cNvCxnSpPr>
            <a:stCxn id="154" idx="3"/>
            <a:endCxn id="153" idx="1"/>
          </p:cNvCxnSpPr>
          <p:nvPr/>
        </p:nvCxnSpPr>
        <p:spPr>
          <a:xfrm>
            <a:off x="4997925" y="2857412"/>
            <a:ext cx="272700" cy="826200"/>
          </a:xfrm>
          <a:prstGeom prst="straightConnector1">
            <a:avLst/>
          </a:prstGeom>
          <a:noFill/>
          <a:ln cap="flat" cmpd="sng" w="9525">
            <a:solidFill>
              <a:srgbClr val="233A44"/>
            </a:solidFill>
            <a:prstDash val="dash"/>
            <a:round/>
            <a:headEnd len="lg" w="lg" type="triangle"/>
            <a:tailEnd len="lg" w="lg" type="triangle"/>
          </a:ln>
        </p:spPr>
      </p:cxnSp>
      <p:cxnSp>
        <p:nvCxnSpPr>
          <p:cNvPr id="158" name="Shape 158"/>
          <p:cNvCxnSpPr>
            <a:stCxn id="154" idx="1"/>
            <a:endCxn id="156" idx="3"/>
          </p:cNvCxnSpPr>
          <p:nvPr/>
        </p:nvCxnSpPr>
        <p:spPr>
          <a:xfrm flipH="1">
            <a:off x="3961750" y="2857412"/>
            <a:ext cx="272700" cy="826200"/>
          </a:xfrm>
          <a:prstGeom prst="straightConnector1">
            <a:avLst/>
          </a:prstGeom>
          <a:noFill/>
          <a:ln cap="flat" cmpd="sng" w="9525">
            <a:solidFill>
              <a:srgbClr val="233A44"/>
            </a:solidFill>
            <a:prstDash val="dash"/>
            <a:round/>
            <a:headEnd len="lg" w="lg" type="triangle"/>
            <a:tailEnd len="lg" w="lg" type="triangle"/>
          </a:ln>
        </p:spPr>
      </p:cxnSp>
      <p:cxnSp>
        <p:nvCxnSpPr>
          <p:cNvPr id="159" name="Shape 159"/>
          <p:cNvCxnSpPr>
            <a:stCxn id="155" idx="0"/>
            <a:endCxn id="154" idx="2"/>
          </p:cNvCxnSpPr>
          <p:nvPr/>
        </p:nvCxnSpPr>
        <p:spPr>
          <a:xfrm rot="10800000">
            <a:off x="4616184" y="3279250"/>
            <a:ext cx="0" cy="462900"/>
          </a:xfrm>
          <a:prstGeom prst="straightConnector1">
            <a:avLst/>
          </a:prstGeom>
          <a:noFill/>
          <a:ln cap="flat" cmpd="sng" w="9525">
            <a:solidFill>
              <a:srgbClr val="233A44"/>
            </a:solidFill>
            <a:prstDash val="dash"/>
            <a:round/>
            <a:headEnd len="lg" w="lg" type="triangle"/>
            <a:tailEnd len="lg" w="lg" type="triangle"/>
          </a:ln>
        </p:spPr>
      </p:cxnSp>
      <p:cxnSp>
        <p:nvCxnSpPr>
          <p:cNvPr id="160" name="Shape 160"/>
          <p:cNvCxnSpPr>
            <a:stCxn id="147" idx="1"/>
            <a:endCxn id="154" idx="0"/>
          </p:cNvCxnSpPr>
          <p:nvPr/>
        </p:nvCxnSpPr>
        <p:spPr>
          <a:xfrm flipH="1">
            <a:off x="4616175" y="1817224"/>
            <a:ext cx="2802300" cy="618300"/>
          </a:xfrm>
          <a:prstGeom prst="straightConnector1">
            <a:avLst/>
          </a:prstGeom>
          <a:noFill/>
          <a:ln cap="flat" cmpd="sng" w="19050">
            <a:solidFill>
              <a:srgbClr val="233A44"/>
            </a:solidFill>
            <a:prstDash val="solid"/>
            <a:round/>
            <a:headEnd len="lg" w="lg" type="stealth"/>
            <a:tailEnd len="lg" w="lg" type="stealth"/>
          </a:ln>
        </p:spPr>
      </p:cxnSp>
      <p:cxnSp>
        <p:nvCxnSpPr>
          <p:cNvPr id="161" name="Shape 161"/>
          <p:cNvCxnSpPr>
            <a:stCxn id="149" idx="3"/>
            <a:endCxn id="154" idx="0"/>
          </p:cNvCxnSpPr>
          <p:nvPr/>
        </p:nvCxnSpPr>
        <p:spPr>
          <a:xfrm>
            <a:off x="2463812" y="2311637"/>
            <a:ext cx="2152500" cy="123900"/>
          </a:xfrm>
          <a:prstGeom prst="straightConnector1">
            <a:avLst/>
          </a:prstGeom>
          <a:noFill/>
          <a:ln cap="flat" cmpd="sng" w="19050">
            <a:solidFill>
              <a:srgbClr val="233A44"/>
            </a:solidFill>
            <a:prstDash val="solid"/>
            <a:round/>
            <a:headEnd len="lg" w="lg" type="stealth"/>
            <a:tailEnd len="lg" w="lg" type="stealth"/>
          </a:ln>
        </p:spPr>
      </p:cxnSp>
      <p:sp>
        <p:nvSpPr>
          <p:cNvPr id="162" name="Shape 162"/>
          <p:cNvSpPr txBox="1"/>
          <p:nvPr/>
        </p:nvSpPr>
        <p:spPr>
          <a:xfrm>
            <a:off x="2622250" y="2272275"/>
            <a:ext cx="729900" cy="224400"/>
          </a:xfrm>
          <a:prstGeom prst="rect">
            <a:avLst/>
          </a:prstGeom>
          <a:noFill/>
          <a:ln>
            <a:noFill/>
          </a:ln>
        </p:spPr>
        <p:txBody>
          <a:bodyPr anchorCtr="0" anchor="t" bIns="91425" lIns="91425" rIns="91425" wrap="square" tIns="91425">
            <a:noAutofit/>
          </a:bodyPr>
          <a:lstStyle/>
          <a:p>
            <a:pPr lvl="0" rtl="0" algn="ctr">
              <a:spcBef>
                <a:spcPts val="0"/>
              </a:spcBef>
              <a:buNone/>
            </a:pPr>
            <a:r>
              <a:rPr lang="en-US" sz="700"/>
              <a:t>TCP/IP</a:t>
            </a:r>
          </a:p>
        </p:txBody>
      </p:sp>
      <p:sp>
        <p:nvSpPr>
          <p:cNvPr id="163" name="Shape 163"/>
          <p:cNvSpPr txBox="1"/>
          <p:nvPr/>
        </p:nvSpPr>
        <p:spPr>
          <a:xfrm>
            <a:off x="5842875" y="2089825"/>
            <a:ext cx="729900" cy="224400"/>
          </a:xfrm>
          <a:prstGeom prst="rect">
            <a:avLst/>
          </a:prstGeom>
          <a:noFill/>
          <a:ln>
            <a:noFill/>
          </a:ln>
        </p:spPr>
        <p:txBody>
          <a:bodyPr anchorCtr="0" anchor="t" bIns="91425" lIns="91425" rIns="91425" wrap="square" tIns="91425">
            <a:noAutofit/>
          </a:bodyPr>
          <a:lstStyle/>
          <a:p>
            <a:pPr lvl="0" rtl="0" algn="ctr">
              <a:spcBef>
                <a:spcPts val="0"/>
              </a:spcBef>
              <a:buNone/>
            </a:pPr>
            <a:r>
              <a:rPr lang="en-US" sz="700"/>
              <a:t>TCP/IP</a:t>
            </a:r>
          </a:p>
        </p:txBody>
      </p:sp>
      <p:sp>
        <p:nvSpPr>
          <p:cNvPr id="164" name="Shape 164"/>
          <p:cNvSpPr txBox="1"/>
          <p:nvPr/>
        </p:nvSpPr>
        <p:spPr>
          <a:xfrm>
            <a:off x="2053200" y="1530000"/>
            <a:ext cx="729900" cy="224400"/>
          </a:xfrm>
          <a:prstGeom prst="rect">
            <a:avLst/>
          </a:prstGeom>
          <a:noFill/>
          <a:ln>
            <a:noFill/>
          </a:ln>
        </p:spPr>
        <p:txBody>
          <a:bodyPr anchorCtr="0" anchor="t" bIns="91425" lIns="91425" rIns="91425" wrap="square" tIns="91425">
            <a:noAutofit/>
          </a:bodyPr>
          <a:lstStyle/>
          <a:p>
            <a:pPr lvl="0" rtl="0" algn="ctr">
              <a:spcBef>
                <a:spcPts val="0"/>
              </a:spcBef>
              <a:buNone/>
            </a:pPr>
            <a:r>
              <a:rPr lang="en-US" sz="700"/>
              <a:t>BLE</a:t>
            </a:r>
          </a:p>
        </p:txBody>
      </p:sp>
      <p:sp>
        <p:nvSpPr>
          <p:cNvPr id="165" name="Shape 165"/>
          <p:cNvSpPr txBox="1"/>
          <p:nvPr/>
        </p:nvSpPr>
        <p:spPr>
          <a:xfrm>
            <a:off x="1203650" y="1124075"/>
            <a:ext cx="729900" cy="387600"/>
          </a:xfrm>
          <a:prstGeom prst="rect">
            <a:avLst/>
          </a:prstGeom>
          <a:noFill/>
          <a:ln>
            <a:noFill/>
          </a:ln>
        </p:spPr>
        <p:txBody>
          <a:bodyPr anchorCtr="0" anchor="t" bIns="91425" lIns="91425" rIns="91425" wrap="square" tIns="91425">
            <a:noAutofit/>
          </a:bodyPr>
          <a:lstStyle/>
          <a:p>
            <a:pPr lvl="0" rtl="0" algn="ctr">
              <a:spcBef>
                <a:spcPts val="0"/>
              </a:spcBef>
              <a:buNone/>
            </a:pPr>
            <a:r>
              <a:rPr lang="en-US" sz="700"/>
              <a:t>Physical Interaction</a:t>
            </a:r>
          </a:p>
        </p:txBody>
      </p:sp>
      <p:sp>
        <p:nvSpPr>
          <p:cNvPr id="166" name="Shape 166"/>
          <p:cNvSpPr txBox="1"/>
          <p:nvPr/>
        </p:nvSpPr>
        <p:spPr>
          <a:xfrm>
            <a:off x="1323300" y="2041637"/>
            <a:ext cx="729900" cy="387600"/>
          </a:xfrm>
          <a:prstGeom prst="rect">
            <a:avLst/>
          </a:prstGeom>
          <a:noFill/>
          <a:ln>
            <a:noFill/>
          </a:ln>
        </p:spPr>
        <p:txBody>
          <a:bodyPr anchorCtr="0" anchor="t" bIns="91425" lIns="91425" rIns="91425" wrap="square" tIns="91425">
            <a:noAutofit/>
          </a:bodyPr>
          <a:lstStyle/>
          <a:p>
            <a:pPr lvl="0" rtl="0" algn="ctr">
              <a:spcBef>
                <a:spcPts val="0"/>
              </a:spcBef>
              <a:buNone/>
            </a:pPr>
            <a:r>
              <a:rPr lang="en-US" sz="700"/>
              <a:t>Physical Interaction</a:t>
            </a:r>
          </a:p>
        </p:txBody>
      </p:sp>
      <p:sp>
        <p:nvSpPr>
          <p:cNvPr id="167" name="Shape 167"/>
          <p:cNvSpPr/>
          <p:nvPr/>
        </p:nvSpPr>
        <p:spPr>
          <a:xfrm>
            <a:off x="3444175" y="2087250"/>
            <a:ext cx="2310600" cy="2203500"/>
          </a:xfrm>
          <a:prstGeom prst="rect">
            <a:avLst/>
          </a:prstGeom>
          <a:noFill/>
          <a:ln cap="flat" cmpd="sng" w="9525">
            <a:solidFill>
              <a:srgbClr val="233A44"/>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Proposed Physical Devices </a:t>
            </a:r>
          </a:p>
        </p:txBody>
      </p:sp>
      <p:sp>
        <p:nvSpPr>
          <p:cNvPr id="174" name="Shape 174"/>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pic>
        <p:nvPicPr>
          <p:cNvPr descr="Totem1-1024x683.jpg" id="175" name="Shape 175"/>
          <p:cNvPicPr preferRelativeResize="0"/>
          <p:nvPr/>
        </p:nvPicPr>
        <p:blipFill>
          <a:blip r:embed="rId4">
            <a:alphaModFix/>
          </a:blip>
          <a:stretch>
            <a:fillRect/>
          </a:stretch>
        </p:blipFill>
        <p:spPr>
          <a:xfrm>
            <a:off x="346274" y="2842275"/>
            <a:ext cx="2142625" cy="1477299"/>
          </a:xfrm>
          <a:prstGeom prst="rect">
            <a:avLst/>
          </a:prstGeom>
          <a:noFill/>
          <a:ln>
            <a:noFill/>
          </a:ln>
        </p:spPr>
      </p:pic>
      <p:pic>
        <p:nvPicPr>
          <p:cNvPr descr="hexiwear-power-user-pack.jpg" id="176" name="Shape 176"/>
          <p:cNvPicPr preferRelativeResize="0"/>
          <p:nvPr/>
        </p:nvPicPr>
        <p:blipFill>
          <a:blip r:embed="rId5">
            <a:alphaModFix/>
          </a:blip>
          <a:stretch>
            <a:fillRect/>
          </a:stretch>
        </p:blipFill>
        <p:spPr>
          <a:xfrm>
            <a:off x="4161381" y="2842275"/>
            <a:ext cx="2142624" cy="1477300"/>
          </a:xfrm>
          <a:prstGeom prst="rect">
            <a:avLst/>
          </a:prstGeom>
          <a:noFill/>
          <a:ln>
            <a:noFill/>
          </a:ln>
        </p:spPr>
      </p:pic>
      <p:pic>
        <p:nvPicPr>
          <p:cNvPr descr="Spec.png" id="177" name="Shape 177"/>
          <p:cNvPicPr preferRelativeResize="0"/>
          <p:nvPr/>
        </p:nvPicPr>
        <p:blipFill rotWithShape="1">
          <a:blip r:embed="rId6">
            <a:alphaModFix/>
          </a:blip>
          <a:srcRect b="12473" l="28144" r="21299" t="15630"/>
          <a:stretch/>
        </p:blipFill>
        <p:spPr>
          <a:xfrm>
            <a:off x="817050" y="1167000"/>
            <a:ext cx="627650" cy="1006199"/>
          </a:xfrm>
          <a:prstGeom prst="rect">
            <a:avLst/>
          </a:prstGeom>
          <a:noFill/>
          <a:ln>
            <a:noFill/>
          </a:ln>
        </p:spPr>
      </p:pic>
      <p:pic>
        <p:nvPicPr>
          <p:cNvPr descr="hexiwear-shop-image.jpg" id="178" name="Shape 178"/>
          <p:cNvPicPr preferRelativeResize="0"/>
          <p:nvPr/>
        </p:nvPicPr>
        <p:blipFill rotWithShape="1">
          <a:blip r:embed="rId7">
            <a:alphaModFix/>
          </a:blip>
          <a:srcRect b="7242" l="22580" r="24475" t="8738"/>
          <a:stretch/>
        </p:blipFill>
        <p:spPr>
          <a:xfrm>
            <a:off x="4972750" y="1167000"/>
            <a:ext cx="977073" cy="1284173"/>
          </a:xfrm>
          <a:prstGeom prst="rect">
            <a:avLst/>
          </a:prstGeom>
          <a:noFill/>
          <a:ln>
            <a:noFill/>
          </a:ln>
        </p:spPr>
      </p:pic>
      <p:sp>
        <p:nvSpPr>
          <p:cNvPr id="179" name="Shape 179"/>
          <p:cNvSpPr txBox="1"/>
          <p:nvPr/>
        </p:nvSpPr>
        <p:spPr>
          <a:xfrm>
            <a:off x="5994825" y="852375"/>
            <a:ext cx="2802900" cy="3143700"/>
          </a:xfrm>
          <a:prstGeom prst="rect">
            <a:avLst/>
          </a:prstGeom>
          <a:noFill/>
          <a:ln>
            <a:noFill/>
          </a:ln>
        </p:spPr>
        <p:txBody>
          <a:bodyPr anchorCtr="0" anchor="t" bIns="91425" lIns="91425" rIns="91425" wrap="square" tIns="91425">
            <a:noAutofit/>
          </a:bodyPr>
          <a:lstStyle/>
          <a:p>
            <a:pPr indent="-285750" lvl="0" marL="457200" rtl="0">
              <a:spcBef>
                <a:spcPts val="0"/>
              </a:spcBef>
              <a:buSzPct val="100000"/>
            </a:pPr>
            <a:r>
              <a:rPr lang="en-US" sz="900"/>
              <a:t>MCU: NXP </a:t>
            </a:r>
            <a:r>
              <a:rPr lang="en-US" sz="900" u="sng">
                <a:solidFill>
                  <a:srgbClr val="3D4594"/>
                </a:solidFill>
                <a:hlinkClick r:id="rId8"/>
              </a:rPr>
              <a:t>Kinetis K64x</a:t>
            </a:r>
            <a:r>
              <a:rPr lang="en-US" sz="900"/>
              <a:t> MCU (ARM® Cortex®-M4, 120 MHz, 1M Flash, 256K SRAM)</a:t>
            </a:r>
          </a:p>
          <a:p>
            <a:pPr indent="-285750" lvl="0" marL="457200" rtl="0">
              <a:spcBef>
                <a:spcPts val="0"/>
              </a:spcBef>
              <a:buSzPct val="100000"/>
            </a:pPr>
            <a:r>
              <a:rPr lang="en-US" sz="900"/>
              <a:t>BLE: NXP </a:t>
            </a:r>
            <a:r>
              <a:rPr lang="en-US" sz="900" u="sng">
                <a:solidFill>
                  <a:srgbClr val="3D4594"/>
                </a:solidFill>
                <a:hlinkClick r:id="rId9"/>
              </a:rPr>
              <a:t>Kinetis KW4x</a:t>
            </a:r>
            <a:r>
              <a:rPr lang="en-US" sz="900"/>
              <a:t> (ARM® Cortex®-M0+, Bluetooth Low Energy &amp; 802.15.4 Wireless MCU)</a:t>
            </a:r>
          </a:p>
          <a:p>
            <a:pPr indent="-285750" lvl="0" marL="457200" rtl="0">
              <a:spcBef>
                <a:spcPts val="0"/>
              </a:spcBef>
              <a:buSzPct val="100000"/>
            </a:pPr>
            <a:r>
              <a:rPr lang="en-US" sz="900"/>
              <a:t>3D Accelerometer and 3D Magnetometer: NXP </a:t>
            </a:r>
            <a:r>
              <a:rPr lang="en-US" sz="900" u="sng">
                <a:solidFill>
                  <a:srgbClr val="3D4594"/>
                </a:solidFill>
                <a:hlinkClick r:id="rId10"/>
              </a:rPr>
              <a:t>FXOS8700CQ</a:t>
            </a:r>
          </a:p>
          <a:p>
            <a:pPr indent="-285750" lvl="0" marL="457200" rtl="0">
              <a:spcBef>
                <a:spcPts val="0"/>
              </a:spcBef>
              <a:buSzPct val="100000"/>
            </a:pPr>
            <a:r>
              <a:rPr lang="en-US" sz="900"/>
              <a:t>3-Axis Digital Gyroscope: NXP </a:t>
            </a:r>
            <a:r>
              <a:rPr lang="en-US" sz="900" u="sng">
                <a:solidFill>
                  <a:srgbClr val="3D4594"/>
                </a:solidFill>
                <a:hlinkClick r:id="rId11"/>
              </a:rPr>
              <a:t>FXAS21002</a:t>
            </a:r>
          </a:p>
          <a:p>
            <a:pPr indent="-285750" lvl="0" marL="457200" rtl="0">
              <a:spcBef>
                <a:spcPts val="0"/>
              </a:spcBef>
              <a:buSzPct val="100000"/>
            </a:pPr>
            <a:r>
              <a:rPr lang="en-US" sz="900"/>
              <a:t>Absolute Digital Pressure sensor: NXP </a:t>
            </a:r>
            <a:r>
              <a:rPr lang="en-US" sz="900" u="sng">
                <a:solidFill>
                  <a:srgbClr val="3D4594"/>
                </a:solidFill>
                <a:hlinkClick r:id="rId12"/>
              </a:rPr>
              <a:t>MPL3115A2R1</a:t>
            </a:r>
          </a:p>
          <a:p>
            <a:pPr indent="-285750" lvl="0" marL="457200" rtl="0">
              <a:spcBef>
                <a:spcPts val="0"/>
              </a:spcBef>
              <a:buSzPct val="100000"/>
            </a:pPr>
            <a:r>
              <a:rPr lang="en-US" sz="900"/>
              <a:t>600 mA Single-cell Li-Ion/Li-Polymer Battery Charger: NXP </a:t>
            </a:r>
            <a:r>
              <a:rPr lang="en-US" sz="900" u="sng">
                <a:solidFill>
                  <a:srgbClr val="3D4594"/>
                </a:solidFill>
                <a:hlinkClick r:id="rId13"/>
              </a:rPr>
              <a:t>MC34671</a:t>
            </a:r>
          </a:p>
          <a:p>
            <a:pPr indent="-285750" lvl="0" marL="457200" rtl="0">
              <a:spcBef>
                <a:spcPts val="0"/>
              </a:spcBef>
              <a:buSzPct val="100000"/>
            </a:pPr>
            <a:r>
              <a:rPr lang="en-US" sz="900"/>
              <a:t>Light-to-digital converter, Digital humidity and temperature sensor, Heart-rate sensor</a:t>
            </a:r>
          </a:p>
          <a:p>
            <a:pPr indent="-285750" lvl="0" marL="457200" rtl="0">
              <a:spcBef>
                <a:spcPts val="0"/>
              </a:spcBef>
              <a:buSzPct val="100000"/>
            </a:pPr>
            <a:r>
              <a:rPr lang="en-US" sz="900"/>
              <a:t>1.1” full color OLED display</a:t>
            </a:r>
          </a:p>
          <a:p>
            <a:pPr indent="-285750" lvl="0" marL="457200" rtl="0">
              <a:spcBef>
                <a:spcPts val="0"/>
              </a:spcBef>
              <a:buSzPct val="100000"/>
            </a:pPr>
            <a:r>
              <a:rPr lang="en-US" sz="900"/>
              <a:t>Haptic feedback engine</a:t>
            </a:r>
          </a:p>
          <a:p>
            <a:pPr indent="-285750" lvl="0" marL="457200" rtl="0">
              <a:spcBef>
                <a:spcPts val="0"/>
              </a:spcBef>
              <a:buSzPct val="100000"/>
            </a:pPr>
            <a:r>
              <a:rPr lang="en-US" sz="900"/>
              <a:t>190 mAh 2C Li-Po battery</a:t>
            </a:r>
          </a:p>
          <a:p>
            <a:pPr indent="-285750" lvl="0" marL="457200" rtl="0">
              <a:spcBef>
                <a:spcPts val="0"/>
              </a:spcBef>
              <a:buSzPct val="100000"/>
            </a:pPr>
            <a:r>
              <a:rPr lang="en-US" sz="900"/>
              <a:t>Capacitive touch interface</a:t>
            </a:r>
          </a:p>
          <a:p>
            <a:pPr indent="-285750" lvl="0" marL="457200" rtl="0">
              <a:spcBef>
                <a:spcPts val="0"/>
              </a:spcBef>
              <a:buSzPct val="100000"/>
            </a:pPr>
            <a:r>
              <a:rPr lang="en-US" sz="900"/>
              <a:t>RGB LED</a:t>
            </a:r>
          </a:p>
          <a:p>
            <a:pPr indent="-285750" lvl="0" marL="457200" rtl="0">
              <a:spcBef>
                <a:spcPts val="0"/>
              </a:spcBef>
              <a:buSzPct val="100000"/>
            </a:pPr>
            <a:r>
              <a:rPr lang="en-US" sz="900"/>
              <a:t>Price Hexiwear 49 $</a:t>
            </a:r>
          </a:p>
          <a:p>
            <a:pPr indent="-285750" lvl="0" marL="457200" rtl="0">
              <a:spcBef>
                <a:spcPts val="0"/>
              </a:spcBef>
              <a:buSzPct val="100000"/>
            </a:pPr>
            <a:r>
              <a:rPr lang="en-US" sz="900"/>
              <a:t>Price DevKit  99$</a:t>
            </a:r>
          </a:p>
          <a:p>
            <a:pPr lvl="0" rtl="0">
              <a:spcBef>
                <a:spcPts val="0"/>
              </a:spcBef>
              <a:buNone/>
            </a:pPr>
            <a:r>
              <a:t/>
            </a:r>
            <a:endParaRPr sz="900"/>
          </a:p>
        </p:txBody>
      </p:sp>
      <p:sp>
        <p:nvSpPr>
          <p:cNvPr id="180" name="Shape 180"/>
          <p:cNvSpPr txBox="1"/>
          <p:nvPr/>
        </p:nvSpPr>
        <p:spPr>
          <a:xfrm>
            <a:off x="1540425" y="852375"/>
            <a:ext cx="2802900" cy="3143700"/>
          </a:xfrm>
          <a:prstGeom prst="rect">
            <a:avLst/>
          </a:prstGeom>
          <a:noFill/>
          <a:ln>
            <a:noFill/>
          </a:ln>
        </p:spPr>
        <p:txBody>
          <a:bodyPr anchorCtr="0" anchor="t" bIns="91425" lIns="91425" rIns="91425" wrap="square" tIns="91425">
            <a:noAutofit/>
          </a:bodyPr>
          <a:lstStyle/>
          <a:p>
            <a:pPr indent="-285750" lvl="0" marL="457200" rtl="0">
              <a:spcBef>
                <a:spcPts val="0"/>
              </a:spcBef>
              <a:buSzPct val="100000"/>
              <a:buChar char="●"/>
            </a:pPr>
            <a:r>
              <a:rPr lang="en-US" sz="900"/>
              <a:t>ElectroCardioGram (ECG) with:</a:t>
            </a:r>
          </a:p>
          <a:p>
            <a:pPr indent="-285750" lvl="1" marL="914400" rtl="0">
              <a:spcBef>
                <a:spcPts val="0"/>
              </a:spcBef>
              <a:buSzPct val="100000"/>
              <a:buChar char="○"/>
            </a:pPr>
            <a:r>
              <a:rPr lang="en-US" sz="900"/>
              <a:t>– Heart Rate Variability (HRV)</a:t>
            </a:r>
          </a:p>
          <a:p>
            <a:pPr indent="-285750" lvl="1" marL="914400" rtl="0">
              <a:spcBef>
                <a:spcPts val="0"/>
              </a:spcBef>
              <a:buSzPct val="100000"/>
              <a:buChar char="○"/>
            </a:pPr>
            <a:r>
              <a:rPr lang="en-US" sz="900"/>
              <a:t>– 2 leads</a:t>
            </a:r>
          </a:p>
          <a:p>
            <a:pPr indent="-285750" lvl="0" marL="457200" rtl="0">
              <a:spcBef>
                <a:spcPts val="0"/>
              </a:spcBef>
              <a:buSzPct val="100000"/>
              <a:buChar char="●"/>
            </a:pPr>
            <a:r>
              <a:rPr lang="en-US" sz="900"/>
              <a:t>MEMS: LSM9DS1</a:t>
            </a:r>
          </a:p>
          <a:p>
            <a:pPr indent="-285750" lvl="0" marL="457200" rtl="0">
              <a:spcBef>
                <a:spcPts val="0"/>
              </a:spcBef>
              <a:buSzPct val="100000"/>
              <a:buChar char="●"/>
            </a:pPr>
            <a:r>
              <a:rPr lang="en-US" sz="900"/>
              <a:t>3-axis accelerometer +- 16g</a:t>
            </a:r>
          </a:p>
          <a:p>
            <a:pPr indent="-285750" lvl="0" marL="457200" rtl="0">
              <a:spcBef>
                <a:spcPts val="0"/>
              </a:spcBef>
              <a:buSzPct val="100000"/>
              <a:buChar char="●"/>
            </a:pPr>
            <a:r>
              <a:rPr lang="en-US" sz="900"/>
              <a:t>3-axis gyroscope +- 2000 o/s</a:t>
            </a:r>
          </a:p>
          <a:p>
            <a:pPr indent="-285750" lvl="0" marL="457200" rtl="0">
              <a:spcBef>
                <a:spcPts val="0"/>
              </a:spcBef>
              <a:buSzPct val="100000"/>
              <a:buChar char="●"/>
            </a:pPr>
            <a:r>
              <a:rPr lang="en-US" sz="900"/>
              <a:t>3-axis magnetometer +-16 Gauss</a:t>
            </a:r>
          </a:p>
          <a:p>
            <a:pPr indent="-285750" lvl="0" marL="457200" rtl="0">
              <a:spcBef>
                <a:spcPts val="0"/>
              </a:spcBef>
              <a:buSzPct val="100000"/>
              <a:buChar char="●"/>
            </a:pPr>
            <a:r>
              <a:rPr lang="en-US" sz="900"/>
              <a:t>Temperature sensor (accuracy of 0.1 oC)</a:t>
            </a:r>
          </a:p>
          <a:p>
            <a:pPr indent="-285750" lvl="0" marL="457200" rtl="0">
              <a:spcBef>
                <a:spcPts val="0"/>
              </a:spcBef>
              <a:buSzPct val="100000"/>
              <a:buChar char="●"/>
            </a:pPr>
            <a:r>
              <a:rPr lang="en-US" sz="900"/>
              <a:t>Microcontroller: ATSAMD21</a:t>
            </a:r>
          </a:p>
          <a:p>
            <a:pPr indent="-285750" lvl="0" marL="457200" rtl="0">
              <a:spcBef>
                <a:spcPts val="0"/>
              </a:spcBef>
              <a:buSzPct val="100000"/>
              <a:buChar char="●"/>
            </a:pPr>
            <a:r>
              <a:rPr lang="en-US" sz="900"/>
              <a:t>16kB usable RAM</a:t>
            </a:r>
          </a:p>
          <a:p>
            <a:pPr indent="-285750" lvl="0" marL="457200" rtl="0">
              <a:spcBef>
                <a:spcPts val="0"/>
              </a:spcBef>
              <a:buSzPct val="100000"/>
              <a:buChar char="●"/>
            </a:pPr>
            <a:r>
              <a:rPr lang="en-US" sz="900"/>
              <a:t>Bluetooth Low Energy (BLE 4.0)</a:t>
            </a:r>
          </a:p>
          <a:p>
            <a:pPr indent="-285750" lvl="0" marL="457200" rtl="0">
              <a:spcBef>
                <a:spcPts val="0"/>
              </a:spcBef>
              <a:buSzPct val="100000"/>
              <a:buChar char="●"/>
            </a:pPr>
            <a:r>
              <a:rPr lang="en-US" sz="900"/>
              <a:t>MicroSD card slot.</a:t>
            </a:r>
          </a:p>
          <a:p>
            <a:pPr indent="-285750" lvl="0" marL="457200" rtl="0">
              <a:spcBef>
                <a:spcPts val="0"/>
              </a:spcBef>
              <a:buSzPct val="100000"/>
              <a:buChar char="●"/>
            </a:pPr>
            <a:r>
              <a:rPr lang="en-US" sz="900"/>
              <a:t>AAA Battery</a:t>
            </a:r>
          </a:p>
          <a:p>
            <a:pPr indent="-285750" lvl="0" marL="457200" rtl="0">
              <a:spcBef>
                <a:spcPts val="0"/>
              </a:spcBef>
              <a:buSzPct val="100000"/>
              <a:buChar char="●"/>
            </a:pPr>
            <a:r>
              <a:rPr lang="en-US" sz="900"/>
              <a:t>Price: On request by explaining the involved idea</a:t>
            </a:r>
          </a:p>
        </p:txBody>
      </p:sp>
      <p:sp>
        <p:nvSpPr>
          <p:cNvPr id="181" name="Shape 181"/>
          <p:cNvSpPr txBox="1"/>
          <p:nvPr/>
        </p:nvSpPr>
        <p:spPr>
          <a:xfrm>
            <a:off x="471775" y="823925"/>
            <a:ext cx="1318200" cy="280200"/>
          </a:xfrm>
          <a:prstGeom prst="rect">
            <a:avLst/>
          </a:prstGeom>
          <a:noFill/>
          <a:ln>
            <a:noFill/>
          </a:ln>
        </p:spPr>
        <p:txBody>
          <a:bodyPr anchorCtr="0" anchor="t" bIns="91425" lIns="91425" rIns="91425" wrap="square" tIns="91425">
            <a:noAutofit/>
          </a:bodyPr>
          <a:lstStyle/>
          <a:p>
            <a:pPr lvl="0" rtl="0" algn="ctr">
              <a:spcBef>
                <a:spcPts val="0"/>
              </a:spcBef>
              <a:buNone/>
            </a:pPr>
            <a:r>
              <a:rPr b="1" i="1" lang="en-US" sz="900"/>
              <a:t>Totem Open Health </a:t>
            </a:r>
          </a:p>
        </p:txBody>
      </p:sp>
      <p:sp>
        <p:nvSpPr>
          <p:cNvPr id="182" name="Shape 182"/>
          <p:cNvSpPr txBox="1"/>
          <p:nvPr/>
        </p:nvSpPr>
        <p:spPr>
          <a:xfrm>
            <a:off x="4802187" y="823925"/>
            <a:ext cx="1318200" cy="280200"/>
          </a:xfrm>
          <a:prstGeom prst="rect">
            <a:avLst/>
          </a:prstGeom>
          <a:noFill/>
          <a:ln>
            <a:noFill/>
          </a:ln>
        </p:spPr>
        <p:txBody>
          <a:bodyPr anchorCtr="0" anchor="t" bIns="91425" lIns="91425" rIns="91425" wrap="square" tIns="91425">
            <a:noAutofit/>
          </a:bodyPr>
          <a:lstStyle/>
          <a:p>
            <a:pPr lvl="0" rtl="0" algn="ctr">
              <a:spcBef>
                <a:spcPts val="0"/>
              </a:spcBef>
              <a:buNone/>
            </a:pPr>
            <a:r>
              <a:rPr b="1" i="1" lang="en-US" sz="900"/>
              <a:t>Hexiwear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Issues</a:t>
            </a:r>
          </a:p>
        </p:txBody>
      </p:sp>
      <p:sp>
        <p:nvSpPr>
          <p:cNvPr id="189" name="Shape 189"/>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190" name="Shape 190"/>
          <p:cNvSpPr txBox="1"/>
          <p:nvPr/>
        </p:nvSpPr>
        <p:spPr>
          <a:xfrm>
            <a:off x="0" y="730825"/>
            <a:ext cx="9097800" cy="4311000"/>
          </a:xfrm>
          <a:prstGeom prst="rect">
            <a:avLst/>
          </a:prstGeom>
          <a:noFill/>
          <a:ln>
            <a:noFill/>
          </a:ln>
        </p:spPr>
        <p:txBody>
          <a:bodyPr anchorCtr="0" anchor="ctr" bIns="91425" lIns="91425" rIns="91425" wrap="square" tIns="91425">
            <a:noAutofit/>
          </a:bodyPr>
          <a:lstStyle/>
          <a:p>
            <a:pPr indent="-311150" lvl="0" marL="457200" rtl="0">
              <a:lnSpc>
                <a:spcPct val="115000"/>
              </a:lnSpc>
              <a:spcBef>
                <a:spcPts val="0"/>
              </a:spcBef>
              <a:spcAft>
                <a:spcPts val="1600"/>
              </a:spcAft>
              <a:buClr>
                <a:srgbClr val="233A44"/>
              </a:buClr>
              <a:buSzPct val="100000"/>
              <a:buFont typeface="Calibri"/>
            </a:pPr>
            <a:r>
              <a:rPr i="1" lang="en-US" sz="1300">
                <a:solidFill>
                  <a:srgbClr val="233A44"/>
                </a:solidFill>
                <a:latin typeface="Calibri"/>
                <a:ea typeface="Calibri"/>
                <a:cs typeface="Calibri"/>
                <a:sym typeface="Calibri"/>
              </a:rPr>
              <a:t>FoG and pre-FoG are subject-dependent and difficult to model</a:t>
            </a:r>
          </a:p>
          <a:p>
            <a:pPr indent="-311150" lvl="0" marL="457200" rtl="0">
              <a:lnSpc>
                <a:spcPct val="115000"/>
              </a:lnSpc>
              <a:spcBef>
                <a:spcPts val="0"/>
              </a:spcBef>
              <a:spcAft>
                <a:spcPts val="1600"/>
              </a:spcAft>
              <a:buClr>
                <a:srgbClr val="233A44"/>
              </a:buClr>
              <a:buSzPct val="100000"/>
              <a:buFont typeface="Calibri"/>
            </a:pPr>
            <a:r>
              <a:rPr i="1" lang="en-US" sz="1300">
                <a:solidFill>
                  <a:srgbClr val="233A44"/>
                </a:solidFill>
                <a:latin typeface="Calibri"/>
                <a:ea typeface="Calibri"/>
                <a:cs typeface="Calibri"/>
                <a:sym typeface="Calibri"/>
              </a:rPr>
              <a:t>Classify the movement (e.g. initiation of gait, turning, </a:t>
            </a:r>
            <a:r>
              <a:rPr i="1" lang="en-US" sz="1300">
                <a:solidFill>
                  <a:srgbClr val="233A44"/>
                </a:solidFill>
                <a:latin typeface="Calibri"/>
                <a:ea typeface="Calibri"/>
                <a:cs typeface="Calibri"/>
                <a:sym typeface="Calibri"/>
              </a:rPr>
              <a:t>stopping, standing</a:t>
            </a:r>
            <a:r>
              <a:rPr i="1" lang="en-US" sz="1300">
                <a:solidFill>
                  <a:srgbClr val="233A44"/>
                </a:solidFill>
                <a:latin typeface="Calibri"/>
                <a:ea typeface="Calibri"/>
                <a:cs typeface="Calibri"/>
                <a:sym typeface="Calibri"/>
              </a:rPr>
              <a:t>)</a:t>
            </a:r>
          </a:p>
          <a:p>
            <a:pPr indent="-311150" lvl="0" marL="457200" rtl="0">
              <a:lnSpc>
                <a:spcPct val="115000"/>
              </a:lnSpc>
              <a:spcBef>
                <a:spcPts val="0"/>
              </a:spcBef>
              <a:spcAft>
                <a:spcPts val="1600"/>
              </a:spcAft>
              <a:buClr>
                <a:srgbClr val="233A44"/>
              </a:buClr>
              <a:buSzPct val="100000"/>
              <a:buFont typeface="Calibri"/>
            </a:pPr>
            <a:r>
              <a:rPr i="1" lang="en-US" sz="1300">
                <a:solidFill>
                  <a:srgbClr val="233A44"/>
                </a:solidFill>
                <a:latin typeface="Calibri"/>
                <a:ea typeface="Calibri"/>
                <a:cs typeface="Calibri"/>
                <a:sym typeface="Calibri"/>
              </a:rPr>
              <a:t>Relation between movements (events)</a:t>
            </a:r>
          </a:p>
          <a:p>
            <a:pPr indent="-311150" lvl="0" marL="457200" rtl="0">
              <a:lnSpc>
                <a:spcPct val="115000"/>
              </a:lnSpc>
              <a:spcBef>
                <a:spcPts val="0"/>
              </a:spcBef>
              <a:spcAft>
                <a:spcPts val="1600"/>
              </a:spcAft>
              <a:buClr>
                <a:srgbClr val="233A44"/>
              </a:buClr>
              <a:buSzPct val="100000"/>
              <a:buFont typeface="Calibri"/>
            </a:pPr>
            <a:r>
              <a:rPr i="1" lang="en-US" sz="1300">
                <a:solidFill>
                  <a:srgbClr val="233A44"/>
                </a:solidFill>
                <a:latin typeface="Calibri"/>
                <a:ea typeface="Calibri"/>
                <a:cs typeface="Calibri"/>
                <a:sym typeface="Calibri"/>
              </a:rPr>
              <a:t>S</a:t>
            </a:r>
            <a:r>
              <a:rPr i="1" lang="en-US" sz="1300">
                <a:solidFill>
                  <a:srgbClr val="233A44"/>
                </a:solidFill>
                <a:latin typeface="Calibri"/>
                <a:ea typeface="Calibri"/>
                <a:cs typeface="Calibri"/>
                <a:sym typeface="Calibri"/>
              </a:rPr>
              <a:t>uccession of events (find the correct order of events, if exists)</a:t>
            </a:r>
          </a:p>
          <a:p>
            <a:pPr indent="-311150" lvl="0" marL="457200" rtl="0">
              <a:lnSpc>
                <a:spcPct val="115000"/>
              </a:lnSpc>
              <a:spcBef>
                <a:spcPts val="0"/>
              </a:spcBef>
              <a:spcAft>
                <a:spcPts val="1600"/>
              </a:spcAft>
              <a:buClr>
                <a:srgbClr val="233A44"/>
              </a:buClr>
              <a:buSzPct val="100000"/>
              <a:buFont typeface="Calibri"/>
            </a:pPr>
            <a:r>
              <a:rPr i="1" lang="en-US" sz="1300">
                <a:solidFill>
                  <a:srgbClr val="233A44"/>
                </a:solidFill>
                <a:latin typeface="Calibri"/>
                <a:ea typeface="Calibri"/>
                <a:cs typeface="Calibri"/>
                <a:sym typeface="Calibri"/>
              </a:rPr>
              <a:t>How to use data (e.g. raw data/codified data/statistical features on data)</a:t>
            </a:r>
          </a:p>
          <a:p>
            <a:pPr indent="-311150" lvl="0" marL="457200" rtl="0">
              <a:lnSpc>
                <a:spcPct val="115000"/>
              </a:lnSpc>
              <a:spcBef>
                <a:spcPts val="0"/>
              </a:spcBef>
              <a:spcAft>
                <a:spcPts val="1600"/>
              </a:spcAft>
              <a:buClr>
                <a:srgbClr val="233A44"/>
              </a:buClr>
              <a:buSzPct val="100000"/>
              <a:buFont typeface="Calibri"/>
            </a:pPr>
            <a:r>
              <a:rPr i="1" lang="en-US" sz="1300">
                <a:solidFill>
                  <a:srgbClr val="233A44"/>
                </a:solidFill>
                <a:latin typeface="Calibri"/>
                <a:ea typeface="Calibri"/>
                <a:cs typeface="Calibri"/>
                <a:sym typeface="Calibri"/>
              </a:rPr>
              <a:t>How many features ? </a:t>
            </a:r>
          </a:p>
          <a:p>
            <a:pPr indent="-311150" lvl="0" marL="457200" rtl="0">
              <a:lnSpc>
                <a:spcPct val="115000"/>
              </a:lnSpc>
              <a:spcBef>
                <a:spcPts val="0"/>
              </a:spcBef>
              <a:spcAft>
                <a:spcPts val="1600"/>
              </a:spcAft>
              <a:buClr>
                <a:srgbClr val="233A44"/>
              </a:buClr>
              <a:buSzPct val="100000"/>
              <a:buFont typeface="Calibri"/>
            </a:pPr>
            <a:r>
              <a:rPr i="1" lang="en-US" sz="1300">
                <a:solidFill>
                  <a:srgbClr val="233A44"/>
                </a:solidFill>
                <a:latin typeface="Calibri"/>
                <a:ea typeface="Calibri"/>
                <a:cs typeface="Calibri"/>
                <a:sym typeface="Calibri"/>
              </a:rPr>
              <a:t>How many accelerometers ?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Phases</a:t>
            </a:r>
          </a:p>
        </p:txBody>
      </p:sp>
      <p:sp>
        <p:nvSpPr>
          <p:cNvPr id="197" name="Shape 197"/>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198" name="Shape 198"/>
          <p:cNvSpPr txBox="1"/>
          <p:nvPr/>
        </p:nvSpPr>
        <p:spPr>
          <a:xfrm>
            <a:off x="819150" y="1320150"/>
            <a:ext cx="7505700" cy="2503200"/>
          </a:xfrm>
          <a:prstGeom prst="rect">
            <a:avLst/>
          </a:prstGeom>
          <a:noFill/>
          <a:ln>
            <a:noFill/>
          </a:ln>
        </p:spPr>
        <p:txBody>
          <a:bodyPr anchorCtr="0" anchor="t" bIns="91425" lIns="91425" rIns="91425" wrap="square" tIns="91425">
            <a:noAutofit/>
          </a:bodyPr>
          <a:lstStyle/>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Decide the target FOG manifestation </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Identification of HW component for Wearable Device (WD)</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Identification of action time window </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Mobile App (iOS, Android, WebApp)</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Communication WD-Phone/Tablet protocol</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Context Detection Algorithm</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Computation (On Wearable Device, Mobile App or Server)</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Definition of the Agents</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Server and Data Structure </a:t>
            </a:r>
          </a:p>
          <a:p>
            <a:pPr indent="-311150" lvl="0" marL="457200" rtl="0">
              <a:lnSpc>
                <a:spcPct val="115000"/>
              </a:lnSpc>
              <a:spcBef>
                <a:spcPts val="0"/>
              </a:spcBef>
              <a:spcAft>
                <a:spcPts val="1600"/>
              </a:spcAft>
              <a:buClr>
                <a:srgbClr val="233A44"/>
              </a:buClr>
              <a:buSzPct val="100000"/>
              <a:buFont typeface="Calibri"/>
              <a:buChar char="❏"/>
            </a:pPr>
            <a:r>
              <a:rPr lang="en-US" sz="1300">
                <a:solidFill>
                  <a:srgbClr val="233A44"/>
                </a:solidFill>
                <a:latin typeface="Calibri"/>
                <a:ea typeface="Calibri"/>
                <a:cs typeface="Calibri"/>
                <a:sym typeface="Calibri"/>
              </a:rPr>
              <a:t>Evaluation over time of the Patient Disease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9525"/>
            <a:ext cx="8229600" cy="857250"/>
          </a:xfrm>
          <a:prstGeom prst="rect">
            <a:avLst/>
          </a:prstGeom>
          <a:noFill/>
          <a:ln>
            <a:noFill/>
          </a:ln>
        </p:spPr>
        <p:txBody>
          <a:bodyPr anchorCtr="0" anchor="ctr" bIns="45700" lIns="91425" rIns="91425" wrap="square" tIns="45700">
            <a:noAutofit/>
          </a:bodyPr>
          <a:lstStyle/>
          <a:p>
            <a:pPr lvl="0" rtl="0">
              <a:spcBef>
                <a:spcPts val="0"/>
              </a:spcBef>
              <a:buClr>
                <a:schemeClr val="dk1"/>
              </a:buClr>
              <a:buSzPct val="36666"/>
              <a:buFont typeface="Arial"/>
              <a:buNone/>
            </a:pPr>
            <a:r>
              <a:rPr lang="en-US" sz="3000">
                <a:solidFill>
                  <a:srgbClr val="AF7B51"/>
                </a:solidFill>
                <a:latin typeface="Nunito"/>
                <a:ea typeface="Nunito"/>
                <a:cs typeface="Nunito"/>
                <a:sym typeface="Nunito"/>
              </a:rPr>
              <a:t>Freezing of Gait (FOG)</a:t>
            </a:r>
          </a:p>
        </p:txBody>
      </p:sp>
      <p:sp>
        <p:nvSpPr>
          <p:cNvPr id="51" name="Shape 51"/>
          <p:cNvSpPr txBox="1"/>
          <p:nvPr/>
        </p:nvSpPr>
        <p:spPr>
          <a:xfrm>
            <a:off x="6553200" y="4767262"/>
            <a:ext cx="2133599"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FFFFFF"/>
              </a:buClr>
              <a:buSzPct val="25000"/>
              <a:buFont typeface="Arial"/>
              <a:buNone/>
            </a:pPr>
            <a:fld id="{00000000-1234-1234-1234-123412341234}" type="slidenum">
              <a:rPr b="0" i="0" lang="en-US" sz="1200" u="none">
                <a:solidFill>
                  <a:srgbClr val="FFFFFF"/>
                </a:solidFill>
                <a:latin typeface="Arial"/>
                <a:ea typeface="Arial"/>
                <a:cs typeface="Arial"/>
                <a:sym typeface="Arial"/>
              </a:rPr>
              <a:t>‹#›</a:t>
            </a:fld>
          </a:p>
        </p:txBody>
      </p:sp>
      <p:sp>
        <p:nvSpPr>
          <p:cNvPr id="52" name="Shape 52"/>
          <p:cNvSpPr txBox="1"/>
          <p:nvPr/>
        </p:nvSpPr>
        <p:spPr>
          <a:xfrm>
            <a:off x="819150" y="1533525"/>
            <a:ext cx="7505700" cy="18945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i="1" lang="en-US" sz="1300">
                <a:solidFill>
                  <a:srgbClr val="233A44"/>
                </a:solidFill>
                <a:latin typeface="Calibri"/>
                <a:ea typeface="Calibri"/>
                <a:cs typeface="Calibri"/>
                <a:sym typeface="Calibri"/>
              </a:rPr>
              <a:t>Freezing of gait (FOG) is a common and debilitating, but largely mysterious, symptom of Parkinson's disease.</a:t>
            </a:r>
            <a:br>
              <a:rPr i="1" lang="en-US" sz="1300">
                <a:solidFill>
                  <a:srgbClr val="233A44"/>
                </a:solidFill>
                <a:latin typeface="Calibri"/>
                <a:ea typeface="Calibri"/>
                <a:cs typeface="Calibri"/>
                <a:sym typeface="Calibri"/>
              </a:rPr>
            </a:br>
            <a:br>
              <a:rPr i="1" lang="en-US" sz="1300">
                <a:solidFill>
                  <a:srgbClr val="233A44"/>
                </a:solidFill>
                <a:latin typeface="Calibri"/>
                <a:ea typeface="Calibri"/>
                <a:cs typeface="Calibri"/>
                <a:sym typeface="Calibri"/>
              </a:rPr>
            </a:br>
          </a:p>
          <a:p>
            <a:pPr lvl="0" rtl="0" algn="ctr">
              <a:lnSpc>
                <a:spcPct val="115000"/>
              </a:lnSpc>
              <a:spcBef>
                <a:spcPts val="0"/>
              </a:spcBef>
              <a:spcAft>
                <a:spcPts val="1600"/>
              </a:spcAft>
              <a:buNone/>
            </a:pPr>
            <a:r>
              <a:rPr i="1" lang="en-US" sz="1300">
                <a:solidFill>
                  <a:srgbClr val="233A44"/>
                </a:solidFill>
                <a:latin typeface="Calibri"/>
                <a:ea typeface="Calibri"/>
                <a:cs typeface="Calibri"/>
                <a:sym typeface="Calibri"/>
              </a:rPr>
              <a:t> FOG is defined “as a brief episode during which patients find it impossible to generate effective forward stepping movements, in the absence a cause other than parkinsonism or higher cortical deficits. It is most commonly experienced during turning and step initiation, but also when faced with special constraint such as a doorway, stress and distraction.</a:t>
            </a:r>
          </a:p>
          <a:p>
            <a:pPr lvl="0" rtl="0" algn="ctr">
              <a:lnSpc>
                <a:spcPct val="115000"/>
              </a:lnSpc>
              <a:spcBef>
                <a:spcPts val="0"/>
              </a:spcBef>
              <a:spcAft>
                <a:spcPts val="1600"/>
              </a:spcAft>
              <a:buNone/>
            </a:pPr>
            <a:r>
              <a:t/>
            </a:r>
            <a:endParaRPr i="1" sz="1300">
              <a:solidFill>
                <a:srgbClr val="233A44"/>
              </a:solidFill>
              <a:latin typeface="Calibri"/>
              <a:ea typeface="Calibri"/>
              <a:cs typeface="Calibri"/>
              <a:sym typeface="Calibri"/>
            </a:endParaRPr>
          </a:p>
        </p:txBody>
      </p:sp>
      <p:sp>
        <p:nvSpPr>
          <p:cNvPr id="53" name="Shape 53"/>
          <p:cNvSpPr txBox="1"/>
          <p:nvPr/>
        </p:nvSpPr>
        <p:spPr>
          <a:xfrm>
            <a:off x="4809800" y="3618550"/>
            <a:ext cx="3858600" cy="450300"/>
          </a:xfrm>
          <a:prstGeom prst="rect">
            <a:avLst/>
          </a:prstGeom>
          <a:noFill/>
          <a:ln>
            <a:noFill/>
          </a:ln>
        </p:spPr>
        <p:txBody>
          <a:bodyPr anchorCtr="0" anchor="t" bIns="91425" lIns="91425" rIns="91425" wrap="square" tIns="91425">
            <a:noAutofit/>
          </a:bodyPr>
          <a:lstStyle/>
          <a:p>
            <a:pPr lvl="0" rtl="0">
              <a:spcBef>
                <a:spcPts val="0"/>
              </a:spcBef>
              <a:buNone/>
            </a:pPr>
            <a:r>
              <a:rPr b="1" i="1" lang="en-US" sz="1000">
                <a:solidFill>
                  <a:srgbClr val="222222"/>
                </a:solidFill>
                <a:highlight>
                  <a:srgbClr val="FFFFFF"/>
                </a:highlight>
              </a:rPr>
              <a:t>Snijders, Anke H., et al. "Physiology of freezing of gait." Annals of neurology(2016).</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Consequences and Overcome of FOG </a:t>
            </a:r>
          </a:p>
        </p:txBody>
      </p:sp>
      <p:sp>
        <p:nvSpPr>
          <p:cNvPr id="60" name="Shape 60"/>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61" name="Shape 61"/>
          <p:cNvSpPr txBox="1"/>
          <p:nvPr/>
        </p:nvSpPr>
        <p:spPr>
          <a:xfrm>
            <a:off x="647375" y="1304087"/>
            <a:ext cx="7505700" cy="24480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t/>
            </a:r>
            <a:endParaRPr i="1" sz="1300">
              <a:solidFill>
                <a:srgbClr val="233A44"/>
              </a:solidFill>
              <a:latin typeface="Calibri"/>
              <a:ea typeface="Calibri"/>
              <a:cs typeface="Calibri"/>
              <a:sym typeface="Calibri"/>
            </a:endParaRPr>
          </a:p>
          <a:p>
            <a:pPr lvl="0" rtl="0" algn="ctr">
              <a:lnSpc>
                <a:spcPct val="115000"/>
              </a:lnSpc>
              <a:spcBef>
                <a:spcPts val="0"/>
              </a:spcBef>
              <a:spcAft>
                <a:spcPts val="1600"/>
              </a:spcAft>
              <a:buNone/>
            </a:pPr>
            <a:r>
              <a:t/>
            </a:r>
            <a:endParaRPr i="1" sz="1300">
              <a:solidFill>
                <a:srgbClr val="233A44"/>
              </a:solidFill>
              <a:latin typeface="Calibri"/>
              <a:ea typeface="Calibri"/>
              <a:cs typeface="Calibri"/>
              <a:sym typeface="Calibri"/>
            </a:endParaRPr>
          </a:p>
          <a:p>
            <a:pPr lvl="0" rtl="0" algn="ctr">
              <a:lnSpc>
                <a:spcPct val="115000"/>
              </a:lnSpc>
              <a:spcBef>
                <a:spcPts val="0"/>
              </a:spcBef>
              <a:spcAft>
                <a:spcPts val="1600"/>
              </a:spcAft>
              <a:buNone/>
            </a:pPr>
            <a:r>
              <a:rPr i="1" lang="en-US" sz="1300">
                <a:solidFill>
                  <a:srgbClr val="233A44"/>
                </a:solidFill>
                <a:latin typeface="Calibri"/>
                <a:ea typeface="Calibri"/>
                <a:cs typeface="Calibri"/>
                <a:sym typeface="Calibri"/>
              </a:rPr>
              <a:t>Focused attention and external stimuli (cues) can overcome the episode. Because of its sudden and unpredictable nature, FOG often leads to falls and injuries</a:t>
            </a:r>
          </a:p>
        </p:txBody>
      </p:sp>
      <p:sp>
        <p:nvSpPr>
          <p:cNvPr id="62" name="Shape 62"/>
          <p:cNvSpPr txBox="1"/>
          <p:nvPr/>
        </p:nvSpPr>
        <p:spPr>
          <a:xfrm>
            <a:off x="4638025" y="3389112"/>
            <a:ext cx="3858600" cy="450300"/>
          </a:xfrm>
          <a:prstGeom prst="rect">
            <a:avLst/>
          </a:prstGeom>
          <a:noFill/>
          <a:ln>
            <a:noFill/>
          </a:ln>
        </p:spPr>
        <p:txBody>
          <a:bodyPr anchorCtr="0" anchor="t" bIns="91425" lIns="91425" rIns="91425" wrap="square" tIns="91425">
            <a:noAutofit/>
          </a:bodyPr>
          <a:lstStyle/>
          <a:p>
            <a:pPr lvl="0" rtl="0">
              <a:spcBef>
                <a:spcPts val="0"/>
              </a:spcBef>
              <a:buNone/>
            </a:pPr>
            <a:r>
              <a:rPr b="1" i="1" lang="en-US" sz="1000">
                <a:solidFill>
                  <a:srgbClr val="222222"/>
                </a:solidFill>
                <a:highlight>
                  <a:srgbClr val="FFFFFF"/>
                </a:highlight>
              </a:rPr>
              <a:t>Snijders, Anke H., et al. "Physiology of freezing of gait." Annals of neurology(2016).</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FOG manifestation form	</a:t>
            </a:r>
          </a:p>
        </p:txBody>
      </p:sp>
      <p:sp>
        <p:nvSpPr>
          <p:cNvPr id="69" name="Shape 69"/>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70" name="Shape 70"/>
          <p:cNvSpPr txBox="1"/>
          <p:nvPr/>
        </p:nvSpPr>
        <p:spPr>
          <a:xfrm>
            <a:off x="647375" y="1151687"/>
            <a:ext cx="7505700" cy="24480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i="1" lang="en-US" sz="1300">
                <a:solidFill>
                  <a:srgbClr val="233A44"/>
                </a:solidFill>
                <a:latin typeface="Calibri"/>
                <a:ea typeface="Calibri"/>
                <a:cs typeface="Calibri"/>
                <a:sym typeface="Calibri"/>
              </a:rPr>
              <a:t> FOG presents itself in different phenomenologies. There are three subtypes: (i) shuffling with small steps, (ii) trembling in place without forward movement, or (iii) total akinesia . </a:t>
            </a:r>
          </a:p>
          <a:p>
            <a:pPr lvl="0" rtl="0" algn="ctr">
              <a:lnSpc>
                <a:spcPct val="115000"/>
              </a:lnSpc>
              <a:spcBef>
                <a:spcPts val="0"/>
              </a:spcBef>
              <a:spcAft>
                <a:spcPts val="1600"/>
              </a:spcAft>
              <a:buNone/>
            </a:pPr>
            <a:r>
              <a:rPr i="1" lang="en-US" sz="1300">
                <a:solidFill>
                  <a:srgbClr val="233A44"/>
                </a:solidFill>
                <a:latin typeface="Calibri"/>
                <a:ea typeface="Calibri"/>
                <a:cs typeface="Calibri"/>
                <a:sym typeface="Calibri"/>
              </a:rPr>
              <a:t>In addition, the effect of special constraints (such as going through doorways or stress) differs between patients. It remains an open question whether these phenomenologies are the result of different severity or represent different pathophysiologies. Most commonly FOG occurs in the OFF state, and may well be levodopa- responsive.</a:t>
            </a:r>
          </a:p>
          <a:p>
            <a:pPr lvl="0" rtl="0" algn="ctr">
              <a:lnSpc>
                <a:spcPct val="115000"/>
              </a:lnSpc>
              <a:spcBef>
                <a:spcPts val="0"/>
              </a:spcBef>
              <a:spcAft>
                <a:spcPts val="1600"/>
              </a:spcAft>
              <a:buNone/>
            </a:pPr>
            <a:r>
              <a:rPr i="1" lang="en-US" sz="1300">
                <a:solidFill>
                  <a:srgbClr val="233A44"/>
                </a:solidFill>
                <a:latin typeface="Calibri"/>
                <a:ea typeface="Calibri"/>
                <a:cs typeface="Calibri"/>
                <a:sym typeface="Calibri"/>
              </a:rPr>
              <a:t> Freezing of upper limbs and of speech is correlated to FOG and bears remarkable spatiotemporal similarity; however, the added postural component renders FOG a distinct phenomenon</a:t>
            </a:r>
          </a:p>
        </p:txBody>
      </p:sp>
      <p:sp>
        <p:nvSpPr>
          <p:cNvPr id="71" name="Shape 71"/>
          <p:cNvSpPr txBox="1"/>
          <p:nvPr/>
        </p:nvSpPr>
        <p:spPr>
          <a:xfrm>
            <a:off x="4638025" y="3541512"/>
            <a:ext cx="3858600" cy="450300"/>
          </a:xfrm>
          <a:prstGeom prst="rect">
            <a:avLst/>
          </a:prstGeom>
          <a:noFill/>
          <a:ln>
            <a:noFill/>
          </a:ln>
        </p:spPr>
        <p:txBody>
          <a:bodyPr anchorCtr="0" anchor="t" bIns="91425" lIns="91425" rIns="91425" wrap="square" tIns="91425">
            <a:noAutofit/>
          </a:bodyPr>
          <a:lstStyle/>
          <a:p>
            <a:pPr lvl="0" rtl="0">
              <a:spcBef>
                <a:spcPts val="0"/>
              </a:spcBef>
              <a:buNone/>
            </a:pPr>
            <a:r>
              <a:rPr b="1" i="1" lang="en-US" sz="1000">
                <a:solidFill>
                  <a:srgbClr val="222222"/>
                </a:solidFill>
                <a:highlight>
                  <a:srgbClr val="FFFFFF"/>
                </a:highlight>
              </a:rPr>
              <a:t>Snijders, Anke H., et al. "Physiology of freezing of gait." Annals of neurology(2016).</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2400">
                <a:solidFill>
                  <a:srgbClr val="AF7B51"/>
                </a:solidFill>
                <a:latin typeface="Nunito"/>
                <a:ea typeface="Nunito"/>
                <a:cs typeface="Nunito"/>
                <a:sym typeface="Nunito"/>
              </a:rPr>
              <a:t>Wearable Devices and Internet of Things (IoT) </a:t>
            </a:r>
          </a:p>
        </p:txBody>
      </p:sp>
      <p:sp>
        <p:nvSpPr>
          <p:cNvPr id="78" name="Shape 78"/>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79" name="Shape 79"/>
          <p:cNvSpPr txBox="1"/>
          <p:nvPr/>
        </p:nvSpPr>
        <p:spPr>
          <a:xfrm>
            <a:off x="819150" y="1293300"/>
            <a:ext cx="7505700" cy="25569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b="1" lang="en-US" sz="1050">
                <a:solidFill>
                  <a:srgbClr val="222222"/>
                </a:solidFill>
                <a:highlight>
                  <a:srgbClr val="FFFFFF"/>
                </a:highlight>
              </a:rPr>
              <a:t>Wearable Devices </a:t>
            </a:r>
            <a:br>
              <a:rPr b="1" lang="en-US" sz="1050">
                <a:solidFill>
                  <a:srgbClr val="222222"/>
                </a:solidFill>
                <a:highlight>
                  <a:srgbClr val="FFFFFF"/>
                </a:highlight>
              </a:rPr>
            </a:br>
            <a:r>
              <a:rPr i="1" lang="en-US" sz="1050">
                <a:solidFill>
                  <a:srgbClr val="222222"/>
                </a:solidFill>
                <a:highlight>
                  <a:srgbClr val="FFFFFF"/>
                </a:highlight>
              </a:rPr>
              <a:t>Are smart electronic devices (electronic device with microcontrollers) that can be worn on the body as implant or accessories</a:t>
            </a:r>
          </a:p>
          <a:p>
            <a:pPr lvl="0" rtl="0" algn="ctr">
              <a:lnSpc>
                <a:spcPct val="115000"/>
              </a:lnSpc>
              <a:spcBef>
                <a:spcPts val="0"/>
              </a:spcBef>
              <a:spcAft>
                <a:spcPts val="1600"/>
              </a:spcAft>
              <a:buNone/>
            </a:pPr>
            <a:r>
              <a:rPr b="1" i="1" lang="en-US" sz="1050">
                <a:solidFill>
                  <a:srgbClr val="222222"/>
                </a:solidFill>
                <a:highlight>
                  <a:srgbClr val="FFFFFF"/>
                </a:highlight>
              </a:rPr>
              <a:t>Wearable and IoT</a:t>
            </a:r>
            <a:br>
              <a:rPr b="1" i="1" lang="en-US" sz="1050">
                <a:solidFill>
                  <a:srgbClr val="222222"/>
                </a:solidFill>
                <a:highlight>
                  <a:srgbClr val="FFFFFF"/>
                </a:highlight>
              </a:rPr>
            </a:br>
            <a:r>
              <a:rPr i="1" lang="en-US" sz="1050">
                <a:solidFill>
                  <a:srgbClr val="222222"/>
                </a:solidFill>
                <a:highlight>
                  <a:srgbClr val="FFFFFF"/>
                </a:highlight>
              </a:rPr>
              <a:t>Wearable devices such as </a:t>
            </a:r>
            <a:r>
              <a:rPr i="1" lang="en-US" sz="1050" u="sng">
                <a:solidFill>
                  <a:srgbClr val="0B0080"/>
                </a:solidFill>
                <a:highlight>
                  <a:srgbClr val="FFFFFF"/>
                </a:highlight>
                <a:hlinkClick r:id="rId3"/>
              </a:rPr>
              <a:t>activity trackers</a:t>
            </a:r>
            <a:r>
              <a:rPr i="1" lang="en-US" sz="1050">
                <a:solidFill>
                  <a:srgbClr val="222222"/>
                </a:solidFill>
                <a:highlight>
                  <a:srgbClr val="FFFFFF"/>
                </a:highlight>
              </a:rPr>
              <a:t> are a good example of the </a:t>
            </a:r>
            <a:r>
              <a:rPr i="1" lang="en-US" sz="1050" u="sng">
                <a:solidFill>
                  <a:srgbClr val="0B0080"/>
                </a:solidFill>
                <a:highlight>
                  <a:srgbClr val="FFFFFF"/>
                </a:highlight>
                <a:hlinkClick r:id="rId4"/>
              </a:rPr>
              <a:t>Internet of Things</a:t>
            </a:r>
            <a:r>
              <a:rPr i="1" lang="en-US" sz="1050">
                <a:solidFill>
                  <a:srgbClr val="222222"/>
                </a:solidFill>
                <a:highlight>
                  <a:srgbClr val="FFFFFF"/>
                </a:highlight>
              </a:rPr>
              <a:t>, since "things" such as </a:t>
            </a:r>
            <a:r>
              <a:rPr i="1" lang="en-US" sz="1050" u="sng">
                <a:solidFill>
                  <a:srgbClr val="0B0080"/>
                </a:solidFill>
                <a:highlight>
                  <a:srgbClr val="FFFFFF"/>
                </a:highlight>
                <a:hlinkClick r:id="rId5"/>
              </a:rPr>
              <a:t>electronics</a:t>
            </a:r>
            <a:r>
              <a:rPr i="1" lang="en-US" sz="1050">
                <a:solidFill>
                  <a:srgbClr val="222222"/>
                </a:solidFill>
                <a:highlight>
                  <a:srgbClr val="FFFFFF"/>
                </a:highlight>
              </a:rPr>
              <a:t>, </a:t>
            </a:r>
            <a:r>
              <a:rPr i="1" lang="en-US" sz="1050" u="sng">
                <a:solidFill>
                  <a:srgbClr val="0B0080"/>
                </a:solidFill>
                <a:highlight>
                  <a:srgbClr val="FFFFFF"/>
                </a:highlight>
                <a:hlinkClick r:id="rId6"/>
              </a:rPr>
              <a:t>software</a:t>
            </a:r>
            <a:r>
              <a:rPr i="1" lang="en-US" sz="1050">
                <a:solidFill>
                  <a:srgbClr val="222222"/>
                </a:solidFill>
                <a:highlight>
                  <a:srgbClr val="FFFFFF"/>
                </a:highlight>
              </a:rPr>
              <a:t>, </a:t>
            </a:r>
            <a:r>
              <a:rPr i="1" lang="en-US" sz="1050" u="sng">
                <a:solidFill>
                  <a:srgbClr val="0B0080"/>
                </a:solidFill>
                <a:highlight>
                  <a:srgbClr val="FFFFFF"/>
                </a:highlight>
                <a:hlinkClick r:id="rId7"/>
              </a:rPr>
              <a:t>sensors</a:t>
            </a:r>
            <a:r>
              <a:rPr i="1" lang="en-US" sz="1050">
                <a:solidFill>
                  <a:srgbClr val="222222"/>
                </a:solidFill>
                <a:highlight>
                  <a:srgbClr val="FFFFFF"/>
                </a:highlight>
              </a:rPr>
              <a:t> and connectivity are effectors that enable objects to exchange data (including </a:t>
            </a:r>
            <a:r>
              <a:rPr i="1" lang="en-US" sz="1050" u="sng">
                <a:solidFill>
                  <a:srgbClr val="663366"/>
                </a:solidFill>
                <a:hlinkClick r:id="rId8"/>
              </a:rPr>
              <a:t>Data Quality</a:t>
            </a:r>
            <a:r>
              <a:rPr i="1" lang="en-US" sz="1050">
                <a:solidFill>
                  <a:srgbClr val="222222"/>
                </a:solidFill>
                <a:highlight>
                  <a:srgbClr val="FFFFFF"/>
                </a:highlight>
              </a:rPr>
              <a:t>) through internet with a manufacturer, operator and/or other connected devices, without requiring human intervention.</a:t>
            </a:r>
            <a:r>
              <a:rPr b="1" i="1" lang="en-US" sz="1050">
                <a:solidFill>
                  <a:srgbClr val="222222"/>
                </a:solidFill>
                <a:highlight>
                  <a:srgbClr val="FFFFFF"/>
                </a:highlight>
              </a:rPr>
              <a:t> </a:t>
            </a:r>
          </a:p>
          <a:p>
            <a:pPr lvl="0" rtl="0" algn="ctr">
              <a:lnSpc>
                <a:spcPct val="115000"/>
              </a:lnSpc>
              <a:spcBef>
                <a:spcPts val="0"/>
              </a:spcBef>
              <a:spcAft>
                <a:spcPts val="1600"/>
              </a:spcAft>
              <a:buNone/>
            </a:pPr>
            <a:r>
              <a:rPr b="1" i="1" lang="en-US" sz="1050">
                <a:solidFill>
                  <a:srgbClr val="222222"/>
                </a:solidFill>
                <a:highlight>
                  <a:srgbClr val="FFFFFF"/>
                </a:highlight>
              </a:rPr>
              <a:t>IoT</a:t>
            </a:r>
            <a:br>
              <a:rPr b="1" i="1" lang="en-US" sz="1050">
                <a:solidFill>
                  <a:srgbClr val="222222"/>
                </a:solidFill>
                <a:highlight>
                  <a:srgbClr val="FFFFFF"/>
                </a:highlight>
              </a:rPr>
            </a:br>
            <a:r>
              <a:rPr i="1" lang="en-US" sz="1050">
                <a:solidFill>
                  <a:srgbClr val="222222"/>
                </a:solidFill>
                <a:highlight>
                  <a:srgbClr val="FFFFFF"/>
                </a:highlight>
              </a:rPr>
              <a:t>is the </a:t>
            </a:r>
            <a:r>
              <a:rPr i="1" lang="en-US" sz="1050" u="sng">
                <a:solidFill>
                  <a:srgbClr val="0B0080"/>
                </a:solidFill>
                <a:highlight>
                  <a:srgbClr val="FFFFFF"/>
                </a:highlight>
                <a:hlinkClick r:id="rId9"/>
              </a:rPr>
              <a:t>inter-networking</a:t>
            </a:r>
            <a:r>
              <a:rPr i="1" lang="en-US" sz="1050">
                <a:solidFill>
                  <a:srgbClr val="222222"/>
                </a:solidFill>
                <a:highlight>
                  <a:srgbClr val="FFFFFF"/>
                </a:highlight>
              </a:rPr>
              <a:t> of physical devices, vehicles (also referred to as "connected devices" and "</a:t>
            </a:r>
            <a:r>
              <a:rPr i="1" lang="en-US" sz="1050" u="sng">
                <a:solidFill>
                  <a:srgbClr val="0B0080"/>
                </a:solidFill>
                <a:highlight>
                  <a:srgbClr val="FFFFFF"/>
                </a:highlight>
                <a:hlinkClick r:id="rId10"/>
              </a:rPr>
              <a:t>smart devices</a:t>
            </a:r>
            <a:r>
              <a:rPr i="1" lang="en-US" sz="1050">
                <a:solidFill>
                  <a:srgbClr val="222222"/>
                </a:solidFill>
                <a:highlight>
                  <a:srgbClr val="FFFFFF"/>
                </a:highlight>
              </a:rPr>
              <a:t>"), buildings, and other items </a:t>
            </a:r>
            <a:r>
              <a:rPr i="1" lang="en-US" sz="1050" u="sng">
                <a:solidFill>
                  <a:srgbClr val="0B0080"/>
                </a:solidFill>
                <a:highlight>
                  <a:srgbClr val="FFFFFF"/>
                </a:highlight>
                <a:hlinkClick r:id="rId11"/>
              </a:rPr>
              <a:t>embedded</a:t>
            </a:r>
            <a:r>
              <a:rPr i="1" lang="en-US" sz="1050">
                <a:solidFill>
                  <a:srgbClr val="222222"/>
                </a:solidFill>
                <a:highlight>
                  <a:srgbClr val="FFFFFF"/>
                </a:highlight>
              </a:rPr>
              <a:t> with </a:t>
            </a:r>
            <a:r>
              <a:rPr i="1" lang="en-US" sz="1050" u="sng">
                <a:solidFill>
                  <a:srgbClr val="0B0080"/>
                </a:solidFill>
                <a:highlight>
                  <a:srgbClr val="FFFFFF"/>
                </a:highlight>
                <a:hlinkClick r:id="rId12"/>
              </a:rPr>
              <a:t>electronics</a:t>
            </a:r>
            <a:r>
              <a:rPr i="1" lang="en-US" sz="1050">
                <a:solidFill>
                  <a:srgbClr val="222222"/>
                </a:solidFill>
                <a:highlight>
                  <a:srgbClr val="FFFFFF"/>
                </a:highlight>
              </a:rPr>
              <a:t>, </a:t>
            </a:r>
            <a:r>
              <a:rPr i="1" lang="en-US" sz="1050" u="sng">
                <a:solidFill>
                  <a:srgbClr val="0B0080"/>
                </a:solidFill>
                <a:highlight>
                  <a:srgbClr val="FFFFFF"/>
                </a:highlight>
                <a:hlinkClick r:id="rId13"/>
              </a:rPr>
              <a:t>software</a:t>
            </a:r>
            <a:r>
              <a:rPr i="1" lang="en-US" sz="1050">
                <a:solidFill>
                  <a:srgbClr val="222222"/>
                </a:solidFill>
                <a:highlight>
                  <a:srgbClr val="FFFFFF"/>
                </a:highlight>
              </a:rPr>
              <a:t>, </a:t>
            </a:r>
            <a:r>
              <a:rPr i="1" lang="en-US" sz="1050" u="sng">
                <a:solidFill>
                  <a:srgbClr val="0B0080"/>
                </a:solidFill>
                <a:highlight>
                  <a:srgbClr val="FFFFFF"/>
                </a:highlight>
                <a:hlinkClick r:id="rId14"/>
              </a:rPr>
              <a:t>sensors</a:t>
            </a:r>
            <a:r>
              <a:rPr i="1" lang="en-US" sz="1050">
                <a:solidFill>
                  <a:srgbClr val="222222"/>
                </a:solidFill>
                <a:highlight>
                  <a:srgbClr val="FFFFFF"/>
                </a:highlight>
              </a:rPr>
              <a:t>, </a:t>
            </a:r>
            <a:r>
              <a:rPr i="1" lang="en-US" sz="1050" u="sng">
                <a:solidFill>
                  <a:srgbClr val="0B0080"/>
                </a:solidFill>
                <a:highlight>
                  <a:srgbClr val="FFFFFF"/>
                </a:highlight>
                <a:hlinkClick r:id="rId15"/>
              </a:rPr>
              <a:t>actuators</a:t>
            </a:r>
            <a:r>
              <a:rPr i="1" lang="en-US" sz="1050">
                <a:solidFill>
                  <a:srgbClr val="222222"/>
                </a:solidFill>
                <a:highlight>
                  <a:srgbClr val="FFFFFF"/>
                </a:highlight>
              </a:rPr>
              <a:t>, and </a:t>
            </a:r>
            <a:r>
              <a:rPr i="1" lang="en-US" sz="1050" u="sng">
                <a:solidFill>
                  <a:srgbClr val="0B0080"/>
                </a:solidFill>
                <a:highlight>
                  <a:srgbClr val="FFFFFF"/>
                </a:highlight>
                <a:hlinkClick r:id="rId16"/>
              </a:rPr>
              <a:t>network connectivity</a:t>
            </a:r>
            <a:r>
              <a:rPr i="1" lang="en-US" sz="1050">
                <a:solidFill>
                  <a:srgbClr val="222222"/>
                </a:solidFill>
                <a:highlight>
                  <a:srgbClr val="FFFFFF"/>
                </a:highlight>
              </a:rPr>
              <a:t>which enable these objects to collect and exchange data.</a:t>
            </a:r>
            <a:br>
              <a:rPr b="1" i="1" lang="en-US" sz="1050">
                <a:solidFill>
                  <a:srgbClr val="222222"/>
                </a:solidFill>
                <a:highlight>
                  <a:srgbClr val="FFFFFF"/>
                </a:highlight>
              </a:rPr>
            </a:br>
          </a:p>
          <a:p>
            <a:pPr lvl="0" rtl="0" algn="ctr">
              <a:lnSpc>
                <a:spcPct val="115000"/>
              </a:lnSpc>
              <a:spcBef>
                <a:spcPts val="0"/>
              </a:spcBef>
              <a:spcAft>
                <a:spcPts val="1600"/>
              </a:spcAft>
              <a:buNone/>
            </a:pPr>
            <a:br>
              <a:rPr i="1" lang="en-US" sz="1050">
                <a:solidFill>
                  <a:srgbClr val="222222"/>
                </a:solidFill>
                <a:highlight>
                  <a:srgbClr val="FFFFFF"/>
                </a:highlight>
              </a:rPr>
            </a:b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Wearable, IoT and FOG</a:t>
            </a:r>
          </a:p>
        </p:txBody>
      </p:sp>
      <p:sp>
        <p:nvSpPr>
          <p:cNvPr id="86" name="Shape 86"/>
          <p:cNvSpPr txBox="1"/>
          <p:nvPr>
            <p:ph idx="1" type="body"/>
          </p:nvPr>
        </p:nvSpPr>
        <p:spPr>
          <a:xfrm>
            <a:off x="457200" y="866775"/>
            <a:ext cx="8229600" cy="37275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ct val="84615"/>
              <a:buFont typeface="Arial"/>
              <a:buNone/>
            </a:pPr>
            <a:r>
              <a:rPr b="1" lang="en-US" sz="1300">
                <a:solidFill>
                  <a:srgbClr val="233A44"/>
                </a:solidFill>
              </a:rPr>
              <a:t>Current and Future Therapy for FOG  </a:t>
            </a:r>
            <a:r>
              <a:rPr i="1" lang="en-US" sz="1300">
                <a:solidFill>
                  <a:srgbClr val="233A44"/>
                </a:solidFill>
              </a:rPr>
              <a:t>(Our Goal ?)</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rPr>
              <a:t>Physiotherapy</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rPr>
              <a:t>Real Time Observation</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rPr>
              <a:t>Real Time Coaches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rPr>
              <a:t>Physical Contact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rPr>
              <a:t>Real Time Iteration with the Patient</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rPr>
              <a:t>Wearable Device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rPr>
              <a:t>Real Time Observation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rPr>
              <a:t>Real Time Coaches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rPr>
              <a:t>No Physical Contact </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rPr>
              <a:t>IoT</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rPr>
              <a:t>Virtual Iteration Patient, Doctor and Caregiver</a:t>
            </a:r>
          </a:p>
          <a:p>
            <a:pPr lvl="0">
              <a:spcBef>
                <a:spcPts val="0"/>
              </a:spcBef>
              <a:buNone/>
            </a:pPr>
            <a:r>
              <a:t/>
            </a:r>
            <a:endParaRPr/>
          </a:p>
        </p:txBody>
      </p:sp>
      <p:sp>
        <p:nvSpPr>
          <p:cNvPr id="87" name="Shape 87"/>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FOG Manifestation </a:t>
            </a:r>
          </a:p>
        </p:txBody>
      </p:sp>
      <p:sp>
        <p:nvSpPr>
          <p:cNvPr id="94" name="Shape 94"/>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95" name="Shape 95"/>
          <p:cNvSpPr txBox="1"/>
          <p:nvPr/>
        </p:nvSpPr>
        <p:spPr>
          <a:xfrm>
            <a:off x="819150" y="1394662"/>
            <a:ext cx="7505700" cy="2448000"/>
          </a:xfrm>
          <a:prstGeom prst="rect">
            <a:avLst/>
          </a:prstGeom>
          <a:noFill/>
          <a:ln>
            <a:noFill/>
          </a:ln>
        </p:spPr>
        <p:txBody>
          <a:bodyPr anchorCtr="0" anchor="t" bIns="91425" lIns="91425" rIns="91425" wrap="square" tIns="91425">
            <a:noAutofit/>
          </a:bodyPr>
          <a:lstStyle/>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Walking</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Step initiation</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Turning 	</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New pattern on the floor</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Doorway</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Stress</a:t>
            </a:r>
          </a:p>
          <a:p>
            <a:pPr indent="-298450" lvl="1" marL="914400" rtl="0">
              <a:lnSpc>
                <a:spcPct val="115000"/>
              </a:lnSpc>
              <a:spcBef>
                <a:spcPts val="0"/>
              </a:spcBef>
              <a:spcAft>
                <a:spcPts val="1600"/>
              </a:spcAft>
              <a:buClr>
                <a:srgbClr val="233A44"/>
              </a:buClr>
              <a:buSzPct val="100000"/>
              <a:buFont typeface="Calibri"/>
              <a:buAutoNum type="alphaLcPeriod"/>
            </a:pPr>
            <a:r>
              <a:rPr lang="en-US" sz="1100">
                <a:solidFill>
                  <a:srgbClr val="233A44"/>
                </a:solidFill>
                <a:latin typeface="Calibri"/>
                <a:ea typeface="Calibri"/>
                <a:cs typeface="Calibri"/>
                <a:sym typeface="Calibri"/>
              </a:rPr>
              <a:t>Distraction</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Talking </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Standing up</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a:t>
            </a:r>
          </a:p>
          <a:p>
            <a:pPr indent="-311150" lvl="0" marL="457200" rtl="0">
              <a:lnSpc>
                <a:spcPct val="115000"/>
              </a:lnSpc>
              <a:spcBef>
                <a:spcPts val="0"/>
              </a:spcBef>
              <a:spcAft>
                <a:spcPts val="1600"/>
              </a:spcAft>
              <a:buClr>
                <a:srgbClr val="233A44"/>
              </a:buClr>
              <a:buSzPct val="100000"/>
              <a:buFont typeface="Calibri"/>
              <a:buAutoNum type="arabicPeriod"/>
            </a:pPr>
            <a:r>
              <a:rPr lang="en-US" sz="1300">
                <a:solidFill>
                  <a:srgbClr val="233A44"/>
                </a:solidFill>
                <a:latin typeface="Calibri"/>
                <a:ea typeface="Calibri"/>
                <a:cs typeface="Calibri"/>
                <a:sym typeface="Calibri"/>
              </a:rPr>
              <a:t>…...</a:t>
            </a:r>
          </a:p>
        </p:txBody>
      </p:sp>
      <p:pic>
        <p:nvPicPr>
          <p:cNvPr descr="stock-vector-man-stands-walk-and-run-icon-set-people-symbol-vector-illustration-481623691.jpg" id="96" name="Shape 96"/>
          <p:cNvPicPr preferRelativeResize="0"/>
          <p:nvPr/>
        </p:nvPicPr>
        <p:blipFill rotWithShape="1">
          <a:blip r:embed="rId3">
            <a:alphaModFix/>
          </a:blip>
          <a:srcRect b="31200" l="0" r="0" t="0"/>
          <a:stretch/>
        </p:blipFill>
        <p:spPr>
          <a:xfrm>
            <a:off x="3503775" y="1300837"/>
            <a:ext cx="1428750" cy="786375"/>
          </a:xfrm>
          <a:prstGeom prst="rect">
            <a:avLst/>
          </a:prstGeom>
          <a:noFill/>
          <a:ln>
            <a:noFill/>
          </a:ln>
        </p:spPr>
      </p:pic>
      <p:pic>
        <p:nvPicPr>
          <p:cNvPr descr="stock-vector-businessman-standing-at-u-turn-point-cannot-go-further-and-must-turn-back-455551171.jpg" id="97" name="Shape 97"/>
          <p:cNvPicPr preferRelativeResize="0"/>
          <p:nvPr/>
        </p:nvPicPr>
        <p:blipFill rotWithShape="1">
          <a:blip r:embed="rId4">
            <a:alphaModFix/>
          </a:blip>
          <a:srcRect b="0" l="0" r="10176" t="0"/>
          <a:stretch/>
        </p:blipFill>
        <p:spPr>
          <a:xfrm>
            <a:off x="6169749" y="1599687"/>
            <a:ext cx="989674" cy="989674"/>
          </a:xfrm>
          <a:prstGeom prst="rect">
            <a:avLst/>
          </a:prstGeom>
          <a:noFill/>
          <a:ln>
            <a:noFill/>
          </a:ln>
        </p:spPr>
      </p:pic>
      <p:pic>
        <p:nvPicPr>
          <p:cNvPr descr="stock-vector-silhouette-of-business-man-entering-dark-room-with-bright-light-in-doorway-cartoon-stock-vector-501324109.jpg" id="98" name="Shape 98"/>
          <p:cNvPicPr preferRelativeResize="0"/>
          <p:nvPr/>
        </p:nvPicPr>
        <p:blipFill rotWithShape="1">
          <a:blip r:embed="rId5">
            <a:alphaModFix/>
          </a:blip>
          <a:srcRect b="0" l="0" r="10176" t="0"/>
          <a:stretch/>
        </p:blipFill>
        <p:spPr>
          <a:xfrm>
            <a:off x="3740849" y="2424737"/>
            <a:ext cx="954599" cy="954600"/>
          </a:xfrm>
          <a:prstGeom prst="rect">
            <a:avLst/>
          </a:prstGeom>
          <a:noFill/>
          <a:ln>
            <a:noFill/>
          </a:ln>
        </p:spPr>
      </p:pic>
      <p:pic>
        <p:nvPicPr>
          <p:cNvPr descr="stock-vector-vector-flat-man-businessman-with-a-headache-compassion-fatigue-disease-of-the-head-an-office-647277301.jpg" id="99" name="Shape 99"/>
          <p:cNvPicPr preferRelativeResize="0"/>
          <p:nvPr/>
        </p:nvPicPr>
        <p:blipFill rotWithShape="1">
          <a:blip r:embed="rId6">
            <a:alphaModFix/>
          </a:blip>
          <a:srcRect b="0" l="0" r="10063" t="0"/>
          <a:stretch/>
        </p:blipFill>
        <p:spPr>
          <a:xfrm>
            <a:off x="5759086" y="2633737"/>
            <a:ext cx="901963" cy="989674"/>
          </a:xfrm>
          <a:prstGeom prst="rect">
            <a:avLst/>
          </a:prstGeom>
          <a:noFill/>
          <a:ln>
            <a:noFill/>
          </a:ln>
        </p:spPr>
      </p:pic>
      <p:pic>
        <p:nvPicPr>
          <p:cNvPr descr="stock-vector-young-carefree-man-looking-at-the-screen-of-his-phone-walking-across-streets-with-eyes-glued-to-561616597.jpg" id="100" name="Shape 100"/>
          <p:cNvPicPr preferRelativeResize="0"/>
          <p:nvPr/>
        </p:nvPicPr>
        <p:blipFill rotWithShape="1">
          <a:blip r:embed="rId7">
            <a:alphaModFix/>
          </a:blip>
          <a:srcRect b="13412" l="0" r="0" t="0"/>
          <a:stretch/>
        </p:blipFill>
        <p:spPr>
          <a:xfrm>
            <a:off x="7159420" y="2701987"/>
            <a:ext cx="1135254" cy="786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Goal</a:t>
            </a:r>
          </a:p>
        </p:txBody>
      </p:sp>
      <p:sp>
        <p:nvSpPr>
          <p:cNvPr id="107" name="Shape 107"/>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108" name="Shape 108"/>
          <p:cNvSpPr txBox="1"/>
          <p:nvPr/>
        </p:nvSpPr>
        <p:spPr>
          <a:xfrm>
            <a:off x="819150" y="1347750"/>
            <a:ext cx="7505700" cy="24480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t/>
            </a:r>
            <a:endParaRPr b="1">
              <a:solidFill>
                <a:srgbClr val="233A44"/>
              </a:solidFill>
              <a:latin typeface="Calibri"/>
              <a:ea typeface="Calibri"/>
              <a:cs typeface="Calibri"/>
              <a:sym typeface="Calibri"/>
            </a:endParaRPr>
          </a:p>
          <a:p>
            <a:pPr lvl="0" rtl="0" algn="ctr">
              <a:lnSpc>
                <a:spcPct val="115000"/>
              </a:lnSpc>
              <a:spcBef>
                <a:spcPts val="0"/>
              </a:spcBef>
              <a:spcAft>
                <a:spcPts val="1600"/>
              </a:spcAft>
              <a:buNone/>
            </a:pPr>
            <a:r>
              <a:rPr b="1" lang="en-US">
                <a:solidFill>
                  <a:srgbClr val="233A44"/>
                </a:solidFill>
                <a:latin typeface="Calibri"/>
                <a:ea typeface="Calibri"/>
                <a:cs typeface="Calibri"/>
                <a:sym typeface="Calibri"/>
              </a:rPr>
              <a:t>First </a:t>
            </a:r>
            <a:r>
              <a:rPr lang="en-US">
                <a:solidFill>
                  <a:srgbClr val="233A44"/>
                </a:solidFill>
                <a:latin typeface="Calibri"/>
                <a:ea typeface="Calibri"/>
                <a:cs typeface="Calibri"/>
                <a:sym typeface="Calibri"/>
              </a:rPr>
              <a:t>(Less complex)</a:t>
            </a:r>
            <a:br>
              <a:rPr b="1" lang="en-US" sz="1300">
                <a:solidFill>
                  <a:srgbClr val="233A44"/>
                </a:solidFill>
                <a:latin typeface="Calibri"/>
                <a:ea typeface="Calibri"/>
                <a:cs typeface="Calibri"/>
                <a:sym typeface="Calibri"/>
              </a:rPr>
            </a:br>
            <a:r>
              <a:rPr i="1" lang="en-US" sz="1300">
                <a:solidFill>
                  <a:srgbClr val="233A44"/>
                </a:solidFill>
                <a:latin typeface="Calibri"/>
                <a:ea typeface="Calibri"/>
                <a:cs typeface="Calibri"/>
                <a:sym typeface="Calibri"/>
              </a:rPr>
              <a:t>Creation of a conjunction of devices able to detect FOG context and help the patient with PD to overcome the problem </a:t>
            </a:r>
          </a:p>
          <a:p>
            <a:pPr lvl="0" rtl="0" algn="ctr">
              <a:lnSpc>
                <a:spcPct val="115000"/>
              </a:lnSpc>
              <a:spcBef>
                <a:spcPts val="0"/>
              </a:spcBef>
              <a:spcAft>
                <a:spcPts val="1600"/>
              </a:spcAft>
              <a:buNone/>
            </a:pPr>
            <a:r>
              <a:rPr b="1" lang="en-US">
                <a:solidFill>
                  <a:srgbClr val="233A44"/>
                </a:solidFill>
                <a:latin typeface="Calibri"/>
                <a:ea typeface="Calibri"/>
                <a:cs typeface="Calibri"/>
                <a:sym typeface="Calibri"/>
              </a:rPr>
              <a:t>Second </a:t>
            </a:r>
            <a:r>
              <a:rPr lang="en-US">
                <a:solidFill>
                  <a:srgbClr val="233A44"/>
                </a:solidFill>
                <a:latin typeface="Calibri"/>
                <a:ea typeface="Calibri"/>
                <a:cs typeface="Calibri"/>
                <a:sym typeface="Calibri"/>
              </a:rPr>
              <a:t>(More complex)</a:t>
            </a:r>
            <a:br>
              <a:rPr lang="en-US" sz="1300">
                <a:solidFill>
                  <a:srgbClr val="233A44"/>
                </a:solidFill>
                <a:latin typeface="Calibri"/>
                <a:ea typeface="Calibri"/>
                <a:cs typeface="Calibri"/>
                <a:sym typeface="Calibri"/>
              </a:rPr>
            </a:br>
            <a:r>
              <a:rPr lang="en-US" sz="1300">
                <a:solidFill>
                  <a:srgbClr val="233A44"/>
                </a:solidFill>
                <a:latin typeface="Calibri"/>
                <a:ea typeface="Calibri"/>
                <a:cs typeface="Calibri"/>
                <a:sym typeface="Calibri"/>
              </a:rPr>
              <a:t>Through the aforementioned devices, </a:t>
            </a:r>
            <a:r>
              <a:rPr b="1" i="1" lang="en-US" sz="1300">
                <a:solidFill>
                  <a:srgbClr val="233A44"/>
                </a:solidFill>
                <a:latin typeface="Calibri"/>
                <a:ea typeface="Calibri"/>
                <a:cs typeface="Calibri"/>
                <a:sym typeface="Calibri"/>
              </a:rPr>
              <a:t>Try to prevent/predict</a:t>
            </a:r>
            <a:r>
              <a:rPr i="1" lang="en-US" sz="1300">
                <a:solidFill>
                  <a:srgbClr val="233A44"/>
                </a:solidFill>
                <a:latin typeface="Calibri"/>
                <a:ea typeface="Calibri"/>
                <a:cs typeface="Calibri"/>
                <a:sym typeface="Calibri"/>
              </a:rPr>
              <a:t> the FOG context  and try to avoid it’s happening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9525"/>
            <a:ext cx="8229600" cy="857400"/>
          </a:xfrm>
          <a:prstGeom prst="rect">
            <a:avLst/>
          </a:prstGeom>
        </p:spPr>
        <p:txBody>
          <a:bodyPr anchorCtr="0" anchor="ctr" bIns="91425" lIns="91425" rIns="91425" wrap="square" tIns="91425">
            <a:noAutofit/>
          </a:bodyPr>
          <a:lstStyle/>
          <a:p>
            <a:pPr lvl="0" rtl="0">
              <a:spcBef>
                <a:spcPts val="0"/>
              </a:spcBef>
              <a:buNone/>
            </a:pPr>
            <a:r>
              <a:rPr lang="en-US" sz="3000">
                <a:solidFill>
                  <a:srgbClr val="AF7B51"/>
                </a:solidFill>
                <a:latin typeface="Nunito"/>
                <a:ea typeface="Nunito"/>
                <a:cs typeface="Nunito"/>
                <a:sym typeface="Nunito"/>
              </a:rPr>
              <a:t>Target FOG manifestation</a:t>
            </a:r>
          </a:p>
        </p:txBody>
      </p:sp>
      <p:sp>
        <p:nvSpPr>
          <p:cNvPr id="115" name="Shape 115"/>
          <p:cNvSpPr txBox="1"/>
          <p:nvPr>
            <p:ph idx="12" type="sldNum"/>
          </p:nvPr>
        </p:nvSpPr>
        <p:spPr>
          <a:xfrm>
            <a:off x="6553200" y="4767262"/>
            <a:ext cx="2133600" cy="274500"/>
          </a:xfrm>
          <a:prstGeom prst="rect">
            <a:avLst/>
          </a:prstGeom>
        </p:spPr>
        <p:txBody>
          <a:bodyPr anchorCtr="0" anchor="ctr" bIns="45700" lIns="91425" rIns="91425" wrap="square" tIns="45700">
            <a:noAutofit/>
          </a:bodyPr>
          <a:lstStyle/>
          <a:p>
            <a:pPr lvl="0">
              <a:spcBef>
                <a:spcPts val="0"/>
              </a:spcBef>
              <a:buClr>
                <a:srgbClr val="FFFFFF"/>
              </a:buClr>
              <a:buSzPct val="25000"/>
              <a:buFont typeface="Arial"/>
              <a:buNone/>
            </a:pPr>
            <a:fld id="{00000000-1234-1234-1234-123412341234}" type="slidenum">
              <a:rPr lang="en-US"/>
              <a:t>‹#›</a:t>
            </a:fld>
          </a:p>
        </p:txBody>
      </p:sp>
      <p:sp>
        <p:nvSpPr>
          <p:cNvPr id="116" name="Shape 116"/>
          <p:cNvSpPr txBox="1"/>
          <p:nvPr/>
        </p:nvSpPr>
        <p:spPr>
          <a:xfrm>
            <a:off x="507725" y="968625"/>
            <a:ext cx="7505700" cy="4003800"/>
          </a:xfrm>
          <a:prstGeom prst="rect">
            <a:avLst/>
          </a:prstGeom>
          <a:noFill/>
          <a:ln>
            <a:noFill/>
          </a:ln>
        </p:spPr>
        <p:txBody>
          <a:bodyPr anchorCtr="0" anchor="t" bIns="91425" lIns="91425" rIns="91425" wrap="square" tIns="91425">
            <a:noAutofit/>
          </a:bodyPr>
          <a:lstStyle/>
          <a:p>
            <a:pPr indent="-311150" lvl="0" marL="457200" rtl="0">
              <a:lnSpc>
                <a:spcPct val="115000"/>
              </a:lnSpc>
              <a:spcBef>
                <a:spcPts val="0"/>
              </a:spcBef>
              <a:spcAft>
                <a:spcPts val="1600"/>
              </a:spcAft>
              <a:buClr>
                <a:srgbClr val="233A44"/>
              </a:buClr>
              <a:buSzPct val="100000"/>
              <a:buFont typeface="Calibri"/>
            </a:pPr>
            <a:r>
              <a:rPr lang="en-US" sz="1300">
                <a:solidFill>
                  <a:srgbClr val="233A44"/>
                </a:solidFill>
                <a:latin typeface="Calibri"/>
                <a:ea typeface="Calibri"/>
                <a:cs typeface="Calibri"/>
                <a:sym typeface="Calibri"/>
              </a:rPr>
              <a:t>FOG Classification based on Duration </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&lt;10s</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10s&lt;d&lt;30s</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&gt;30s</a:t>
            </a:r>
          </a:p>
          <a:p>
            <a:pPr indent="-311150" lvl="0" marL="457200" rtl="0">
              <a:lnSpc>
                <a:spcPct val="115000"/>
              </a:lnSpc>
              <a:spcBef>
                <a:spcPts val="0"/>
              </a:spcBef>
              <a:spcAft>
                <a:spcPts val="1600"/>
              </a:spcAft>
              <a:buClr>
                <a:srgbClr val="233A44"/>
              </a:buClr>
              <a:buSzPct val="100000"/>
              <a:buFont typeface="Calibri"/>
            </a:pPr>
            <a:r>
              <a:rPr lang="en-US" sz="1300">
                <a:solidFill>
                  <a:srgbClr val="233A44"/>
                </a:solidFill>
                <a:latin typeface="Calibri"/>
                <a:ea typeface="Calibri"/>
                <a:cs typeface="Calibri"/>
                <a:sym typeface="Calibri"/>
              </a:rPr>
              <a:t>Context before FOG manifestation</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Cadence of gait rise </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Incomplete  shifting of the center of posture from one foot to the other</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Decrease stride length</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Start hesitation in the first three steps </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Cognitive overload during concomitant and motor tasks </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Turning </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Narrow space or immediately before reaching destination</a:t>
            </a:r>
          </a:p>
          <a:p>
            <a:pPr indent="-311150" lvl="0" marL="457200" rtl="0">
              <a:lnSpc>
                <a:spcPct val="115000"/>
              </a:lnSpc>
              <a:spcBef>
                <a:spcPts val="0"/>
              </a:spcBef>
              <a:spcAft>
                <a:spcPts val="1600"/>
              </a:spcAft>
              <a:buClr>
                <a:srgbClr val="233A44"/>
              </a:buClr>
              <a:buSzPct val="100000"/>
              <a:buFont typeface="Calibri"/>
            </a:pPr>
            <a:r>
              <a:rPr lang="en-US" sz="1300">
                <a:solidFill>
                  <a:srgbClr val="233A44"/>
                </a:solidFill>
                <a:latin typeface="Calibri"/>
                <a:ea typeface="Calibri"/>
                <a:cs typeface="Calibri"/>
                <a:sym typeface="Calibri"/>
              </a:rPr>
              <a:t>FOG Manifestation</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Trembling in place, with alternating rapid knees movement</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Shuffling forward, with very short, shuffling steps</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Complete (or total)  akinesia, with no limbs and trunk movement</a:t>
            </a:r>
          </a:p>
          <a:p>
            <a:pPr indent="-311150" lvl="0" marL="457200" rtl="0">
              <a:lnSpc>
                <a:spcPct val="115000"/>
              </a:lnSpc>
              <a:spcBef>
                <a:spcPts val="0"/>
              </a:spcBef>
              <a:spcAft>
                <a:spcPts val="1600"/>
              </a:spcAft>
              <a:buClr>
                <a:srgbClr val="233A44"/>
              </a:buClr>
              <a:buSzPct val="100000"/>
              <a:buFont typeface="Calibri"/>
            </a:pPr>
            <a:r>
              <a:rPr lang="en-US" sz="1300">
                <a:solidFill>
                  <a:srgbClr val="233A44"/>
                </a:solidFill>
                <a:latin typeface="Calibri"/>
                <a:ea typeface="Calibri"/>
                <a:cs typeface="Calibri"/>
                <a:sym typeface="Calibri"/>
              </a:rPr>
              <a:t>Overcome FOG </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Verbal/Auditory Stimuli (soldiers marching command)</a:t>
            </a:r>
          </a:p>
          <a:p>
            <a:pPr indent="-298450" lvl="1" marL="914400" rtl="0">
              <a:lnSpc>
                <a:spcPct val="115000"/>
              </a:lnSpc>
              <a:spcBef>
                <a:spcPts val="0"/>
              </a:spcBef>
              <a:spcAft>
                <a:spcPts val="1600"/>
              </a:spcAft>
              <a:buClr>
                <a:srgbClr val="233A44"/>
              </a:buClr>
              <a:buSzPct val="100000"/>
              <a:buFont typeface="Calibri"/>
            </a:pPr>
            <a:r>
              <a:rPr lang="en-US" sz="1100">
                <a:solidFill>
                  <a:srgbClr val="233A44"/>
                </a:solidFill>
                <a:latin typeface="Calibri"/>
                <a:ea typeface="Calibri"/>
                <a:cs typeface="Calibri"/>
                <a:sym typeface="Calibri"/>
              </a:rPr>
              <a:t>Visual Stimuli (e.g. line on ground, another’s person walk)</a:t>
            </a:r>
          </a:p>
        </p:txBody>
      </p:sp>
      <p:sp>
        <p:nvSpPr>
          <p:cNvPr id="117" name="Shape 117"/>
          <p:cNvSpPr txBox="1"/>
          <p:nvPr/>
        </p:nvSpPr>
        <p:spPr>
          <a:xfrm>
            <a:off x="4726975" y="4349050"/>
            <a:ext cx="3909300" cy="692700"/>
          </a:xfrm>
          <a:prstGeom prst="rect">
            <a:avLst/>
          </a:prstGeom>
          <a:noFill/>
          <a:ln>
            <a:noFill/>
          </a:ln>
        </p:spPr>
        <p:txBody>
          <a:bodyPr anchorCtr="0" anchor="t" bIns="91425" lIns="91425" rIns="91425" wrap="square" tIns="91425">
            <a:noAutofit/>
          </a:bodyPr>
          <a:lstStyle/>
          <a:p>
            <a:pPr lvl="0" rtl="0">
              <a:spcBef>
                <a:spcPts val="0"/>
              </a:spcBef>
              <a:buNone/>
            </a:pPr>
            <a:r>
              <a:rPr b="1" i="1" lang="en-US" sz="900">
                <a:solidFill>
                  <a:srgbClr val="222222"/>
                </a:solidFill>
                <a:highlight>
                  <a:srgbClr val="FFFFFF"/>
                </a:highlight>
              </a:rPr>
              <a:t>Delval, A., et al. "Characterization and quantification of freezing of gait in Parkinson's disease: Can detection algorithms replace clinical expert opinion?." Neurophysiologie Clinique/Clinical Neurophysiology 45.4 (2015): 305-313.</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ESD_new_GP">
  <a:themeElements>
    <a:clrScheme name="Impostazioni personalizzate 3">
      <a:dk1>
        <a:srgbClr val="000000"/>
      </a:dk1>
      <a:lt1>
        <a:srgbClr val="FFFFFF"/>
      </a:lt1>
      <a:dk2>
        <a:srgbClr val="1F497D"/>
      </a:dk2>
      <a:lt2>
        <a:srgbClr val="EEECE1"/>
      </a:lt2>
      <a:accent1>
        <a:srgbClr val="963513"/>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ESD_new_GP">
  <a:themeElements>
    <a:clrScheme name="Impostazioni personalizzate 3">
      <a:dk1>
        <a:srgbClr val="000000"/>
      </a:dk1>
      <a:lt1>
        <a:srgbClr val="FFFFFF"/>
      </a:lt1>
      <a:dk2>
        <a:srgbClr val="1F497D"/>
      </a:dk2>
      <a:lt2>
        <a:srgbClr val="EEECE1"/>
      </a:lt2>
      <a:accent1>
        <a:srgbClr val="963513"/>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