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Nunito-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Nunito-italic.fntdata"/><Relationship Id="rId6" Type="http://schemas.openxmlformats.org/officeDocument/2006/relationships/slide" Target="slides/slide2.xml"/><Relationship Id="rId18" Type="http://schemas.openxmlformats.org/officeDocument/2006/relationships/font" Target="fonts/Nuni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Salve a tutti, io sono Alessandro Fuser e sono qui oggi per parlarvi del mio progetto di Tesi Specialistica sull’apprendimento non supervisionato per l’identificazione dei contesti di Freezing of Gait, in corto FOG, in pazienti affetti da morbo di Parkinson.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dataset utilizzato per i test è composto da 10 pazienti, di cui 8 hanno avuto episodi di FOG. Ogni paziente ha seguito dei percorsi ed i dati del movimento venivano registrati da 3 accelerometri 3D, posizionati sulla caviglia, sul retro del ginocchio e nella zona lombare. Per quanto riguarda la fase 1, è stato notato fin da subito che </a:t>
            </a:r>
            <a:r>
              <a:rPr lang="it"/>
              <a:t>sussiste</a:t>
            </a:r>
            <a:r>
              <a:rPr lang="it"/>
              <a:t> una certa divisione tra i dati appartenenti al preFOG rispetto a quelli del FOG e NOFOG e, sfruttando la parte del lavoro della fase 2 riguardante la scelta degli intervalli temporali, questa distinzione è stata migliorata, soprattutto per il preFOG, sia usando i dati di un paziente alla volta che prendendo quelli di tutti i pazienti contemporaneamente, </a:t>
            </a:r>
            <a:r>
              <a:rPr lang="it"/>
              <a:t>suggerendo</a:t>
            </a:r>
            <a:r>
              <a:rPr lang="it"/>
              <a:t> che molti movimenti che portano al preFOG possono essere in comune tra i vari pazienti.</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 fase 2, che si </a:t>
            </a:r>
            <a:r>
              <a:rPr lang="it"/>
              <a:t>prefigge</a:t>
            </a:r>
            <a:r>
              <a:rPr lang="it"/>
              <a:t> </a:t>
            </a:r>
            <a:r>
              <a:rPr lang="it"/>
              <a:t>l'obiettivo di sostituire il paziente nell’etichettatura dei dati nella prima fase di test tramite un approccio non supervisionato, ossia non avendo altri dati etichettati a disposizione a priori, sembra promettente, in quanto per ogni paziente si riesce ad ottenere un’accuratezza, ossia la capacità di etichettare correttamente i dati, superiore al 70% per quasi ognuno di essi. La fase 3, che invece sfrutta dati già etichettati, per la predizione di nuovi dati riesce ad ottenere un F1-score sempre superiore al 70%, andando a migliorare l’unico lavoro presente allo stato dell’arte che usa la classe del preFOG.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Concludendo, è stato presentato un lavoro di apprendimento non supervisionato al fine di sostituire il medico che sembra promettente, anche attraverso uno studio della divisione temporale ad intervalli dei dati. Inoltre, è stato migliorato il lavoro di classificazione presente allo stato dell’arte. Tra i possibili sviluppi futuri sicuramente c’è la possibilità di migliorare ulteriormente la fase di classificazione e quella di apprendimento non supervisionato, integrando anche il tutto in un dispositivo indossabile per il paziente al fine di fornire stimoli uditori, evitando il blocco motorio.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Quello che oggi vi presenterò seguirà la seguente scaletta: innanzitutto spiegherò brevemente cosa è il FOG, per poi elencare le soluzioni che sono state affrontate fino ad oggi. Enuncerò quindi gli obiettivi del mio lavoro di tesi e dove si differenzia dai lavori presentati e la metodologia del lavoro svolto. Infine, presenterò i risultati sperimentali che sono stati ottenuti attraverso la metodologia usata ed ipotizzo possibili sviluppi al fine di continuare e migliorare questo lavoro di tesi.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Come tutti sappiamo e purtroppo qualcuno ha di noi ha potuto sperimentare di persona attraverso parenti, il Parkinson è un problema molto sentito dal paziente, che può essere debilitato anche in maniera importante da tale patologia neurodegenerativa </a:t>
            </a:r>
            <a:r>
              <a:rPr lang="it"/>
              <a:t>che coinvolge in maniera elettiva la capacità di programmare ed eseguire molti movimenti. Tra i sintomi della malattia di Parkinson, il Freezing of Gait (FOG) può sicuramente essere considerato uno dei più debilitanti. Viene  detto anche congelamento o semplicemente blocco motorio ed è un’improvvisa, temporanea e involontaria incapacità di iniziare o proseguire un movimento. I pazienti che ne soffrono affermano che “è come se i piedi rimanessero, per qualche istante, incollati al suolo e non riesco a fare il passo successivo”. Questo blocco può portare a delle cadute poiché, mentre i piedi e le gambe si bloccano, il busto prosegue nel movimento e questo può sbilanciare il paziente.</a:t>
            </a:r>
            <a:endParaRPr/>
          </a:p>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 lavori che sono stati svolti fino ad oggi riguardano principalmente l’apprendimento supervisionato, ossia l’uso di algoritmi che </a:t>
            </a:r>
            <a:r>
              <a:rPr lang="it"/>
              <a:t>sfruttano</a:t>
            </a:r>
            <a:r>
              <a:rPr lang="it"/>
              <a:t> dati i quali sono già stati divisi in determinate classi, quindi etichettati. Principalmente questi lavori si </a:t>
            </a:r>
            <a:r>
              <a:rPr lang="it"/>
              <a:t>concentrano</a:t>
            </a:r>
            <a:r>
              <a:rPr lang="it"/>
              <a:t> </a:t>
            </a:r>
            <a:r>
              <a:rPr lang="it"/>
              <a:t>nell'identificare</a:t>
            </a:r>
            <a:r>
              <a:rPr lang="it"/>
              <a:t> il FOG o il NOFOG, quindi se il paziente è in blocco motorio o meno, raggiungendo buone percentuali di accuratezza. Un solo lavoro si è concentrato sul tentare di identificare una classe intermedia tra le due, denominata preFOG, che rappresenta il passaggio da uno stato di movimento normale del paziente ad un blocco motorio, ossia il FOG.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lavoro di</a:t>
            </a:r>
            <a:r>
              <a:rPr lang="it"/>
              <a:t> tesi vuole riprendere questo lavoro e condurre innanzitutto uno studio sull’esistenza della classe chiamata preFOG e sulla sua separazione dalle altre due classi, ossia NOFOG e FOG. Successivamente, si pone l’obiettivo di sviluppare un approccio non supervisionato, ossia che usa dati non già divisi in classe da un medico, al fine di etichettare gli stessi, così da sostituire il medico nelle varie fasi di test. In questa sezione, inoltre, viene condotto uno studio di divisione ad intervalli dei dati al fine di ottenere quale sia la migliore divisione temporale degli stessi. Infine, tenta di classificare, e quindi predire, le etichette di nuovi dati, usando 3 classi, ossia le occorrenze di preFOG, FOG e i movimenti normali del paziente. </a:t>
            </a:r>
            <a:r>
              <a:rPr lang="it">
                <a:highlight>
                  <a:srgbClr val="FFFFFF"/>
                </a:highlight>
              </a:rPr>
              <a:t>L’obiettivo principale in cui la tua tesi si inserisce è quello di realizzare un dispositivo indossabile per evitare FOG.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L’obiettivo finale della tesi sarebbe quello di applicare gli algoritmi sviluppati in un contesto real time attraverso un dispositivo indossabile dal paziente definito dal seguente schema: raccolgo dati dal dispositivo ed attraverso un apprendimento non supervisionato li etichetto per poi allenare un classificatore su tali dati al fine di rilevare, in tempo reale attraverso un dispositivo, le occorrenze di preFOG, fornendo uno stimolo uditorio al paziente per evitare il blocco del </a:t>
            </a:r>
            <a:r>
              <a:rPr lang="it"/>
              <a:t>movimento</a:t>
            </a:r>
            <a:r>
              <a:rPr lang="it"/>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primo passo che è stato fatto, quindi, è quello di studiare l’esistenza della classe preFOG. Per fare questo, abbiamo usato dei dati provenienti da accelerometri posizionati sul paziente ed etichettati da un medico. Per prima cosa, i dati vengono vettorizzati, ossia quelli presi in un intervallo temporale vengono posti su un’unica riga, ossia vettore, invece di averli in più colonne e righe. Questi vengono poi studiati da un discriminante lineare, il cui scopo è determinare se esiste una divisione tra i dati delle varie classi passate in input. Questo passo permette di studiare se esiste la divisione che cerchiamo, ossia tra il preFOG ed il FOG e NOFOG.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Il secondo obiettivo della tesi, come detto, è di sviluppare un approccio non supervisionato per etichettare dati. Per fare questo, sono stati presi valori derivanti da accelerometri, pre processati e, scegliendo un valore di intervallo temporale con una certa sovrapposizione tra gli intervalli stessi, si calcolano delle feature, o caratteristiche, dei dati. Sulla scelta </a:t>
            </a:r>
            <a:r>
              <a:rPr lang="it"/>
              <a:t>appropriata</a:t>
            </a:r>
            <a:r>
              <a:rPr lang="it"/>
              <a:t> dell’intervallo temporale è stato condotto uno studio attraverso diverse possibili combinazioni tra la durata dell’intervallo stesso e la durata della sovrapposizione delle finestre temporali. Alle feature ottenute vengono applicati degli algoritmi di clustering, quali k-means, reti neurali o c-means, al fine di creare le etichette per i dati. Queste vengono confrontate con le etichette fornite dal paziente per valutare la bontà della metodologia sviluppata.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Per classificare e quindi predire a quale istanza, se di FOG, preFOG o NOFOG, appartengono nuovi dati a partire dalle etichette di un dataset, viene allenato un classificatore, nel nostro caso il k-nearest neighbors, dopo aver applicato la metodologia della fase 1, ossia il discriminante lineare. Una volta che il classificatore è allenato su tali dati, si prendono nuove istanze non ancora etichettate e si passano in input al classificatore, il quale restituisce l’etichettatura dei nuovi dati al fine di identificare le occorrenze di preFOG. Questo permetterebbe una previsione del FOG in quanto si riuscirebbe a dare uno stimolo uditorio al paziente, evitandogli il blocco del movimento.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Shape 10"/>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 name="Shape 1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4" name="Shape 14"/>
          <p:cNvGrpSpPr/>
          <p:nvPr/>
        </p:nvGrpSpPr>
        <p:grpSpPr>
          <a:xfrm>
            <a:off x="255200" y="592"/>
            <a:ext cx="2250363" cy="1044300"/>
            <a:chOff x="255200" y="592"/>
            <a:chExt cx="2250363" cy="1044300"/>
          </a:xfrm>
        </p:grpSpPr>
        <p:sp>
          <p:nvSpPr>
            <p:cNvPr id="15" name="Shape 15"/>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 name="Shape 16"/>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7" name="Shape 17"/>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8" name="Shape 18"/>
          <p:cNvGrpSpPr/>
          <p:nvPr/>
        </p:nvGrpSpPr>
        <p:grpSpPr>
          <a:xfrm>
            <a:off x="905395" y="592"/>
            <a:ext cx="2250363" cy="1044300"/>
            <a:chOff x="905395" y="592"/>
            <a:chExt cx="2250363" cy="1044300"/>
          </a:xfrm>
        </p:grpSpPr>
        <p:sp>
          <p:nvSpPr>
            <p:cNvPr id="19" name="Shape 19"/>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0" name="Shape 20"/>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 name="Shape 21"/>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2" name="Shape 22"/>
          <p:cNvGrpSpPr/>
          <p:nvPr/>
        </p:nvGrpSpPr>
        <p:grpSpPr>
          <a:xfrm>
            <a:off x="7057468" y="5088"/>
            <a:ext cx="1851282" cy="752108"/>
            <a:chOff x="6917201" y="0"/>
            <a:chExt cx="2227777" cy="863400"/>
          </a:xfrm>
        </p:grpSpPr>
        <p:sp>
          <p:nvSpPr>
            <p:cNvPr id="23" name="Shape 2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26" name="Shape 26"/>
          <p:cNvGrpSpPr/>
          <p:nvPr/>
        </p:nvGrpSpPr>
        <p:grpSpPr>
          <a:xfrm>
            <a:off x="6553032" y="4217852"/>
            <a:ext cx="2389068" cy="925737"/>
            <a:chOff x="6917201" y="0"/>
            <a:chExt cx="2227777" cy="863400"/>
          </a:xfrm>
        </p:grpSpPr>
        <p:sp>
          <p:nvSpPr>
            <p:cNvPr id="27" name="Shape 27"/>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30" name="Shape 30"/>
          <p:cNvGrpSpPr/>
          <p:nvPr/>
        </p:nvGrpSpPr>
        <p:grpSpPr>
          <a:xfrm>
            <a:off x="199149" y="4055652"/>
            <a:ext cx="2795414" cy="1083308"/>
            <a:chOff x="6917201" y="0"/>
            <a:chExt cx="2227777" cy="863400"/>
          </a:xfrm>
        </p:grpSpPr>
        <p:sp>
          <p:nvSpPr>
            <p:cNvPr id="31" name="Shape 31"/>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4" name="Shape 34"/>
          <p:cNvSpPr txBox="1"/>
          <p:nvPr>
            <p:ph type="ctrTitle"/>
          </p:nvPr>
        </p:nvSpPr>
        <p:spPr>
          <a:xfrm>
            <a:off x="1858703" y="1822833"/>
            <a:ext cx="5361300" cy="1448100"/>
          </a:xfrm>
          <a:prstGeom prst="rect">
            <a:avLst/>
          </a:prstGeom>
        </p:spPr>
        <p:txBody>
          <a:bodyPr anchorCtr="0" anchor="ctr"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Shape 35"/>
          <p:cNvSpPr txBox="1"/>
          <p:nvPr>
            <p:ph idx="1" type="subTitle"/>
          </p:nvPr>
        </p:nvSpPr>
        <p:spPr>
          <a:xfrm>
            <a:off x="1858700" y="3413158"/>
            <a:ext cx="5361300" cy="52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Shape 3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Shape 110"/>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1" name="Shape 111"/>
          <p:cNvGrpSpPr/>
          <p:nvPr/>
        </p:nvGrpSpPr>
        <p:grpSpPr>
          <a:xfrm>
            <a:off x="5959222" y="4119576"/>
            <a:ext cx="2520952" cy="1024165"/>
            <a:chOff x="6917201" y="0"/>
            <a:chExt cx="2227777" cy="863400"/>
          </a:xfrm>
        </p:grpSpPr>
        <p:sp>
          <p:nvSpPr>
            <p:cNvPr id="112" name="Shape 112"/>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115" name="Shape 115"/>
          <p:cNvGrpSpPr/>
          <p:nvPr/>
        </p:nvGrpSpPr>
        <p:grpSpPr>
          <a:xfrm>
            <a:off x="199149" y="2"/>
            <a:ext cx="2795414" cy="1083308"/>
            <a:chOff x="6917201" y="0"/>
            <a:chExt cx="2227777" cy="863400"/>
          </a:xfrm>
        </p:grpSpPr>
        <p:sp>
          <p:nvSpPr>
            <p:cNvPr id="116" name="Shape 116"/>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19" name="Shape 119"/>
          <p:cNvSpPr txBox="1"/>
          <p:nvPr>
            <p:ph type="title"/>
          </p:nvPr>
        </p:nvSpPr>
        <p:spPr>
          <a:xfrm>
            <a:off x="1385850" y="1383850"/>
            <a:ext cx="6372300" cy="13797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p:txBody>
      </p:sp>
      <p:sp>
        <p:nvSpPr>
          <p:cNvPr id="120" name="Shape 120"/>
          <p:cNvSpPr txBox="1"/>
          <p:nvPr>
            <p:ph idx="1" type="body"/>
          </p:nvPr>
        </p:nvSpPr>
        <p:spPr>
          <a:xfrm>
            <a:off x="1385850" y="2863850"/>
            <a:ext cx="6372300" cy="641100"/>
          </a:xfrm>
          <a:prstGeom prst="rect">
            <a:avLst/>
          </a:prstGeom>
        </p:spPr>
        <p:txBody>
          <a:bodyPr anchorCtr="0" anchor="t" bIns="91425" lIns="91425" spcFirstLastPara="1" rIns="91425" wrap="square" tIns="91425"/>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Shape 12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2" name="Shape 122"/>
        <p:cNvGrpSpPr/>
        <p:nvPr/>
      </p:nvGrpSpPr>
      <p:grpSpPr>
        <a:xfrm>
          <a:off x="0" y="0"/>
          <a:ext cx="0" cy="0"/>
          <a:chOff x="0" y="0"/>
          <a:chExt cx="0" cy="0"/>
        </a:xfrm>
      </p:grpSpPr>
      <p:sp>
        <p:nvSpPr>
          <p:cNvPr id="123" name="Shape 12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Shape 38"/>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39" name="Shape 39"/>
          <p:cNvGrpSpPr/>
          <p:nvPr/>
        </p:nvGrpSpPr>
        <p:grpSpPr>
          <a:xfrm>
            <a:off x="5594191" y="3961115"/>
            <a:ext cx="2910145" cy="1182340"/>
            <a:chOff x="6917201" y="0"/>
            <a:chExt cx="2227777" cy="863400"/>
          </a:xfrm>
        </p:grpSpPr>
        <p:sp>
          <p:nvSpPr>
            <p:cNvPr id="40" name="Shape 4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 name="Shape 4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 name="Shape 42"/>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43" name="Shape 43"/>
          <p:cNvGrpSpPr/>
          <p:nvPr/>
        </p:nvGrpSpPr>
        <p:grpSpPr>
          <a:xfrm>
            <a:off x="199149" y="2"/>
            <a:ext cx="2795414" cy="1083308"/>
            <a:chOff x="6917201" y="0"/>
            <a:chExt cx="2227777" cy="863400"/>
          </a:xfrm>
        </p:grpSpPr>
        <p:sp>
          <p:nvSpPr>
            <p:cNvPr id="44" name="Shape 44"/>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5" name="Shape 45"/>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6" name="Shape 46"/>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7" name="Shape 47"/>
          <p:cNvSpPr txBox="1"/>
          <p:nvPr>
            <p:ph type="title"/>
          </p:nvPr>
        </p:nvSpPr>
        <p:spPr>
          <a:xfrm>
            <a:off x="1888684" y="1746100"/>
            <a:ext cx="5377500" cy="1646100"/>
          </a:xfrm>
          <a:prstGeom prst="rect">
            <a:avLst/>
          </a:prstGeom>
        </p:spPr>
        <p:txBody>
          <a:bodyPr anchorCtr="0" anchor="ctr" bIns="91425" lIns="91425" spcFirstLastPara="1" rIns="91425" wrap="square" tIns="91425"/>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Shape 4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Shape 50"/>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2" name="Shape 5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3" name="Shape 53"/>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Shape 54"/>
          <p:cNvSpPr txBox="1"/>
          <p:nvPr>
            <p:ph idx="1" type="body"/>
          </p:nvPr>
        </p:nvSpPr>
        <p:spPr>
          <a:xfrm>
            <a:off x="819150" y="1990725"/>
            <a:ext cx="75057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Shape 5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8" name="Shape 58"/>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0" name="Shape 60"/>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Shape 61"/>
          <p:cNvSpPr txBox="1"/>
          <p:nvPr>
            <p:ph idx="1" type="body"/>
          </p:nvPr>
        </p:nvSpPr>
        <p:spPr>
          <a:xfrm>
            <a:off x="819150"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Shape 62"/>
          <p:cNvSpPr txBox="1"/>
          <p:nvPr>
            <p:ph idx="2" type="body"/>
          </p:nvPr>
        </p:nvSpPr>
        <p:spPr>
          <a:xfrm>
            <a:off x="4638675" y="1990725"/>
            <a:ext cx="3686100" cy="24480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Shape 6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Shape 6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6" name="Shape 6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7" name="Shape 6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8" name="Shape 68"/>
          <p:cNvSpPr txBox="1"/>
          <p:nvPr>
            <p:ph type="title"/>
          </p:nvPr>
        </p:nvSpPr>
        <p:spPr>
          <a:xfrm>
            <a:off x="819150" y="845600"/>
            <a:ext cx="7505700" cy="9546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Shape 6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Shape 7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txBox="1"/>
          <p:nvPr>
            <p:ph type="title"/>
          </p:nvPr>
        </p:nvSpPr>
        <p:spPr>
          <a:xfrm>
            <a:off x="819150" y="845600"/>
            <a:ext cx="3709200" cy="1383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Shape 75"/>
          <p:cNvSpPr txBox="1"/>
          <p:nvPr>
            <p:ph idx="1" type="body"/>
          </p:nvPr>
        </p:nvSpPr>
        <p:spPr>
          <a:xfrm>
            <a:off x="830700" y="2319050"/>
            <a:ext cx="3709200" cy="2119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Shape 7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Shape 7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0" name="Shape 80"/>
          <p:cNvGrpSpPr/>
          <p:nvPr/>
        </p:nvGrpSpPr>
        <p:grpSpPr>
          <a:xfrm>
            <a:off x="255991" y="-118"/>
            <a:ext cx="2251347" cy="1043408"/>
            <a:chOff x="3961956" y="4383950"/>
            <a:chExt cx="1160548" cy="548700"/>
          </a:xfrm>
        </p:grpSpPr>
        <p:sp>
          <p:nvSpPr>
            <p:cNvPr id="81" name="Shape 81"/>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4" name="Shape 8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85" name="Shape 85"/>
          <p:cNvGrpSpPr/>
          <p:nvPr/>
        </p:nvGrpSpPr>
        <p:grpSpPr>
          <a:xfrm>
            <a:off x="34934" y="4522125"/>
            <a:ext cx="1593306" cy="617072"/>
            <a:chOff x="6917201" y="0"/>
            <a:chExt cx="2227777" cy="863400"/>
          </a:xfrm>
        </p:grpSpPr>
        <p:sp>
          <p:nvSpPr>
            <p:cNvPr id="86" name="Shape 86"/>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grpSp>
        <p:nvGrpSpPr>
          <p:cNvPr id="89" name="Shape 89"/>
          <p:cNvGrpSpPr/>
          <p:nvPr/>
        </p:nvGrpSpPr>
        <p:grpSpPr>
          <a:xfrm>
            <a:off x="5886353" y="1243"/>
            <a:ext cx="3257455" cy="1261514"/>
            <a:chOff x="6917201" y="0"/>
            <a:chExt cx="2227777" cy="863400"/>
          </a:xfrm>
        </p:grpSpPr>
        <p:sp>
          <p:nvSpPr>
            <p:cNvPr id="90" name="Shape 90"/>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2" name="Shape 9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3" name="Shape 93"/>
          <p:cNvSpPr txBox="1"/>
          <p:nvPr>
            <p:ph type="title"/>
          </p:nvPr>
        </p:nvSpPr>
        <p:spPr>
          <a:xfrm>
            <a:off x="1393929" y="1301146"/>
            <a:ext cx="6366900" cy="2539200"/>
          </a:xfrm>
          <a:prstGeom prst="rect">
            <a:avLst/>
          </a:prstGeom>
        </p:spPr>
        <p:txBody>
          <a:bodyPr anchorCtr="0" anchor="ctr" bIns="91425" lIns="91425" spcFirstLastPara="1" rIns="91425" wrap="square" tIns="91425"/>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Shape 9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Shape 9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7" name="Shape 97"/>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txBox="1"/>
          <p:nvPr>
            <p:ph type="title"/>
          </p:nvPr>
        </p:nvSpPr>
        <p:spPr>
          <a:xfrm>
            <a:off x="819150" y="845600"/>
            <a:ext cx="6424200" cy="705000"/>
          </a:xfrm>
          <a:prstGeom prst="rect">
            <a:avLst/>
          </a:prstGeom>
        </p:spPr>
        <p:txBody>
          <a:bodyPr anchorCtr="0" anchor="t" bIns="91425" lIns="91425" spcFirstLastPara="1" rIns="91425" wrap="square" tIns="91425"/>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Shape 100"/>
          <p:cNvSpPr txBox="1"/>
          <p:nvPr>
            <p:ph idx="1" type="subTitle"/>
          </p:nvPr>
        </p:nvSpPr>
        <p:spPr>
          <a:xfrm>
            <a:off x="819150" y="1550700"/>
            <a:ext cx="5859900" cy="3936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Shape 101"/>
          <p:cNvSpPr txBox="1"/>
          <p:nvPr>
            <p:ph idx="2" type="body"/>
          </p:nvPr>
        </p:nvSpPr>
        <p:spPr>
          <a:xfrm>
            <a:off x="819150" y="2467050"/>
            <a:ext cx="5859900" cy="2095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Shape 10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Shape 104"/>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Shape 105"/>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7" name="Shape 107"/>
          <p:cNvSpPr txBox="1"/>
          <p:nvPr>
            <p:ph idx="1" type="body"/>
          </p:nvPr>
        </p:nvSpPr>
        <p:spPr>
          <a:xfrm>
            <a:off x="328025" y="4163500"/>
            <a:ext cx="7415100" cy="605100"/>
          </a:xfrm>
          <a:prstGeom prst="rect">
            <a:avLst/>
          </a:prstGeom>
        </p:spPr>
        <p:txBody>
          <a:bodyPr anchorCtr="0" anchor="b"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8" name="Shape 10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hift">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Shape 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Shape 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it" sz="2400"/>
              <a:t>Apprendimento non supervisionato per l’identificazione di contesti di Freezing of Gait (FOG) in pazienti affetti da Morbo di Parkinson</a:t>
            </a:r>
            <a:endParaRPr sz="2400"/>
          </a:p>
        </p:txBody>
      </p:sp>
      <p:sp>
        <p:nvSpPr>
          <p:cNvPr id="129" name="Shape 129"/>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it"/>
              <a:t>Laureando - Alessandro Fuser VR405372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819150" y="3483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Risultati Sperimentali</a:t>
            </a:r>
            <a:endParaRPr/>
          </a:p>
        </p:txBody>
      </p:sp>
      <p:sp>
        <p:nvSpPr>
          <p:cNvPr id="255" name="Shape 255"/>
          <p:cNvSpPr txBox="1"/>
          <p:nvPr/>
        </p:nvSpPr>
        <p:spPr>
          <a:xfrm>
            <a:off x="3338000" y="1712025"/>
            <a:ext cx="2455200" cy="866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Studio delle 3 classi usando LDA su singolo paziente...</a:t>
            </a:r>
            <a:endParaRPr/>
          </a:p>
        </p:txBody>
      </p:sp>
      <p:sp>
        <p:nvSpPr>
          <p:cNvPr id="256" name="Shape 256"/>
          <p:cNvSpPr txBox="1"/>
          <p:nvPr/>
        </p:nvSpPr>
        <p:spPr>
          <a:xfrm>
            <a:off x="3806688" y="2731575"/>
            <a:ext cx="1591500" cy="398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Studio intervallo</a:t>
            </a:r>
            <a:endParaRPr/>
          </a:p>
        </p:txBody>
      </p:sp>
      <p:pic>
        <p:nvPicPr>
          <p:cNvPr id="257" name="Shape 257"/>
          <p:cNvPicPr preferRelativeResize="0"/>
          <p:nvPr/>
        </p:nvPicPr>
        <p:blipFill>
          <a:blip r:embed="rId3">
            <a:alphaModFix/>
          </a:blip>
          <a:stretch>
            <a:fillRect/>
          </a:stretch>
        </p:blipFill>
        <p:spPr>
          <a:xfrm>
            <a:off x="206475" y="1886138"/>
            <a:ext cx="2721174" cy="1395425"/>
          </a:xfrm>
          <a:prstGeom prst="rect">
            <a:avLst/>
          </a:prstGeom>
          <a:noFill/>
          <a:ln>
            <a:noFill/>
          </a:ln>
        </p:spPr>
      </p:pic>
      <p:pic>
        <p:nvPicPr>
          <p:cNvPr id="258" name="Shape 258"/>
          <p:cNvPicPr preferRelativeResize="0"/>
          <p:nvPr/>
        </p:nvPicPr>
        <p:blipFill>
          <a:blip r:embed="rId4">
            <a:alphaModFix/>
          </a:blip>
          <a:stretch>
            <a:fillRect/>
          </a:stretch>
        </p:blipFill>
        <p:spPr>
          <a:xfrm>
            <a:off x="5793197" y="1797275"/>
            <a:ext cx="3081904" cy="1573175"/>
          </a:xfrm>
          <a:prstGeom prst="rect">
            <a:avLst/>
          </a:prstGeom>
          <a:noFill/>
          <a:ln>
            <a:noFill/>
          </a:ln>
        </p:spPr>
      </p:pic>
      <p:sp>
        <p:nvSpPr>
          <p:cNvPr id="259" name="Shape 259"/>
          <p:cNvSpPr/>
          <p:nvPr/>
        </p:nvSpPr>
        <p:spPr>
          <a:xfrm>
            <a:off x="3983475" y="3069275"/>
            <a:ext cx="1120200" cy="36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260" name="Shape 260"/>
          <p:cNvPicPr preferRelativeResize="0"/>
          <p:nvPr/>
        </p:nvPicPr>
        <p:blipFill>
          <a:blip r:embed="rId5">
            <a:alphaModFix/>
          </a:blip>
          <a:stretch>
            <a:fillRect/>
          </a:stretch>
        </p:blipFill>
        <p:spPr>
          <a:xfrm>
            <a:off x="206475" y="3367500"/>
            <a:ext cx="2721175" cy="1573168"/>
          </a:xfrm>
          <a:prstGeom prst="rect">
            <a:avLst/>
          </a:prstGeom>
          <a:noFill/>
          <a:ln>
            <a:noFill/>
          </a:ln>
        </p:spPr>
      </p:pic>
      <p:pic>
        <p:nvPicPr>
          <p:cNvPr id="261" name="Shape 261"/>
          <p:cNvPicPr preferRelativeResize="0"/>
          <p:nvPr/>
        </p:nvPicPr>
        <p:blipFill>
          <a:blip r:embed="rId6">
            <a:alphaModFix/>
          </a:blip>
          <a:stretch>
            <a:fillRect/>
          </a:stretch>
        </p:blipFill>
        <p:spPr>
          <a:xfrm>
            <a:off x="5793125" y="3367500"/>
            <a:ext cx="2928998" cy="1573175"/>
          </a:xfrm>
          <a:prstGeom prst="rect">
            <a:avLst/>
          </a:prstGeom>
          <a:noFill/>
          <a:ln>
            <a:noFill/>
          </a:ln>
        </p:spPr>
      </p:pic>
      <p:sp>
        <p:nvSpPr>
          <p:cNvPr id="262" name="Shape 262"/>
          <p:cNvSpPr txBox="1"/>
          <p:nvPr/>
        </p:nvSpPr>
        <p:spPr>
          <a:xfrm>
            <a:off x="3338000" y="3822100"/>
            <a:ext cx="2455200" cy="618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a:t>
            </a:r>
            <a:r>
              <a:rPr lang="it"/>
              <a:t>e tutti i pazienti contemporaneamente</a:t>
            </a:r>
            <a:endParaRPr/>
          </a:p>
        </p:txBody>
      </p:sp>
      <p:sp>
        <p:nvSpPr>
          <p:cNvPr id="263" name="Shape 263"/>
          <p:cNvSpPr txBox="1"/>
          <p:nvPr/>
        </p:nvSpPr>
        <p:spPr>
          <a:xfrm>
            <a:off x="440475" y="1001700"/>
            <a:ext cx="8281800" cy="4773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it"/>
              <a:t>Dataset utilizzato: 10 pazienti, dati da 3 accelerometri, per ogni </a:t>
            </a:r>
            <a:r>
              <a:rPr lang="it"/>
              <a:t>accelerometro</a:t>
            </a:r>
            <a:r>
              <a:rPr lang="it"/>
              <a:t> 3 assi</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Risultati Sperimentali</a:t>
            </a:r>
            <a:endParaRPr/>
          </a:p>
        </p:txBody>
      </p:sp>
      <p:pic>
        <p:nvPicPr>
          <p:cNvPr id="269" name="Shape 269" title="Points scored"/>
          <p:cNvPicPr preferRelativeResize="0"/>
          <p:nvPr/>
        </p:nvPicPr>
        <p:blipFill rotWithShape="1">
          <a:blip r:embed="rId3">
            <a:alphaModFix/>
          </a:blip>
          <a:srcRect b="-4351" l="-2431" r="-1920" t="0"/>
          <a:stretch/>
        </p:blipFill>
        <p:spPr>
          <a:xfrm>
            <a:off x="819150" y="1515900"/>
            <a:ext cx="3671751" cy="2217250"/>
          </a:xfrm>
          <a:prstGeom prst="rect">
            <a:avLst/>
          </a:prstGeom>
          <a:noFill/>
          <a:ln>
            <a:noFill/>
          </a:ln>
        </p:spPr>
      </p:pic>
      <p:pic>
        <p:nvPicPr>
          <p:cNvPr id="270" name="Shape 270" title="Points scored"/>
          <p:cNvPicPr preferRelativeResize="0"/>
          <p:nvPr/>
        </p:nvPicPr>
        <p:blipFill>
          <a:blip r:embed="rId4">
            <a:alphaModFix/>
          </a:blip>
          <a:stretch>
            <a:fillRect/>
          </a:stretch>
        </p:blipFill>
        <p:spPr>
          <a:xfrm>
            <a:off x="4703475" y="2578500"/>
            <a:ext cx="3585870" cy="2217250"/>
          </a:xfrm>
          <a:prstGeom prst="rect">
            <a:avLst/>
          </a:prstGeom>
          <a:noFill/>
          <a:ln>
            <a:noFill/>
          </a:ln>
        </p:spPr>
      </p:pic>
      <p:sp>
        <p:nvSpPr>
          <p:cNvPr id="271" name="Shape 271"/>
          <p:cNvSpPr txBox="1"/>
          <p:nvPr/>
        </p:nvSpPr>
        <p:spPr>
          <a:xfrm>
            <a:off x="5268961" y="1979125"/>
            <a:ext cx="2454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Miglioramento del F1-score</a:t>
            </a:r>
            <a:endParaRPr/>
          </a:p>
        </p:txBody>
      </p:sp>
      <p:sp>
        <p:nvSpPr>
          <p:cNvPr id="272" name="Shape 272"/>
          <p:cNvSpPr txBox="1"/>
          <p:nvPr/>
        </p:nvSpPr>
        <p:spPr>
          <a:xfrm>
            <a:off x="1075075" y="3733150"/>
            <a:ext cx="3159900" cy="477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Sostituzione del medico promettente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Shape 27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Conclusioni e Sviluppi Futuri</a:t>
            </a:r>
            <a:endParaRPr/>
          </a:p>
        </p:txBody>
      </p:sp>
      <p:sp>
        <p:nvSpPr>
          <p:cNvPr id="278" name="Shape 278"/>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11150" lvl="0" marL="457200" rtl="0">
              <a:spcBef>
                <a:spcPts val="0"/>
              </a:spcBef>
              <a:spcAft>
                <a:spcPts val="0"/>
              </a:spcAft>
              <a:buSzPts val="1300"/>
              <a:buChar char="●"/>
            </a:pPr>
            <a:r>
              <a:rPr lang="it"/>
              <a:t>Primo approccio non supervisionato, studio temporale e miglioramento per l’identificazione a 3 classi</a:t>
            </a:r>
            <a:endParaRPr/>
          </a:p>
          <a:p>
            <a:pPr indent="-311150" lvl="0" marL="457200" rtl="0">
              <a:spcBef>
                <a:spcPts val="0"/>
              </a:spcBef>
              <a:spcAft>
                <a:spcPts val="0"/>
              </a:spcAft>
              <a:buSzPts val="1300"/>
              <a:buChar char="●"/>
            </a:pPr>
            <a:r>
              <a:rPr lang="it"/>
              <a:t>Miglioramento metodologia di apprendimento non supervisionato per creazione etichette</a:t>
            </a:r>
            <a:endParaRPr/>
          </a:p>
          <a:p>
            <a:pPr indent="-311150" lvl="0" marL="457200" rtl="0">
              <a:spcBef>
                <a:spcPts val="0"/>
              </a:spcBef>
              <a:spcAft>
                <a:spcPts val="0"/>
              </a:spcAft>
              <a:buSzPts val="1300"/>
              <a:buChar char="●"/>
            </a:pPr>
            <a:r>
              <a:rPr lang="it"/>
              <a:t>Miglioramento della predizione su nuovi dati</a:t>
            </a:r>
            <a:endParaRPr/>
          </a:p>
          <a:p>
            <a:pPr indent="-311150" lvl="0" marL="457200" rtl="0">
              <a:spcBef>
                <a:spcPts val="0"/>
              </a:spcBef>
              <a:spcAft>
                <a:spcPts val="0"/>
              </a:spcAft>
              <a:buSzPts val="1300"/>
              <a:buChar char="●"/>
            </a:pPr>
            <a:r>
              <a:rPr lang="it"/>
              <a:t>Implementazione real-time dell’algoritmo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000"/>
                                        <p:tgtEl>
                                          <p:spTgt spid="27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Agenda</a:t>
            </a:r>
            <a:endParaRPr/>
          </a:p>
        </p:txBody>
      </p:sp>
      <p:sp>
        <p:nvSpPr>
          <p:cNvPr id="135" name="Shape 135"/>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it" sz="1800"/>
              <a:t>Definizione del problema del Freezing of Gait</a:t>
            </a:r>
            <a:endParaRPr sz="1800"/>
          </a:p>
          <a:p>
            <a:pPr indent="-342900" lvl="0" marL="457200" rtl="0">
              <a:spcBef>
                <a:spcPts val="0"/>
              </a:spcBef>
              <a:spcAft>
                <a:spcPts val="0"/>
              </a:spcAft>
              <a:buSzPts val="1800"/>
              <a:buChar char="●"/>
            </a:pPr>
            <a:r>
              <a:rPr lang="it" sz="1800"/>
              <a:t>Stato dell’arte</a:t>
            </a:r>
            <a:endParaRPr sz="1800"/>
          </a:p>
          <a:p>
            <a:pPr indent="-342900" lvl="0" marL="457200" rtl="0">
              <a:spcBef>
                <a:spcPts val="0"/>
              </a:spcBef>
              <a:spcAft>
                <a:spcPts val="0"/>
              </a:spcAft>
              <a:buSzPts val="1800"/>
              <a:buChar char="●"/>
            </a:pPr>
            <a:r>
              <a:rPr lang="it" sz="1800"/>
              <a:t>Obiettivi della Tesi</a:t>
            </a:r>
            <a:endParaRPr sz="1800"/>
          </a:p>
          <a:p>
            <a:pPr indent="-342900" lvl="0" marL="457200" rtl="0">
              <a:spcBef>
                <a:spcPts val="0"/>
              </a:spcBef>
              <a:spcAft>
                <a:spcPts val="0"/>
              </a:spcAft>
              <a:buSzPts val="1800"/>
              <a:buChar char="●"/>
            </a:pPr>
            <a:r>
              <a:rPr lang="it" sz="1800"/>
              <a:t>Metodologia Seguita</a:t>
            </a:r>
            <a:endParaRPr sz="1800"/>
          </a:p>
          <a:p>
            <a:pPr indent="-342900" lvl="0" marL="457200" rtl="0">
              <a:spcBef>
                <a:spcPts val="0"/>
              </a:spcBef>
              <a:spcAft>
                <a:spcPts val="0"/>
              </a:spcAft>
              <a:buSzPts val="1800"/>
              <a:buChar char="●"/>
            </a:pPr>
            <a:r>
              <a:rPr lang="it" sz="1800"/>
              <a:t>Risultati Sperimentali</a:t>
            </a:r>
            <a:endParaRPr sz="1800"/>
          </a:p>
          <a:p>
            <a:pPr indent="-342900" lvl="0" marL="457200" rtl="0">
              <a:spcBef>
                <a:spcPts val="0"/>
              </a:spcBef>
              <a:spcAft>
                <a:spcPts val="0"/>
              </a:spcAft>
              <a:buSzPts val="1800"/>
              <a:buChar char="●"/>
            </a:pPr>
            <a:r>
              <a:rPr lang="it" sz="1800"/>
              <a:t>Conclusione e Sviluppi Futuri</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
                                        <p:tgtEl>
                                          <p:spTgt spid="13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Freezing of Gait</a:t>
            </a:r>
            <a:endParaRPr/>
          </a:p>
        </p:txBody>
      </p:sp>
      <p:sp>
        <p:nvSpPr>
          <p:cNvPr id="141" name="Shape 141"/>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i="1" lang="it" sz="3000">
                <a:latin typeface="Arial"/>
                <a:ea typeface="Arial"/>
                <a:cs typeface="Arial"/>
                <a:sym typeface="Arial"/>
              </a:rPr>
              <a:t>«è come se i piedi rimanessero, per qualche istante, incollati al suolo con la conseguente impossibilità di eseguire il passo successivo».</a:t>
            </a:r>
            <a:endParaRPr i="1" sz="3000">
              <a:latin typeface="Arial"/>
              <a:ea typeface="Arial"/>
              <a:cs typeface="Arial"/>
              <a:sym typeface="Arial"/>
            </a:endParaRPr>
          </a:p>
          <a:p>
            <a:pPr indent="0" lvl="0" marL="0">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Stato dell’arte</a:t>
            </a:r>
            <a:endParaRPr/>
          </a:p>
        </p:txBody>
      </p:sp>
      <p:cxnSp>
        <p:nvCxnSpPr>
          <p:cNvPr id="147" name="Shape 147"/>
          <p:cNvCxnSpPr/>
          <p:nvPr/>
        </p:nvCxnSpPr>
        <p:spPr>
          <a:xfrm flipH="1" rot="10800000">
            <a:off x="1804649" y="1800325"/>
            <a:ext cx="15300" cy="2959800"/>
          </a:xfrm>
          <a:prstGeom prst="straightConnector1">
            <a:avLst/>
          </a:prstGeom>
          <a:noFill/>
          <a:ln cap="flat" cmpd="sng" w="9525">
            <a:solidFill>
              <a:schemeClr val="dk2"/>
            </a:solidFill>
            <a:prstDash val="solid"/>
            <a:round/>
            <a:headEnd len="med" w="med" type="none"/>
            <a:tailEnd len="med" w="med" type="triangle"/>
          </a:ln>
        </p:spPr>
      </p:cxnSp>
      <p:cxnSp>
        <p:nvCxnSpPr>
          <p:cNvPr id="148" name="Shape 148"/>
          <p:cNvCxnSpPr/>
          <p:nvPr/>
        </p:nvCxnSpPr>
        <p:spPr>
          <a:xfrm flipH="1" rot="10800000">
            <a:off x="1804649" y="4743325"/>
            <a:ext cx="5225700" cy="16800"/>
          </a:xfrm>
          <a:prstGeom prst="straightConnector1">
            <a:avLst/>
          </a:prstGeom>
          <a:noFill/>
          <a:ln cap="flat" cmpd="sng" w="9525">
            <a:solidFill>
              <a:schemeClr val="dk2"/>
            </a:solidFill>
            <a:prstDash val="solid"/>
            <a:round/>
            <a:headEnd len="med" w="med" type="none"/>
            <a:tailEnd len="med" w="med" type="triangle"/>
          </a:ln>
        </p:spPr>
      </p:cxnSp>
      <p:cxnSp>
        <p:nvCxnSpPr>
          <p:cNvPr id="149" name="Shape 149"/>
          <p:cNvCxnSpPr/>
          <p:nvPr/>
        </p:nvCxnSpPr>
        <p:spPr>
          <a:xfrm>
            <a:off x="1815406" y="3312891"/>
            <a:ext cx="5232600" cy="8400"/>
          </a:xfrm>
          <a:prstGeom prst="straightConnector1">
            <a:avLst/>
          </a:prstGeom>
          <a:noFill/>
          <a:ln cap="flat" cmpd="sng" w="19050">
            <a:solidFill>
              <a:schemeClr val="dk2"/>
            </a:solidFill>
            <a:prstDash val="lgDash"/>
            <a:round/>
            <a:headEnd len="med" w="med" type="none"/>
            <a:tailEnd len="med" w="med" type="none"/>
          </a:ln>
        </p:spPr>
      </p:cxnSp>
      <p:cxnSp>
        <p:nvCxnSpPr>
          <p:cNvPr id="150" name="Shape 150"/>
          <p:cNvCxnSpPr/>
          <p:nvPr/>
        </p:nvCxnSpPr>
        <p:spPr>
          <a:xfrm flipH="1" rot="10800000">
            <a:off x="4562210" y="1816212"/>
            <a:ext cx="21600" cy="2943300"/>
          </a:xfrm>
          <a:prstGeom prst="straightConnector1">
            <a:avLst/>
          </a:prstGeom>
          <a:noFill/>
          <a:ln cap="flat" cmpd="sng" w="19050">
            <a:solidFill>
              <a:schemeClr val="dk2"/>
            </a:solidFill>
            <a:prstDash val="lgDash"/>
            <a:round/>
            <a:headEnd len="med" w="med" type="none"/>
            <a:tailEnd len="med" w="med" type="none"/>
          </a:ln>
        </p:spPr>
      </p:cxnSp>
      <p:sp>
        <p:nvSpPr>
          <p:cNvPr id="151" name="Shape 151"/>
          <p:cNvSpPr txBox="1"/>
          <p:nvPr/>
        </p:nvSpPr>
        <p:spPr>
          <a:xfrm>
            <a:off x="2418238" y="1567600"/>
            <a:ext cx="1985100" cy="245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SUPERVISIONATO</a:t>
            </a:r>
            <a:endParaRPr/>
          </a:p>
        </p:txBody>
      </p:sp>
      <p:sp>
        <p:nvSpPr>
          <p:cNvPr id="152" name="Shape 152"/>
          <p:cNvSpPr txBox="1"/>
          <p:nvPr/>
        </p:nvSpPr>
        <p:spPr>
          <a:xfrm>
            <a:off x="5001650" y="1567600"/>
            <a:ext cx="2292000" cy="45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NON SUPERVISIONATO</a:t>
            </a:r>
            <a:endParaRPr/>
          </a:p>
        </p:txBody>
      </p:sp>
      <p:sp>
        <p:nvSpPr>
          <p:cNvPr id="153" name="Shape 153"/>
          <p:cNvSpPr txBox="1"/>
          <p:nvPr/>
        </p:nvSpPr>
        <p:spPr>
          <a:xfrm>
            <a:off x="315150" y="2309456"/>
            <a:ext cx="1377000" cy="5184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3 CLASSI</a:t>
            </a:r>
            <a:endParaRPr/>
          </a:p>
        </p:txBody>
      </p:sp>
      <p:sp>
        <p:nvSpPr>
          <p:cNvPr id="154" name="Shape 154"/>
          <p:cNvSpPr txBox="1"/>
          <p:nvPr/>
        </p:nvSpPr>
        <p:spPr>
          <a:xfrm>
            <a:off x="315150" y="3791475"/>
            <a:ext cx="1186800" cy="36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a:t>2 CLASSI</a:t>
            </a:r>
            <a:endParaRPr/>
          </a:p>
        </p:txBody>
      </p:sp>
      <p:sp>
        <p:nvSpPr>
          <p:cNvPr id="155" name="Shape 155"/>
          <p:cNvSpPr/>
          <p:nvPr/>
        </p:nvSpPr>
        <p:spPr>
          <a:xfrm>
            <a:off x="1819950" y="41529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Moore et al. (2008)</a:t>
            </a:r>
            <a:endParaRPr sz="700"/>
          </a:p>
          <a:p>
            <a:pPr indent="0" lvl="0" marL="0" algn="ctr">
              <a:spcBef>
                <a:spcPts val="0"/>
              </a:spcBef>
              <a:spcAft>
                <a:spcPts val="0"/>
              </a:spcAft>
              <a:buNone/>
            </a:pPr>
            <a:r>
              <a:rPr lang="it" sz="700"/>
              <a:t>Basato su Soglie</a:t>
            </a:r>
            <a:endParaRPr sz="700"/>
          </a:p>
          <a:p>
            <a:pPr indent="0" lvl="0" marL="0" algn="ctr">
              <a:spcBef>
                <a:spcPts val="0"/>
              </a:spcBef>
              <a:spcAft>
                <a:spcPts val="0"/>
              </a:spcAft>
              <a:buNone/>
            </a:pPr>
            <a:r>
              <a:rPr lang="it" sz="700"/>
              <a:t>Accuratezza 78.3%</a:t>
            </a:r>
            <a:endParaRPr sz="700"/>
          </a:p>
        </p:txBody>
      </p:sp>
      <p:sp>
        <p:nvSpPr>
          <p:cNvPr id="156" name="Shape 156"/>
          <p:cNvSpPr/>
          <p:nvPr/>
        </p:nvSpPr>
        <p:spPr>
          <a:xfrm>
            <a:off x="2677475" y="3868800"/>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Niazmand et al. (2011)</a:t>
            </a:r>
            <a:endParaRPr sz="700"/>
          </a:p>
          <a:p>
            <a:pPr indent="0" lvl="0" marL="0" rtl="0" algn="ctr">
              <a:spcBef>
                <a:spcPts val="0"/>
              </a:spcBef>
              <a:spcAft>
                <a:spcPts val="0"/>
              </a:spcAft>
              <a:buNone/>
            </a:pPr>
            <a:r>
              <a:rPr lang="it" sz="700"/>
              <a:t>Basato su Soglie</a:t>
            </a:r>
            <a:endParaRPr sz="700"/>
          </a:p>
          <a:p>
            <a:pPr indent="0" lvl="0" marL="0" rtl="0" algn="ctr">
              <a:spcBef>
                <a:spcPts val="0"/>
              </a:spcBef>
              <a:spcAft>
                <a:spcPts val="0"/>
              </a:spcAft>
              <a:buNone/>
            </a:pPr>
            <a:r>
              <a:rPr lang="it" sz="700"/>
              <a:t>Accuratezza 85.3%</a:t>
            </a:r>
            <a:endParaRPr sz="700"/>
          </a:p>
        </p:txBody>
      </p:sp>
      <p:sp>
        <p:nvSpPr>
          <p:cNvPr id="157" name="Shape 157"/>
          <p:cNvSpPr/>
          <p:nvPr/>
        </p:nvSpPr>
        <p:spPr>
          <a:xfrm>
            <a:off x="3257125"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Alrichs et al. (2015)</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8" name="Shape 158"/>
          <p:cNvSpPr/>
          <p:nvPr/>
        </p:nvSpPr>
        <p:spPr>
          <a:xfrm>
            <a:off x="1913038" y="3382675"/>
            <a:ext cx="12510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Rodriguez et al. (2017)</a:t>
            </a:r>
            <a:endParaRPr sz="700"/>
          </a:p>
          <a:p>
            <a:pPr indent="0" lvl="0" marL="0" rtl="0" algn="ctr">
              <a:spcBef>
                <a:spcPts val="0"/>
              </a:spcBef>
              <a:spcAft>
                <a:spcPts val="0"/>
              </a:spcAft>
              <a:buNone/>
            </a:pPr>
            <a:r>
              <a:rPr lang="it" sz="700"/>
              <a:t>Support Vector Machines</a:t>
            </a:r>
            <a:endParaRPr sz="700"/>
          </a:p>
          <a:p>
            <a:pPr indent="0" lvl="0" marL="0" rtl="0" algn="ctr">
              <a:spcBef>
                <a:spcPts val="0"/>
              </a:spcBef>
              <a:spcAft>
                <a:spcPts val="0"/>
              </a:spcAft>
              <a:buNone/>
            </a:pPr>
            <a:r>
              <a:rPr lang="it" sz="700"/>
              <a:t>Accuratezza 90%</a:t>
            </a:r>
            <a:endParaRPr sz="700"/>
          </a:p>
        </p:txBody>
      </p:sp>
      <p:sp>
        <p:nvSpPr>
          <p:cNvPr id="159" name="Shape 159"/>
          <p:cNvSpPr/>
          <p:nvPr/>
        </p:nvSpPr>
        <p:spPr>
          <a:xfrm>
            <a:off x="2565575" y="2230850"/>
            <a:ext cx="1362900" cy="597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700"/>
              <a:t>Mazilu et al. (2013)</a:t>
            </a:r>
            <a:endParaRPr sz="700"/>
          </a:p>
          <a:p>
            <a:pPr indent="0" lvl="0" marL="0" rtl="0" algn="ctr">
              <a:spcBef>
                <a:spcPts val="0"/>
              </a:spcBef>
              <a:spcAft>
                <a:spcPts val="0"/>
              </a:spcAft>
              <a:buNone/>
            </a:pPr>
            <a:r>
              <a:rPr lang="it" sz="700"/>
              <a:t>Albero di Decisione</a:t>
            </a:r>
            <a:endParaRPr sz="700"/>
          </a:p>
          <a:p>
            <a:pPr indent="0" lvl="0" marL="0" rtl="0" algn="ctr">
              <a:spcBef>
                <a:spcPts val="0"/>
              </a:spcBef>
              <a:spcAft>
                <a:spcPts val="0"/>
              </a:spcAft>
              <a:buNone/>
            </a:pPr>
            <a:r>
              <a:rPr lang="it" sz="700"/>
              <a:t>F1-score 70%</a:t>
            </a:r>
            <a:endParaRPr sz="700"/>
          </a:p>
        </p:txBody>
      </p:sp>
      <p:sp>
        <p:nvSpPr>
          <p:cNvPr id="160" name="Shape 160"/>
          <p:cNvSpPr/>
          <p:nvPr/>
        </p:nvSpPr>
        <p:spPr>
          <a:xfrm rot="559">
            <a:off x="4403355" y="1963909"/>
            <a:ext cx="1843800" cy="1036800"/>
          </a:xfrm>
          <a:prstGeom prst="ellipse">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t>Tesi</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Shape 16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tesi</a:t>
            </a:r>
            <a:endParaRPr/>
          </a:p>
        </p:txBody>
      </p:sp>
      <p:sp>
        <p:nvSpPr>
          <p:cNvPr id="166" name="Shape 166"/>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AutoNum type="arabicPeriod"/>
            </a:pPr>
            <a:r>
              <a:rPr lang="it" sz="1800"/>
              <a:t>Studio sulla divisione della classe preFOG;</a:t>
            </a:r>
            <a:endParaRPr sz="1800"/>
          </a:p>
          <a:p>
            <a:pPr indent="-342900" lvl="0" marL="457200" rtl="0">
              <a:lnSpc>
                <a:spcPct val="150000"/>
              </a:lnSpc>
              <a:spcBef>
                <a:spcPts val="0"/>
              </a:spcBef>
              <a:spcAft>
                <a:spcPts val="0"/>
              </a:spcAft>
              <a:buSzPts val="1800"/>
              <a:buAutoNum type="arabicPeriod"/>
            </a:pPr>
            <a:r>
              <a:rPr lang="it" sz="1800"/>
              <a:t>Sviluppo di un approccio non supervisionato per l’etichettatura dei dati;</a:t>
            </a:r>
            <a:endParaRPr sz="1800"/>
          </a:p>
          <a:p>
            <a:pPr indent="-342900" lvl="0" marL="457200" rtl="0">
              <a:lnSpc>
                <a:spcPct val="150000"/>
              </a:lnSpc>
              <a:spcBef>
                <a:spcPts val="0"/>
              </a:spcBef>
              <a:spcAft>
                <a:spcPts val="0"/>
              </a:spcAft>
              <a:buSzPts val="1800"/>
              <a:buAutoNum type="arabicPeriod"/>
            </a:pPr>
            <a:r>
              <a:rPr lang="it" sz="1800"/>
              <a:t>Classificazione per identificare le occorrenze di preFOG su nuovi dati</a:t>
            </a:r>
            <a:endParaRPr sz="1800"/>
          </a:p>
          <a:p>
            <a:pPr indent="0" lvl="0" marL="0" rtl="0">
              <a:lnSpc>
                <a:spcPct val="150000"/>
              </a:lnSpc>
              <a:spcBef>
                <a:spcPts val="1600"/>
              </a:spcBef>
              <a:spcAft>
                <a:spcPts val="1600"/>
              </a:spcAft>
              <a:buNone/>
            </a:pPr>
            <a:r>
              <a:rPr lang="it" sz="1800">
                <a:solidFill>
                  <a:srgbClr val="000000"/>
                </a:solidFill>
                <a:highlight>
                  <a:srgbClr val="FFFFFF"/>
                </a:highlight>
              </a:rPr>
              <a:t>L’obiettivo principale in cui la tua tesi si inserisce è quello di realizzare un dispositivo indossabile per evitare FOG</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0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000"/>
                                        <p:tgtEl>
                                          <p:spTgt spid="16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Obiettivi della tesi</a:t>
            </a:r>
            <a:endParaRPr/>
          </a:p>
        </p:txBody>
      </p:sp>
      <p:pic>
        <p:nvPicPr>
          <p:cNvPr id="172" name="Shape 172"/>
          <p:cNvPicPr preferRelativeResize="0"/>
          <p:nvPr/>
        </p:nvPicPr>
        <p:blipFill>
          <a:blip r:embed="rId3">
            <a:alphaModFix/>
          </a:blip>
          <a:stretch>
            <a:fillRect/>
          </a:stretch>
        </p:blipFill>
        <p:spPr>
          <a:xfrm>
            <a:off x="1801338" y="1950050"/>
            <a:ext cx="5541325" cy="276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it"/>
              <a:t>Metodologia - Fase 1</a:t>
            </a:r>
            <a:endParaRPr/>
          </a:p>
        </p:txBody>
      </p:sp>
      <p:sp>
        <p:nvSpPr>
          <p:cNvPr id="178" name="Shape 178"/>
          <p:cNvSpPr/>
          <p:nvPr/>
        </p:nvSpPr>
        <p:spPr>
          <a:xfrm>
            <a:off x="1062200" y="2517750"/>
            <a:ext cx="798150" cy="620775"/>
          </a:xfrm>
          <a:prstGeom prst="flowChartMagneticDisk">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sz="1000"/>
              <a:t>DATASET</a:t>
            </a:r>
            <a:endParaRPr sz="1000"/>
          </a:p>
        </p:txBody>
      </p:sp>
      <p:sp>
        <p:nvSpPr>
          <p:cNvPr id="179" name="Shape 179"/>
          <p:cNvSpPr/>
          <p:nvPr/>
        </p:nvSpPr>
        <p:spPr>
          <a:xfrm>
            <a:off x="1062200" y="15308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algn="ctr">
              <a:spcBef>
                <a:spcPts val="0"/>
              </a:spcBef>
              <a:spcAft>
                <a:spcPts val="0"/>
              </a:spcAft>
              <a:buNone/>
            </a:pPr>
            <a:r>
              <a:rPr lang="it" sz="900"/>
              <a:t>ACC</a:t>
            </a:r>
            <a:endParaRPr sz="900"/>
          </a:p>
        </p:txBody>
      </p:sp>
      <p:sp>
        <p:nvSpPr>
          <p:cNvPr id="180" name="Shape 180"/>
          <p:cNvSpPr/>
          <p:nvPr/>
        </p:nvSpPr>
        <p:spPr>
          <a:xfrm>
            <a:off x="857550" y="3470550"/>
            <a:ext cx="12074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MEDICO</a:t>
            </a:r>
            <a:endParaRPr sz="1000"/>
          </a:p>
        </p:txBody>
      </p:sp>
      <p:cxnSp>
        <p:nvCxnSpPr>
          <p:cNvPr id="181" name="Shape 181"/>
          <p:cNvCxnSpPr>
            <a:stCxn id="180" idx="0"/>
            <a:endCxn id="178" idx="3"/>
          </p:cNvCxnSpPr>
          <p:nvPr/>
        </p:nvCxnSpPr>
        <p:spPr>
          <a:xfrm rot="10800000">
            <a:off x="1461275" y="3138450"/>
            <a:ext cx="0" cy="332100"/>
          </a:xfrm>
          <a:prstGeom prst="straightConnector1">
            <a:avLst/>
          </a:prstGeom>
          <a:noFill/>
          <a:ln cap="flat" cmpd="sng" w="9525">
            <a:solidFill>
              <a:schemeClr val="dk2"/>
            </a:solidFill>
            <a:prstDash val="solid"/>
            <a:round/>
            <a:headEnd len="med" w="med" type="none"/>
            <a:tailEnd len="med" w="med" type="triangle"/>
          </a:ln>
        </p:spPr>
      </p:cxnSp>
      <p:cxnSp>
        <p:nvCxnSpPr>
          <p:cNvPr id="182" name="Shape 182"/>
          <p:cNvCxnSpPr>
            <a:stCxn id="179" idx="2"/>
            <a:endCxn id="178" idx="1"/>
          </p:cNvCxnSpPr>
          <p:nvPr/>
        </p:nvCxnSpPr>
        <p:spPr>
          <a:xfrm>
            <a:off x="1461275" y="2185750"/>
            <a:ext cx="0" cy="332100"/>
          </a:xfrm>
          <a:prstGeom prst="straightConnector1">
            <a:avLst/>
          </a:prstGeom>
          <a:noFill/>
          <a:ln cap="flat" cmpd="sng" w="9525">
            <a:solidFill>
              <a:schemeClr val="dk2"/>
            </a:solidFill>
            <a:prstDash val="solid"/>
            <a:round/>
            <a:headEnd len="med" w="med" type="none"/>
            <a:tailEnd len="med" w="med" type="triangle"/>
          </a:ln>
        </p:spPr>
      </p:cxnSp>
      <p:sp>
        <p:nvSpPr>
          <p:cNvPr id="183" name="Shape 183"/>
          <p:cNvSpPr/>
          <p:nvPr/>
        </p:nvSpPr>
        <p:spPr>
          <a:xfrm>
            <a:off x="2457238" y="2517750"/>
            <a:ext cx="18536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VETTORIZZAZIONE</a:t>
            </a:r>
            <a:endParaRPr/>
          </a:p>
        </p:txBody>
      </p:sp>
      <p:sp>
        <p:nvSpPr>
          <p:cNvPr id="184" name="Shape 184"/>
          <p:cNvSpPr/>
          <p:nvPr/>
        </p:nvSpPr>
        <p:spPr>
          <a:xfrm>
            <a:off x="4677700" y="2517775"/>
            <a:ext cx="1652225"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lang="it"/>
              <a:t>ANALISI DISCRIMINANTE LINEARE</a:t>
            </a:r>
            <a:endParaRPr/>
          </a:p>
        </p:txBody>
      </p:sp>
      <p:sp>
        <p:nvSpPr>
          <p:cNvPr id="185" name="Shape 185"/>
          <p:cNvSpPr/>
          <p:nvPr/>
        </p:nvSpPr>
        <p:spPr>
          <a:xfrm>
            <a:off x="6602913" y="2517750"/>
            <a:ext cx="1683525"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DIVISIONE CLASSI</a:t>
            </a:r>
            <a:endParaRPr/>
          </a:p>
        </p:txBody>
      </p:sp>
      <p:cxnSp>
        <p:nvCxnSpPr>
          <p:cNvPr id="186" name="Shape 186"/>
          <p:cNvCxnSpPr>
            <a:stCxn id="178" idx="4"/>
            <a:endCxn id="183" idx="1"/>
          </p:cNvCxnSpPr>
          <p:nvPr/>
        </p:nvCxnSpPr>
        <p:spPr>
          <a:xfrm>
            <a:off x="1860350" y="2828138"/>
            <a:ext cx="597000" cy="0"/>
          </a:xfrm>
          <a:prstGeom prst="straightConnector1">
            <a:avLst/>
          </a:prstGeom>
          <a:noFill/>
          <a:ln cap="flat" cmpd="sng" w="9525">
            <a:solidFill>
              <a:schemeClr val="dk2"/>
            </a:solidFill>
            <a:prstDash val="solid"/>
            <a:round/>
            <a:headEnd len="med" w="med" type="none"/>
            <a:tailEnd len="med" w="med" type="triangle"/>
          </a:ln>
        </p:spPr>
      </p:cxnSp>
      <p:cxnSp>
        <p:nvCxnSpPr>
          <p:cNvPr id="187" name="Shape 187"/>
          <p:cNvCxnSpPr>
            <a:stCxn id="183" idx="3"/>
            <a:endCxn id="184" idx="1"/>
          </p:cNvCxnSpPr>
          <p:nvPr/>
        </p:nvCxnSpPr>
        <p:spPr>
          <a:xfrm>
            <a:off x="4310863" y="2828138"/>
            <a:ext cx="366900" cy="0"/>
          </a:xfrm>
          <a:prstGeom prst="straightConnector1">
            <a:avLst/>
          </a:prstGeom>
          <a:noFill/>
          <a:ln cap="flat" cmpd="sng" w="9525">
            <a:solidFill>
              <a:schemeClr val="dk2"/>
            </a:solidFill>
            <a:prstDash val="solid"/>
            <a:round/>
            <a:headEnd len="med" w="med" type="none"/>
            <a:tailEnd len="med" w="med" type="triangle"/>
          </a:ln>
        </p:spPr>
      </p:cxnSp>
      <p:cxnSp>
        <p:nvCxnSpPr>
          <p:cNvPr id="188" name="Shape 188"/>
          <p:cNvCxnSpPr>
            <a:stCxn id="184" idx="3"/>
            <a:endCxn id="185" idx="1"/>
          </p:cNvCxnSpPr>
          <p:nvPr/>
        </p:nvCxnSpPr>
        <p:spPr>
          <a:xfrm>
            <a:off x="6329925" y="2828163"/>
            <a:ext cx="273000" cy="0"/>
          </a:xfrm>
          <a:prstGeom prst="straightConnector1">
            <a:avLst/>
          </a:prstGeom>
          <a:noFill/>
          <a:ln cap="flat" cmpd="sng" w="9525">
            <a:solidFill>
              <a:schemeClr val="dk2"/>
            </a:solidFill>
            <a:prstDash val="solid"/>
            <a:round/>
            <a:headEnd len="med" w="med" type="none"/>
            <a:tailEnd len="med" w="med" type="triangle"/>
          </a:ln>
        </p:spPr>
      </p:cxnSp>
      <p:sp>
        <p:nvSpPr>
          <p:cNvPr id="189" name="Shape 189"/>
          <p:cNvSpPr txBox="1"/>
          <p:nvPr/>
        </p:nvSpPr>
        <p:spPr>
          <a:xfrm>
            <a:off x="2127663" y="1976975"/>
            <a:ext cx="902100" cy="47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a:t>
            </a:r>
            <a:endParaRPr sz="600"/>
          </a:p>
          <a:p>
            <a:pPr indent="0" lvl="0" marL="0" rtl="0">
              <a:spcBef>
                <a:spcPts val="0"/>
              </a:spcBef>
              <a:spcAft>
                <a:spcPts val="0"/>
              </a:spcAft>
              <a:buNone/>
            </a:pPr>
            <a:r>
              <a:rPr lang="it" sz="600"/>
              <a:t>M assi accelerometri</a:t>
            </a:r>
            <a:endParaRPr sz="600"/>
          </a:p>
          <a:p>
            <a:pPr indent="0" lvl="0" marL="0">
              <a:spcBef>
                <a:spcPts val="0"/>
              </a:spcBef>
              <a:spcAft>
                <a:spcPts val="0"/>
              </a:spcAft>
              <a:buNone/>
            </a:pPr>
            <a:r>
              <a:rPr lang="it" sz="600"/>
              <a:t>P finestra temporale</a:t>
            </a:r>
            <a:endParaRPr sz="600"/>
          </a:p>
        </p:txBody>
      </p:sp>
      <p:sp>
        <p:nvSpPr>
          <p:cNvPr id="190" name="Shape 190"/>
          <p:cNvSpPr txBox="1"/>
          <p:nvPr/>
        </p:nvSpPr>
        <p:spPr>
          <a:xfrm>
            <a:off x="3879700" y="3331375"/>
            <a:ext cx="798000" cy="332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L vettori (N/P)*M</a:t>
            </a:r>
            <a:endParaRPr sz="600"/>
          </a:p>
        </p:txBody>
      </p:sp>
      <p:sp>
        <p:nvSpPr>
          <p:cNvPr id="191" name="Shape 191"/>
          <p:cNvSpPr txBox="1"/>
          <p:nvPr/>
        </p:nvSpPr>
        <p:spPr>
          <a:xfrm>
            <a:off x="4777891" y="1982649"/>
            <a:ext cx="1056900" cy="449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C numero classi dataset</a:t>
            </a:r>
            <a:endParaRPr sz="600"/>
          </a:p>
          <a:p>
            <a:pPr indent="0" lvl="0" marL="0" rtl="0">
              <a:spcBef>
                <a:spcPts val="0"/>
              </a:spcBef>
              <a:spcAft>
                <a:spcPts val="0"/>
              </a:spcAft>
              <a:buNone/>
            </a:pPr>
            <a:r>
              <a:rPr lang="it" sz="600"/>
              <a:t>L vettori</a:t>
            </a:r>
            <a:endParaRPr sz="600"/>
          </a:p>
        </p:txBody>
      </p:sp>
      <p:sp>
        <p:nvSpPr>
          <p:cNvPr id="192" name="Shape 192"/>
          <p:cNvSpPr txBox="1"/>
          <p:nvPr/>
        </p:nvSpPr>
        <p:spPr>
          <a:xfrm>
            <a:off x="5752725" y="3352025"/>
            <a:ext cx="7983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C-1 vettori feature</a:t>
            </a:r>
            <a:endParaRPr sz="600"/>
          </a:p>
        </p:txBody>
      </p:sp>
      <p:sp>
        <p:nvSpPr>
          <p:cNvPr id="193" name="Shape 193"/>
          <p:cNvSpPr txBox="1"/>
          <p:nvPr/>
        </p:nvSpPr>
        <p:spPr>
          <a:xfrm>
            <a:off x="7246900" y="2081075"/>
            <a:ext cx="4869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Grafico</a:t>
            </a:r>
            <a:endParaRPr sz="600"/>
          </a:p>
        </p:txBody>
      </p:sp>
      <p:sp>
        <p:nvSpPr>
          <p:cNvPr id="194" name="Shape 194"/>
          <p:cNvSpPr/>
          <p:nvPr/>
        </p:nvSpPr>
        <p:spPr>
          <a:xfrm>
            <a:off x="2065000" y="2034863"/>
            <a:ext cx="9021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5" name="Shape 195"/>
          <p:cNvSpPr/>
          <p:nvPr/>
        </p:nvSpPr>
        <p:spPr>
          <a:xfrm>
            <a:off x="4677700" y="1971300"/>
            <a:ext cx="10569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6" name="Shape 196"/>
          <p:cNvSpPr/>
          <p:nvPr/>
        </p:nvSpPr>
        <p:spPr>
          <a:xfrm>
            <a:off x="3775600" y="3330473"/>
            <a:ext cx="8468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5700825" y="3351123"/>
            <a:ext cx="9021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p:nvPr/>
        </p:nvSpPr>
        <p:spPr>
          <a:xfrm>
            <a:off x="7146188" y="2067873"/>
            <a:ext cx="5970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2</a:t>
            </a:r>
            <a:endParaRPr/>
          </a:p>
          <a:p>
            <a:pPr indent="0" lvl="0" marL="0">
              <a:spcBef>
                <a:spcPts val="0"/>
              </a:spcBef>
              <a:spcAft>
                <a:spcPts val="0"/>
              </a:spcAft>
              <a:buNone/>
            </a:pPr>
            <a:r>
              <a:t/>
            </a:r>
            <a:endParaRPr/>
          </a:p>
        </p:txBody>
      </p:sp>
      <p:sp>
        <p:nvSpPr>
          <p:cNvPr id="204" name="Shape 204"/>
          <p:cNvSpPr/>
          <p:nvPr/>
        </p:nvSpPr>
        <p:spPr>
          <a:xfrm>
            <a:off x="1201525" y="21978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05" name="Shape 205"/>
          <p:cNvSpPr/>
          <p:nvPr/>
        </p:nvSpPr>
        <p:spPr>
          <a:xfrm>
            <a:off x="256171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PRE</a:t>
            </a:r>
            <a:endParaRPr sz="1000"/>
          </a:p>
          <a:p>
            <a:pPr indent="0" lvl="0" marL="0" rtl="0" algn="ctr">
              <a:spcBef>
                <a:spcPts val="0"/>
              </a:spcBef>
              <a:spcAft>
                <a:spcPts val="0"/>
              </a:spcAft>
              <a:buNone/>
            </a:pPr>
            <a:r>
              <a:rPr lang="it" sz="1000"/>
              <a:t>PROCESSAMENTO</a:t>
            </a:r>
            <a:endParaRPr sz="1000"/>
          </a:p>
        </p:txBody>
      </p:sp>
      <p:sp>
        <p:nvSpPr>
          <p:cNvPr id="206" name="Shape 206"/>
          <p:cNvSpPr/>
          <p:nvPr/>
        </p:nvSpPr>
        <p:spPr>
          <a:xfrm>
            <a:off x="4542638"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SCELTA</a:t>
            </a:r>
            <a:endParaRPr sz="1000"/>
          </a:p>
          <a:p>
            <a:pPr indent="0" lvl="0" marL="0" rtl="0" algn="ctr">
              <a:spcBef>
                <a:spcPts val="0"/>
              </a:spcBef>
              <a:spcAft>
                <a:spcPts val="0"/>
              </a:spcAft>
              <a:buNone/>
            </a:pPr>
            <a:r>
              <a:rPr lang="it" sz="1000"/>
              <a:t>INTERVALLO TEMPORALE</a:t>
            </a:r>
            <a:endParaRPr sz="1000"/>
          </a:p>
        </p:txBody>
      </p:sp>
      <p:sp>
        <p:nvSpPr>
          <p:cNvPr id="207" name="Shape 207"/>
          <p:cNvSpPr/>
          <p:nvPr/>
        </p:nvSpPr>
        <p:spPr>
          <a:xfrm>
            <a:off x="6523563" y="22149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CALCOLO</a:t>
            </a:r>
            <a:endParaRPr sz="1000"/>
          </a:p>
          <a:p>
            <a:pPr indent="0" lvl="0" marL="0" rtl="0" algn="ctr">
              <a:spcBef>
                <a:spcPts val="0"/>
              </a:spcBef>
              <a:spcAft>
                <a:spcPts val="0"/>
              </a:spcAft>
              <a:buNone/>
            </a:pPr>
            <a:r>
              <a:rPr lang="it" sz="1000"/>
              <a:t>FEATURE STATISTICHE</a:t>
            </a:r>
            <a:endParaRPr sz="1000"/>
          </a:p>
        </p:txBody>
      </p:sp>
      <p:sp>
        <p:nvSpPr>
          <p:cNvPr id="208" name="Shape 208"/>
          <p:cNvSpPr/>
          <p:nvPr/>
        </p:nvSpPr>
        <p:spPr>
          <a:xfrm>
            <a:off x="5179688" y="3553225"/>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ALGORITMI DI CLUSTERING</a:t>
            </a:r>
            <a:endParaRPr sz="1000"/>
          </a:p>
        </p:txBody>
      </p:sp>
      <p:sp>
        <p:nvSpPr>
          <p:cNvPr id="209" name="Shape 209"/>
          <p:cNvSpPr/>
          <p:nvPr/>
        </p:nvSpPr>
        <p:spPr>
          <a:xfrm>
            <a:off x="3055488" y="3553225"/>
            <a:ext cx="1418900" cy="620775"/>
          </a:xfrm>
          <a:prstGeom prst="flowChartProcess">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ETICHETTE</a:t>
            </a:r>
            <a:endParaRPr sz="1000"/>
          </a:p>
        </p:txBody>
      </p:sp>
      <p:cxnSp>
        <p:nvCxnSpPr>
          <p:cNvPr id="210" name="Shape 210"/>
          <p:cNvCxnSpPr>
            <a:stCxn id="204" idx="3"/>
            <a:endCxn id="205" idx="1"/>
          </p:cNvCxnSpPr>
          <p:nvPr/>
        </p:nvCxnSpPr>
        <p:spPr>
          <a:xfrm>
            <a:off x="1999675"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11" name="Shape 211"/>
          <p:cNvCxnSpPr>
            <a:stCxn id="205" idx="3"/>
            <a:endCxn id="206" idx="1"/>
          </p:cNvCxnSpPr>
          <p:nvPr/>
        </p:nvCxnSpPr>
        <p:spPr>
          <a:xfrm>
            <a:off x="3980613"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12" name="Shape 212"/>
          <p:cNvCxnSpPr>
            <a:stCxn id="206" idx="3"/>
            <a:endCxn id="207" idx="1"/>
          </p:cNvCxnSpPr>
          <p:nvPr/>
        </p:nvCxnSpPr>
        <p:spPr>
          <a:xfrm>
            <a:off x="5961538" y="2525313"/>
            <a:ext cx="561900" cy="0"/>
          </a:xfrm>
          <a:prstGeom prst="straightConnector1">
            <a:avLst/>
          </a:prstGeom>
          <a:noFill/>
          <a:ln cap="flat" cmpd="sng" w="9525">
            <a:solidFill>
              <a:schemeClr val="dk2"/>
            </a:solidFill>
            <a:prstDash val="solid"/>
            <a:round/>
            <a:headEnd len="med" w="med" type="none"/>
            <a:tailEnd len="med" w="med" type="triangle"/>
          </a:ln>
        </p:spPr>
      </p:cxnSp>
      <p:cxnSp>
        <p:nvCxnSpPr>
          <p:cNvPr id="213" name="Shape 213"/>
          <p:cNvCxnSpPr>
            <a:stCxn id="207" idx="2"/>
            <a:endCxn id="208" idx="3"/>
          </p:cNvCxnSpPr>
          <p:nvPr/>
        </p:nvCxnSpPr>
        <p:spPr>
          <a:xfrm rot="5400000">
            <a:off x="6401863" y="3032350"/>
            <a:ext cx="1027800" cy="634500"/>
          </a:xfrm>
          <a:prstGeom prst="bentConnector2">
            <a:avLst/>
          </a:prstGeom>
          <a:noFill/>
          <a:ln cap="flat" cmpd="sng" w="9525">
            <a:solidFill>
              <a:schemeClr val="dk2"/>
            </a:solidFill>
            <a:prstDash val="solid"/>
            <a:round/>
            <a:headEnd len="med" w="med" type="none"/>
            <a:tailEnd len="med" w="med" type="triangle"/>
          </a:ln>
        </p:spPr>
      </p:cxnSp>
      <p:cxnSp>
        <p:nvCxnSpPr>
          <p:cNvPr id="214" name="Shape 214"/>
          <p:cNvCxnSpPr>
            <a:stCxn id="208" idx="1"/>
            <a:endCxn id="209" idx="3"/>
          </p:cNvCxnSpPr>
          <p:nvPr/>
        </p:nvCxnSpPr>
        <p:spPr>
          <a:xfrm rot="10800000">
            <a:off x="4474388" y="3863613"/>
            <a:ext cx="705300" cy="0"/>
          </a:xfrm>
          <a:prstGeom prst="straightConnector1">
            <a:avLst/>
          </a:prstGeom>
          <a:noFill/>
          <a:ln cap="flat" cmpd="sng" w="9525">
            <a:solidFill>
              <a:schemeClr val="dk2"/>
            </a:solidFill>
            <a:prstDash val="solid"/>
            <a:round/>
            <a:headEnd len="med" w="med" type="none"/>
            <a:tailEnd len="med" w="med" type="triangle"/>
          </a:ln>
        </p:spPr>
      </p:cxnSp>
      <p:sp>
        <p:nvSpPr>
          <p:cNvPr id="215" name="Shape 215"/>
          <p:cNvSpPr txBox="1"/>
          <p:nvPr/>
        </p:nvSpPr>
        <p:spPr>
          <a:xfrm>
            <a:off x="1659475" y="2927275"/>
            <a:ext cx="902100" cy="33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a:t>
            </a:r>
            <a:endParaRPr sz="600"/>
          </a:p>
          <a:p>
            <a:pPr indent="0" lvl="0" marL="0" rtl="0">
              <a:spcBef>
                <a:spcPts val="0"/>
              </a:spcBef>
              <a:spcAft>
                <a:spcPts val="0"/>
              </a:spcAft>
              <a:buNone/>
            </a:pPr>
            <a:r>
              <a:rPr lang="it" sz="600"/>
              <a:t>M assi accelerometri</a:t>
            </a:r>
            <a:endParaRPr sz="600"/>
          </a:p>
        </p:txBody>
      </p:sp>
      <p:sp>
        <p:nvSpPr>
          <p:cNvPr id="216" name="Shape 216"/>
          <p:cNvSpPr txBox="1"/>
          <p:nvPr/>
        </p:nvSpPr>
        <p:spPr>
          <a:xfrm>
            <a:off x="3640538" y="2918750"/>
            <a:ext cx="902100" cy="333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 filtrati</a:t>
            </a:r>
            <a:endParaRPr sz="600"/>
          </a:p>
          <a:p>
            <a:pPr indent="0" lvl="0" marL="0" rtl="0">
              <a:spcBef>
                <a:spcPts val="0"/>
              </a:spcBef>
              <a:spcAft>
                <a:spcPts val="0"/>
              </a:spcAft>
              <a:buNone/>
            </a:pPr>
            <a:r>
              <a:rPr lang="it" sz="600"/>
              <a:t>M assi accelerometri</a:t>
            </a:r>
            <a:endParaRPr sz="600"/>
          </a:p>
        </p:txBody>
      </p:sp>
      <p:sp>
        <p:nvSpPr>
          <p:cNvPr id="217" name="Shape 217"/>
          <p:cNvSpPr txBox="1"/>
          <p:nvPr/>
        </p:nvSpPr>
        <p:spPr>
          <a:xfrm>
            <a:off x="5650663" y="2918750"/>
            <a:ext cx="902100" cy="47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 filtrati</a:t>
            </a:r>
            <a:endParaRPr sz="600"/>
          </a:p>
          <a:p>
            <a:pPr indent="0" lvl="0" marL="0" rtl="0">
              <a:spcBef>
                <a:spcPts val="0"/>
              </a:spcBef>
              <a:spcAft>
                <a:spcPts val="0"/>
              </a:spcAft>
              <a:buNone/>
            </a:pPr>
            <a:r>
              <a:rPr lang="it" sz="600"/>
              <a:t>M assi accelerometri</a:t>
            </a:r>
            <a:endParaRPr sz="600"/>
          </a:p>
          <a:p>
            <a:pPr indent="0" lvl="0" marL="0" rtl="0">
              <a:spcBef>
                <a:spcPts val="0"/>
              </a:spcBef>
              <a:spcAft>
                <a:spcPts val="0"/>
              </a:spcAft>
              <a:buNone/>
            </a:pPr>
            <a:r>
              <a:rPr lang="it" sz="600"/>
              <a:t>P finestra temporale</a:t>
            </a:r>
            <a:endParaRPr sz="600"/>
          </a:p>
          <a:p>
            <a:pPr indent="0" lvl="0" marL="0" rtl="0">
              <a:spcBef>
                <a:spcPts val="0"/>
              </a:spcBef>
              <a:spcAft>
                <a:spcPts val="0"/>
              </a:spcAft>
              <a:buNone/>
            </a:pPr>
            <a:r>
              <a:rPr lang="it" sz="600"/>
              <a:t>S sovrapposizione</a:t>
            </a:r>
            <a:endParaRPr sz="600"/>
          </a:p>
        </p:txBody>
      </p:sp>
      <p:sp>
        <p:nvSpPr>
          <p:cNvPr id="218" name="Shape 218"/>
          <p:cNvSpPr/>
          <p:nvPr/>
        </p:nvSpPr>
        <p:spPr>
          <a:xfrm>
            <a:off x="1595525" y="2918750"/>
            <a:ext cx="9021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19" name="Shape 219"/>
          <p:cNvSpPr/>
          <p:nvPr/>
        </p:nvSpPr>
        <p:spPr>
          <a:xfrm>
            <a:off x="3583613" y="2918750"/>
            <a:ext cx="902100" cy="3339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0" name="Shape 220"/>
          <p:cNvSpPr/>
          <p:nvPr/>
        </p:nvSpPr>
        <p:spPr>
          <a:xfrm>
            <a:off x="5571725" y="2954100"/>
            <a:ext cx="902100" cy="476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1" name="Shape 221"/>
          <p:cNvSpPr/>
          <p:nvPr/>
        </p:nvSpPr>
        <p:spPr>
          <a:xfrm>
            <a:off x="7303900" y="3625582"/>
            <a:ext cx="902100" cy="72935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2" name="Shape 222"/>
          <p:cNvSpPr txBox="1"/>
          <p:nvPr/>
        </p:nvSpPr>
        <p:spPr>
          <a:xfrm>
            <a:off x="7382850" y="3625581"/>
            <a:ext cx="902100" cy="72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600"/>
              <a:t>Minimo,Massimo</a:t>
            </a:r>
            <a:endParaRPr sz="600"/>
          </a:p>
          <a:p>
            <a:pPr indent="0" lvl="0" marL="0">
              <a:spcBef>
                <a:spcPts val="0"/>
              </a:spcBef>
              <a:spcAft>
                <a:spcPts val="0"/>
              </a:spcAft>
              <a:buNone/>
            </a:pPr>
            <a:r>
              <a:rPr lang="it" sz="600"/>
              <a:t>Media,Mediana</a:t>
            </a:r>
            <a:endParaRPr sz="600"/>
          </a:p>
          <a:p>
            <a:pPr indent="0" lvl="0" marL="0">
              <a:spcBef>
                <a:spcPts val="0"/>
              </a:spcBef>
              <a:spcAft>
                <a:spcPts val="0"/>
              </a:spcAft>
              <a:buNone/>
            </a:pPr>
            <a:r>
              <a:rPr lang="it" sz="600"/>
              <a:t>Energia,Autovalori</a:t>
            </a:r>
            <a:endParaRPr sz="600"/>
          </a:p>
          <a:p>
            <a:pPr indent="0" lvl="0" marL="0">
              <a:spcBef>
                <a:spcPts val="0"/>
              </a:spcBef>
              <a:spcAft>
                <a:spcPts val="0"/>
              </a:spcAft>
              <a:buNone/>
            </a:pPr>
            <a:r>
              <a:rPr lang="it" sz="600"/>
              <a:t>….</a:t>
            </a:r>
            <a:endParaRPr sz="600"/>
          </a:p>
          <a:p>
            <a:pPr indent="0" lvl="0" marL="0">
              <a:spcBef>
                <a:spcPts val="0"/>
              </a:spcBef>
              <a:spcAft>
                <a:spcPts val="0"/>
              </a:spcAft>
              <a:buNone/>
            </a:pPr>
            <a:r>
              <a:t/>
            </a:r>
            <a:endParaRPr sz="600"/>
          </a:p>
          <a:p>
            <a:pPr indent="0" lvl="0" marL="0">
              <a:spcBef>
                <a:spcPts val="0"/>
              </a:spcBef>
              <a:spcAft>
                <a:spcPts val="0"/>
              </a:spcAft>
              <a:buNone/>
            </a:pPr>
            <a:r>
              <a:rPr lang="it" sz="600"/>
              <a:t>Matrice Feature</a:t>
            </a:r>
            <a:endParaRPr sz="600"/>
          </a:p>
        </p:txBody>
      </p:sp>
      <p:sp>
        <p:nvSpPr>
          <p:cNvPr id="223" name="Shape 223"/>
          <p:cNvSpPr/>
          <p:nvPr/>
        </p:nvSpPr>
        <p:spPr>
          <a:xfrm>
            <a:off x="4474400" y="4261775"/>
            <a:ext cx="902100" cy="476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4" name="Shape 224"/>
          <p:cNvSpPr txBox="1"/>
          <p:nvPr/>
        </p:nvSpPr>
        <p:spPr>
          <a:xfrm>
            <a:off x="4553350" y="4261775"/>
            <a:ext cx="902100" cy="4761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it" sz="600"/>
              <a:t>K-means</a:t>
            </a:r>
            <a:endParaRPr sz="600"/>
          </a:p>
          <a:p>
            <a:pPr indent="0" lvl="0" marL="0">
              <a:spcBef>
                <a:spcPts val="0"/>
              </a:spcBef>
              <a:spcAft>
                <a:spcPts val="0"/>
              </a:spcAft>
              <a:buNone/>
            </a:pPr>
            <a:r>
              <a:rPr lang="it" sz="600"/>
              <a:t>C-Means</a:t>
            </a:r>
            <a:endParaRPr sz="600"/>
          </a:p>
          <a:p>
            <a:pPr indent="0" lvl="0" marL="0" rtl="0">
              <a:spcBef>
                <a:spcPts val="0"/>
              </a:spcBef>
              <a:spcAft>
                <a:spcPts val="0"/>
              </a:spcAft>
              <a:buNone/>
            </a:pPr>
            <a:r>
              <a:rPr lang="it" sz="600"/>
              <a:t>Reti Neurali</a:t>
            </a:r>
            <a:endParaRPr sz="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2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p:nvPr/>
        </p:nvSpPr>
        <p:spPr>
          <a:xfrm>
            <a:off x="6206675" y="4352125"/>
            <a:ext cx="7983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0" name="Shape 230"/>
          <p:cNvSpPr txBox="1"/>
          <p:nvPr/>
        </p:nvSpPr>
        <p:spPr>
          <a:xfrm>
            <a:off x="6377525" y="4352125"/>
            <a:ext cx="7983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Nuovi Dati</a:t>
            </a:r>
            <a:endParaRPr sz="600"/>
          </a:p>
        </p:txBody>
      </p:sp>
      <p:sp>
        <p:nvSpPr>
          <p:cNvPr id="231" name="Shape 231"/>
          <p:cNvSpPr/>
          <p:nvPr/>
        </p:nvSpPr>
        <p:spPr>
          <a:xfrm>
            <a:off x="6095475" y="2953700"/>
            <a:ext cx="3893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2" name="Shape 232"/>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a:t>Metodologia - Fase 3</a:t>
            </a:r>
            <a:endParaRPr/>
          </a:p>
          <a:p>
            <a:pPr indent="0" lvl="0" marL="0">
              <a:spcBef>
                <a:spcPts val="0"/>
              </a:spcBef>
              <a:spcAft>
                <a:spcPts val="0"/>
              </a:spcAft>
              <a:buNone/>
            </a:pPr>
            <a:r>
              <a:t/>
            </a:r>
            <a:endParaRPr/>
          </a:p>
        </p:txBody>
      </p:sp>
      <p:sp>
        <p:nvSpPr>
          <p:cNvPr id="233" name="Shape 233"/>
          <p:cNvSpPr/>
          <p:nvPr/>
        </p:nvSpPr>
        <p:spPr>
          <a:xfrm>
            <a:off x="2756300" y="2208100"/>
            <a:ext cx="1645437"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ANALISI DISCRIMINANTE LINEARE</a:t>
            </a:r>
            <a:endParaRPr/>
          </a:p>
        </p:txBody>
      </p:sp>
      <p:sp>
        <p:nvSpPr>
          <p:cNvPr id="234" name="Shape 234"/>
          <p:cNvSpPr/>
          <p:nvPr/>
        </p:nvSpPr>
        <p:spPr>
          <a:xfrm>
            <a:off x="4968449" y="2208088"/>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Allenamento Classificatore</a:t>
            </a:r>
            <a:endParaRPr/>
          </a:p>
        </p:txBody>
      </p:sp>
      <p:sp>
        <p:nvSpPr>
          <p:cNvPr id="235" name="Shape 235"/>
          <p:cNvSpPr/>
          <p:nvPr/>
        </p:nvSpPr>
        <p:spPr>
          <a:xfrm>
            <a:off x="6937925" y="3601975"/>
            <a:ext cx="798150" cy="654875"/>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900"/>
              <a:t>X,Y,Z</a:t>
            </a:r>
            <a:endParaRPr sz="900"/>
          </a:p>
          <a:p>
            <a:pPr indent="0" lvl="0" marL="0" rtl="0" algn="ctr">
              <a:spcBef>
                <a:spcPts val="0"/>
              </a:spcBef>
              <a:spcAft>
                <a:spcPts val="0"/>
              </a:spcAft>
              <a:buNone/>
            </a:pPr>
            <a:r>
              <a:rPr lang="it" sz="900"/>
              <a:t>ACC</a:t>
            </a:r>
            <a:endParaRPr sz="900"/>
          </a:p>
        </p:txBody>
      </p:sp>
      <p:sp>
        <p:nvSpPr>
          <p:cNvPr id="236" name="Shape 236"/>
          <p:cNvSpPr/>
          <p:nvPr/>
        </p:nvSpPr>
        <p:spPr>
          <a:xfrm>
            <a:off x="4958699" y="3619013"/>
            <a:ext cx="1418900" cy="620775"/>
          </a:xfrm>
          <a:prstGeom prst="flowChartProcess">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Identificazione </a:t>
            </a:r>
            <a:r>
              <a:rPr lang="it"/>
              <a:t>preFOG</a:t>
            </a:r>
            <a:endParaRPr/>
          </a:p>
        </p:txBody>
      </p:sp>
      <p:cxnSp>
        <p:nvCxnSpPr>
          <p:cNvPr id="237" name="Shape 237"/>
          <p:cNvCxnSpPr>
            <a:stCxn id="238" idx="3"/>
            <a:endCxn id="233" idx="1"/>
          </p:cNvCxnSpPr>
          <p:nvPr/>
        </p:nvCxnSpPr>
        <p:spPr>
          <a:xfrm>
            <a:off x="2186600" y="2518488"/>
            <a:ext cx="569700" cy="0"/>
          </a:xfrm>
          <a:prstGeom prst="straightConnector1">
            <a:avLst/>
          </a:prstGeom>
          <a:noFill/>
          <a:ln cap="flat" cmpd="sng" w="9525">
            <a:solidFill>
              <a:schemeClr val="dk2"/>
            </a:solidFill>
            <a:prstDash val="solid"/>
            <a:round/>
            <a:headEnd len="med" w="med" type="none"/>
            <a:tailEnd len="med" w="med" type="triangle"/>
          </a:ln>
        </p:spPr>
      </p:cxnSp>
      <p:cxnSp>
        <p:nvCxnSpPr>
          <p:cNvPr id="239" name="Shape 239"/>
          <p:cNvCxnSpPr>
            <a:stCxn id="233" idx="3"/>
            <a:endCxn id="234" idx="1"/>
          </p:cNvCxnSpPr>
          <p:nvPr/>
        </p:nvCxnSpPr>
        <p:spPr>
          <a:xfrm>
            <a:off x="4401737" y="2518488"/>
            <a:ext cx="566700" cy="0"/>
          </a:xfrm>
          <a:prstGeom prst="straightConnector1">
            <a:avLst/>
          </a:prstGeom>
          <a:noFill/>
          <a:ln cap="flat" cmpd="sng" w="9525">
            <a:solidFill>
              <a:schemeClr val="dk2"/>
            </a:solidFill>
            <a:prstDash val="solid"/>
            <a:round/>
            <a:headEnd len="med" w="med" type="none"/>
            <a:tailEnd len="med" w="med" type="triangle"/>
          </a:ln>
        </p:spPr>
      </p:cxnSp>
      <p:cxnSp>
        <p:nvCxnSpPr>
          <p:cNvPr id="240" name="Shape 240"/>
          <p:cNvCxnSpPr>
            <a:stCxn id="235" idx="1"/>
            <a:endCxn id="236" idx="3"/>
          </p:cNvCxnSpPr>
          <p:nvPr/>
        </p:nvCxnSpPr>
        <p:spPr>
          <a:xfrm rot="10800000">
            <a:off x="6377525" y="3929413"/>
            <a:ext cx="560400" cy="0"/>
          </a:xfrm>
          <a:prstGeom prst="straightConnector1">
            <a:avLst/>
          </a:prstGeom>
          <a:noFill/>
          <a:ln cap="flat" cmpd="sng" w="9525">
            <a:solidFill>
              <a:schemeClr val="dk2"/>
            </a:solidFill>
            <a:prstDash val="solid"/>
            <a:round/>
            <a:headEnd len="med" w="med" type="none"/>
            <a:tailEnd len="med" w="med" type="triangle"/>
          </a:ln>
        </p:spPr>
      </p:cxnSp>
      <p:sp>
        <p:nvSpPr>
          <p:cNvPr id="241" name="Shape 241"/>
          <p:cNvSpPr/>
          <p:nvPr/>
        </p:nvSpPr>
        <p:spPr>
          <a:xfrm>
            <a:off x="2848749" y="3619013"/>
            <a:ext cx="1418900" cy="620775"/>
          </a:xfrm>
          <a:prstGeom prst="flowChartProcess">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Stimolo Uditorio</a:t>
            </a:r>
            <a:endParaRPr/>
          </a:p>
        </p:txBody>
      </p:sp>
      <p:cxnSp>
        <p:nvCxnSpPr>
          <p:cNvPr id="242" name="Shape 242"/>
          <p:cNvCxnSpPr>
            <a:stCxn id="236" idx="1"/>
            <a:endCxn id="241" idx="3"/>
          </p:cNvCxnSpPr>
          <p:nvPr/>
        </p:nvCxnSpPr>
        <p:spPr>
          <a:xfrm rot="10800000">
            <a:off x="4267799" y="3929400"/>
            <a:ext cx="690900" cy="0"/>
          </a:xfrm>
          <a:prstGeom prst="straightConnector1">
            <a:avLst/>
          </a:prstGeom>
          <a:noFill/>
          <a:ln cap="flat" cmpd="sng" w="9525">
            <a:solidFill>
              <a:schemeClr val="dk2"/>
            </a:solidFill>
            <a:prstDash val="solid"/>
            <a:round/>
            <a:headEnd len="med" w="med" type="none"/>
            <a:tailEnd len="med" w="med" type="triangle"/>
          </a:ln>
        </p:spPr>
      </p:cxnSp>
      <p:cxnSp>
        <p:nvCxnSpPr>
          <p:cNvPr id="243" name="Shape 243"/>
          <p:cNvCxnSpPr>
            <a:stCxn id="234" idx="2"/>
            <a:endCxn id="236" idx="0"/>
          </p:cNvCxnSpPr>
          <p:nvPr/>
        </p:nvCxnSpPr>
        <p:spPr>
          <a:xfrm flipH="1">
            <a:off x="5668299" y="2828863"/>
            <a:ext cx="9600" cy="790200"/>
          </a:xfrm>
          <a:prstGeom prst="straightConnector1">
            <a:avLst/>
          </a:prstGeom>
          <a:noFill/>
          <a:ln cap="flat" cmpd="sng" w="9525">
            <a:solidFill>
              <a:schemeClr val="dk2"/>
            </a:solidFill>
            <a:prstDash val="solid"/>
            <a:round/>
            <a:headEnd len="med" w="med" type="none"/>
            <a:tailEnd len="med" w="med" type="triangle"/>
          </a:ln>
        </p:spPr>
      </p:cxnSp>
      <p:sp>
        <p:nvSpPr>
          <p:cNvPr id="244" name="Shape 244"/>
          <p:cNvSpPr txBox="1"/>
          <p:nvPr/>
        </p:nvSpPr>
        <p:spPr>
          <a:xfrm>
            <a:off x="1854188" y="2918800"/>
            <a:ext cx="902100" cy="476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N righe dati filtrati</a:t>
            </a:r>
            <a:endParaRPr sz="600"/>
          </a:p>
          <a:p>
            <a:pPr indent="0" lvl="0" marL="0" rtl="0">
              <a:spcBef>
                <a:spcPts val="0"/>
              </a:spcBef>
              <a:spcAft>
                <a:spcPts val="0"/>
              </a:spcAft>
              <a:buNone/>
            </a:pPr>
            <a:r>
              <a:rPr lang="it" sz="600"/>
              <a:t>M assi accelerometri</a:t>
            </a:r>
            <a:endParaRPr sz="600"/>
          </a:p>
          <a:p>
            <a:pPr indent="0" lvl="0" marL="0" rtl="0">
              <a:spcBef>
                <a:spcPts val="0"/>
              </a:spcBef>
              <a:spcAft>
                <a:spcPts val="0"/>
              </a:spcAft>
              <a:buNone/>
            </a:pPr>
            <a:r>
              <a:rPr lang="it" sz="600"/>
              <a:t>P finestra temporale</a:t>
            </a:r>
            <a:endParaRPr sz="600"/>
          </a:p>
          <a:p>
            <a:pPr indent="0" lvl="0" marL="0" rtl="0">
              <a:spcBef>
                <a:spcPts val="0"/>
              </a:spcBef>
              <a:spcAft>
                <a:spcPts val="0"/>
              </a:spcAft>
              <a:buNone/>
            </a:pPr>
            <a:r>
              <a:rPr lang="it" sz="600"/>
              <a:t>S sovrapposizione</a:t>
            </a:r>
            <a:endParaRPr sz="600"/>
          </a:p>
        </p:txBody>
      </p:sp>
      <p:sp>
        <p:nvSpPr>
          <p:cNvPr id="245" name="Shape 245"/>
          <p:cNvSpPr/>
          <p:nvPr/>
        </p:nvSpPr>
        <p:spPr>
          <a:xfrm>
            <a:off x="1775250" y="2954150"/>
            <a:ext cx="902100" cy="476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6" name="Shape 246"/>
          <p:cNvSpPr txBox="1"/>
          <p:nvPr/>
        </p:nvSpPr>
        <p:spPr>
          <a:xfrm>
            <a:off x="4108500" y="2955050"/>
            <a:ext cx="7983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C-1 vettori feature</a:t>
            </a:r>
            <a:endParaRPr sz="600"/>
          </a:p>
        </p:txBody>
      </p:sp>
      <p:sp>
        <p:nvSpPr>
          <p:cNvPr id="247" name="Shape 247"/>
          <p:cNvSpPr/>
          <p:nvPr/>
        </p:nvSpPr>
        <p:spPr>
          <a:xfrm>
            <a:off x="4056600" y="2954148"/>
            <a:ext cx="902100" cy="281100"/>
          </a:xfrm>
          <a:prstGeom prst="flowChartInternalStorag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8" name="Shape 248"/>
          <p:cNvSpPr txBox="1"/>
          <p:nvPr/>
        </p:nvSpPr>
        <p:spPr>
          <a:xfrm>
            <a:off x="6137975" y="2954150"/>
            <a:ext cx="346800" cy="2811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it" sz="600"/>
              <a:t>KNN</a:t>
            </a:r>
            <a:endParaRPr sz="600"/>
          </a:p>
        </p:txBody>
      </p:sp>
      <p:sp>
        <p:nvSpPr>
          <p:cNvPr id="249" name="Shape 249"/>
          <p:cNvSpPr/>
          <p:nvPr/>
        </p:nvSpPr>
        <p:spPr>
          <a:xfrm>
            <a:off x="1391425" y="2208100"/>
            <a:ext cx="798150" cy="620775"/>
          </a:xfrm>
          <a:prstGeom prst="flowChartMagneticDisk">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000"/>
              <a:t>DATASET</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