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" Target="slides/slide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2.xml"/><Relationship Id="rId18" Type="http://schemas.openxmlformats.org/officeDocument/2006/relationships/font" Target="fonts/Nuni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Shape 1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Shape 4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Shape 9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Apprendimento non supervisionato per l’identificazione di contesti di Freezing of Gait (FOG) in pazienti affetti da Morbo di Parkinson</a:t>
            </a:r>
            <a:endParaRPr sz="2400"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Laureando - Alessandro Fuser VR405372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Sperimentali</a:t>
            </a:r>
            <a:endParaRPr/>
          </a:p>
        </p:txBody>
      </p:sp>
      <p:pic>
        <p:nvPicPr>
          <p:cNvPr id="227" name="Shape 227" title="Points scored"/>
          <p:cNvPicPr preferRelativeResize="0"/>
          <p:nvPr/>
        </p:nvPicPr>
        <p:blipFill rotWithShape="1">
          <a:blip r:embed="rId3">
            <a:alphaModFix/>
          </a:blip>
          <a:srcRect b="-4351" l="-2431" r="-1920" t="0"/>
          <a:stretch/>
        </p:blipFill>
        <p:spPr>
          <a:xfrm>
            <a:off x="214300" y="1615350"/>
            <a:ext cx="4425774" cy="26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075" y="2256600"/>
            <a:ext cx="4322250" cy="2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 e Sviluppi Futuri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Miglioramento metodologia di apprendimento non supervisionato per creazione etichette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Miglioramento della predizione su nuovi dati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Implementazione real-time dell’algoritmo</a:t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425" y="2744000"/>
            <a:ext cx="4405150" cy="22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Agenda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Definizione del problema del Freezing of Gait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Stato dell’arte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Obiettivi della Tesi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Metodologia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Risultati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sz="1800"/>
              <a:t>Conclusione e Sviluppi Futuri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Freezing of Gait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3000">
                <a:latin typeface="Arial"/>
                <a:ea typeface="Arial"/>
                <a:cs typeface="Arial"/>
                <a:sym typeface="Arial"/>
              </a:rPr>
              <a:t>«è come se i piedi rimanessero, per qualche istante, incollati al suolo con la conseguente impossibilità di eseguire il passo successivo».</a:t>
            </a:r>
            <a:endParaRPr i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Stato dell’arte</a:t>
            </a:r>
            <a:endParaRPr/>
          </a:p>
        </p:txBody>
      </p:sp>
      <p:cxnSp>
        <p:nvCxnSpPr>
          <p:cNvPr id="147" name="Shape 147"/>
          <p:cNvCxnSpPr/>
          <p:nvPr/>
        </p:nvCxnSpPr>
        <p:spPr>
          <a:xfrm flipH="1" rot="10800000">
            <a:off x="1804649" y="1800325"/>
            <a:ext cx="15300" cy="29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Shape 148"/>
          <p:cNvCxnSpPr/>
          <p:nvPr/>
        </p:nvCxnSpPr>
        <p:spPr>
          <a:xfrm flipH="1" rot="10800000">
            <a:off x="1804649" y="4743325"/>
            <a:ext cx="52257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Shape 149"/>
          <p:cNvCxnSpPr/>
          <p:nvPr/>
        </p:nvCxnSpPr>
        <p:spPr>
          <a:xfrm>
            <a:off x="1815406" y="3312891"/>
            <a:ext cx="52326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/>
          <p:nvPr/>
        </p:nvCxnSpPr>
        <p:spPr>
          <a:xfrm flipH="1" rot="10800000">
            <a:off x="4562210" y="1816212"/>
            <a:ext cx="21600" cy="294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1" name="Shape 151"/>
          <p:cNvSpPr txBox="1"/>
          <p:nvPr/>
        </p:nvSpPr>
        <p:spPr>
          <a:xfrm>
            <a:off x="2418238" y="1567600"/>
            <a:ext cx="1985100" cy="2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SUPERVISIONATO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001650" y="1567600"/>
            <a:ext cx="2292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SUPERVISIONATO</a:t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15150" y="2309456"/>
            <a:ext cx="13770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 CLASSI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15150" y="3791475"/>
            <a:ext cx="11868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 CLASSI</a:t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19950" y="4152975"/>
            <a:ext cx="1251000" cy="5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Moore et al. (2008)</a:t>
            </a:r>
            <a:endParaRPr sz="7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Basato su Soglie</a:t>
            </a:r>
            <a:endParaRPr sz="7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Accuratezza 78.3%</a:t>
            </a:r>
            <a:endParaRPr sz="700"/>
          </a:p>
        </p:txBody>
      </p:sp>
      <p:sp>
        <p:nvSpPr>
          <p:cNvPr id="156" name="Shape 156"/>
          <p:cNvSpPr/>
          <p:nvPr/>
        </p:nvSpPr>
        <p:spPr>
          <a:xfrm>
            <a:off x="2677475" y="3868800"/>
            <a:ext cx="1251000" cy="5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Niazmand et al. (2011)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Basato su Soglie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Accuratezza 85.3%</a:t>
            </a:r>
            <a:endParaRPr sz="700"/>
          </a:p>
        </p:txBody>
      </p:sp>
      <p:sp>
        <p:nvSpPr>
          <p:cNvPr id="157" name="Shape 157"/>
          <p:cNvSpPr/>
          <p:nvPr/>
        </p:nvSpPr>
        <p:spPr>
          <a:xfrm>
            <a:off x="3257125" y="3382675"/>
            <a:ext cx="1251000" cy="5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Alrichs et al. (2015)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Support Vector Machines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Accuratezza 90%</a:t>
            </a:r>
            <a:endParaRPr sz="700"/>
          </a:p>
        </p:txBody>
      </p:sp>
      <p:sp>
        <p:nvSpPr>
          <p:cNvPr id="158" name="Shape 158"/>
          <p:cNvSpPr/>
          <p:nvPr/>
        </p:nvSpPr>
        <p:spPr>
          <a:xfrm>
            <a:off x="1913038" y="3382675"/>
            <a:ext cx="1251000" cy="5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Rodriguez et al. (2017)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Support Vector Machines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Accuratezza 90%</a:t>
            </a:r>
            <a:endParaRPr sz="700"/>
          </a:p>
        </p:txBody>
      </p:sp>
      <p:sp>
        <p:nvSpPr>
          <p:cNvPr id="159" name="Shape 159"/>
          <p:cNvSpPr/>
          <p:nvPr/>
        </p:nvSpPr>
        <p:spPr>
          <a:xfrm>
            <a:off x="2565575" y="2230850"/>
            <a:ext cx="1362900" cy="59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Mazilu et al. (2013)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Albero di Decisione</a:t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F1-score 70%</a:t>
            </a:r>
            <a:endParaRPr sz="700"/>
          </a:p>
        </p:txBody>
      </p:sp>
      <p:sp>
        <p:nvSpPr>
          <p:cNvPr id="160" name="Shape 160"/>
          <p:cNvSpPr/>
          <p:nvPr/>
        </p:nvSpPr>
        <p:spPr>
          <a:xfrm rot="1394927">
            <a:off x="4306714" y="2432978"/>
            <a:ext cx="1843819" cy="1036678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Tesi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tesi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Verificare l’esistenza della classe preFOG;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Usare un approccio non supervisionato per l’etichettatura dei dati;</a:t>
            </a:r>
            <a:endParaRPr sz="1800"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Classificare i dati per identificare le occorrenze di preFOG su nuovi dati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Metodologia - Fase 1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062200" y="2652725"/>
            <a:ext cx="798150" cy="620775"/>
          </a:xfrm>
          <a:prstGeom prst="flowChartMagneticDisk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DATASET</a:t>
            </a:r>
            <a:endParaRPr sz="1000"/>
          </a:p>
        </p:txBody>
      </p:sp>
      <p:sp>
        <p:nvSpPr>
          <p:cNvPr id="173" name="Shape 173"/>
          <p:cNvSpPr/>
          <p:nvPr/>
        </p:nvSpPr>
        <p:spPr>
          <a:xfrm>
            <a:off x="1062200" y="1665850"/>
            <a:ext cx="798150" cy="6548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X,Y,Z</a:t>
            </a:r>
            <a:endParaRPr sz="9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ACC</a:t>
            </a:r>
            <a:endParaRPr sz="900"/>
          </a:p>
        </p:txBody>
      </p:sp>
      <p:sp>
        <p:nvSpPr>
          <p:cNvPr id="174" name="Shape 174"/>
          <p:cNvSpPr/>
          <p:nvPr/>
        </p:nvSpPr>
        <p:spPr>
          <a:xfrm>
            <a:off x="857550" y="3605525"/>
            <a:ext cx="1207450" cy="6548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MEDICO</a:t>
            </a:r>
            <a:endParaRPr sz="1000"/>
          </a:p>
        </p:txBody>
      </p:sp>
      <p:cxnSp>
        <p:nvCxnSpPr>
          <p:cNvPr id="175" name="Shape 175"/>
          <p:cNvCxnSpPr>
            <a:stCxn id="174" idx="0"/>
            <a:endCxn id="172" idx="3"/>
          </p:cNvCxnSpPr>
          <p:nvPr/>
        </p:nvCxnSpPr>
        <p:spPr>
          <a:xfrm rot="10800000">
            <a:off x="1461275" y="3273425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Shape 176"/>
          <p:cNvCxnSpPr>
            <a:stCxn id="173" idx="2"/>
            <a:endCxn id="172" idx="1"/>
          </p:cNvCxnSpPr>
          <p:nvPr/>
        </p:nvCxnSpPr>
        <p:spPr>
          <a:xfrm>
            <a:off x="1461275" y="2320725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Shape 177"/>
          <p:cNvSpPr/>
          <p:nvPr/>
        </p:nvSpPr>
        <p:spPr>
          <a:xfrm>
            <a:off x="2457238" y="2652725"/>
            <a:ext cx="1853625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VETTORIZZAZIONE</a:t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4677699" y="2652738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Discriminant Analysis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6602913" y="2652725"/>
            <a:ext cx="1683525" cy="620775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DIVISIONE CLASSI</a:t>
            </a:r>
            <a:endParaRPr/>
          </a:p>
        </p:txBody>
      </p:sp>
      <p:cxnSp>
        <p:nvCxnSpPr>
          <p:cNvPr id="180" name="Shape 180"/>
          <p:cNvCxnSpPr>
            <a:stCxn id="172" idx="4"/>
            <a:endCxn id="177" idx="1"/>
          </p:cNvCxnSpPr>
          <p:nvPr/>
        </p:nvCxnSpPr>
        <p:spPr>
          <a:xfrm>
            <a:off x="1860350" y="2963113"/>
            <a:ext cx="59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Shape 181"/>
          <p:cNvCxnSpPr>
            <a:stCxn id="177" idx="3"/>
            <a:endCxn id="178" idx="1"/>
          </p:cNvCxnSpPr>
          <p:nvPr/>
        </p:nvCxnSpPr>
        <p:spPr>
          <a:xfrm>
            <a:off x="4310863" y="2963113"/>
            <a:ext cx="36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Shape 182"/>
          <p:cNvCxnSpPr>
            <a:stCxn id="178" idx="3"/>
            <a:endCxn id="179" idx="1"/>
          </p:cNvCxnSpPr>
          <p:nvPr/>
        </p:nvCxnSpPr>
        <p:spPr>
          <a:xfrm>
            <a:off x="6096599" y="2963125"/>
            <a:ext cx="50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Metodologia - Fase 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201525" y="2197875"/>
            <a:ext cx="798150" cy="6548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X,Y,Z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ACC</a:t>
            </a:r>
            <a:endParaRPr sz="900"/>
          </a:p>
        </p:txBody>
      </p:sp>
      <p:sp>
        <p:nvSpPr>
          <p:cNvPr id="189" name="Shape 189"/>
          <p:cNvSpPr/>
          <p:nvPr/>
        </p:nvSpPr>
        <p:spPr>
          <a:xfrm>
            <a:off x="2561713" y="2214925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PRE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PROCESSAMENTO</a:t>
            </a:r>
            <a:endParaRPr sz="1000"/>
          </a:p>
        </p:txBody>
      </p:sp>
      <p:sp>
        <p:nvSpPr>
          <p:cNvPr id="190" name="Shape 190"/>
          <p:cNvSpPr/>
          <p:nvPr/>
        </p:nvSpPr>
        <p:spPr>
          <a:xfrm>
            <a:off x="4542638" y="2214925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SCELTA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INTERVALLO</a:t>
            </a:r>
            <a:endParaRPr sz="1000"/>
          </a:p>
        </p:txBody>
      </p:sp>
      <p:sp>
        <p:nvSpPr>
          <p:cNvPr id="191" name="Shape 191"/>
          <p:cNvSpPr/>
          <p:nvPr/>
        </p:nvSpPr>
        <p:spPr>
          <a:xfrm>
            <a:off x="6523563" y="2214925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CALCOLO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FEATURE</a:t>
            </a:r>
            <a:endParaRPr sz="1000"/>
          </a:p>
        </p:txBody>
      </p:sp>
      <p:sp>
        <p:nvSpPr>
          <p:cNvPr id="192" name="Shape 192"/>
          <p:cNvSpPr/>
          <p:nvPr/>
        </p:nvSpPr>
        <p:spPr>
          <a:xfrm>
            <a:off x="5179688" y="3553225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ALGORITMI DI CLUSTERING</a:t>
            </a:r>
            <a:endParaRPr sz="1000"/>
          </a:p>
        </p:txBody>
      </p:sp>
      <p:sp>
        <p:nvSpPr>
          <p:cNvPr id="193" name="Shape 193"/>
          <p:cNvSpPr/>
          <p:nvPr/>
        </p:nvSpPr>
        <p:spPr>
          <a:xfrm>
            <a:off x="3055488" y="3553225"/>
            <a:ext cx="1418900" cy="620775"/>
          </a:xfrm>
          <a:prstGeom prst="flowChartProcess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/>
              <a:t>ETICHETTE</a:t>
            </a:r>
            <a:endParaRPr sz="1000"/>
          </a:p>
        </p:txBody>
      </p:sp>
      <p:cxnSp>
        <p:nvCxnSpPr>
          <p:cNvPr id="194" name="Shape 194"/>
          <p:cNvCxnSpPr>
            <a:stCxn id="188" idx="3"/>
            <a:endCxn id="189" idx="1"/>
          </p:cNvCxnSpPr>
          <p:nvPr/>
        </p:nvCxnSpPr>
        <p:spPr>
          <a:xfrm>
            <a:off x="1999675" y="2525313"/>
            <a:ext cx="5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Shape 195"/>
          <p:cNvCxnSpPr>
            <a:stCxn id="189" idx="3"/>
            <a:endCxn id="190" idx="1"/>
          </p:cNvCxnSpPr>
          <p:nvPr/>
        </p:nvCxnSpPr>
        <p:spPr>
          <a:xfrm>
            <a:off x="3980613" y="2525313"/>
            <a:ext cx="5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Shape 196"/>
          <p:cNvCxnSpPr>
            <a:stCxn id="190" idx="3"/>
            <a:endCxn id="191" idx="1"/>
          </p:cNvCxnSpPr>
          <p:nvPr/>
        </p:nvCxnSpPr>
        <p:spPr>
          <a:xfrm>
            <a:off x="5961538" y="2525313"/>
            <a:ext cx="56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Shape 197"/>
          <p:cNvCxnSpPr>
            <a:stCxn id="191" idx="2"/>
            <a:endCxn id="192" idx="3"/>
          </p:cNvCxnSpPr>
          <p:nvPr/>
        </p:nvCxnSpPr>
        <p:spPr>
          <a:xfrm rot="5400000">
            <a:off x="6401863" y="3032350"/>
            <a:ext cx="1027800" cy="63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Shape 198"/>
          <p:cNvCxnSpPr>
            <a:stCxn id="192" idx="1"/>
            <a:endCxn id="193" idx="3"/>
          </p:cNvCxnSpPr>
          <p:nvPr/>
        </p:nvCxnSpPr>
        <p:spPr>
          <a:xfrm rot="10800000">
            <a:off x="4474388" y="3863613"/>
            <a:ext cx="70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Metodologia - Fase 3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388525" y="2191050"/>
            <a:ext cx="798150" cy="6548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X,Y,Z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ACC</a:t>
            </a:r>
            <a:endParaRPr sz="900"/>
          </a:p>
        </p:txBody>
      </p:sp>
      <p:sp>
        <p:nvSpPr>
          <p:cNvPr id="205" name="Shape 205"/>
          <p:cNvSpPr/>
          <p:nvPr/>
        </p:nvSpPr>
        <p:spPr>
          <a:xfrm>
            <a:off x="2868124" y="2208088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Linear Discriminant Analysis</a:t>
            </a: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4968449" y="2208088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Classificatore</a:t>
            </a: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6957300" y="3206100"/>
            <a:ext cx="798150" cy="654875"/>
          </a:xfrm>
          <a:prstGeom prst="flowChartPrepa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X,Y,Z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/>
              <a:t>ACC</a:t>
            </a:r>
            <a:endParaRPr sz="900"/>
          </a:p>
        </p:txBody>
      </p:sp>
      <p:sp>
        <p:nvSpPr>
          <p:cNvPr id="208" name="Shape 208"/>
          <p:cNvSpPr/>
          <p:nvPr/>
        </p:nvSpPr>
        <p:spPr>
          <a:xfrm>
            <a:off x="4968449" y="3223138"/>
            <a:ext cx="1418900" cy="6207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Identificazione </a:t>
            </a:r>
            <a:r>
              <a:rPr lang="it"/>
              <a:t>preFOG</a:t>
            </a:r>
            <a:endParaRPr/>
          </a:p>
        </p:txBody>
      </p:sp>
      <p:cxnSp>
        <p:nvCxnSpPr>
          <p:cNvPr id="209" name="Shape 209"/>
          <p:cNvCxnSpPr>
            <a:stCxn id="204" idx="3"/>
            <a:endCxn id="205" idx="1"/>
          </p:cNvCxnSpPr>
          <p:nvPr/>
        </p:nvCxnSpPr>
        <p:spPr>
          <a:xfrm>
            <a:off x="2186675" y="2518488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Shape 210"/>
          <p:cNvCxnSpPr>
            <a:stCxn id="205" idx="3"/>
            <a:endCxn id="206" idx="1"/>
          </p:cNvCxnSpPr>
          <p:nvPr/>
        </p:nvCxnSpPr>
        <p:spPr>
          <a:xfrm>
            <a:off x="4287024" y="2518475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Shape 211"/>
          <p:cNvCxnSpPr>
            <a:stCxn id="206" idx="2"/>
            <a:endCxn id="208" idx="0"/>
          </p:cNvCxnSpPr>
          <p:nvPr/>
        </p:nvCxnSpPr>
        <p:spPr>
          <a:xfrm>
            <a:off x="5677899" y="2828863"/>
            <a:ext cx="0" cy="3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Shape 212"/>
          <p:cNvCxnSpPr>
            <a:stCxn id="207" idx="1"/>
            <a:endCxn id="208" idx="3"/>
          </p:cNvCxnSpPr>
          <p:nvPr/>
        </p:nvCxnSpPr>
        <p:spPr>
          <a:xfrm rot="10800000">
            <a:off x="6387300" y="3533538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Shape 213"/>
          <p:cNvSpPr/>
          <p:nvPr/>
        </p:nvSpPr>
        <p:spPr>
          <a:xfrm>
            <a:off x="2868124" y="3223138"/>
            <a:ext cx="1418900" cy="62077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Stimolo Uditorio</a:t>
            </a:r>
            <a:endParaRPr/>
          </a:p>
        </p:txBody>
      </p:sp>
      <p:cxnSp>
        <p:nvCxnSpPr>
          <p:cNvPr id="214" name="Shape 214"/>
          <p:cNvCxnSpPr>
            <a:stCxn id="208" idx="1"/>
            <a:endCxn id="213" idx="3"/>
          </p:cNvCxnSpPr>
          <p:nvPr/>
        </p:nvCxnSpPr>
        <p:spPr>
          <a:xfrm rot="10800000">
            <a:off x="4287149" y="3533525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Sperimentali</a:t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25" y="1533525"/>
            <a:ext cx="4723426" cy="23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50" y="2127025"/>
            <a:ext cx="4441049" cy="27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