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quindi etichettati. Principalmente questi lavori si </a:t>
            </a:r>
            <a:r>
              <a:rPr lang="it"/>
              <a:t>concentrano</a:t>
            </a:r>
            <a:r>
              <a:rPr lang="it"/>
              <a:t> </a:t>
            </a:r>
            <a:r>
              <a:rPr lang="it"/>
              <a:t>nell'identificare</a:t>
            </a:r>
            <a:r>
              <a:rPr lang="it"/>
              <a:t>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lavoro di</a:t>
            </a:r>
            <a:r>
              <a:rPr lang="it"/>
              <a:t>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a:t>
            </a:r>
            <a:r>
              <a:rPr lang="it"/>
              <a:t>movimento</a:t>
            </a:r>
            <a:r>
              <a:rPr lang="it"/>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
        <p:nvSpPr>
          <p:cNvPr id="130" name="Shape 1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819150" y="348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Dataset utilizzato: 10 pazienti, dati da 3 accelerometri, per ogni </a:t>
            </a:r>
            <a:r>
              <a:rPr lang="it"/>
              <a:t>accelerometro</a:t>
            </a:r>
            <a:r>
              <a:rPr lang="it"/>
              <a:t> 3 assi</a:t>
            </a:r>
            <a:endParaRPr/>
          </a:p>
        </p:txBody>
      </p:sp>
      <p:sp>
        <p:nvSpPr>
          <p:cNvPr id="390" name="Shape 39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xit" presetID="10" presetSubtype="0">
                                  <p:stCondLst>
                                    <p:cond delay="0"/>
                                  </p:stCondLst>
                                  <p:childTnLst>
                                    <p:animEffect filter="fade" transition="out">
                                      <p:cBhvr>
                                        <p:cTn dur="1000"/>
                                        <p:tgtEl>
                                          <p:spTgt spid="387"/>
                                        </p:tgtEl>
                                      </p:cBhvr>
                                    </p:animEffect>
                                    <p:set>
                                      <p:cBhvr>
                                        <p:cTn dur="1" fill="hold">
                                          <p:stCondLst>
                                            <p:cond delay="1000"/>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xit" presetID="10" presetSubtype="0">
                                  <p:stCondLst>
                                    <p:cond delay="0"/>
                                  </p:stCondLst>
                                  <p:childTnLst>
                                    <p:animEffect filter="fade" transition="out">
                                      <p:cBhvr>
                                        <p:cTn dur="1000"/>
                                        <p:tgtEl>
                                          <p:spTgt spid="386"/>
                                        </p:tgtEl>
                                      </p:cBhvr>
                                    </p:animEffect>
                                    <p:set>
                                      <p:cBhvr>
                                        <p:cTn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885025" y="3341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
        <p:nvSpPr>
          <p:cNvPr id="400" name="Shape 40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854675" y="2985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406" name="Shape 40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407" name="Shape 407"/>
          <p:cNvSpPr/>
          <p:nvPr/>
        </p:nvSpPr>
        <p:spPr>
          <a:xfrm rot="466">
            <a:off x="483100" y="1303150"/>
            <a:ext cx="2215500" cy="13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APPROCCIO NON SUPERVISIONATO</a:t>
            </a:r>
            <a:endParaRPr sz="1200"/>
          </a:p>
        </p:txBody>
      </p:sp>
      <p:sp>
        <p:nvSpPr>
          <p:cNvPr id="408" name="Shape 408"/>
          <p:cNvSpPr/>
          <p:nvPr/>
        </p:nvSpPr>
        <p:spPr>
          <a:xfrm rot="466">
            <a:off x="3329162" y="1303150"/>
            <a:ext cx="2215500" cy="13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STUDIO DIVISIONE AD INTERVALLI TEMPORALI</a:t>
            </a:r>
            <a:endParaRPr sz="1200"/>
          </a:p>
        </p:txBody>
      </p:sp>
      <p:sp>
        <p:nvSpPr>
          <p:cNvPr id="409" name="Shape 409"/>
          <p:cNvSpPr/>
          <p:nvPr/>
        </p:nvSpPr>
        <p:spPr>
          <a:xfrm rot="466">
            <a:off x="6175225" y="1303150"/>
            <a:ext cx="2215500" cy="13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CLASSIFICAZIONE NUOVI DATI</a:t>
            </a:r>
            <a:endParaRPr sz="1200"/>
          </a:p>
        </p:txBody>
      </p:sp>
      <p:sp>
        <p:nvSpPr>
          <p:cNvPr id="410" name="Shape 410"/>
          <p:cNvSpPr/>
          <p:nvPr/>
        </p:nvSpPr>
        <p:spPr>
          <a:xfrm rot="466">
            <a:off x="3329175" y="3174100"/>
            <a:ext cx="2215500" cy="1325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REAL TIME</a:t>
            </a:r>
            <a:endParaRPr sz="1200"/>
          </a:p>
        </p:txBody>
      </p:sp>
      <p:sp>
        <p:nvSpPr>
          <p:cNvPr id="411" name="Shape 411"/>
          <p:cNvSpPr/>
          <p:nvPr/>
        </p:nvSpPr>
        <p:spPr>
          <a:xfrm>
            <a:off x="1300100" y="2372800"/>
            <a:ext cx="490200" cy="5043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7037875" y="2372800"/>
            <a:ext cx="490200" cy="5043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19150" y="3980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sz="4800"/>
              <a:t>Agenda</a:t>
            </a:r>
            <a:endParaRPr sz="4800"/>
          </a:p>
        </p:txBody>
      </p:sp>
      <p:sp>
        <p:nvSpPr>
          <p:cNvPr id="136" name="Shape 136"/>
          <p:cNvSpPr txBox="1"/>
          <p:nvPr>
            <p:ph idx="1" type="body"/>
          </p:nvPr>
        </p:nvSpPr>
        <p:spPr>
          <a:xfrm>
            <a:off x="819150" y="1479225"/>
            <a:ext cx="7505700" cy="2939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it" sz="2400"/>
              <a:t>Definizione del problema del Freezing of Gait</a:t>
            </a:r>
            <a:endParaRPr sz="2400"/>
          </a:p>
          <a:p>
            <a:pPr indent="-381000" lvl="0" marL="457200" rtl="0">
              <a:spcBef>
                <a:spcPts val="0"/>
              </a:spcBef>
              <a:spcAft>
                <a:spcPts val="0"/>
              </a:spcAft>
              <a:buSzPts val="2400"/>
              <a:buChar char="●"/>
            </a:pPr>
            <a:r>
              <a:rPr lang="it" sz="2400"/>
              <a:t>Stato dell’arte</a:t>
            </a:r>
            <a:endParaRPr sz="2400"/>
          </a:p>
          <a:p>
            <a:pPr indent="-381000" lvl="0" marL="457200" rtl="0">
              <a:spcBef>
                <a:spcPts val="0"/>
              </a:spcBef>
              <a:spcAft>
                <a:spcPts val="0"/>
              </a:spcAft>
              <a:buSzPts val="2400"/>
              <a:buChar char="●"/>
            </a:pPr>
            <a:r>
              <a:rPr lang="it" sz="2400"/>
              <a:t>Obiettivi della tesi</a:t>
            </a:r>
            <a:endParaRPr sz="2400"/>
          </a:p>
          <a:p>
            <a:pPr indent="-381000" lvl="0" marL="457200" rtl="0">
              <a:spcBef>
                <a:spcPts val="0"/>
              </a:spcBef>
              <a:spcAft>
                <a:spcPts val="0"/>
              </a:spcAft>
              <a:buSzPts val="2400"/>
              <a:buChar char="●"/>
            </a:pPr>
            <a:r>
              <a:rPr lang="it" sz="2400"/>
              <a:t>Metodologia seguita</a:t>
            </a:r>
            <a:endParaRPr sz="2400"/>
          </a:p>
          <a:p>
            <a:pPr indent="-381000" lvl="0" marL="457200" rtl="0">
              <a:spcBef>
                <a:spcPts val="0"/>
              </a:spcBef>
              <a:spcAft>
                <a:spcPts val="0"/>
              </a:spcAft>
              <a:buSzPts val="2400"/>
              <a:buChar char="●"/>
            </a:pPr>
            <a:r>
              <a:rPr lang="it" sz="2400"/>
              <a:t>Risultati sperimentali</a:t>
            </a:r>
            <a:endParaRPr sz="2400"/>
          </a:p>
          <a:p>
            <a:pPr indent="-381000" lvl="0" marL="457200" rtl="0">
              <a:spcBef>
                <a:spcPts val="0"/>
              </a:spcBef>
              <a:spcAft>
                <a:spcPts val="0"/>
              </a:spcAft>
              <a:buSzPts val="2400"/>
              <a:buChar char="●"/>
            </a:pPr>
            <a:r>
              <a:rPr lang="it" sz="2400"/>
              <a:t>Conclusione e sviluppi futuri</a:t>
            </a:r>
            <a:endParaRPr sz="2400"/>
          </a:p>
        </p:txBody>
      </p:sp>
      <p:sp>
        <p:nvSpPr>
          <p:cNvPr id="137" name="Shape 13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
                                        <p:tgtEl>
                                          <p:spTgt spid="1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sz="4800"/>
              <a:t>Freezing of Gait</a:t>
            </a:r>
            <a:endParaRPr sz="4800"/>
          </a:p>
        </p:txBody>
      </p:sp>
      <p:sp>
        <p:nvSpPr>
          <p:cNvPr id="143" name="Shape 1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
        <p:nvSpPr>
          <p:cNvPr id="144" name="Shape 14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20150" y="341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4800"/>
              <a:t>Stato dell’arte</a:t>
            </a:r>
            <a:endParaRPr sz="4800"/>
          </a:p>
        </p:txBody>
      </p:sp>
      <p:cxnSp>
        <p:nvCxnSpPr>
          <p:cNvPr id="150" name="Shape 150"/>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51" name="Shape 151"/>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52" name="Shape 152"/>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3" name="Shape 153"/>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4" name="Shape 154"/>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
        <p:nvSpPr>
          <p:cNvPr id="164" name="Shape 16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19150" y="3767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sz="4800"/>
              <a:t>Obiettivi tesi</a:t>
            </a:r>
            <a:endParaRPr sz="4800"/>
          </a:p>
        </p:txBody>
      </p:sp>
      <p:sp>
        <p:nvSpPr>
          <p:cNvPr id="170" name="Shape 170"/>
          <p:cNvSpPr txBox="1"/>
          <p:nvPr>
            <p:ph idx="1" type="body"/>
          </p:nvPr>
        </p:nvSpPr>
        <p:spPr>
          <a:xfrm>
            <a:off x="1328400" y="1244775"/>
            <a:ext cx="6996600" cy="3451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it" sz="2000">
                <a:solidFill>
                  <a:srgbClr val="000000"/>
                </a:solidFill>
                <a:highlight>
                  <a:schemeClr val="dk1"/>
                </a:highlight>
              </a:rPr>
              <a:t>L’obiettivo principale in cui la tua tesi si inserisce è quello di realizzare un dispositivo indossabile per evitare FOG</a:t>
            </a:r>
            <a:endParaRPr sz="2000"/>
          </a:p>
          <a:p>
            <a:pPr indent="-342900" lvl="0" marL="457200" rtl="0">
              <a:lnSpc>
                <a:spcPct val="150000"/>
              </a:lnSpc>
              <a:spcBef>
                <a:spcPts val="1600"/>
              </a:spcBef>
              <a:spcAft>
                <a:spcPts val="0"/>
              </a:spcAft>
              <a:buSzPts val="1800"/>
              <a:buAutoNum type="arabicPeriod"/>
            </a:pPr>
            <a:r>
              <a:rPr lang="it" sz="1800"/>
              <a:t>Studio sulla divisione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Classificazione per identificare le occorrenze di preFOG su nuovi dati</a:t>
            </a:r>
            <a:endParaRPr sz="1800"/>
          </a:p>
          <a:p>
            <a:pPr indent="0" lvl="0" marL="0" rtl="0">
              <a:lnSpc>
                <a:spcPct val="150000"/>
              </a:lnSpc>
              <a:spcBef>
                <a:spcPts val="1600"/>
              </a:spcBef>
              <a:spcAft>
                <a:spcPts val="1600"/>
              </a:spcAft>
              <a:buNone/>
            </a:pPr>
            <a:r>
              <a:t/>
            </a:r>
            <a:endParaRPr sz="2000"/>
          </a:p>
        </p:txBody>
      </p:sp>
      <p:sp>
        <p:nvSpPr>
          <p:cNvPr id="171" name="Shape 17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172" name="Shape 172"/>
          <p:cNvSpPr/>
          <p:nvPr/>
        </p:nvSpPr>
        <p:spPr>
          <a:xfrm rot="-1931907">
            <a:off x="807253" y="2652396"/>
            <a:ext cx="198178" cy="406387"/>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rot="3179790">
            <a:off x="539649" y="2060130"/>
            <a:ext cx="205861" cy="255753"/>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640158" y="1518400"/>
            <a:ext cx="302400" cy="4149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640158" y="1933300"/>
            <a:ext cx="302400" cy="781200"/>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rot="-3260769">
            <a:off x="823246" y="2060492"/>
            <a:ext cx="206386" cy="254943"/>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rot="-3260769">
            <a:off x="1013079" y="2239862"/>
            <a:ext cx="206386" cy="254943"/>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rot="3179790">
            <a:off x="346820" y="2239500"/>
            <a:ext cx="205861" cy="255753"/>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rot="1748357">
            <a:off x="544008" y="2651532"/>
            <a:ext cx="197152" cy="408109"/>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rot="1748357">
            <a:off x="372224" y="3030251"/>
            <a:ext cx="197152" cy="408109"/>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1931907">
            <a:off x="997085" y="3031115"/>
            <a:ext cx="198178" cy="406387"/>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3896092">
            <a:off x="347807" y="3357199"/>
            <a:ext cx="107636" cy="291590"/>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6955375">
            <a:off x="1176086" y="3322402"/>
            <a:ext cx="107741" cy="291880"/>
          </a:xfrm>
          <a:prstGeom prst="roundRect">
            <a:avLst>
              <a:gd fmla="val 16667" name="adj"/>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377762" y="3308489"/>
            <a:ext cx="95400" cy="109800"/>
          </a:xfrm>
          <a:prstGeom prst="diamond">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527506" y="2904050"/>
            <a:ext cx="95400" cy="109800"/>
          </a:xfrm>
          <a:prstGeom prst="diamond">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640158" y="2499641"/>
            <a:ext cx="95400" cy="109800"/>
          </a:xfrm>
          <a:prstGeom prst="diamond">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1055630" y="2303605"/>
            <a:ext cx="120300" cy="138300"/>
          </a:xfrm>
          <a:prstGeom prst="octagon">
            <a:avLst>
              <a:gd fmla="val 29289"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19150" y="3412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della tesi</a:t>
            </a:r>
            <a:endParaRPr/>
          </a:p>
        </p:txBody>
      </p:sp>
      <p:sp>
        <p:nvSpPr>
          <p:cNvPr id="193" name="Shape 19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194" name="Shape 194"/>
          <p:cNvSpPr/>
          <p:nvPr/>
        </p:nvSpPr>
        <p:spPr>
          <a:xfrm>
            <a:off x="221675" y="1904013"/>
            <a:ext cx="1836600" cy="17607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343775" y="1230000"/>
            <a:ext cx="15924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Dispositivo Indossabile</a:t>
            </a:r>
            <a:endParaRPr/>
          </a:p>
        </p:txBody>
      </p:sp>
      <p:sp>
        <p:nvSpPr>
          <p:cNvPr id="196" name="Shape 196"/>
          <p:cNvSpPr/>
          <p:nvPr/>
        </p:nvSpPr>
        <p:spPr>
          <a:xfrm>
            <a:off x="360575" y="2131475"/>
            <a:ext cx="1558800" cy="594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dei Dati usando studio intervalli</a:t>
            </a:r>
            <a:endParaRPr/>
          </a:p>
        </p:txBody>
      </p:sp>
      <p:sp>
        <p:nvSpPr>
          <p:cNvPr id="197" name="Shape 197"/>
          <p:cNvSpPr/>
          <p:nvPr/>
        </p:nvSpPr>
        <p:spPr>
          <a:xfrm>
            <a:off x="360575" y="2948725"/>
            <a:ext cx="15588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Clustering</a:t>
            </a:r>
            <a:endParaRPr/>
          </a:p>
        </p:txBody>
      </p:sp>
      <p:sp>
        <p:nvSpPr>
          <p:cNvPr id="198" name="Shape 198"/>
          <p:cNvSpPr/>
          <p:nvPr/>
        </p:nvSpPr>
        <p:spPr>
          <a:xfrm>
            <a:off x="398525" y="3925950"/>
            <a:ext cx="1482900" cy="480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139975" y="1642800"/>
            <a:ext cx="0" cy="261300"/>
          </a:xfrm>
          <a:prstGeom prst="straightConnector1">
            <a:avLst/>
          </a:prstGeom>
          <a:noFill/>
          <a:ln cap="flat" cmpd="sng" w="9525">
            <a:solidFill>
              <a:srgbClr val="000000"/>
            </a:solidFill>
            <a:prstDash val="solid"/>
            <a:round/>
            <a:headEnd len="med" w="med" type="none"/>
            <a:tailEnd len="med" w="med" type="triangle"/>
          </a:ln>
        </p:spPr>
      </p:cxnSp>
      <p:cxnSp>
        <p:nvCxnSpPr>
          <p:cNvPr id="200" name="Shape 200"/>
          <p:cNvCxnSpPr>
            <a:stCxn id="194" idx="2"/>
            <a:endCxn id="198" idx="0"/>
          </p:cNvCxnSpPr>
          <p:nvPr/>
        </p:nvCxnSpPr>
        <p:spPr>
          <a:xfrm>
            <a:off x="1139975" y="3664713"/>
            <a:ext cx="0" cy="261300"/>
          </a:xfrm>
          <a:prstGeom prst="straightConnector1">
            <a:avLst/>
          </a:prstGeom>
          <a:noFill/>
          <a:ln cap="flat" cmpd="sng" w="9525">
            <a:solidFill>
              <a:srgbClr val="000000"/>
            </a:solidFill>
            <a:prstDash val="solid"/>
            <a:round/>
            <a:headEnd len="med" w="med" type="none"/>
            <a:tailEnd len="med" w="med" type="triangle"/>
          </a:ln>
        </p:spPr>
      </p:cxnSp>
      <p:cxnSp>
        <p:nvCxnSpPr>
          <p:cNvPr id="201" name="Shape 201"/>
          <p:cNvCxnSpPr>
            <a:stCxn id="196" idx="2"/>
            <a:endCxn id="197" idx="0"/>
          </p:cNvCxnSpPr>
          <p:nvPr/>
        </p:nvCxnSpPr>
        <p:spPr>
          <a:xfrm>
            <a:off x="1139975" y="2725775"/>
            <a:ext cx="0" cy="222900"/>
          </a:xfrm>
          <a:prstGeom prst="straightConnector1">
            <a:avLst/>
          </a:prstGeom>
          <a:noFill/>
          <a:ln cap="flat" cmpd="sng" w="9525">
            <a:solidFill>
              <a:srgbClr val="000000"/>
            </a:solidFill>
            <a:prstDash val="solid"/>
            <a:round/>
            <a:headEnd len="med" w="med" type="none"/>
            <a:tailEnd len="med" w="med" type="triangle"/>
          </a:ln>
        </p:spPr>
      </p:cxnSp>
      <p:sp>
        <p:nvSpPr>
          <p:cNvPr id="202" name="Shape 202"/>
          <p:cNvSpPr txBox="1"/>
          <p:nvPr/>
        </p:nvSpPr>
        <p:spPr>
          <a:xfrm>
            <a:off x="398525" y="1819825"/>
            <a:ext cx="1482900" cy="2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a:t>Raccolta Dati</a:t>
            </a:r>
            <a:endParaRPr b="1"/>
          </a:p>
        </p:txBody>
      </p:sp>
      <p:pic>
        <p:nvPicPr>
          <p:cNvPr id="203" name="Shape 203"/>
          <p:cNvPicPr preferRelativeResize="0"/>
          <p:nvPr/>
        </p:nvPicPr>
        <p:blipFill rotWithShape="1">
          <a:blip r:embed="rId3">
            <a:alphaModFix/>
          </a:blip>
          <a:srcRect b="17146" l="30614" r="31175" t="16623"/>
          <a:stretch/>
        </p:blipFill>
        <p:spPr>
          <a:xfrm>
            <a:off x="1720875" y="1019100"/>
            <a:ext cx="373570" cy="404700"/>
          </a:xfrm>
          <a:prstGeom prst="rect">
            <a:avLst/>
          </a:prstGeom>
          <a:noFill/>
          <a:ln>
            <a:noFill/>
          </a:ln>
        </p:spPr>
      </p:pic>
      <p:sp>
        <p:nvSpPr>
          <p:cNvPr id="204" name="Shape 204"/>
          <p:cNvSpPr/>
          <p:nvPr/>
        </p:nvSpPr>
        <p:spPr>
          <a:xfrm>
            <a:off x="3509588" y="1040300"/>
            <a:ext cx="1836600" cy="2759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3686438" y="1326750"/>
            <a:ext cx="1440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Generazione Dataset</a:t>
            </a:r>
            <a:endParaRPr/>
          </a:p>
        </p:txBody>
      </p:sp>
      <p:sp>
        <p:nvSpPr>
          <p:cNvPr id="206" name="Shape 206"/>
          <p:cNvSpPr/>
          <p:nvPr/>
        </p:nvSpPr>
        <p:spPr>
          <a:xfrm>
            <a:off x="3665438" y="3053888"/>
            <a:ext cx="1482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07" name="Shape 207"/>
          <p:cNvSpPr/>
          <p:nvPr/>
        </p:nvSpPr>
        <p:spPr>
          <a:xfrm>
            <a:off x="3707438" y="4128050"/>
            <a:ext cx="1440900" cy="480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Classificatore Allenato</a:t>
            </a:r>
            <a:endParaRPr/>
          </a:p>
        </p:txBody>
      </p:sp>
      <p:sp>
        <p:nvSpPr>
          <p:cNvPr id="208" name="Shape 208"/>
          <p:cNvSpPr/>
          <p:nvPr/>
        </p:nvSpPr>
        <p:spPr>
          <a:xfrm>
            <a:off x="3686438" y="2236650"/>
            <a:ext cx="1440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cap="flat" cmpd="sng" w="9525">
            <a:solidFill>
              <a:srgbClr val="000000"/>
            </a:solidFill>
            <a:prstDash val="solid"/>
            <a:round/>
            <a:headEnd len="med" w="med" type="none"/>
            <a:tailEnd len="med" w="med" type="triangle"/>
          </a:ln>
        </p:spPr>
      </p:cxnSp>
      <p:cxnSp>
        <p:nvCxnSpPr>
          <p:cNvPr id="210" name="Shape 210"/>
          <p:cNvCxnSpPr>
            <a:stCxn id="205" idx="2"/>
            <a:endCxn id="208" idx="0"/>
          </p:cNvCxnSpPr>
          <p:nvPr/>
        </p:nvCxnSpPr>
        <p:spPr>
          <a:xfrm>
            <a:off x="4406888" y="1807050"/>
            <a:ext cx="0" cy="429600"/>
          </a:xfrm>
          <a:prstGeom prst="straightConnector1">
            <a:avLst/>
          </a:prstGeom>
          <a:noFill/>
          <a:ln cap="flat" cmpd="sng" w="9525">
            <a:solidFill>
              <a:srgbClr val="000000"/>
            </a:solidFill>
            <a:prstDash val="solid"/>
            <a:round/>
            <a:headEnd len="med" w="med" type="none"/>
            <a:tailEnd len="med" w="med" type="triangle"/>
          </a:ln>
        </p:spPr>
      </p:cxnSp>
      <p:cxnSp>
        <p:nvCxnSpPr>
          <p:cNvPr id="211" name="Shape 211"/>
          <p:cNvCxnSpPr>
            <a:stCxn id="204" idx="2"/>
            <a:endCxn id="207" idx="0"/>
          </p:cNvCxnSpPr>
          <p:nvPr/>
        </p:nvCxnSpPr>
        <p:spPr>
          <a:xfrm>
            <a:off x="4427888" y="3799400"/>
            <a:ext cx="0" cy="328500"/>
          </a:xfrm>
          <a:prstGeom prst="straightConnector1">
            <a:avLst/>
          </a:prstGeom>
          <a:noFill/>
          <a:ln cap="flat" cmpd="sng" w="9525">
            <a:solidFill>
              <a:srgbClr val="000000"/>
            </a:solidFill>
            <a:prstDash val="solid"/>
            <a:round/>
            <a:headEnd len="med" w="med" type="none"/>
            <a:tailEnd len="med" w="med" type="triangle"/>
          </a:ln>
        </p:spPr>
      </p:cxnSp>
      <p:sp>
        <p:nvSpPr>
          <p:cNvPr id="212" name="Shape 212"/>
          <p:cNvSpPr txBox="1"/>
          <p:nvPr/>
        </p:nvSpPr>
        <p:spPr>
          <a:xfrm>
            <a:off x="3724238" y="960400"/>
            <a:ext cx="1407300" cy="1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a:t>Elaborazione</a:t>
            </a:r>
            <a:endParaRPr b="1"/>
          </a:p>
        </p:txBody>
      </p:sp>
      <p:cxnSp>
        <p:nvCxnSpPr>
          <p:cNvPr id="213" name="Shape 213"/>
          <p:cNvCxnSpPr>
            <a:stCxn id="198" idx="3"/>
            <a:endCxn id="205" idx="1"/>
          </p:cNvCxnSpPr>
          <p:nvPr/>
        </p:nvCxnSpPr>
        <p:spPr>
          <a:xfrm flipH="1" rot="10800000">
            <a:off x="1881425" y="1566900"/>
            <a:ext cx="1805100" cy="2599200"/>
          </a:xfrm>
          <a:prstGeom prst="bentConnector3">
            <a:avLst>
              <a:gd fmla="val 49998" name="adj1"/>
            </a:avLst>
          </a:prstGeom>
          <a:noFill/>
          <a:ln cap="flat" cmpd="sng" w="9525">
            <a:solidFill>
              <a:schemeClr val="dk2"/>
            </a:solidFill>
            <a:prstDash val="solid"/>
            <a:round/>
            <a:headEnd len="med" w="med" type="none"/>
            <a:tailEnd len="med" w="med" type="stealth"/>
          </a:ln>
        </p:spPr>
      </p:cxnSp>
      <p:sp>
        <p:nvSpPr>
          <p:cNvPr id="214" name="Shape 214"/>
          <p:cNvSpPr/>
          <p:nvPr/>
        </p:nvSpPr>
        <p:spPr>
          <a:xfrm>
            <a:off x="6378400" y="1470319"/>
            <a:ext cx="1836600" cy="2582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6500500" y="753450"/>
            <a:ext cx="15924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Dispositivo Indossabile</a:t>
            </a:r>
            <a:endParaRPr/>
          </a:p>
        </p:txBody>
      </p:sp>
      <p:sp>
        <p:nvSpPr>
          <p:cNvPr id="216" name="Shape 216"/>
          <p:cNvSpPr/>
          <p:nvPr/>
        </p:nvSpPr>
        <p:spPr>
          <a:xfrm>
            <a:off x="6576250" y="1689350"/>
            <a:ext cx="1440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Raccolta dati ad intervalli</a:t>
            </a:r>
            <a:endParaRPr/>
          </a:p>
        </p:txBody>
      </p:sp>
      <p:sp>
        <p:nvSpPr>
          <p:cNvPr id="217" name="Shape 217"/>
          <p:cNvSpPr/>
          <p:nvPr/>
        </p:nvSpPr>
        <p:spPr>
          <a:xfrm>
            <a:off x="6576250" y="2590125"/>
            <a:ext cx="1440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Classificatore</a:t>
            </a:r>
            <a:endParaRPr/>
          </a:p>
        </p:txBody>
      </p:sp>
      <p:sp>
        <p:nvSpPr>
          <p:cNvPr id="218" name="Shape 218"/>
          <p:cNvSpPr/>
          <p:nvPr/>
        </p:nvSpPr>
        <p:spPr>
          <a:xfrm>
            <a:off x="6576250" y="3449400"/>
            <a:ext cx="1440900" cy="4803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preFoG</a:t>
            </a:r>
            <a:endParaRPr/>
          </a:p>
        </p:txBody>
      </p:sp>
      <p:sp>
        <p:nvSpPr>
          <p:cNvPr id="219" name="Shape 219"/>
          <p:cNvSpPr/>
          <p:nvPr/>
        </p:nvSpPr>
        <p:spPr>
          <a:xfrm>
            <a:off x="6576250" y="4456975"/>
            <a:ext cx="1440900" cy="480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20" name="Shape 220"/>
          <p:cNvCxnSpPr>
            <a:stCxn id="215" idx="2"/>
            <a:endCxn id="214" idx="0"/>
          </p:cNvCxnSpPr>
          <p:nvPr/>
        </p:nvCxnSpPr>
        <p:spPr>
          <a:xfrm>
            <a:off x="7296700" y="1166250"/>
            <a:ext cx="0" cy="304200"/>
          </a:xfrm>
          <a:prstGeom prst="straightConnector1">
            <a:avLst/>
          </a:prstGeom>
          <a:noFill/>
          <a:ln cap="flat" cmpd="sng" w="9525">
            <a:solidFill>
              <a:srgbClr val="000000"/>
            </a:solidFill>
            <a:prstDash val="solid"/>
            <a:round/>
            <a:headEnd len="med" w="med" type="none"/>
            <a:tailEnd len="med" w="med" type="triangle"/>
          </a:ln>
        </p:spPr>
      </p:cxnSp>
      <p:cxnSp>
        <p:nvCxnSpPr>
          <p:cNvPr id="221" name="Shape 221"/>
          <p:cNvCxnSpPr>
            <a:stCxn id="214" idx="2"/>
            <a:endCxn id="219" idx="0"/>
          </p:cNvCxnSpPr>
          <p:nvPr/>
        </p:nvCxnSpPr>
        <p:spPr>
          <a:xfrm>
            <a:off x="7296700" y="4052419"/>
            <a:ext cx="0" cy="404700"/>
          </a:xfrm>
          <a:prstGeom prst="straightConnector1">
            <a:avLst/>
          </a:prstGeom>
          <a:noFill/>
          <a:ln cap="flat" cmpd="sng" w="9525">
            <a:solidFill>
              <a:srgbClr val="000000"/>
            </a:solidFill>
            <a:prstDash val="solid"/>
            <a:round/>
            <a:headEnd len="med" w="med" type="none"/>
            <a:tailEnd len="med" w="med" type="triangle"/>
          </a:ln>
        </p:spPr>
      </p:cxnSp>
      <p:cxnSp>
        <p:nvCxnSpPr>
          <p:cNvPr id="222" name="Shape 222"/>
          <p:cNvCxnSpPr>
            <a:stCxn id="216" idx="2"/>
            <a:endCxn id="217" idx="0"/>
          </p:cNvCxnSpPr>
          <p:nvPr/>
        </p:nvCxnSpPr>
        <p:spPr>
          <a:xfrm>
            <a:off x="7296700" y="2169650"/>
            <a:ext cx="0" cy="420600"/>
          </a:xfrm>
          <a:prstGeom prst="straightConnector1">
            <a:avLst/>
          </a:prstGeom>
          <a:noFill/>
          <a:ln cap="flat" cmpd="sng" w="9525">
            <a:solidFill>
              <a:srgbClr val="000000"/>
            </a:solidFill>
            <a:prstDash val="solid"/>
            <a:round/>
            <a:headEnd len="med" w="med" type="none"/>
            <a:tailEnd len="med" w="med" type="triangle"/>
          </a:ln>
        </p:spPr>
      </p:cxnSp>
      <p:cxnSp>
        <p:nvCxnSpPr>
          <p:cNvPr id="223" name="Shape 223"/>
          <p:cNvCxnSpPr>
            <a:stCxn id="217" idx="2"/>
            <a:endCxn id="218" idx="0"/>
          </p:cNvCxnSpPr>
          <p:nvPr/>
        </p:nvCxnSpPr>
        <p:spPr>
          <a:xfrm>
            <a:off x="7296700" y="3070425"/>
            <a:ext cx="0" cy="378900"/>
          </a:xfrm>
          <a:prstGeom prst="straightConnector1">
            <a:avLst/>
          </a:prstGeom>
          <a:noFill/>
          <a:ln cap="flat" cmpd="sng" w="9525">
            <a:solidFill>
              <a:srgbClr val="000000"/>
            </a:solidFill>
            <a:prstDash val="solid"/>
            <a:round/>
            <a:headEnd len="med" w="med" type="none"/>
            <a:tailEnd len="med" w="med" type="triangle"/>
          </a:ln>
        </p:spPr>
      </p:cxnSp>
      <p:sp>
        <p:nvSpPr>
          <p:cNvPr id="224" name="Shape 224"/>
          <p:cNvSpPr txBox="1"/>
          <p:nvPr/>
        </p:nvSpPr>
        <p:spPr>
          <a:xfrm>
            <a:off x="6499750" y="1368475"/>
            <a:ext cx="164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200"/>
              <a:t>Sistema Real-Time</a:t>
            </a:r>
            <a:endParaRPr b="1" sz="1200"/>
          </a:p>
        </p:txBody>
      </p:sp>
      <p:pic>
        <p:nvPicPr>
          <p:cNvPr id="225" name="Shape 225"/>
          <p:cNvPicPr preferRelativeResize="0"/>
          <p:nvPr/>
        </p:nvPicPr>
        <p:blipFill rotWithShape="1">
          <a:blip r:embed="rId3">
            <a:alphaModFix/>
          </a:blip>
          <a:srcRect b="17146" l="30614" r="31175" t="16623"/>
          <a:stretch/>
        </p:blipFill>
        <p:spPr>
          <a:xfrm>
            <a:off x="8017150" y="542550"/>
            <a:ext cx="373570" cy="404700"/>
          </a:xfrm>
          <a:prstGeom prst="rect">
            <a:avLst/>
          </a:prstGeom>
          <a:noFill/>
          <a:ln>
            <a:noFill/>
          </a:ln>
        </p:spPr>
      </p:pic>
      <p:cxnSp>
        <p:nvCxnSpPr>
          <p:cNvPr id="226" name="Shape 226"/>
          <p:cNvCxnSpPr>
            <a:stCxn id="207" idx="3"/>
            <a:endCxn id="217" idx="1"/>
          </p:cNvCxnSpPr>
          <p:nvPr/>
        </p:nvCxnSpPr>
        <p:spPr>
          <a:xfrm flipH="1" rot="10800000">
            <a:off x="5148338" y="2830400"/>
            <a:ext cx="1428000" cy="1537800"/>
          </a:xfrm>
          <a:prstGeom prst="bentConnector3">
            <a:avLst>
              <a:gd fmla="val 49997" name="adj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819150" y="3270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233" name="Shape 233"/>
          <p:cNvSpPr/>
          <p:nvPr/>
        </p:nvSpPr>
        <p:spPr>
          <a:xfrm>
            <a:off x="579100" y="10832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234" name="Shape 234"/>
          <p:cNvSpPr/>
          <p:nvPr/>
        </p:nvSpPr>
        <p:spPr>
          <a:xfrm>
            <a:off x="1520325" y="1083275"/>
            <a:ext cx="116510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175" y="1738150"/>
            <a:ext cx="641700" cy="332100"/>
          </a:xfrm>
          <a:prstGeom prst="straightConnector1">
            <a:avLst/>
          </a:prstGeom>
          <a:noFill/>
          <a:ln cap="flat" cmpd="sng" w="9525">
            <a:solidFill>
              <a:schemeClr val="dk2"/>
            </a:solidFill>
            <a:prstDash val="solid"/>
            <a:round/>
            <a:headEnd len="med" w="med" type="none"/>
            <a:tailEnd len="med" w="med" type="triangle"/>
          </a:ln>
        </p:spPr>
      </p:cxnSp>
      <p:cxnSp>
        <p:nvCxnSpPr>
          <p:cNvPr id="236" name="Shape 236"/>
          <p:cNvCxnSpPr>
            <a:stCxn id="233" idx="2"/>
            <a:endCxn id="232" idx="1"/>
          </p:cNvCxnSpPr>
          <p:nvPr/>
        </p:nvCxnSpPr>
        <p:spPr>
          <a:xfrm>
            <a:off x="978175" y="1738150"/>
            <a:ext cx="483000" cy="332100"/>
          </a:xfrm>
          <a:prstGeom prst="straightConnector1">
            <a:avLst/>
          </a:prstGeom>
          <a:noFill/>
          <a:ln cap="flat" cmpd="sng" w="9525">
            <a:solidFill>
              <a:schemeClr val="dk2"/>
            </a:solidFill>
            <a:prstDash val="solid"/>
            <a:round/>
            <a:headEnd len="med" w="med" type="none"/>
            <a:tailEnd len="med" w="med" type="triangle"/>
          </a:ln>
        </p:spPr>
      </p:cxnSp>
      <p:sp>
        <p:nvSpPr>
          <p:cNvPr id="237" name="Shape 237"/>
          <p:cNvSpPr/>
          <p:nvPr/>
        </p:nvSpPr>
        <p:spPr>
          <a:xfrm>
            <a:off x="2457238" y="2070175"/>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DISCRIMINANTE LINEARE</a:t>
            </a:r>
            <a:endParaRPr/>
          </a:p>
        </p:txBody>
      </p:sp>
      <p:sp>
        <p:nvSpPr>
          <p:cNvPr id="239" name="Shape 239"/>
          <p:cNvSpPr/>
          <p:nvPr/>
        </p:nvSpPr>
        <p:spPr>
          <a:xfrm>
            <a:off x="6602913" y="2070175"/>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STUDIO</a:t>
            </a:r>
            <a:endParaRPr/>
          </a:p>
          <a:p>
            <a:pPr indent="0" lvl="0" marL="0" rtl="0" algn="ctr">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241" name="Shape 241"/>
          <p:cNvCxnSpPr>
            <a:stCxn id="237" idx="3"/>
            <a:endCxn id="238" idx="1"/>
          </p:cNvCxnSpPr>
          <p:nvPr/>
        </p:nvCxnSpPr>
        <p:spPr>
          <a:xfrm>
            <a:off x="4310863" y="2380563"/>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242" name="Shape 242"/>
          <p:cNvCxnSpPr>
            <a:stCxn id="238" idx="3"/>
            <a:endCxn id="239" idx="1"/>
          </p:cNvCxnSpPr>
          <p:nvPr/>
        </p:nvCxnSpPr>
        <p:spPr>
          <a:xfrm>
            <a:off x="6329925" y="2380588"/>
            <a:ext cx="273000" cy="0"/>
          </a:xfrm>
          <a:prstGeom prst="straightConnector1">
            <a:avLst/>
          </a:prstGeom>
          <a:noFill/>
          <a:ln cap="flat" cmpd="sng" w="9525">
            <a:solidFill>
              <a:schemeClr val="dk2"/>
            </a:solidFill>
            <a:prstDash val="solid"/>
            <a:round/>
            <a:headEnd len="med" w="med" type="none"/>
            <a:tailEnd len="med" w="med" type="triangle"/>
          </a:ln>
        </p:spPr>
      </p:cxnSp>
      <p:sp>
        <p:nvSpPr>
          <p:cNvPr id="243" name="Shape 24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nvSpPr>
        <p:spPr>
          <a:xfrm>
            <a:off x="398700" y="3026425"/>
            <a:ext cx="1853700" cy="2202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it" sz="1000"/>
              <a:t>x1 y1 z1 x2 y2 z2 x3 y3 z3 C</a:t>
            </a:r>
            <a:endParaRPr sz="1000"/>
          </a:p>
        </p:txBody>
      </p:sp>
      <p:sp>
        <p:nvSpPr>
          <p:cNvPr id="246" name="Shape 246"/>
          <p:cNvSpPr/>
          <p:nvPr/>
        </p:nvSpPr>
        <p:spPr>
          <a:xfrm>
            <a:off x="3246825" y="3021338"/>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txBox="1"/>
          <p:nvPr/>
        </p:nvSpPr>
        <p:spPr>
          <a:xfrm>
            <a:off x="3488663" y="3021338"/>
            <a:ext cx="16836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x1 y1 z1 x2 … xl yl zl</a:t>
            </a:r>
            <a:r>
              <a:rPr lang="it" sz="1000"/>
              <a:t> C</a:t>
            </a:r>
            <a:endParaRPr sz="1000"/>
          </a:p>
        </p:txBody>
      </p:sp>
      <p:sp>
        <p:nvSpPr>
          <p:cNvPr id="248" name="Shape 248"/>
          <p:cNvSpPr txBox="1"/>
          <p:nvPr/>
        </p:nvSpPr>
        <p:spPr>
          <a:xfrm>
            <a:off x="3206362" y="3244988"/>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rtl="0">
              <a:spcBef>
                <a:spcPts val="0"/>
              </a:spcBef>
              <a:spcAft>
                <a:spcPts val="0"/>
              </a:spcAft>
              <a:buNone/>
            </a:pPr>
            <a:r>
              <a:rPr lang="it" sz="1000"/>
              <a:t>..n</a:t>
            </a:r>
            <a:endParaRPr sz="1000"/>
          </a:p>
        </p:txBody>
      </p:sp>
      <p:sp>
        <p:nvSpPr>
          <p:cNvPr id="250" name="Shape 250"/>
          <p:cNvSpPr/>
          <p:nvPr/>
        </p:nvSpPr>
        <p:spPr>
          <a:xfrm>
            <a:off x="490200" y="326087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490200" y="337467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490200" y="351672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490200" y="365177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490200" y="3786825"/>
            <a:ext cx="1683600" cy="127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490200" y="392187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3488663" y="3245113"/>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3488663" y="3376488"/>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490200" y="405692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490200" y="419197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490200" y="432702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3488663" y="3507863"/>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6197725" y="3022976"/>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txBox="1"/>
          <p:nvPr/>
        </p:nvSpPr>
        <p:spPr>
          <a:xfrm>
            <a:off x="6439550" y="3022963"/>
            <a:ext cx="16836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F1 F2 F3 F4 … Fm</a:t>
            </a:r>
            <a:endParaRPr sz="1000"/>
          </a:p>
        </p:txBody>
      </p:sp>
      <p:sp>
        <p:nvSpPr>
          <p:cNvPr id="264" name="Shape 264"/>
          <p:cNvSpPr txBox="1"/>
          <p:nvPr/>
        </p:nvSpPr>
        <p:spPr>
          <a:xfrm>
            <a:off x="6206450" y="3246625"/>
            <a:ext cx="233100" cy="271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p:txBody>
      </p:sp>
      <p:sp>
        <p:nvSpPr>
          <p:cNvPr id="265" name="Shape 265"/>
          <p:cNvSpPr/>
          <p:nvPr/>
        </p:nvSpPr>
        <p:spPr>
          <a:xfrm>
            <a:off x="6439550" y="3246738"/>
            <a:ext cx="1683600" cy="12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6434750" y="3378113"/>
            <a:ext cx="1683600" cy="127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txBox="1"/>
          <p:nvPr/>
        </p:nvSpPr>
        <p:spPr>
          <a:xfrm>
            <a:off x="3507238" y="3692588"/>
            <a:ext cx="1652100" cy="271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cap="flat" cmpd="sng" w="9525">
            <a:solidFill>
              <a:schemeClr val="dk2"/>
            </a:solidFill>
            <a:prstDash val="solid"/>
            <a:round/>
            <a:headEnd len="med" w="med" type="none"/>
            <a:tailEnd len="med" w="med" type="triangle"/>
          </a:ln>
        </p:spPr>
      </p:cxnSp>
      <p:cxnSp>
        <p:nvCxnSpPr>
          <p:cNvPr id="270" name="Shape 270"/>
          <p:cNvCxnSpPr/>
          <p:nvPr/>
        </p:nvCxnSpPr>
        <p:spPr>
          <a:xfrm>
            <a:off x="2197513" y="3892463"/>
            <a:ext cx="1025700" cy="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19150" y="270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276" name="Shape 276"/>
          <p:cNvSpPr/>
          <p:nvPr/>
        </p:nvSpPr>
        <p:spPr>
          <a:xfrm>
            <a:off x="775275" y="9901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83" name="Shape 283"/>
          <p:cNvCxnSpPr>
            <a:stCxn id="277" idx="3"/>
            <a:endCxn id="278" idx="1"/>
          </p:cNvCxnSpPr>
          <p:nvPr/>
        </p:nvCxnSpPr>
        <p:spPr>
          <a:xfrm>
            <a:off x="3554363" y="1317588"/>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84" name="Shape 284"/>
          <p:cNvCxnSpPr>
            <a:stCxn id="278" idx="3"/>
            <a:endCxn id="279" idx="1"/>
          </p:cNvCxnSpPr>
          <p:nvPr/>
        </p:nvCxnSpPr>
        <p:spPr>
          <a:xfrm>
            <a:off x="5535288" y="1317588"/>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85" name="Shape 285"/>
          <p:cNvCxnSpPr>
            <a:stCxn id="279" idx="2"/>
            <a:endCxn id="280" idx="3"/>
          </p:cNvCxnSpPr>
          <p:nvPr/>
        </p:nvCxnSpPr>
        <p:spPr>
          <a:xfrm rot="5400000">
            <a:off x="6213663" y="1558375"/>
            <a:ext cx="523500" cy="662700"/>
          </a:xfrm>
          <a:prstGeom prst="bentConnector2">
            <a:avLst/>
          </a:prstGeom>
          <a:noFill/>
          <a:ln cap="flat" cmpd="sng" w="9525">
            <a:solidFill>
              <a:schemeClr val="dk2"/>
            </a:solidFill>
            <a:prstDash val="solid"/>
            <a:round/>
            <a:headEnd len="med" w="med" type="none"/>
            <a:tailEnd len="med" w="med" type="triangle"/>
          </a:ln>
        </p:spPr>
      </p:cxnSp>
      <p:cxnSp>
        <p:nvCxnSpPr>
          <p:cNvPr id="286" name="Shape 286"/>
          <p:cNvCxnSpPr>
            <a:stCxn id="280" idx="1"/>
            <a:endCxn id="281" idx="3"/>
          </p:cNvCxnSpPr>
          <p:nvPr/>
        </p:nvCxnSpPr>
        <p:spPr>
          <a:xfrm rot="10800000">
            <a:off x="4019738" y="2151513"/>
            <a:ext cx="705300" cy="0"/>
          </a:xfrm>
          <a:prstGeom prst="straightConnector1">
            <a:avLst/>
          </a:prstGeom>
          <a:noFill/>
          <a:ln cap="flat" cmpd="sng" w="9525">
            <a:solidFill>
              <a:schemeClr val="dk2"/>
            </a:solidFill>
            <a:prstDash val="solid"/>
            <a:round/>
            <a:headEnd len="med" w="med" type="none"/>
            <a:tailEnd len="med" w="med" type="triangle"/>
          </a:ln>
        </p:spPr>
      </p:cxnSp>
      <p:sp>
        <p:nvSpPr>
          <p:cNvPr id="287" name="Shape 28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txBox="1"/>
          <p:nvPr/>
        </p:nvSpPr>
        <p:spPr>
          <a:xfrm>
            <a:off x="673575" y="3023175"/>
            <a:ext cx="17121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x1 y1 z1 x2 y2 z2 x3 y3 z3</a:t>
            </a:r>
            <a:endParaRPr sz="1000"/>
          </a:p>
        </p:txBody>
      </p:sp>
      <p:sp>
        <p:nvSpPr>
          <p:cNvPr id="290" name="Shape 290"/>
          <p:cNvSpPr/>
          <p:nvPr/>
        </p:nvSpPr>
        <p:spPr>
          <a:xfrm>
            <a:off x="3429913" y="3023163"/>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txBox="1"/>
          <p:nvPr/>
        </p:nvSpPr>
        <p:spPr>
          <a:xfrm>
            <a:off x="3671750" y="3023163"/>
            <a:ext cx="16836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F1 F2 F3 F4 … Fm</a:t>
            </a:r>
            <a:endParaRPr sz="1000"/>
          </a:p>
        </p:txBody>
      </p:sp>
      <p:sp>
        <p:nvSpPr>
          <p:cNvPr id="292" name="Shape 292"/>
          <p:cNvSpPr txBox="1"/>
          <p:nvPr/>
        </p:nvSpPr>
        <p:spPr>
          <a:xfrm>
            <a:off x="3389450" y="3246813"/>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a:spcBef>
                <a:spcPts val="0"/>
              </a:spcBef>
              <a:spcAft>
                <a:spcPts val="0"/>
              </a:spcAft>
              <a:buNone/>
            </a:pPr>
            <a:r>
              <a:rPr lang="it" sz="1000"/>
              <a:t>..</a:t>
            </a:r>
            <a:endParaRPr sz="1000"/>
          </a:p>
          <a:p>
            <a:pPr indent="0" lvl="0" marL="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rtl="0">
              <a:spcBef>
                <a:spcPts val="0"/>
              </a:spcBef>
              <a:spcAft>
                <a:spcPts val="0"/>
              </a:spcAft>
              <a:buNone/>
            </a:pPr>
            <a:r>
              <a:rPr lang="it" sz="1000"/>
              <a:t>..n</a:t>
            </a:r>
            <a:endParaRPr sz="1000"/>
          </a:p>
        </p:txBody>
      </p:sp>
      <p:sp>
        <p:nvSpPr>
          <p:cNvPr id="294" name="Shape 294"/>
          <p:cNvSpPr/>
          <p:nvPr/>
        </p:nvSpPr>
        <p:spPr>
          <a:xfrm>
            <a:off x="666475" y="325762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666475" y="337142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666475" y="351347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666475" y="364852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666475" y="3783575"/>
            <a:ext cx="1683600" cy="127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666475" y="391862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3671750" y="3246938"/>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3671750" y="3378313"/>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666475" y="405367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666475" y="418872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666475" y="432377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3671750" y="3509688"/>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txBox="1"/>
          <p:nvPr/>
        </p:nvSpPr>
        <p:spPr>
          <a:xfrm>
            <a:off x="3690325" y="3694413"/>
            <a:ext cx="16521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txBox="1"/>
          <p:nvPr/>
        </p:nvSpPr>
        <p:spPr>
          <a:xfrm>
            <a:off x="6641250" y="3021538"/>
            <a:ext cx="16836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E</a:t>
            </a:r>
            <a:endParaRPr sz="1000"/>
          </a:p>
        </p:txBody>
      </p:sp>
      <p:sp>
        <p:nvSpPr>
          <p:cNvPr id="310" name="Shape 310"/>
          <p:cNvSpPr txBox="1"/>
          <p:nvPr/>
        </p:nvSpPr>
        <p:spPr>
          <a:xfrm>
            <a:off x="6358950" y="3245188"/>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a:spcBef>
                <a:spcPts val="0"/>
              </a:spcBef>
              <a:spcAft>
                <a:spcPts val="0"/>
              </a:spcAft>
              <a:buNone/>
            </a:pPr>
            <a:r>
              <a:rPr lang="it" sz="1000"/>
              <a:t>..</a:t>
            </a:r>
            <a:endParaRPr sz="1000"/>
          </a:p>
          <a:p>
            <a:pPr indent="0" lvl="0" marL="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2" name="Shape 312"/>
          <p:cNvCxnSpPr>
            <a:stCxn id="298" idx="3"/>
          </p:cNvCxnSpPr>
          <p:nvPr/>
        </p:nvCxnSpPr>
        <p:spPr>
          <a:xfrm flipH="1" rot="10800000">
            <a:off x="2350075" y="3836375"/>
            <a:ext cx="1074300" cy="11100"/>
          </a:xfrm>
          <a:prstGeom prst="straightConnector1">
            <a:avLst/>
          </a:prstGeom>
          <a:noFill/>
          <a:ln cap="flat" cmpd="sng" w="9525">
            <a:solidFill>
              <a:schemeClr val="dk2"/>
            </a:solidFill>
            <a:prstDash val="solid"/>
            <a:round/>
            <a:headEnd len="med" w="med" type="none"/>
            <a:tailEnd len="med" w="med" type="triangle"/>
          </a:ln>
        </p:spPr>
      </p:cxnSp>
      <p:cxnSp>
        <p:nvCxnSpPr>
          <p:cNvPr id="313" name="Shape 313"/>
          <p:cNvCxnSpPr/>
          <p:nvPr/>
        </p:nvCxnSpPr>
        <p:spPr>
          <a:xfrm flipH="1" rot="10800000">
            <a:off x="5360725" y="3836375"/>
            <a:ext cx="1074300" cy="1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819150" y="291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319" name="Shape 319"/>
          <p:cNvSpPr/>
          <p:nvPr/>
        </p:nvSpPr>
        <p:spPr>
          <a:xfrm>
            <a:off x="2436600" y="1246050"/>
            <a:ext cx="1645437"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DISCRIMINANTE LINEARE</a:t>
            </a:r>
            <a:endParaRPr/>
          </a:p>
        </p:txBody>
      </p:sp>
      <p:sp>
        <p:nvSpPr>
          <p:cNvPr id="320" name="Shape 320"/>
          <p:cNvSpPr/>
          <p:nvPr/>
        </p:nvSpPr>
        <p:spPr>
          <a:xfrm>
            <a:off x="4648749" y="124603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321" name="Shape 321"/>
          <p:cNvSpPr/>
          <p:nvPr/>
        </p:nvSpPr>
        <p:spPr>
          <a:xfrm>
            <a:off x="6618225" y="208580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322" name="Shape 322"/>
          <p:cNvSpPr/>
          <p:nvPr/>
        </p:nvSpPr>
        <p:spPr>
          <a:xfrm>
            <a:off x="4638999" y="2102838"/>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323" name="Shape 323"/>
          <p:cNvCxnSpPr>
            <a:stCxn id="324" idx="3"/>
            <a:endCxn id="319" idx="1"/>
          </p:cNvCxnSpPr>
          <p:nvPr/>
        </p:nvCxnSpPr>
        <p:spPr>
          <a:xfrm>
            <a:off x="1866900" y="155643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325" name="Shape 325"/>
          <p:cNvCxnSpPr>
            <a:stCxn id="319" idx="3"/>
            <a:endCxn id="320" idx="1"/>
          </p:cNvCxnSpPr>
          <p:nvPr/>
        </p:nvCxnSpPr>
        <p:spPr>
          <a:xfrm>
            <a:off x="4082037" y="1556438"/>
            <a:ext cx="566700" cy="0"/>
          </a:xfrm>
          <a:prstGeom prst="straightConnector1">
            <a:avLst/>
          </a:prstGeom>
          <a:noFill/>
          <a:ln cap="flat" cmpd="sng" w="9525">
            <a:solidFill>
              <a:schemeClr val="dk2"/>
            </a:solidFill>
            <a:prstDash val="solid"/>
            <a:round/>
            <a:headEnd len="med" w="med" type="none"/>
            <a:tailEnd len="med" w="med" type="triangle"/>
          </a:ln>
        </p:spPr>
      </p:cxnSp>
      <p:cxnSp>
        <p:nvCxnSpPr>
          <p:cNvPr id="326" name="Shape 326"/>
          <p:cNvCxnSpPr>
            <a:stCxn id="321" idx="1"/>
            <a:endCxn id="322" idx="3"/>
          </p:cNvCxnSpPr>
          <p:nvPr/>
        </p:nvCxnSpPr>
        <p:spPr>
          <a:xfrm rot="10800000">
            <a:off x="6057825" y="2413238"/>
            <a:ext cx="560400" cy="0"/>
          </a:xfrm>
          <a:prstGeom prst="straightConnector1">
            <a:avLst/>
          </a:prstGeom>
          <a:noFill/>
          <a:ln cap="flat" cmpd="sng" w="9525">
            <a:solidFill>
              <a:schemeClr val="dk2"/>
            </a:solidFill>
            <a:prstDash val="solid"/>
            <a:round/>
            <a:headEnd len="med" w="med" type="none"/>
            <a:tailEnd len="med" w="med" type="triangle"/>
          </a:ln>
        </p:spPr>
      </p:cxnSp>
      <p:sp>
        <p:nvSpPr>
          <p:cNvPr id="327" name="Shape 327"/>
          <p:cNvSpPr/>
          <p:nvPr/>
        </p:nvSpPr>
        <p:spPr>
          <a:xfrm>
            <a:off x="2529049" y="210283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328" name="Shape 328"/>
          <p:cNvCxnSpPr>
            <a:stCxn id="322" idx="1"/>
            <a:endCxn id="327" idx="3"/>
          </p:cNvCxnSpPr>
          <p:nvPr/>
        </p:nvCxnSpPr>
        <p:spPr>
          <a:xfrm rot="10800000">
            <a:off x="3948099" y="2413225"/>
            <a:ext cx="690900" cy="0"/>
          </a:xfrm>
          <a:prstGeom prst="straightConnector1">
            <a:avLst/>
          </a:prstGeom>
          <a:noFill/>
          <a:ln cap="flat" cmpd="sng" w="9525">
            <a:solidFill>
              <a:schemeClr val="dk2"/>
            </a:solidFill>
            <a:prstDash val="solid"/>
            <a:round/>
            <a:headEnd len="med" w="med" type="none"/>
            <a:tailEnd len="med" w="med" type="triangle"/>
          </a:ln>
        </p:spPr>
      </p:cxnSp>
      <p:cxnSp>
        <p:nvCxnSpPr>
          <p:cNvPr id="329" name="Shape 329"/>
          <p:cNvCxnSpPr>
            <a:stCxn id="320" idx="2"/>
            <a:endCxn id="322" idx="0"/>
          </p:cNvCxnSpPr>
          <p:nvPr/>
        </p:nvCxnSpPr>
        <p:spPr>
          <a:xfrm flipH="1">
            <a:off x="5348599" y="1866813"/>
            <a:ext cx="9600" cy="236100"/>
          </a:xfrm>
          <a:prstGeom prst="straightConnector1">
            <a:avLst/>
          </a:prstGeom>
          <a:noFill/>
          <a:ln cap="flat" cmpd="sng" w="9525">
            <a:solidFill>
              <a:schemeClr val="dk2"/>
            </a:solidFill>
            <a:prstDash val="solid"/>
            <a:round/>
            <a:headEnd len="med" w="med" type="none"/>
            <a:tailEnd len="med" w="med" type="triangle"/>
          </a:ln>
        </p:spPr>
      </p:cxnSp>
      <p:sp>
        <p:nvSpPr>
          <p:cNvPr id="330" name="Shape 330"/>
          <p:cNvSpPr/>
          <p:nvPr/>
        </p:nvSpPr>
        <p:spPr>
          <a:xfrm>
            <a:off x="1071725" y="124605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DATASET</a:t>
            </a:r>
            <a:endParaRPr sz="1000"/>
          </a:p>
        </p:txBody>
      </p:sp>
      <p:sp>
        <p:nvSpPr>
          <p:cNvPr id="331" name="Shape 3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it"/>
              <a:t>‹#›</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txBox="1"/>
          <p:nvPr/>
        </p:nvSpPr>
        <p:spPr>
          <a:xfrm>
            <a:off x="398700" y="3026425"/>
            <a:ext cx="18537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x1 y1 z1 x2 y2 z2 x3 y3 z3 C</a:t>
            </a:r>
            <a:endParaRPr sz="1000"/>
          </a:p>
        </p:txBody>
      </p:sp>
      <p:sp>
        <p:nvSpPr>
          <p:cNvPr id="334" name="Shape 334"/>
          <p:cNvSpPr txBox="1"/>
          <p:nvPr/>
        </p:nvSpPr>
        <p:spPr>
          <a:xfrm>
            <a:off x="248650" y="3246625"/>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rtl="0">
              <a:spcBef>
                <a:spcPts val="0"/>
              </a:spcBef>
              <a:spcAft>
                <a:spcPts val="0"/>
              </a:spcAft>
              <a:buNone/>
            </a:pPr>
            <a:r>
              <a:rPr lang="it" sz="1000"/>
              <a:t>..n</a:t>
            </a:r>
            <a:endParaRPr sz="1000"/>
          </a:p>
        </p:txBody>
      </p:sp>
      <p:sp>
        <p:nvSpPr>
          <p:cNvPr id="335" name="Shape 335"/>
          <p:cNvSpPr/>
          <p:nvPr/>
        </p:nvSpPr>
        <p:spPr>
          <a:xfrm>
            <a:off x="490200" y="326087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490200" y="337467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490200" y="3516725"/>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490200" y="365177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490200" y="3786825"/>
            <a:ext cx="1683600" cy="127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490200" y="3921875"/>
            <a:ext cx="1683600" cy="12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490200" y="405692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490200" y="419197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490200" y="4327025"/>
            <a:ext cx="1683600" cy="127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txBox="1"/>
          <p:nvPr/>
        </p:nvSpPr>
        <p:spPr>
          <a:xfrm>
            <a:off x="497300" y="4454825"/>
            <a:ext cx="16836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cap="flat" cmpd="sng" w="9525">
            <a:solidFill>
              <a:schemeClr val="dk2"/>
            </a:solidFill>
            <a:prstDash val="solid"/>
            <a:round/>
            <a:headEnd len="med" w="med" type="none"/>
            <a:tailEnd len="med" w="med" type="triangle"/>
          </a:ln>
        </p:spPr>
      </p:cxnSp>
      <p:sp>
        <p:nvSpPr>
          <p:cNvPr id="346" name="Shape 346"/>
          <p:cNvSpPr/>
          <p:nvPr/>
        </p:nvSpPr>
        <p:spPr>
          <a:xfrm>
            <a:off x="2621675" y="3008738"/>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txBox="1"/>
          <p:nvPr/>
        </p:nvSpPr>
        <p:spPr>
          <a:xfrm>
            <a:off x="2863500" y="3008725"/>
            <a:ext cx="16836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F1 F2 F3 F4 … Fm</a:t>
            </a:r>
            <a:endParaRPr sz="1000"/>
          </a:p>
        </p:txBody>
      </p:sp>
      <p:sp>
        <p:nvSpPr>
          <p:cNvPr id="348" name="Shape 348"/>
          <p:cNvSpPr txBox="1"/>
          <p:nvPr/>
        </p:nvSpPr>
        <p:spPr>
          <a:xfrm>
            <a:off x="2630400" y="3232388"/>
            <a:ext cx="233100" cy="271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2858700" y="3363875"/>
            <a:ext cx="1683600" cy="127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4865100" y="3786825"/>
            <a:ext cx="1171023" cy="10085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txBox="1"/>
          <p:nvPr/>
        </p:nvSpPr>
        <p:spPr>
          <a:xfrm>
            <a:off x="5016351" y="3786825"/>
            <a:ext cx="1107600" cy="125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600"/>
              <a:t>x1 y1 z1 x2 y2 z2 x3 y3 z3</a:t>
            </a:r>
            <a:endParaRPr sz="600"/>
          </a:p>
        </p:txBody>
      </p:sp>
      <p:sp>
        <p:nvSpPr>
          <p:cNvPr id="353" name="Shape 353"/>
          <p:cNvSpPr txBox="1"/>
          <p:nvPr/>
        </p:nvSpPr>
        <p:spPr>
          <a:xfrm>
            <a:off x="4820450" y="3892371"/>
            <a:ext cx="195900" cy="8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600"/>
              <a:t>1</a:t>
            </a:r>
            <a:endParaRPr sz="600"/>
          </a:p>
          <a:p>
            <a:pPr indent="0" lvl="0" marL="0" rtl="0" algn="ctr">
              <a:spcBef>
                <a:spcPts val="0"/>
              </a:spcBef>
              <a:spcAft>
                <a:spcPts val="0"/>
              </a:spcAft>
              <a:buNone/>
            </a:pPr>
            <a:r>
              <a:rPr lang="it" sz="600"/>
              <a:t>2</a:t>
            </a:r>
            <a:endParaRPr sz="600"/>
          </a:p>
          <a:p>
            <a:pPr indent="0" lvl="0" marL="0" rtl="0" algn="ctr">
              <a:spcBef>
                <a:spcPts val="0"/>
              </a:spcBef>
              <a:spcAft>
                <a:spcPts val="0"/>
              </a:spcAft>
              <a:buNone/>
            </a:pPr>
            <a:r>
              <a:rPr lang="it" sz="600"/>
              <a:t>3</a:t>
            </a:r>
            <a:endParaRPr sz="600"/>
          </a:p>
          <a:p>
            <a:pPr indent="0" lvl="0" marL="0" rtl="0" algn="ctr">
              <a:spcBef>
                <a:spcPts val="0"/>
              </a:spcBef>
              <a:spcAft>
                <a:spcPts val="0"/>
              </a:spcAft>
              <a:buNone/>
            </a:pPr>
            <a:r>
              <a:rPr lang="it" sz="600"/>
              <a:t>4</a:t>
            </a:r>
            <a:endParaRPr sz="600"/>
          </a:p>
          <a:p>
            <a:pPr indent="0" lvl="0" marL="0" rtl="0" algn="ctr">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5012022" y="3985379"/>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5012022" y="4066368"/>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5012022" y="4143366"/>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5012022" y="4220364"/>
            <a:ext cx="1024200" cy="72900"/>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5012022" y="4297363"/>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5012022" y="4374361"/>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5012022" y="4451359"/>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5012022" y="4528358"/>
            <a:ext cx="1024200" cy="7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3" name="Shape 363"/>
          <p:cNvCxnSpPr>
            <a:stCxn id="347" idx="3"/>
            <a:endCxn id="364" idx="2"/>
          </p:cNvCxnSpPr>
          <p:nvPr/>
        </p:nvCxnSpPr>
        <p:spPr>
          <a:xfrm>
            <a:off x="4547100" y="3118825"/>
            <a:ext cx="447300" cy="149100"/>
          </a:xfrm>
          <a:prstGeom prst="straightConnector1">
            <a:avLst/>
          </a:prstGeom>
          <a:noFill/>
          <a:ln cap="flat" cmpd="sng" w="9525">
            <a:solidFill>
              <a:schemeClr val="dk2"/>
            </a:solidFill>
            <a:prstDash val="solid"/>
            <a:round/>
            <a:headEnd len="med" w="med" type="none"/>
            <a:tailEnd len="med" w="med" type="triangle"/>
          </a:ln>
        </p:spPr>
      </p:cxnSp>
      <p:sp>
        <p:nvSpPr>
          <p:cNvPr id="365" name="Shape 365"/>
          <p:cNvSpPr/>
          <p:nvPr/>
        </p:nvSpPr>
        <p:spPr>
          <a:xfrm>
            <a:off x="6417750" y="3008750"/>
            <a:ext cx="1925250" cy="1768975"/>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txBox="1"/>
          <p:nvPr/>
        </p:nvSpPr>
        <p:spPr>
          <a:xfrm>
            <a:off x="6592750" y="3008750"/>
            <a:ext cx="1853700" cy="2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x1 y1 z1 x2 y2 z2 x3 y3 z3 </a:t>
            </a:r>
            <a:r>
              <a:rPr b="1" lang="it" sz="1000"/>
              <a:t>C</a:t>
            </a:r>
            <a:endParaRPr b="1" sz="1000"/>
          </a:p>
        </p:txBody>
      </p:sp>
      <p:sp>
        <p:nvSpPr>
          <p:cNvPr id="367" name="Shape 367"/>
          <p:cNvSpPr txBox="1"/>
          <p:nvPr/>
        </p:nvSpPr>
        <p:spPr>
          <a:xfrm>
            <a:off x="6417750" y="3228950"/>
            <a:ext cx="322200" cy="154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it" sz="1000"/>
              <a:t>1</a:t>
            </a:r>
            <a:endParaRPr sz="1000"/>
          </a:p>
          <a:p>
            <a:pPr indent="0" lvl="0" marL="0" rtl="0">
              <a:spcBef>
                <a:spcPts val="0"/>
              </a:spcBef>
              <a:spcAft>
                <a:spcPts val="0"/>
              </a:spcAft>
              <a:buNone/>
            </a:pPr>
            <a:r>
              <a:rPr lang="it" sz="1000"/>
              <a:t>2</a:t>
            </a:r>
            <a:endParaRPr sz="1000"/>
          </a:p>
          <a:p>
            <a:pPr indent="0" lvl="0" marL="0" rtl="0">
              <a:spcBef>
                <a:spcPts val="0"/>
              </a:spcBef>
              <a:spcAft>
                <a:spcPts val="0"/>
              </a:spcAft>
              <a:buNone/>
            </a:pPr>
            <a:r>
              <a:rPr lang="it" sz="1000"/>
              <a:t>3</a:t>
            </a:r>
            <a:endParaRPr sz="1000"/>
          </a:p>
          <a:p>
            <a:pPr indent="0" lvl="0" marL="0" rtl="0">
              <a:spcBef>
                <a:spcPts val="0"/>
              </a:spcBef>
              <a:spcAft>
                <a:spcPts val="0"/>
              </a:spcAft>
              <a:buNone/>
            </a:pPr>
            <a:r>
              <a:rPr lang="it" sz="1000"/>
              <a:t>4</a:t>
            </a:r>
            <a:endParaRPr sz="1000"/>
          </a:p>
          <a:p>
            <a:pPr indent="0" lvl="0" marL="0" rtl="0">
              <a:spcBef>
                <a:spcPts val="0"/>
              </a:spcBef>
              <a:spcAft>
                <a:spcPts val="0"/>
              </a:spcAft>
              <a:buNone/>
            </a:pPr>
            <a:r>
              <a:rPr lang="it" sz="1000"/>
              <a:t>..</a:t>
            </a:r>
            <a:endParaRPr sz="1000"/>
          </a:p>
        </p:txBody>
      </p:sp>
      <p:sp>
        <p:nvSpPr>
          <p:cNvPr id="368" name="Shape 368"/>
          <p:cNvSpPr/>
          <p:nvPr/>
        </p:nvSpPr>
        <p:spPr>
          <a:xfrm>
            <a:off x="6659300" y="324320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6659300" y="335700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6659300" y="349905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6659300" y="363410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6659300" y="3769150"/>
            <a:ext cx="1683600" cy="127800"/>
          </a:xfrm>
          <a:prstGeom prst="rect">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6659300" y="390420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6659300" y="403925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6659300" y="417430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6659300" y="4309350"/>
            <a:ext cx="1683600" cy="1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txBox="1"/>
          <p:nvPr/>
        </p:nvSpPr>
        <p:spPr>
          <a:xfrm>
            <a:off x="6666400" y="4437150"/>
            <a:ext cx="16836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KNN</a:t>
            </a:r>
            <a:endParaRPr/>
          </a:p>
        </p:txBody>
      </p:sp>
      <p:cxnSp>
        <p:nvCxnSpPr>
          <p:cNvPr id="378" name="Shape 378"/>
          <p:cNvCxnSpPr>
            <a:stCxn id="360" idx="3"/>
            <a:endCxn id="367" idx="1"/>
          </p:cNvCxnSpPr>
          <p:nvPr/>
        </p:nvCxnSpPr>
        <p:spPr>
          <a:xfrm flipH="1" rot="10800000">
            <a:off x="6036222" y="4003111"/>
            <a:ext cx="381600" cy="407700"/>
          </a:xfrm>
          <a:prstGeom prst="straightConnector1">
            <a:avLst/>
          </a:prstGeom>
          <a:noFill/>
          <a:ln cap="flat" cmpd="sng" w="9525">
            <a:solidFill>
              <a:schemeClr val="dk2"/>
            </a:solidFill>
            <a:prstDash val="solid"/>
            <a:round/>
            <a:headEnd len="med" w="med" type="none"/>
            <a:tailEnd len="med" w="med" type="triangle"/>
          </a:ln>
        </p:spPr>
      </p:cxnSp>
      <p:cxnSp>
        <p:nvCxnSpPr>
          <p:cNvPr id="379" name="Shape 379"/>
          <p:cNvCxnSpPr>
            <a:stCxn id="364" idx="6"/>
            <a:endCxn id="367" idx="1"/>
          </p:cNvCxnSpPr>
          <p:nvPr/>
        </p:nvCxnSpPr>
        <p:spPr>
          <a:xfrm>
            <a:off x="6018500" y="3268025"/>
            <a:ext cx="399300" cy="73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