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 Target="slides/slide1.xml"/><Relationship Id="rId19" Type="http://schemas.openxmlformats.org/officeDocument/2006/relationships/font" Target="fonts/Nunito-boldItalic.fntdata"/><Relationship Id="rId6" Type="http://schemas.openxmlformats.org/officeDocument/2006/relationships/slide" Target="slides/slide2.xml"/><Relationship Id="rId18"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 fase 2, che si </a:t>
            </a:r>
            <a:r>
              <a:rPr lang="it"/>
              <a:t>prefigge</a:t>
            </a:r>
            <a:r>
              <a:rPr lang="it"/>
              <a:t> </a:t>
            </a:r>
            <a:r>
              <a:rPr lang="it"/>
              <a:t>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Come tutti sappiamo e purtroppo qualcuno ha di noi ha potuto sperimentare di persona attraverso parenti, il Parkinson è un problema molto sentito dal paziente, che può essere debilitato anche in maniera importante da tale patologia neurodegenerativa </a:t>
            </a:r>
            <a:r>
              <a:rPr lang="it"/>
              <a:t>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 lavori che sono stati svolti fino ad oggi riguardano principalmente l’apprendimento supervisionato, ossia l’uso di algoritmi che </a:t>
            </a:r>
            <a:r>
              <a:rPr lang="it"/>
              <a:t>sfruttano</a:t>
            </a:r>
            <a:r>
              <a:rPr lang="it"/>
              <a:t> dati i quali sono già stati divisi in determinate classi, ossia etichettati. Principalmente questi lavori si </a:t>
            </a:r>
            <a:r>
              <a:rPr lang="it"/>
              <a:t>concentrano</a:t>
            </a:r>
            <a:r>
              <a:rPr lang="it"/>
              <a:t> </a:t>
            </a:r>
            <a:r>
              <a:rPr lang="it"/>
              <a:t>nell'identificare</a:t>
            </a:r>
            <a:r>
              <a:rPr lang="it"/>
              <a:t> il FOG o il NOFOG, quindi se il paziente è in blocco motorio o meno.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 tesi riprende questo lavoro e conduce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stesso nelle varie fasi da test. In questa fase, inoltre, viene condotto uno studio di divisione ad intervalli dei dati al fine di cercare di ottenere quale sia la migliore divisione temporale degli stessi. Infine, tenta di classificare, e quindi predire, le etichette di nuovi dati, usando 3 classi, ossia le occorrenze di preFOG, FOG e i movimenti normali del paziente.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primo passi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t>
            </a:r>
            <a:r>
              <a:rPr lang="it"/>
              <a:t>appropriata</a:t>
            </a:r>
            <a:r>
              <a:rPr lang="it"/>
              <a:t>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Per quanto riguarda la fase 1, è stato notato fin da subito che </a:t>
            </a:r>
            <a:r>
              <a:rPr lang="it"/>
              <a:t>sussiste</a:t>
            </a:r>
            <a:r>
              <a:rPr lang="it"/>
              <a:t>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a:t>
            </a:r>
            <a:r>
              <a:rPr lang="it"/>
              <a:t>suggerendo</a:t>
            </a:r>
            <a:r>
              <a:rPr lang="it"/>
              <a:t> che molti movimenti che portano al preFOG possono essere in comune tra i vari pazienti.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Laureando - Alessandro Fuser VR405372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Risultati Sperimentali</a:t>
            </a:r>
            <a:endParaRPr/>
          </a:p>
        </p:txBody>
      </p:sp>
      <p:pic>
        <p:nvPicPr>
          <p:cNvPr id="233" name="Shape 233" title="Points scored"/>
          <p:cNvPicPr preferRelativeResize="0"/>
          <p:nvPr/>
        </p:nvPicPr>
        <p:blipFill rotWithShape="1">
          <a:blip r:embed="rId3">
            <a:alphaModFix/>
          </a:blip>
          <a:srcRect b="-4351" l="-2431" r="-1920" t="0"/>
          <a:stretch/>
        </p:blipFill>
        <p:spPr>
          <a:xfrm>
            <a:off x="819150" y="1515900"/>
            <a:ext cx="3671751" cy="2217250"/>
          </a:xfrm>
          <a:prstGeom prst="rect">
            <a:avLst/>
          </a:prstGeom>
          <a:noFill/>
          <a:ln>
            <a:noFill/>
          </a:ln>
        </p:spPr>
      </p:pic>
      <p:pic>
        <p:nvPicPr>
          <p:cNvPr id="234" name="Shape 234" title="Points scored"/>
          <p:cNvPicPr preferRelativeResize="0"/>
          <p:nvPr/>
        </p:nvPicPr>
        <p:blipFill>
          <a:blip r:embed="rId4">
            <a:alphaModFix/>
          </a:blip>
          <a:stretch>
            <a:fillRect/>
          </a:stretch>
        </p:blipFill>
        <p:spPr>
          <a:xfrm>
            <a:off x="4703475" y="2578500"/>
            <a:ext cx="3585870" cy="2217250"/>
          </a:xfrm>
          <a:prstGeom prst="rect">
            <a:avLst/>
          </a:prstGeom>
          <a:noFill/>
          <a:ln>
            <a:noFill/>
          </a:ln>
        </p:spPr>
      </p:pic>
      <p:sp>
        <p:nvSpPr>
          <p:cNvPr id="235" name="Shape 235"/>
          <p:cNvSpPr txBox="1"/>
          <p:nvPr/>
        </p:nvSpPr>
        <p:spPr>
          <a:xfrm>
            <a:off x="5268961" y="1979125"/>
            <a:ext cx="2454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Miglioramento del F1-score</a:t>
            </a:r>
            <a:endParaRPr/>
          </a:p>
        </p:txBody>
      </p:sp>
      <p:sp>
        <p:nvSpPr>
          <p:cNvPr id="236" name="Shape 236"/>
          <p:cNvSpPr txBox="1"/>
          <p:nvPr/>
        </p:nvSpPr>
        <p:spPr>
          <a:xfrm>
            <a:off x="1075075" y="3733150"/>
            <a:ext cx="3159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Sostituzione del medico promettente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Conclusioni e Sviluppi Futuri</a:t>
            </a:r>
            <a:endParaRPr/>
          </a:p>
        </p:txBody>
      </p:sp>
      <p:sp>
        <p:nvSpPr>
          <p:cNvPr id="242" name="Shape 2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it"/>
              <a:t>Primo approccio non supervisionato, studio temporale e miglioramento per la distinzione a 3 classi</a:t>
            </a:r>
            <a:endParaRPr/>
          </a:p>
          <a:p>
            <a:pPr indent="-311150" lvl="0" marL="457200" rtl="0">
              <a:spcBef>
                <a:spcPts val="0"/>
              </a:spcBef>
              <a:spcAft>
                <a:spcPts val="0"/>
              </a:spcAft>
              <a:buSzPts val="1300"/>
              <a:buChar char="●"/>
            </a:pPr>
            <a:r>
              <a:rPr lang="it"/>
              <a:t>Miglioramento metodologia di apprendimento non supervisionato per creazione etichette</a:t>
            </a:r>
            <a:endParaRPr/>
          </a:p>
          <a:p>
            <a:pPr indent="-311150" lvl="0" marL="457200" rtl="0">
              <a:spcBef>
                <a:spcPts val="0"/>
              </a:spcBef>
              <a:spcAft>
                <a:spcPts val="0"/>
              </a:spcAft>
              <a:buSzPts val="1300"/>
              <a:buChar char="●"/>
            </a:pPr>
            <a:r>
              <a:rPr lang="it"/>
              <a:t>Miglioramento della predizione su nuovi dati</a:t>
            </a:r>
            <a:endParaRPr/>
          </a:p>
          <a:p>
            <a:pPr indent="-311150" lvl="0" marL="457200" rtl="0">
              <a:spcBef>
                <a:spcPts val="0"/>
              </a:spcBef>
              <a:spcAft>
                <a:spcPts val="0"/>
              </a:spcAft>
              <a:buSzPts val="1300"/>
              <a:buChar char="●"/>
            </a:pPr>
            <a:r>
              <a:rPr lang="it"/>
              <a:t>Implementazione real-time dell’algoritmo</a:t>
            </a:r>
            <a:endParaRPr/>
          </a:p>
        </p:txBody>
      </p:sp>
      <p:pic>
        <p:nvPicPr>
          <p:cNvPr id="243" name="Shape 243"/>
          <p:cNvPicPr preferRelativeResize="0"/>
          <p:nvPr/>
        </p:nvPicPr>
        <p:blipFill>
          <a:blip r:embed="rId3">
            <a:alphaModFix/>
          </a:blip>
          <a:stretch>
            <a:fillRect/>
          </a:stretch>
        </p:blipFill>
        <p:spPr>
          <a:xfrm>
            <a:off x="4546750" y="2731525"/>
            <a:ext cx="4387526" cy="219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Agenda</a:t>
            </a:r>
            <a:endParaRPr/>
          </a:p>
        </p:txBody>
      </p:sp>
      <p:sp>
        <p:nvSpPr>
          <p:cNvPr id="135" name="Shape 1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it" sz="1800"/>
              <a:t>Definizione del problema del Freezing of Gait</a:t>
            </a:r>
            <a:endParaRPr sz="1800"/>
          </a:p>
          <a:p>
            <a:pPr indent="-342900" lvl="0" marL="457200" rtl="0">
              <a:spcBef>
                <a:spcPts val="0"/>
              </a:spcBef>
              <a:spcAft>
                <a:spcPts val="0"/>
              </a:spcAft>
              <a:buSzPts val="1800"/>
              <a:buChar char="●"/>
            </a:pPr>
            <a:r>
              <a:rPr lang="it" sz="1800"/>
              <a:t>Stato dell’arte</a:t>
            </a:r>
            <a:endParaRPr sz="1800"/>
          </a:p>
          <a:p>
            <a:pPr indent="-342900" lvl="0" marL="457200" rtl="0">
              <a:spcBef>
                <a:spcPts val="0"/>
              </a:spcBef>
              <a:spcAft>
                <a:spcPts val="0"/>
              </a:spcAft>
              <a:buSzPts val="1800"/>
              <a:buChar char="●"/>
            </a:pPr>
            <a:r>
              <a:rPr lang="it" sz="1800"/>
              <a:t>Obiettivi della Tesi</a:t>
            </a:r>
            <a:endParaRPr sz="1800"/>
          </a:p>
          <a:p>
            <a:pPr indent="-342900" lvl="0" marL="457200" rtl="0">
              <a:spcBef>
                <a:spcPts val="0"/>
              </a:spcBef>
              <a:spcAft>
                <a:spcPts val="0"/>
              </a:spcAft>
              <a:buSzPts val="1800"/>
              <a:buChar char="●"/>
            </a:pPr>
            <a:r>
              <a:rPr lang="it" sz="1800"/>
              <a:t>Metodologia Seguita</a:t>
            </a:r>
            <a:endParaRPr sz="1800"/>
          </a:p>
          <a:p>
            <a:pPr indent="-342900" lvl="0" marL="457200" rtl="0">
              <a:spcBef>
                <a:spcPts val="0"/>
              </a:spcBef>
              <a:spcAft>
                <a:spcPts val="0"/>
              </a:spcAft>
              <a:buSzPts val="1800"/>
              <a:buChar char="●"/>
            </a:pPr>
            <a:r>
              <a:rPr lang="it" sz="1800"/>
              <a:t>Risultati Sperimentali</a:t>
            </a:r>
            <a:endParaRPr sz="1800"/>
          </a:p>
          <a:p>
            <a:pPr indent="-342900" lvl="0" marL="457200" rtl="0">
              <a:spcBef>
                <a:spcPts val="0"/>
              </a:spcBef>
              <a:spcAft>
                <a:spcPts val="0"/>
              </a:spcAft>
              <a:buSzPts val="1800"/>
              <a:buChar char="●"/>
            </a:pPr>
            <a:r>
              <a:rPr lang="it" sz="1800"/>
              <a:t>Conclusione e Sviluppi Futuri</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Freezing of Gait</a:t>
            </a:r>
            <a:endParaRPr/>
          </a:p>
        </p:txBody>
      </p:sp>
      <p:sp>
        <p:nvSpPr>
          <p:cNvPr id="141" name="Shape 1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i="1" lang="it" sz="3000">
                <a:latin typeface="Arial"/>
                <a:ea typeface="Arial"/>
                <a:cs typeface="Arial"/>
                <a:sym typeface="Arial"/>
              </a:rPr>
              <a:t>«è come se i piedi rimanessero, per qualche istante, incollati al suolo con la conseguente impossibilità di eseguire il passo successivo».</a:t>
            </a:r>
            <a:endParaRPr i="1" sz="3000">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Stato dell’arte</a:t>
            </a:r>
            <a:endParaRPr/>
          </a:p>
        </p:txBody>
      </p:sp>
      <p:cxnSp>
        <p:nvCxnSpPr>
          <p:cNvPr id="147" name="Shape 147"/>
          <p:cNvCxnSpPr/>
          <p:nvPr/>
        </p:nvCxnSpPr>
        <p:spPr>
          <a:xfrm flipH="1" rot="10800000">
            <a:off x="1804649" y="1800325"/>
            <a:ext cx="15300" cy="2959800"/>
          </a:xfrm>
          <a:prstGeom prst="straightConnector1">
            <a:avLst/>
          </a:prstGeom>
          <a:noFill/>
          <a:ln cap="flat" cmpd="sng" w="9525">
            <a:solidFill>
              <a:schemeClr val="dk2"/>
            </a:solidFill>
            <a:prstDash val="solid"/>
            <a:round/>
            <a:headEnd len="med" w="med" type="none"/>
            <a:tailEnd len="med" w="med" type="triangle"/>
          </a:ln>
        </p:spPr>
      </p:cxnSp>
      <p:cxnSp>
        <p:nvCxnSpPr>
          <p:cNvPr id="148" name="Shape 148"/>
          <p:cNvCxnSpPr/>
          <p:nvPr/>
        </p:nvCxnSpPr>
        <p:spPr>
          <a:xfrm flipH="1" rot="10800000">
            <a:off x="1804649" y="4743325"/>
            <a:ext cx="5225700" cy="16800"/>
          </a:xfrm>
          <a:prstGeom prst="straightConnector1">
            <a:avLst/>
          </a:prstGeom>
          <a:noFill/>
          <a:ln cap="flat" cmpd="sng" w="9525">
            <a:solidFill>
              <a:schemeClr val="dk2"/>
            </a:solidFill>
            <a:prstDash val="solid"/>
            <a:round/>
            <a:headEnd len="med" w="med" type="none"/>
            <a:tailEnd len="med" w="med" type="triangle"/>
          </a:ln>
        </p:spPr>
      </p:cxnSp>
      <p:cxnSp>
        <p:nvCxnSpPr>
          <p:cNvPr id="149" name="Shape 149"/>
          <p:cNvCxnSpPr/>
          <p:nvPr/>
        </p:nvCxnSpPr>
        <p:spPr>
          <a:xfrm>
            <a:off x="1815406" y="3312891"/>
            <a:ext cx="5232600" cy="8400"/>
          </a:xfrm>
          <a:prstGeom prst="straightConnector1">
            <a:avLst/>
          </a:prstGeom>
          <a:noFill/>
          <a:ln cap="flat" cmpd="sng" w="19050">
            <a:solidFill>
              <a:schemeClr val="dk2"/>
            </a:solidFill>
            <a:prstDash val="lgDash"/>
            <a:round/>
            <a:headEnd len="med" w="med" type="none"/>
            <a:tailEnd len="med" w="med" type="none"/>
          </a:ln>
        </p:spPr>
      </p:cxnSp>
      <p:cxnSp>
        <p:nvCxnSpPr>
          <p:cNvPr id="150" name="Shape 150"/>
          <p:cNvCxnSpPr/>
          <p:nvPr/>
        </p:nvCxnSpPr>
        <p:spPr>
          <a:xfrm flipH="1" rot="10800000">
            <a:off x="4562210" y="1816212"/>
            <a:ext cx="21600" cy="2943300"/>
          </a:xfrm>
          <a:prstGeom prst="straightConnector1">
            <a:avLst/>
          </a:prstGeom>
          <a:noFill/>
          <a:ln cap="flat" cmpd="sng" w="19050">
            <a:solidFill>
              <a:schemeClr val="dk2"/>
            </a:solidFill>
            <a:prstDash val="lgDash"/>
            <a:round/>
            <a:headEnd len="med" w="med" type="none"/>
            <a:tailEnd len="med" w="med" type="none"/>
          </a:ln>
        </p:spPr>
      </p:cxnSp>
      <p:sp>
        <p:nvSpPr>
          <p:cNvPr id="151" name="Shape 151"/>
          <p:cNvSpPr txBox="1"/>
          <p:nvPr/>
        </p:nvSpPr>
        <p:spPr>
          <a:xfrm>
            <a:off x="2418238" y="1567600"/>
            <a:ext cx="1985100" cy="24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SUPERVISIONATO</a:t>
            </a:r>
            <a:endParaRPr/>
          </a:p>
        </p:txBody>
      </p:sp>
      <p:sp>
        <p:nvSpPr>
          <p:cNvPr id="152" name="Shape 152"/>
          <p:cNvSpPr txBox="1"/>
          <p:nvPr/>
        </p:nvSpPr>
        <p:spPr>
          <a:xfrm>
            <a:off x="5001650" y="1567600"/>
            <a:ext cx="2292000" cy="45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NON SUPERVISIONATO</a:t>
            </a:r>
            <a:endParaRPr/>
          </a:p>
        </p:txBody>
      </p:sp>
      <p:sp>
        <p:nvSpPr>
          <p:cNvPr id="153" name="Shape 153"/>
          <p:cNvSpPr txBox="1"/>
          <p:nvPr/>
        </p:nvSpPr>
        <p:spPr>
          <a:xfrm>
            <a:off x="315150" y="2309456"/>
            <a:ext cx="1377000" cy="51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3 CLASSI</a:t>
            </a:r>
            <a:endParaRPr/>
          </a:p>
        </p:txBody>
      </p:sp>
      <p:sp>
        <p:nvSpPr>
          <p:cNvPr id="154" name="Shape 154"/>
          <p:cNvSpPr txBox="1"/>
          <p:nvPr/>
        </p:nvSpPr>
        <p:spPr>
          <a:xfrm>
            <a:off x="315150" y="3791475"/>
            <a:ext cx="1186800" cy="36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2 CLASSI</a:t>
            </a:r>
            <a:endParaRPr/>
          </a:p>
        </p:txBody>
      </p:sp>
      <p:sp>
        <p:nvSpPr>
          <p:cNvPr id="155" name="Shape 155"/>
          <p:cNvSpPr/>
          <p:nvPr/>
        </p:nvSpPr>
        <p:spPr>
          <a:xfrm>
            <a:off x="1819950" y="41529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Moore et al. (2008)</a:t>
            </a:r>
            <a:endParaRPr sz="700"/>
          </a:p>
          <a:p>
            <a:pPr indent="0" lvl="0" marL="0" algn="ctr">
              <a:spcBef>
                <a:spcPts val="0"/>
              </a:spcBef>
              <a:spcAft>
                <a:spcPts val="0"/>
              </a:spcAft>
              <a:buNone/>
            </a:pPr>
            <a:r>
              <a:rPr lang="it" sz="700"/>
              <a:t>Basato su Soglie</a:t>
            </a:r>
            <a:endParaRPr sz="700"/>
          </a:p>
          <a:p>
            <a:pPr indent="0" lvl="0" marL="0" algn="ctr">
              <a:spcBef>
                <a:spcPts val="0"/>
              </a:spcBef>
              <a:spcAft>
                <a:spcPts val="0"/>
              </a:spcAft>
              <a:buNone/>
            </a:pPr>
            <a:r>
              <a:rPr lang="it" sz="700"/>
              <a:t>Accuratezza 78.3%</a:t>
            </a:r>
            <a:endParaRPr sz="700"/>
          </a:p>
        </p:txBody>
      </p:sp>
      <p:sp>
        <p:nvSpPr>
          <p:cNvPr id="156" name="Shape 156"/>
          <p:cNvSpPr/>
          <p:nvPr/>
        </p:nvSpPr>
        <p:spPr>
          <a:xfrm>
            <a:off x="2677475" y="3868800"/>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Niazmand et al. (2011)</a:t>
            </a:r>
            <a:endParaRPr sz="700"/>
          </a:p>
          <a:p>
            <a:pPr indent="0" lvl="0" marL="0" rtl="0" algn="ctr">
              <a:spcBef>
                <a:spcPts val="0"/>
              </a:spcBef>
              <a:spcAft>
                <a:spcPts val="0"/>
              </a:spcAft>
              <a:buNone/>
            </a:pPr>
            <a:r>
              <a:rPr lang="it" sz="700"/>
              <a:t>Basato su Soglie</a:t>
            </a:r>
            <a:endParaRPr sz="700"/>
          </a:p>
          <a:p>
            <a:pPr indent="0" lvl="0" marL="0" rtl="0" algn="ctr">
              <a:spcBef>
                <a:spcPts val="0"/>
              </a:spcBef>
              <a:spcAft>
                <a:spcPts val="0"/>
              </a:spcAft>
              <a:buNone/>
            </a:pPr>
            <a:r>
              <a:rPr lang="it" sz="700"/>
              <a:t>Accuratezza 85.3%</a:t>
            </a:r>
            <a:endParaRPr sz="700"/>
          </a:p>
        </p:txBody>
      </p:sp>
      <p:sp>
        <p:nvSpPr>
          <p:cNvPr id="157" name="Shape 157"/>
          <p:cNvSpPr/>
          <p:nvPr/>
        </p:nvSpPr>
        <p:spPr>
          <a:xfrm>
            <a:off x="3257125"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Alrichs et al. (2015)</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8" name="Shape 158"/>
          <p:cNvSpPr/>
          <p:nvPr/>
        </p:nvSpPr>
        <p:spPr>
          <a:xfrm>
            <a:off x="1913038"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Rodriguez et al. (2017)</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9" name="Shape 159"/>
          <p:cNvSpPr/>
          <p:nvPr/>
        </p:nvSpPr>
        <p:spPr>
          <a:xfrm>
            <a:off x="2565575" y="2230850"/>
            <a:ext cx="13629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Mazilu et al. (2013)</a:t>
            </a:r>
            <a:endParaRPr sz="700"/>
          </a:p>
          <a:p>
            <a:pPr indent="0" lvl="0" marL="0" rtl="0" algn="ctr">
              <a:spcBef>
                <a:spcPts val="0"/>
              </a:spcBef>
              <a:spcAft>
                <a:spcPts val="0"/>
              </a:spcAft>
              <a:buNone/>
            </a:pPr>
            <a:r>
              <a:rPr lang="it" sz="700"/>
              <a:t>Albero di Decisione</a:t>
            </a:r>
            <a:endParaRPr sz="700"/>
          </a:p>
          <a:p>
            <a:pPr indent="0" lvl="0" marL="0" rtl="0" algn="ctr">
              <a:spcBef>
                <a:spcPts val="0"/>
              </a:spcBef>
              <a:spcAft>
                <a:spcPts val="0"/>
              </a:spcAft>
              <a:buNone/>
            </a:pPr>
            <a:r>
              <a:rPr lang="it" sz="700"/>
              <a:t>F1-score 70%</a:t>
            </a:r>
            <a:endParaRPr sz="700"/>
          </a:p>
        </p:txBody>
      </p:sp>
      <p:sp>
        <p:nvSpPr>
          <p:cNvPr id="160" name="Shape 160"/>
          <p:cNvSpPr/>
          <p:nvPr/>
        </p:nvSpPr>
        <p:spPr>
          <a:xfrm rot="559">
            <a:off x="4403355" y="1963909"/>
            <a:ext cx="1843800" cy="1036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Tesi</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tesi</a:t>
            </a:r>
            <a:endParaRPr/>
          </a:p>
        </p:txBody>
      </p:sp>
      <p:sp>
        <p:nvSpPr>
          <p:cNvPr id="166" name="Shape 16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AutoNum type="arabicPeriod"/>
            </a:pPr>
            <a:r>
              <a:rPr lang="it" sz="1800"/>
              <a:t>Studio sull’esistenza della classe preFOG;</a:t>
            </a:r>
            <a:endParaRPr sz="1800"/>
          </a:p>
          <a:p>
            <a:pPr indent="-342900" lvl="0" marL="457200" rtl="0">
              <a:lnSpc>
                <a:spcPct val="150000"/>
              </a:lnSpc>
              <a:spcBef>
                <a:spcPts val="0"/>
              </a:spcBef>
              <a:spcAft>
                <a:spcPts val="0"/>
              </a:spcAft>
              <a:buSzPts val="1800"/>
              <a:buAutoNum type="arabicPeriod"/>
            </a:pPr>
            <a:r>
              <a:rPr lang="it" sz="1800"/>
              <a:t>Sviluppo di un approccio non supervisionato per l’etichettatura dei dati;</a:t>
            </a:r>
            <a:endParaRPr sz="1800"/>
          </a:p>
          <a:p>
            <a:pPr indent="-342900" lvl="0" marL="457200" rtl="0">
              <a:lnSpc>
                <a:spcPct val="150000"/>
              </a:lnSpc>
              <a:spcBef>
                <a:spcPts val="0"/>
              </a:spcBef>
              <a:spcAft>
                <a:spcPts val="0"/>
              </a:spcAft>
              <a:buSzPts val="1800"/>
              <a:buAutoNum type="arabicPeriod"/>
            </a:pPr>
            <a:r>
              <a:rPr lang="it" sz="1800"/>
              <a:t>Classificare i dati per identificare le occorrenze di preFOG su nuovi dati</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Metodologia - Fase 1</a:t>
            </a:r>
            <a:endParaRPr/>
          </a:p>
        </p:txBody>
      </p:sp>
      <p:sp>
        <p:nvSpPr>
          <p:cNvPr id="172" name="Shape 172"/>
          <p:cNvSpPr/>
          <p:nvPr/>
        </p:nvSpPr>
        <p:spPr>
          <a:xfrm>
            <a:off x="1062200" y="2652725"/>
            <a:ext cx="798150" cy="620775"/>
          </a:xfrm>
          <a:prstGeom prst="flowChartMagneticDisk">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sz="1000"/>
              <a:t>DATASET</a:t>
            </a:r>
            <a:endParaRPr sz="1000"/>
          </a:p>
        </p:txBody>
      </p:sp>
      <p:sp>
        <p:nvSpPr>
          <p:cNvPr id="173" name="Shape 173"/>
          <p:cNvSpPr/>
          <p:nvPr/>
        </p:nvSpPr>
        <p:spPr>
          <a:xfrm>
            <a:off x="1062200" y="1665850"/>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algn="ctr">
              <a:spcBef>
                <a:spcPts val="0"/>
              </a:spcBef>
              <a:spcAft>
                <a:spcPts val="0"/>
              </a:spcAft>
              <a:buNone/>
            </a:pPr>
            <a:r>
              <a:rPr lang="it" sz="900"/>
              <a:t>ACC</a:t>
            </a:r>
            <a:endParaRPr sz="900"/>
          </a:p>
        </p:txBody>
      </p:sp>
      <p:sp>
        <p:nvSpPr>
          <p:cNvPr id="174" name="Shape 174"/>
          <p:cNvSpPr/>
          <p:nvPr/>
        </p:nvSpPr>
        <p:spPr>
          <a:xfrm>
            <a:off x="857550" y="3605525"/>
            <a:ext cx="12074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MEDICO</a:t>
            </a:r>
            <a:endParaRPr sz="1000"/>
          </a:p>
        </p:txBody>
      </p:sp>
      <p:cxnSp>
        <p:nvCxnSpPr>
          <p:cNvPr id="175" name="Shape 175"/>
          <p:cNvCxnSpPr>
            <a:stCxn id="174" idx="0"/>
            <a:endCxn id="172" idx="3"/>
          </p:cNvCxnSpPr>
          <p:nvPr/>
        </p:nvCxnSpPr>
        <p:spPr>
          <a:xfrm rot="10800000">
            <a:off x="1461275" y="3273425"/>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176" name="Shape 176"/>
          <p:cNvCxnSpPr>
            <a:stCxn id="173" idx="2"/>
            <a:endCxn id="172" idx="1"/>
          </p:cNvCxnSpPr>
          <p:nvPr/>
        </p:nvCxnSpPr>
        <p:spPr>
          <a:xfrm>
            <a:off x="1461275" y="2320725"/>
            <a:ext cx="0" cy="332100"/>
          </a:xfrm>
          <a:prstGeom prst="straightConnector1">
            <a:avLst/>
          </a:prstGeom>
          <a:noFill/>
          <a:ln cap="flat" cmpd="sng" w="9525">
            <a:solidFill>
              <a:schemeClr val="dk2"/>
            </a:solidFill>
            <a:prstDash val="solid"/>
            <a:round/>
            <a:headEnd len="med" w="med" type="none"/>
            <a:tailEnd len="med" w="med" type="triangle"/>
          </a:ln>
        </p:spPr>
      </p:cxnSp>
      <p:sp>
        <p:nvSpPr>
          <p:cNvPr id="177" name="Shape 177"/>
          <p:cNvSpPr/>
          <p:nvPr/>
        </p:nvSpPr>
        <p:spPr>
          <a:xfrm>
            <a:off x="2457238" y="2652725"/>
            <a:ext cx="18536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VETTORIZZAZIONE</a:t>
            </a:r>
            <a:endParaRPr/>
          </a:p>
        </p:txBody>
      </p:sp>
      <p:sp>
        <p:nvSpPr>
          <p:cNvPr id="178" name="Shape 178"/>
          <p:cNvSpPr/>
          <p:nvPr/>
        </p:nvSpPr>
        <p:spPr>
          <a:xfrm>
            <a:off x="4677700" y="2652750"/>
            <a:ext cx="1530713"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ANALISI DISCRIMINANTI LINEARE</a:t>
            </a:r>
            <a:endParaRPr/>
          </a:p>
        </p:txBody>
      </p:sp>
      <p:sp>
        <p:nvSpPr>
          <p:cNvPr id="179" name="Shape 179"/>
          <p:cNvSpPr/>
          <p:nvPr/>
        </p:nvSpPr>
        <p:spPr>
          <a:xfrm>
            <a:off x="6602913" y="2652725"/>
            <a:ext cx="1683525"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DIVISIONE CLASSI</a:t>
            </a:r>
            <a:endParaRPr/>
          </a:p>
        </p:txBody>
      </p:sp>
      <p:cxnSp>
        <p:nvCxnSpPr>
          <p:cNvPr id="180" name="Shape 180"/>
          <p:cNvCxnSpPr>
            <a:stCxn id="172" idx="4"/>
            <a:endCxn id="177" idx="1"/>
          </p:cNvCxnSpPr>
          <p:nvPr/>
        </p:nvCxnSpPr>
        <p:spPr>
          <a:xfrm>
            <a:off x="1860350" y="2963113"/>
            <a:ext cx="597000" cy="0"/>
          </a:xfrm>
          <a:prstGeom prst="straightConnector1">
            <a:avLst/>
          </a:prstGeom>
          <a:noFill/>
          <a:ln cap="flat" cmpd="sng" w="9525">
            <a:solidFill>
              <a:schemeClr val="dk2"/>
            </a:solidFill>
            <a:prstDash val="solid"/>
            <a:round/>
            <a:headEnd len="med" w="med" type="none"/>
            <a:tailEnd len="med" w="med" type="triangle"/>
          </a:ln>
        </p:spPr>
      </p:cxnSp>
      <p:cxnSp>
        <p:nvCxnSpPr>
          <p:cNvPr id="181" name="Shape 181"/>
          <p:cNvCxnSpPr>
            <a:stCxn id="177" idx="3"/>
            <a:endCxn id="178" idx="1"/>
          </p:cNvCxnSpPr>
          <p:nvPr/>
        </p:nvCxnSpPr>
        <p:spPr>
          <a:xfrm>
            <a:off x="4310863" y="2963113"/>
            <a:ext cx="366900" cy="0"/>
          </a:xfrm>
          <a:prstGeom prst="straightConnector1">
            <a:avLst/>
          </a:prstGeom>
          <a:noFill/>
          <a:ln cap="flat" cmpd="sng" w="9525">
            <a:solidFill>
              <a:schemeClr val="dk2"/>
            </a:solidFill>
            <a:prstDash val="solid"/>
            <a:round/>
            <a:headEnd len="med" w="med" type="none"/>
            <a:tailEnd len="med" w="med" type="triangle"/>
          </a:ln>
        </p:spPr>
      </p:cxnSp>
      <p:cxnSp>
        <p:nvCxnSpPr>
          <p:cNvPr id="182" name="Shape 182"/>
          <p:cNvCxnSpPr>
            <a:stCxn id="178" idx="3"/>
            <a:endCxn id="179" idx="1"/>
          </p:cNvCxnSpPr>
          <p:nvPr/>
        </p:nvCxnSpPr>
        <p:spPr>
          <a:xfrm>
            <a:off x="6208413" y="2963138"/>
            <a:ext cx="394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2</a:t>
            </a:r>
            <a:endParaRPr/>
          </a:p>
          <a:p>
            <a:pPr indent="0" lvl="0" marL="0">
              <a:spcBef>
                <a:spcPts val="0"/>
              </a:spcBef>
              <a:spcAft>
                <a:spcPts val="0"/>
              </a:spcAft>
              <a:buNone/>
            </a:pPr>
            <a:r>
              <a:t/>
            </a:r>
            <a:endParaRPr/>
          </a:p>
        </p:txBody>
      </p:sp>
      <p:sp>
        <p:nvSpPr>
          <p:cNvPr id="188" name="Shape 188"/>
          <p:cNvSpPr/>
          <p:nvPr/>
        </p:nvSpPr>
        <p:spPr>
          <a:xfrm>
            <a:off x="1201525" y="21978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189" name="Shape 189"/>
          <p:cNvSpPr/>
          <p:nvPr/>
        </p:nvSpPr>
        <p:spPr>
          <a:xfrm>
            <a:off x="256171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PRE</a:t>
            </a:r>
            <a:endParaRPr sz="1000"/>
          </a:p>
          <a:p>
            <a:pPr indent="0" lvl="0" marL="0" rtl="0" algn="ctr">
              <a:spcBef>
                <a:spcPts val="0"/>
              </a:spcBef>
              <a:spcAft>
                <a:spcPts val="0"/>
              </a:spcAft>
              <a:buNone/>
            </a:pPr>
            <a:r>
              <a:rPr lang="it" sz="1000"/>
              <a:t>PROCESSAMENTO</a:t>
            </a:r>
            <a:endParaRPr sz="1000"/>
          </a:p>
        </p:txBody>
      </p:sp>
      <p:sp>
        <p:nvSpPr>
          <p:cNvPr id="190" name="Shape 190"/>
          <p:cNvSpPr/>
          <p:nvPr/>
        </p:nvSpPr>
        <p:spPr>
          <a:xfrm>
            <a:off x="4542638"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SCELTA</a:t>
            </a:r>
            <a:endParaRPr sz="1000"/>
          </a:p>
          <a:p>
            <a:pPr indent="0" lvl="0" marL="0" rtl="0" algn="ctr">
              <a:spcBef>
                <a:spcPts val="0"/>
              </a:spcBef>
              <a:spcAft>
                <a:spcPts val="0"/>
              </a:spcAft>
              <a:buNone/>
            </a:pPr>
            <a:r>
              <a:rPr lang="it" sz="1000"/>
              <a:t>INTERVALLO TEMPORALE</a:t>
            </a:r>
            <a:endParaRPr sz="1000"/>
          </a:p>
        </p:txBody>
      </p:sp>
      <p:sp>
        <p:nvSpPr>
          <p:cNvPr id="191" name="Shape 191"/>
          <p:cNvSpPr/>
          <p:nvPr/>
        </p:nvSpPr>
        <p:spPr>
          <a:xfrm>
            <a:off x="652356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CALCOLO</a:t>
            </a:r>
            <a:endParaRPr sz="1000"/>
          </a:p>
          <a:p>
            <a:pPr indent="0" lvl="0" marL="0" rtl="0" algn="ctr">
              <a:spcBef>
                <a:spcPts val="0"/>
              </a:spcBef>
              <a:spcAft>
                <a:spcPts val="0"/>
              </a:spcAft>
              <a:buNone/>
            </a:pPr>
            <a:r>
              <a:rPr lang="it" sz="1000"/>
              <a:t>FEATURE</a:t>
            </a:r>
            <a:endParaRPr sz="1000"/>
          </a:p>
        </p:txBody>
      </p:sp>
      <p:sp>
        <p:nvSpPr>
          <p:cNvPr id="192" name="Shape 192"/>
          <p:cNvSpPr/>
          <p:nvPr/>
        </p:nvSpPr>
        <p:spPr>
          <a:xfrm>
            <a:off x="5179688" y="35532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ALGORITMI DI CLUSTERING</a:t>
            </a:r>
            <a:endParaRPr sz="1000"/>
          </a:p>
        </p:txBody>
      </p:sp>
      <p:sp>
        <p:nvSpPr>
          <p:cNvPr id="193" name="Shape 193"/>
          <p:cNvSpPr/>
          <p:nvPr/>
        </p:nvSpPr>
        <p:spPr>
          <a:xfrm>
            <a:off x="3055488" y="3553225"/>
            <a:ext cx="1418900"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ETICHETTE</a:t>
            </a:r>
            <a:endParaRPr sz="1000"/>
          </a:p>
        </p:txBody>
      </p:sp>
      <p:cxnSp>
        <p:nvCxnSpPr>
          <p:cNvPr id="194" name="Shape 194"/>
          <p:cNvCxnSpPr>
            <a:stCxn id="188" idx="3"/>
            <a:endCxn id="189" idx="1"/>
          </p:cNvCxnSpPr>
          <p:nvPr/>
        </p:nvCxnSpPr>
        <p:spPr>
          <a:xfrm>
            <a:off x="1999675"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195" name="Shape 195"/>
          <p:cNvCxnSpPr>
            <a:stCxn id="189" idx="3"/>
            <a:endCxn id="190" idx="1"/>
          </p:cNvCxnSpPr>
          <p:nvPr/>
        </p:nvCxnSpPr>
        <p:spPr>
          <a:xfrm>
            <a:off x="3980613"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196" name="Shape 196"/>
          <p:cNvCxnSpPr>
            <a:stCxn id="190" idx="3"/>
            <a:endCxn id="191" idx="1"/>
          </p:cNvCxnSpPr>
          <p:nvPr/>
        </p:nvCxnSpPr>
        <p:spPr>
          <a:xfrm>
            <a:off x="5961538"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197" name="Shape 197"/>
          <p:cNvCxnSpPr>
            <a:stCxn id="191" idx="2"/>
            <a:endCxn id="192" idx="3"/>
          </p:cNvCxnSpPr>
          <p:nvPr/>
        </p:nvCxnSpPr>
        <p:spPr>
          <a:xfrm rot="5400000">
            <a:off x="6401863" y="3032350"/>
            <a:ext cx="1027800" cy="634500"/>
          </a:xfrm>
          <a:prstGeom prst="bentConnector2">
            <a:avLst/>
          </a:prstGeom>
          <a:noFill/>
          <a:ln cap="flat" cmpd="sng" w="9525">
            <a:solidFill>
              <a:schemeClr val="dk2"/>
            </a:solidFill>
            <a:prstDash val="solid"/>
            <a:round/>
            <a:headEnd len="med" w="med" type="none"/>
            <a:tailEnd len="med" w="med" type="triangle"/>
          </a:ln>
        </p:spPr>
      </p:cxnSp>
      <p:cxnSp>
        <p:nvCxnSpPr>
          <p:cNvPr id="198" name="Shape 198"/>
          <p:cNvCxnSpPr>
            <a:stCxn id="192" idx="1"/>
            <a:endCxn id="193" idx="3"/>
          </p:cNvCxnSpPr>
          <p:nvPr/>
        </p:nvCxnSpPr>
        <p:spPr>
          <a:xfrm rot="10800000">
            <a:off x="4474388" y="3863613"/>
            <a:ext cx="705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2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3</a:t>
            </a:r>
            <a:endParaRPr/>
          </a:p>
          <a:p>
            <a:pPr indent="0" lvl="0" marL="0">
              <a:spcBef>
                <a:spcPts val="0"/>
              </a:spcBef>
              <a:spcAft>
                <a:spcPts val="0"/>
              </a:spcAft>
              <a:buNone/>
            </a:pPr>
            <a:r>
              <a:t/>
            </a:r>
            <a:endParaRPr/>
          </a:p>
        </p:txBody>
      </p:sp>
      <p:sp>
        <p:nvSpPr>
          <p:cNvPr id="204" name="Shape 204"/>
          <p:cNvSpPr/>
          <p:nvPr/>
        </p:nvSpPr>
        <p:spPr>
          <a:xfrm>
            <a:off x="1388525" y="2191050"/>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05" name="Shape 205"/>
          <p:cNvSpPr/>
          <p:nvPr/>
        </p:nvSpPr>
        <p:spPr>
          <a:xfrm>
            <a:off x="2756300" y="2208100"/>
            <a:ext cx="15307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ANALISI DISCRIMINANTI LINEARE</a:t>
            </a:r>
            <a:endParaRPr/>
          </a:p>
        </p:txBody>
      </p:sp>
      <p:sp>
        <p:nvSpPr>
          <p:cNvPr id="206" name="Shape 206"/>
          <p:cNvSpPr/>
          <p:nvPr/>
        </p:nvSpPr>
        <p:spPr>
          <a:xfrm>
            <a:off x="4968449" y="2208088"/>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Allenamento Classificatore</a:t>
            </a:r>
            <a:endParaRPr/>
          </a:p>
        </p:txBody>
      </p:sp>
      <p:sp>
        <p:nvSpPr>
          <p:cNvPr id="207" name="Shape 207"/>
          <p:cNvSpPr/>
          <p:nvPr/>
        </p:nvSpPr>
        <p:spPr>
          <a:xfrm>
            <a:off x="6957300" y="3206100"/>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08" name="Shape 208"/>
          <p:cNvSpPr/>
          <p:nvPr/>
        </p:nvSpPr>
        <p:spPr>
          <a:xfrm>
            <a:off x="4968449" y="3223138"/>
            <a:ext cx="1418900" cy="6207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Identificazione </a:t>
            </a:r>
            <a:r>
              <a:rPr lang="it"/>
              <a:t>preFOG</a:t>
            </a:r>
            <a:endParaRPr/>
          </a:p>
        </p:txBody>
      </p:sp>
      <p:cxnSp>
        <p:nvCxnSpPr>
          <p:cNvPr id="209" name="Shape 209"/>
          <p:cNvCxnSpPr>
            <a:stCxn id="204" idx="3"/>
            <a:endCxn id="205" idx="1"/>
          </p:cNvCxnSpPr>
          <p:nvPr/>
        </p:nvCxnSpPr>
        <p:spPr>
          <a:xfrm>
            <a:off x="2186675" y="2518488"/>
            <a:ext cx="569700" cy="0"/>
          </a:xfrm>
          <a:prstGeom prst="straightConnector1">
            <a:avLst/>
          </a:prstGeom>
          <a:noFill/>
          <a:ln cap="flat" cmpd="sng" w="9525">
            <a:solidFill>
              <a:schemeClr val="dk2"/>
            </a:solidFill>
            <a:prstDash val="solid"/>
            <a:round/>
            <a:headEnd len="med" w="med" type="none"/>
            <a:tailEnd len="med" w="med" type="triangle"/>
          </a:ln>
        </p:spPr>
      </p:cxnSp>
      <p:cxnSp>
        <p:nvCxnSpPr>
          <p:cNvPr id="210" name="Shape 210"/>
          <p:cNvCxnSpPr>
            <a:stCxn id="205" idx="3"/>
            <a:endCxn id="206" idx="1"/>
          </p:cNvCxnSpPr>
          <p:nvPr/>
        </p:nvCxnSpPr>
        <p:spPr>
          <a:xfrm>
            <a:off x="4287025" y="2518488"/>
            <a:ext cx="681300" cy="0"/>
          </a:xfrm>
          <a:prstGeom prst="straightConnector1">
            <a:avLst/>
          </a:prstGeom>
          <a:noFill/>
          <a:ln cap="flat" cmpd="sng" w="9525">
            <a:solidFill>
              <a:schemeClr val="dk2"/>
            </a:solidFill>
            <a:prstDash val="solid"/>
            <a:round/>
            <a:headEnd len="med" w="med" type="none"/>
            <a:tailEnd len="med" w="med" type="triangle"/>
          </a:ln>
        </p:spPr>
      </p:cxnSp>
      <p:cxnSp>
        <p:nvCxnSpPr>
          <p:cNvPr id="211" name="Shape 211"/>
          <p:cNvCxnSpPr>
            <a:stCxn id="206" idx="2"/>
            <a:endCxn id="208" idx="0"/>
          </p:cNvCxnSpPr>
          <p:nvPr/>
        </p:nvCxnSpPr>
        <p:spPr>
          <a:xfrm>
            <a:off x="5677899" y="2828863"/>
            <a:ext cx="0" cy="394200"/>
          </a:xfrm>
          <a:prstGeom prst="straightConnector1">
            <a:avLst/>
          </a:prstGeom>
          <a:noFill/>
          <a:ln cap="flat" cmpd="sng" w="9525">
            <a:solidFill>
              <a:schemeClr val="dk2"/>
            </a:solidFill>
            <a:prstDash val="solid"/>
            <a:round/>
            <a:headEnd len="med" w="med" type="none"/>
            <a:tailEnd len="med" w="med" type="triangle"/>
          </a:ln>
        </p:spPr>
      </p:cxnSp>
      <p:cxnSp>
        <p:nvCxnSpPr>
          <p:cNvPr id="212" name="Shape 212"/>
          <p:cNvCxnSpPr>
            <a:stCxn id="207" idx="1"/>
            <a:endCxn id="208" idx="3"/>
          </p:cNvCxnSpPr>
          <p:nvPr/>
        </p:nvCxnSpPr>
        <p:spPr>
          <a:xfrm rot="10800000">
            <a:off x="6387300" y="3533538"/>
            <a:ext cx="570000" cy="0"/>
          </a:xfrm>
          <a:prstGeom prst="straightConnector1">
            <a:avLst/>
          </a:prstGeom>
          <a:noFill/>
          <a:ln cap="flat" cmpd="sng" w="9525">
            <a:solidFill>
              <a:schemeClr val="dk2"/>
            </a:solidFill>
            <a:prstDash val="solid"/>
            <a:round/>
            <a:headEnd len="med" w="med" type="none"/>
            <a:tailEnd len="med" w="med" type="triangle"/>
          </a:ln>
        </p:spPr>
      </p:cxnSp>
      <p:sp>
        <p:nvSpPr>
          <p:cNvPr id="213" name="Shape 213"/>
          <p:cNvSpPr/>
          <p:nvPr/>
        </p:nvSpPr>
        <p:spPr>
          <a:xfrm>
            <a:off x="2868124" y="3223138"/>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Stimolo Uditorio</a:t>
            </a:r>
            <a:endParaRPr/>
          </a:p>
        </p:txBody>
      </p:sp>
      <p:cxnSp>
        <p:nvCxnSpPr>
          <p:cNvPr id="214" name="Shape 214"/>
          <p:cNvCxnSpPr>
            <a:stCxn id="208" idx="1"/>
            <a:endCxn id="213" idx="3"/>
          </p:cNvCxnSpPr>
          <p:nvPr/>
        </p:nvCxnSpPr>
        <p:spPr>
          <a:xfrm rot="10800000">
            <a:off x="4287149" y="3533525"/>
            <a:ext cx="681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Risultati Sperimentali</a:t>
            </a:r>
            <a:endParaRPr/>
          </a:p>
        </p:txBody>
      </p:sp>
      <p:sp>
        <p:nvSpPr>
          <p:cNvPr id="220" name="Shape 220"/>
          <p:cNvSpPr txBox="1"/>
          <p:nvPr/>
        </p:nvSpPr>
        <p:spPr>
          <a:xfrm>
            <a:off x="3338000" y="1712025"/>
            <a:ext cx="2455200" cy="866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Studio delle 3 classi usando LDA su singolo paziente...</a:t>
            </a:r>
            <a:endParaRPr/>
          </a:p>
        </p:txBody>
      </p:sp>
      <p:sp>
        <p:nvSpPr>
          <p:cNvPr id="221" name="Shape 221"/>
          <p:cNvSpPr txBox="1"/>
          <p:nvPr/>
        </p:nvSpPr>
        <p:spPr>
          <a:xfrm>
            <a:off x="3806688" y="2731575"/>
            <a:ext cx="1591500" cy="39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Studio intervallo</a:t>
            </a:r>
            <a:endParaRPr/>
          </a:p>
        </p:txBody>
      </p:sp>
      <p:pic>
        <p:nvPicPr>
          <p:cNvPr id="222" name="Shape 222"/>
          <p:cNvPicPr preferRelativeResize="0"/>
          <p:nvPr/>
        </p:nvPicPr>
        <p:blipFill>
          <a:blip r:embed="rId3">
            <a:alphaModFix/>
          </a:blip>
          <a:stretch>
            <a:fillRect/>
          </a:stretch>
        </p:blipFill>
        <p:spPr>
          <a:xfrm>
            <a:off x="206475" y="1524425"/>
            <a:ext cx="3131515" cy="1605851"/>
          </a:xfrm>
          <a:prstGeom prst="rect">
            <a:avLst/>
          </a:prstGeom>
          <a:noFill/>
          <a:ln>
            <a:noFill/>
          </a:ln>
        </p:spPr>
      </p:pic>
      <p:pic>
        <p:nvPicPr>
          <p:cNvPr id="223" name="Shape 223"/>
          <p:cNvPicPr preferRelativeResize="0"/>
          <p:nvPr/>
        </p:nvPicPr>
        <p:blipFill>
          <a:blip r:embed="rId4">
            <a:alphaModFix/>
          </a:blip>
          <a:stretch>
            <a:fillRect/>
          </a:stretch>
        </p:blipFill>
        <p:spPr>
          <a:xfrm>
            <a:off x="5793132" y="1543149"/>
            <a:ext cx="3145944" cy="1605851"/>
          </a:xfrm>
          <a:prstGeom prst="rect">
            <a:avLst/>
          </a:prstGeom>
          <a:noFill/>
          <a:ln>
            <a:noFill/>
          </a:ln>
        </p:spPr>
      </p:pic>
      <p:sp>
        <p:nvSpPr>
          <p:cNvPr id="224" name="Shape 224"/>
          <p:cNvSpPr/>
          <p:nvPr/>
        </p:nvSpPr>
        <p:spPr>
          <a:xfrm>
            <a:off x="3983475" y="3069275"/>
            <a:ext cx="1120200" cy="36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25" name="Shape 225"/>
          <p:cNvPicPr preferRelativeResize="0"/>
          <p:nvPr/>
        </p:nvPicPr>
        <p:blipFill>
          <a:blip r:embed="rId5">
            <a:alphaModFix/>
          </a:blip>
          <a:stretch>
            <a:fillRect/>
          </a:stretch>
        </p:blipFill>
        <p:spPr>
          <a:xfrm>
            <a:off x="206475" y="3130275"/>
            <a:ext cx="3131524" cy="1810401"/>
          </a:xfrm>
          <a:prstGeom prst="rect">
            <a:avLst/>
          </a:prstGeom>
          <a:noFill/>
          <a:ln>
            <a:noFill/>
          </a:ln>
        </p:spPr>
      </p:pic>
      <p:pic>
        <p:nvPicPr>
          <p:cNvPr id="226" name="Shape 226"/>
          <p:cNvPicPr preferRelativeResize="0"/>
          <p:nvPr/>
        </p:nvPicPr>
        <p:blipFill>
          <a:blip r:embed="rId6">
            <a:alphaModFix/>
          </a:blip>
          <a:stretch>
            <a:fillRect/>
          </a:stretch>
        </p:blipFill>
        <p:spPr>
          <a:xfrm>
            <a:off x="5793126" y="3250975"/>
            <a:ext cx="3145950" cy="1689701"/>
          </a:xfrm>
          <a:prstGeom prst="rect">
            <a:avLst/>
          </a:prstGeom>
          <a:noFill/>
          <a:ln>
            <a:noFill/>
          </a:ln>
        </p:spPr>
      </p:pic>
      <p:sp>
        <p:nvSpPr>
          <p:cNvPr id="227" name="Shape 227"/>
          <p:cNvSpPr txBox="1"/>
          <p:nvPr/>
        </p:nvSpPr>
        <p:spPr>
          <a:xfrm>
            <a:off x="3338000" y="3822100"/>
            <a:ext cx="2455200" cy="618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a:t>
            </a:r>
            <a:r>
              <a:rPr lang="it"/>
              <a:t>e tutti i pazienti contemporaneamente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