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a:t>
            </a:r>
            <a:r>
              <a:rPr lang="it"/>
              <a:t>sussiste</a:t>
            </a:r>
            <a:r>
              <a:rPr lang="it"/>
              <a:t>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a:t>
            </a:r>
            <a:r>
              <a:rPr lang="it"/>
              <a:t>suggerendo</a:t>
            </a:r>
            <a:r>
              <a:rPr lang="it"/>
              <a:t>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 fase 2, che si </a:t>
            </a:r>
            <a:r>
              <a:rPr lang="it"/>
              <a:t>prefigge</a:t>
            </a:r>
            <a:r>
              <a:rPr lang="it"/>
              <a:t> </a:t>
            </a:r>
            <a:r>
              <a:rPr lang="it"/>
              <a:t>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a:t>
            </a:r>
            <a:r>
              <a:rPr lang="it"/>
              <a:t>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 lavori che sono stati svolti fino ad oggi riguardano principalmente l’apprendimento supervisionato, ossia l’uso di algoritmi che </a:t>
            </a:r>
            <a:r>
              <a:rPr lang="it"/>
              <a:t>sfruttano</a:t>
            </a:r>
            <a:r>
              <a:rPr lang="it"/>
              <a:t> dati i quali sono già stati divisi in determinate classi, ossia etichettati. Principalmente questi lavori si </a:t>
            </a:r>
            <a:r>
              <a:rPr lang="it"/>
              <a:t>concentrano</a:t>
            </a:r>
            <a:r>
              <a:rPr lang="it"/>
              <a:t> </a:t>
            </a:r>
            <a:r>
              <a:rPr lang="it"/>
              <a:t>nell'identificare</a:t>
            </a:r>
            <a:r>
              <a:rPr lang="it"/>
              <a:t> il FOG o il NOFOG, quindi se il paziente è in blocco motorio o meno.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 tesi riprende questo lavoro e conduce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stesso nelle varie fasi da test. In questa fase, inoltre, viene condotto uno studio di divisione ad intervalli dei dati al fine di cercare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ed attraverso un apprendimento non supervisionato li etichetto, per poi allenare un classificatore su questi dati al fine di rilevare, in tempo reale attraverso un dispositivo, le occorrenze di preFOG, fornendo uno stimolo uditorio al paziente per evitare il blocco del </a:t>
            </a:r>
            <a:r>
              <a:rPr lang="it"/>
              <a:t>movimento</a:t>
            </a:r>
            <a:r>
              <a:rPr lang="it"/>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primo passi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t>
            </a:r>
            <a:r>
              <a:rPr lang="it"/>
              <a:t>appropriata</a:t>
            </a:r>
            <a:r>
              <a:rPr lang="it"/>
              <a:t>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Laureando - Alessandro Fuser VR405372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819150" y="348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Risultati Sperimentali</a:t>
            </a:r>
            <a:endParaRPr/>
          </a:p>
        </p:txBody>
      </p:sp>
      <p:sp>
        <p:nvSpPr>
          <p:cNvPr id="226" name="Shape 226"/>
          <p:cNvSpPr txBox="1"/>
          <p:nvPr/>
        </p:nvSpPr>
        <p:spPr>
          <a:xfrm>
            <a:off x="3338000" y="1712025"/>
            <a:ext cx="2455200" cy="866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Studio delle 3 classi usando LDA su singolo paziente...</a:t>
            </a:r>
            <a:endParaRPr/>
          </a:p>
        </p:txBody>
      </p:sp>
      <p:sp>
        <p:nvSpPr>
          <p:cNvPr id="227" name="Shape 227"/>
          <p:cNvSpPr txBox="1"/>
          <p:nvPr/>
        </p:nvSpPr>
        <p:spPr>
          <a:xfrm>
            <a:off x="3806688" y="2731575"/>
            <a:ext cx="1591500" cy="39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Studio intervallo</a:t>
            </a:r>
            <a:endParaRPr/>
          </a:p>
        </p:txBody>
      </p:sp>
      <p:pic>
        <p:nvPicPr>
          <p:cNvPr id="228" name="Shape 228"/>
          <p:cNvPicPr preferRelativeResize="0"/>
          <p:nvPr/>
        </p:nvPicPr>
        <p:blipFill>
          <a:blip r:embed="rId3">
            <a:alphaModFix/>
          </a:blip>
          <a:stretch>
            <a:fillRect/>
          </a:stretch>
        </p:blipFill>
        <p:spPr>
          <a:xfrm>
            <a:off x="206475" y="1886138"/>
            <a:ext cx="2721174" cy="1395425"/>
          </a:xfrm>
          <a:prstGeom prst="rect">
            <a:avLst/>
          </a:prstGeom>
          <a:noFill/>
          <a:ln>
            <a:noFill/>
          </a:ln>
        </p:spPr>
      </p:pic>
      <p:pic>
        <p:nvPicPr>
          <p:cNvPr id="229" name="Shape 229"/>
          <p:cNvPicPr preferRelativeResize="0"/>
          <p:nvPr/>
        </p:nvPicPr>
        <p:blipFill>
          <a:blip r:embed="rId4">
            <a:alphaModFix/>
          </a:blip>
          <a:stretch>
            <a:fillRect/>
          </a:stretch>
        </p:blipFill>
        <p:spPr>
          <a:xfrm>
            <a:off x="5793197" y="1797275"/>
            <a:ext cx="3081904" cy="1573175"/>
          </a:xfrm>
          <a:prstGeom prst="rect">
            <a:avLst/>
          </a:prstGeom>
          <a:noFill/>
          <a:ln>
            <a:noFill/>
          </a:ln>
        </p:spPr>
      </p:pic>
      <p:sp>
        <p:nvSpPr>
          <p:cNvPr id="230" name="Shape 230"/>
          <p:cNvSpPr/>
          <p:nvPr/>
        </p:nvSpPr>
        <p:spPr>
          <a:xfrm>
            <a:off x="3983475" y="3069275"/>
            <a:ext cx="1120200" cy="36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31" name="Shape 231"/>
          <p:cNvPicPr preferRelativeResize="0"/>
          <p:nvPr/>
        </p:nvPicPr>
        <p:blipFill>
          <a:blip r:embed="rId5">
            <a:alphaModFix/>
          </a:blip>
          <a:stretch>
            <a:fillRect/>
          </a:stretch>
        </p:blipFill>
        <p:spPr>
          <a:xfrm>
            <a:off x="206475" y="3367500"/>
            <a:ext cx="2721175" cy="1573168"/>
          </a:xfrm>
          <a:prstGeom prst="rect">
            <a:avLst/>
          </a:prstGeom>
          <a:noFill/>
          <a:ln>
            <a:noFill/>
          </a:ln>
        </p:spPr>
      </p:pic>
      <p:pic>
        <p:nvPicPr>
          <p:cNvPr id="232" name="Shape 232"/>
          <p:cNvPicPr preferRelativeResize="0"/>
          <p:nvPr/>
        </p:nvPicPr>
        <p:blipFill>
          <a:blip r:embed="rId6">
            <a:alphaModFix/>
          </a:blip>
          <a:stretch>
            <a:fillRect/>
          </a:stretch>
        </p:blipFill>
        <p:spPr>
          <a:xfrm>
            <a:off x="5793125" y="3367500"/>
            <a:ext cx="2928998" cy="1573175"/>
          </a:xfrm>
          <a:prstGeom prst="rect">
            <a:avLst/>
          </a:prstGeom>
          <a:noFill/>
          <a:ln>
            <a:noFill/>
          </a:ln>
        </p:spPr>
      </p:pic>
      <p:sp>
        <p:nvSpPr>
          <p:cNvPr id="233" name="Shape 233"/>
          <p:cNvSpPr txBox="1"/>
          <p:nvPr/>
        </p:nvSpPr>
        <p:spPr>
          <a:xfrm>
            <a:off x="3338000" y="3822100"/>
            <a:ext cx="2455200" cy="618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a:t>
            </a:r>
            <a:r>
              <a:rPr lang="it"/>
              <a:t>e tutti i pazienti contemporaneamente</a:t>
            </a:r>
            <a:endParaRPr/>
          </a:p>
        </p:txBody>
      </p:sp>
      <p:sp>
        <p:nvSpPr>
          <p:cNvPr id="234" name="Shape 234"/>
          <p:cNvSpPr txBox="1"/>
          <p:nvPr/>
        </p:nvSpPr>
        <p:spPr>
          <a:xfrm>
            <a:off x="440475" y="1001700"/>
            <a:ext cx="8281800" cy="477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Dataset utilizzato: 10 pazienti, dati da 3 accelerometri, per ogni </a:t>
            </a:r>
            <a:r>
              <a:rPr lang="it"/>
              <a:t>accelerometro</a:t>
            </a:r>
            <a:r>
              <a:rPr lang="it"/>
              <a:t> 3 assi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Risultati Sperimentali</a:t>
            </a:r>
            <a:endParaRPr/>
          </a:p>
        </p:txBody>
      </p:sp>
      <p:pic>
        <p:nvPicPr>
          <p:cNvPr id="240" name="Shape 240" title="Points scored"/>
          <p:cNvPicPr preferRelativeResize="0"/>
          <p:nvPr/>
        </p:nvPicPr>
        <p:blipFill rotWithShape="1">
          <a:blip r:embed="rId3">
            <a:alphaModFix/>
          </a:blip>
          <a:srcRect b="-4351" l="-2431" r="-1920" t="0"/>
          <a:stretch/>
        </p:blipFill>
        <p:spPr>
          <a:xfrm>
            <a:off x="819150" y="1515900"/>
            <a:ext cx="3671751" cy="2217250"/>
          </a:xfrm>
          <a:prstGeom prst="rect">
            <a:avLst/>
          </a:prstGeom>
          <a:noFill/>
          <a:ln>
            <a:noFill/>
          </a:ln>
        </p:spPr>
      </p:pic>
      <p:pic>
        <p:nvPicPr>
          <p:cNvPr id="241" name="Shape 241" title="Points scored"/>
          <p:cNvPicPr preferRelativeResize="0"/>
          <p:nvPr/>
        </p:nvPicPr>
        <p:blipFill>
          <a:blip r:embed="rId4">
            <a:alphaModFix/>
          </a:blip>
          <a:stretch>
            <a:fillRect/>
          </a:stretch>
        </p:blipFill>
        <p:spPr>
          <a:xfrm>
            <a:off x="4703475" y="2578500"/>
            <a:ext cx="3585870" cy="2217250"/>
          </a:xfrm>
          <a:prstGeom prst="rect">
            <a:avLst/>
          </a:prstGeom>
          <a:noFill/>
          <a:ln>
            <a:noFill/>
          </a:ln>
        </p:spPr>
      </p:pic>
      <p:sp>
        <p:nvSpPr>
          <p:cNvPr id="242" name="Shape 242"/>
          <p:cNvSpPr txBox="1"/>
          <p:nvPr/>
        </p:nvSpPr>
        <p:spPr>
          <a:xfrm>
            <a:off x="5268961" y="1979125"/>
            <a:ext cx="2454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Miglioramento del F1-score</a:t>
            </a:r>
            <a:endParaRPr/>
          </a:p>
        </p:txBody>
      </p:sp>
      <p:sp>
        <p:nvSpPr>
          <p:cNvPr id="243" name="Shape 243"/>
          <p:cNvSpPr txBox="1"/>
          <p:nvPr/>
        </p:nvSpPr>
        <p:spPr>
          <a:xfrm>
            <a:off x="1075075" y="3733150"/>
            <a:ext cx="3159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Sostituzione del medico promettente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Conclusioni e Sviluppi Futuri</a:t>
            </a:r>
            <a:endParaRPr/>
          </a:p>
        </p:txBody>
      </p:sp>
      <p:sp>
        <p:nvSpPr>
          <p:cNvPr id="249" name="Shape 24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it"/>
              <a:t>Primo approccio non supervisionato, studio temporale e miglioramento per la distinzione a 3 classi</a:t>
            </a:r>
            <a:endParaRPr/>
          </a:p>
          <a:p>
            <a:pPr indent="-311150" lvl="0" marL="457200" rtl="0">
              <a:spcBef>
                <a:spcPts val="0"/>
              </a:spcBef>
              <a:spcAft>
                <a:spcPts val="0"/>
              </a:spcAft>
              <a:buSzPts val="1300"/>
              <a:buChar char="●"/>
            </a:pPr>
            <a:r>
              <a:rPr lang="it"/>
              <a:t>Miglioramento metodologia di apprendimento non supervisionato per creazione etichette</a:t>
            </a:r>
            <a:endParaRPr/>
          </a:p>
          <a:p>
            <a:pPr indent="-311150" lvl="0" marL="457200" rtl="0">
              <a:spcBef>
                <a:spcPts val="0"/>
              </a:spcBef>
              <a:spcAft>
                <a:spcPts val="0"/>
              </a:spcAft>
              <a:buSzPts val="1300"/>
              <a:buChar char="●"/>
            </a:pPr>
            <a:r>
              <a:rPr lang="it"/>
              <a:t>Miglioramento della predizione su nuovi dati</a:t>
            </a:r>
            <a:endParaRPr/>
          </a:p>
          <a:p>
            <a:pPr indent="-311150" lvl="0" marL="457200" rtl="0">
              <a:spcBef>
                <a:spcPts val="0"/>
              </a:spcBef>
              <a:spcAft>
                <a:spcPts val="0"/>
              </a:spcAft>
              <a:buSzPts val="1300"/>
              <a:buChar char="●"/>
            </a:pPr>
            <a:r>
              <a:rPr lang="it"/>
              <a:t>Implementazione real-time dell’algoritmo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Effect filter="fade" transition="in">
                                      <p:cBhvr>
                                        <p:cTn dur="1000"/>
                                        <p:tgtEl>
                                          <p:spTgt spid="2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Effect filter="fade" transition="in">
                                      <p:cBhvr>
                                        <p:cTn dur="1000"/>
                                        <p:tgtEl>
                                          <p:spTgt spid="2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Effect filter="fade" transition="in">
                                      <p:cBhvr>
                                        <p:cTn dur="1000"/>
                                        <p:tgtEl>
                                          <p:spTgt spid="2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Effect filter="fade" transition="in">
                                      <p:cBhvr>
                                        <p:cTn dur="1000"/>
                                        <p:tgtEl>
                                          <p:spTgt spid="2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Agenda</a:t>
            </a:r>
            <a:endParaRPr/>
          </a:p>
        </p:txBody>
      </p:sp>
      <p:sp>
        <p:nvSpPr>
          <p:cNvPr id="135" name="Shape 1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it" sz="1800"/>
              <a:t>Definizione del problema del Freezing of Gait</a:t>
            </a:r>
            <a:endParaRPr sz="1800"/>
          </a:p>
          <a:p>
            <a:pPr indent="-342900" lvl="0" marL="457200" rtl="0">
              <a:spcBef>
                <a:spcPts val="0"/>
              </a:spcBef>
              <a:spcAft>
                <a:spcPts val="0"/>
              </a:spcAft>
              <a:buSzPts val="1800"/>
              <a:buChar char="●"/>
            </a:pPr>
            <a:r>
              <a:rPr lang="it" sz="1800"/>
              <a:t>Stato dell’arte</a:t>
            </a:r>
            <a:endParaRPr sz="1800"/>
          </a:p>
          <a:p>
            <a:pPr indent="-342900" lvl="0" marL="457200" rtl="0">
              <a:spcBef>
                <a:spcPts val="0"/>
              </a:spcBef>
              <a:spcAft>
                <a:spcPts val="0"/>
              </a:spcAft>
              <a:buSzPts val="1800"/>
              <a:buChar char="●"/>
            </a:pPr>
            <a:r>
              <a:rPr lang="it" sz="1800"/>
              <a:t>Obiettivi della Tesi</a:t>
            </a:r>
            <a:endParaRPr sz="1800"/>
          </a:p>
          <a:p>
            <a:pPr indent="-342900" lvl="0" marL="457200" rtl="0">
              <a:spcBef>
                <a:spcPts val="0"/>
              </a:spcBef>
              <a:spcAft>
                <a:spcPts val="0"/>
              </a:spcAft>
              <a:buSzPts val="1800"/>
              <a:buChar char="●"/>
            </a:pPr>
            <a:r>
              <a:rPr lang="it" sz="1800"/>
              <a:t>Metodologia Seguita</a:t>
            </a:r>
            <a:endParaRPr sz="1800"/>
          </a:p>
          <a:p>
            <a:pPr indent="-342900" lvl="0" marL="457200" rtl="0">
              <a:spcBef>
                <a:spcPts val="0"/>
              </a:spcBef>
              <a:spcAft>
                <a:spcPts val="0"/>
              </a:spcAft>
              <a:buSzPts val="1800"/>
              <a:buChar char="●"/>
            </a:pPr>
            <a:r>
              <a:rPr lang="it" sz="1800"/>
              <a:t>Risultati Sperimentali</a:t>
            </a:r>
            <a:endParaRPr sz="1800"/>
          </a:p>
          <a:p>
            <a:pPr indent="-342900" lvl="0" marL="457200" rtl="0">
              <a:spcBef>
                <a:spcPts val="0"/>
              </a:spcBef>
              <a:spcAft>
                <a:spcPts val="0"/>
              </a:spcAft>
              <a:buSzPts val="1800"/>
              <a:buChar char="●"/>
            </a:pPr>
            <a:r>
              <a:rPr lang="it" sz="1800"/>
              <a:t>Conclusione e Sviluppi Futuri</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
                                        <p:tgtEl>
                                          <p:spTgt spid="1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Freezing of Gait</a:t>
            </a:r>
            <a:endParaRPr/>
          </a:p>
        </p:txBody>
      </p:sp>
      <p:sp>
        <p:nvSpPr>
          <p:cNvPr id="141" name="Shape 1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it" sz="3000">
                <a:latin typeface="Arial"/>
                <a:ea typeface="Arial"/>
                <a:cs typeface="Arial"/>
                <a:sym typeface="Arial"/>
              </a:rPr>
              <a:t>«è come se i piedi rimanessero, per qualche istante, incollati al suolo con la conseguente impossibilità di eseguire il passo successivo».</a:t>
            </a:r>
            <a:endParaRPr i="1" sz="30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Stato dell’arte</a:t>
            </a:r>
            <a:endParaRPr/>
          </a:p>
        </p:txBody>
      </p:sp>
      <p:cxnSp>
        <p:nvCxnSpPr>
          <p:cNvPr id="147" name="Shape 147"/>
          <p:cNvCxnSpPr/>
          <p:nvPr/>
        </p:nvCxnSpPr>
        <p:spPr>
          <a:xfrm flipH="1" rot="10800000">
            <a:off x="1804649" y="1800325"/>
            <a:ext cx="15300" cy="2959800"/>
          </a:xfrm>
          <a:prstGeom prst="straightConnector1">
            <a:avLst/>
          </a:prstGeom>
          <a:noFill/>
          <a:ln cap="flat" cmpd="sng" w="9525">
            <a:solidFill>
              <a:schemeClr val="dk2"/>
            </a:solidFill>
            <a:prstDash val="solid"/>
            <a:round/>
            <a:headEnd len="med" w="med" type="none"/>
            <a:tailEnd len="med" w="med" type="triangle"/>
          </a:ln>
        </p:spPr>
      </p:cxnSp>
      <p:cxnSp>
        <p:nvCxnSpPr>
          <p:cNvPr id="148" name="Shape 148"/>
          <p:cNvCxnSpPr/>
          <p:nvPr/>
        </p:nvCxnSpPr>
        <p:spPr>
          <a:xfrm flipH="1" rot="10800000">
            <a:off x="1804649" y="4743325"/>
            <a:ext cx="5225700" cy="16800"/>
          </a:xfrm>
          <a:prstGeom prst="straightConnector1">
            <a:avLst/>
          </a:prstGeom>
          <a:noFill/>
          <a:ln cap="flat" cmpd="sng" w="9525">
            <a:solidFill>
              <a:schemeClr val="dk2"/>
            </a:solidFill>
            <a:prstDash val="solid"/>
            <a:round/>
            <a:headEnd len="med" w="med" type="none"/>
            <a:tailEnd len="med" w="med" type="triangle"/>
          </a:ln>
        </p:spPr>
      </p:cxnSp>
      <p:cxnSp>
        <p:nvCxnSpPr>
          <p:cNvPr id="149" name="Shape 149"/>
          <p:cNvCxnSpPr/>
          <p:nvPr/>
        </p:nvCxnSpPr>
        <p:spPr>
          <a:xfrm>
            <a:off x="1815406" y="3312891"/>
            <a:ext cx="5232600" cy="8400"/>
          </a:xfrm>
          <a:prstGeom prst="straightConnector1">
            <a:avLst/>
          </a:prstGeom>
          <a:noFill/>
          <a:ln cap="flat" cmpd="sng" w="19050">
            <a:solidFill>
              <a:schemeClr val="dk2"/>
            </a:solidFill>
            <a:prstDash val="lgDash"/>
            <a:round/>
            <a:headEnd len="med" w="med" type="none"/>
            <a:tailEnd len="med" w="med" type="none"/>
          </a:ln>
        </p:spPr>
      </p:cxnSp>
      <p:cxnSp>
        <p:nvCxnSpPr>
          <p:cNvPr id="150" name="Shape 150"/>
          <p:cNvCxnSpPr/>
          <p:nvPr/>
        </p:nvCxnSpPr>
        <p:spPr>
          <a:xfrm flipH="1" rot="10800000">
            <a:off x="4562210" y="1816212"/>
            <a:ext cx="21600" cy="2943300"/>
          </a:xfrm>
          <a:prstGeom prst="straightConnector1">
            <a:avLst/>
          </a:prstGeom>
          <a:noFill/>
          <a:ln cap="flat" cmpd="sng" w="19050">
            <a:solidFill>
              <a:schemeClr val="dk2"/>
            </a:solidFill>
            <a:prstDash val="lgDash"/>
            <a:round/>
            <a:headEnd len="med" w="med" type="none"/>
            <a:tailEnd len="med" w="med" type="none"/>
          </a:ln>
        </p:spPr>
      </p:cxnSp>
      <p:sp>
        <p:nvSpPr>
          <p:cNvPr id="151" name="Shape 151"/>
          <p:cNvSpPr txBox="1"/>
          <p:nvPr/>
        </p:nvSpPr>
        <p:spPr>
          <a:xfrm>
            <a:off x="2418238" y="1567600"/>
            <a:ext cx="1985100" cy="24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SUPERVISIONATO</a:t>
            </a:r>
            <a:endParaRPr/>
          </a:p>
        </p:txBody>
      </p:sp>
      <p:sp>
        <p:nvSpPr>
          <p:cNvPr id="152" name="Shape 152"/>
          <p:cNvSpPr txBox="1"/>
          <p:nvPr/>
        </p:nvSpPr>
        <p:spPr>
          <a:xfrm>
            <a:off x="5001650" y="1567600"/>
            <a:ext cx="2292000" cy="45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NON SUPERVISIONATO</a:t>
            </a:r>
            <a:endParaRPr/>
          </a:p>
        </p:txBody>
      </p:sp>
      <p:sp>
        <p:nvSpPr>
          <p:cNvPr id="153" name="Shape 153"/>
          <p:cNvSpPr txBox="1"/>
          <p:nvPr/>
        </p:nvSpPr>
        <p:spPr>
          <a:xfrm>
            <a:off x="315150" y="2309456"/>
            <a:ext cx="1377000" cy="51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3 CLASSI</a:t>
            </a:r>
            <a:endParaRPr/>
          </a:p>
        </p:txBody>
      </p:sp>
      <p:sp>
        <p:nvSpPr>
          <p:cNvPr id="154" name="Shape 154"/>
          <p:cNvSpPr txBox="1"/>
          <p:nvPr/>
        </p:nvSpPr>
        <p:spPr>
          <a:xfrm>
            <a:off x="315150" y="3791475"/>
            <a:ext cx="1186800" cy="3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2 CLASSI</a:t>
            </a:r>
            <a:endParaRPr/>
          </a:p>
        </p:txBody>
      </p:sp>
      <p:sp>
        <p:nvSpPr>
          <p:cNvPr id="155" name="Shape 155"/>
          <p:cNvSpPr/>
          <p:nvPr/>
        </p:nvSpPr>
        <p:spPr>
          <a:xfrm>
            <a:off x="1819950" y="41529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Moore et al. (2008)</a:t>
            </a:r>
            <a:endParaRPr sz="700"/>
          </a:p>
          <a:p>
            <a:pPr indent="0" lvl="0" marL="0" algn="ctr">
              <a:spcBef>
                <a:spcPts val="0"/>
              </a:spcBef>
              <a:spcAft>
                <a:spcPts val="0"/>
              </a:spcAft>
              <a:buNone/>
            </a:pPr>
            <a:r>
              <a:rPr lang="it" sz="700"/>
              <a:t>Basato su Soglie</a:t>
            </a:r>
            <a:endParaRPr sz="700"/>
          </a:p>
          <a:p>
            <a:pPr indent="0" lvl="0" marL="0" algn="ctr">
              <a:spcBef>
                <a:spcPts val="0"/>
              </a:spcBef>
              <a:spcAft>
                <a:spcPts val="0"/>
              </a:spcAft>
              <a:buNone/>
            </a:pPr>
            <a:r>
              <a:rPr lang="it" sz="700"/>
              <a:t>Accuratezza 78.3%</a:t>
            </a:r>
            <a:endParaRPr sz="700"/>
          </a:p>
        </p:txBody>
      </p:sp>
      <p:sp>
        <p:nvSpPr>
          <p:cNvPr id="156" name="Shape 156"/>
          <p:cNvSpPr/>
          <p:nvPr/>
        </p:nvSpPr>
        <p:spPr>
          <a:xfrm>
            <a:off x="2677475" y="3868800"/>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Niazmand et al. (2011)</a:t>
            </a:r>
            <a:endParaRPr sz="700"/>
          </a:p>
          <a:p>
            <a:pPr indent="0" lvl="0" marL="0" rtl="0" algn="ctr">
              <a:spcBef>
                <a:spcPts val="0"/>
              </a:spcBef>
              <a:spcAft>
                <a:spcPts val="0"/>
              </a:spcAft>
              <a:buNone/>
            </a:pPr>
            <a:r>
              <a:rPr lang="it" sz="700"/>
              <a:t>Basato su Soglie</a:t>
            </a:r>
            <a:endParaRPr sz="700"/>
          </a:p>
          <a:p>
            <a:pPr indent="0" lvl="0" marL="0" rtl="0" algn="ctr">
              <a:spcBef>
                <a:spcPts val="0"/>
              </a:spcBef>
              <a:spcAft>
                <a:spcPts val="0"/>
              </a:spcAft>
              <a:buNone/>
            </a:pPr>
            <a:r>
              <a:rPr lang="it" sz="700"/>
              <a:t>Accuratezza 85.3%</a:t>
            </a:r>
            <a:endParaRPr sz="700"/>
          </a:p>
        </p:txBody>
      </p:sp>
      <p:sp>
        <p:nvSpPr>
          <p:cNvPr id="157" name="Shape 157"/>
          <p:cNvSpPr/>
          <p:nvPr/>
        </p:nvSpPr>
        <p:spPr>
          <a:xfrm>
            <a:off x="3257125"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Alrichs et al. (2015)</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8" name="Shape 158"/>
          <p:cNvSpPr/>
          <p:nvPr/>
        </p:nvSpPr>
        <p:spPr>
          <a:xfrm>
            <a:off x="1913038"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Rodriguez et al. (2017)</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9" name="Shape 159"/>
          <p:cNvSpPr/>
          <p:nvPr/>
        </p:nvSpPr>
        <p:spPr>
          <a:xfrm>
            <a:off x="2565575" y="2230850"/>
            <a:ext cx="13629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Mazilu et al. (2013)</a:t>
            </a:r>
            <a:endParaRPr sz="700"/>
          </a:p>
          <a:p>
            <a:pPr indent="0" lvl="0" marL="0" rtl="0" algn="ctr">
              <a:spcBef>
                <a:spcPts val="0"/>
              </a:spcBef>
              <a:spcAft>
                <a:spcPts val="0"/>
              </a:spcAft>
              <a:buNone/>
            </a:pPr>
            <a:r>
              <a:rPr lang="it" sz="700"/>
              <a:t>Albero di Decisione</a:t>
            </a:r>
            <a:endParaRPr sz="700"/>
          </a:p>
          <a:p>
            <a:pPr indent="0" lvl="0" marL="0" rtl="0" algn="ctr">
              <a:spcBef>
                <a:spcPts val="0"/>
              </a:spcBef>
              <a:spcAft>
                <a:spcPts val="0"/>
              </a:spcAft>
              <a:buNone/>
            </a:pPr>
            <a:r>
              <a:rPr lang="it" sz="700"/>
              <a:t>F1-score 70%</a:t>
            </a:r>
            <a:endParaRPr sz="700"/>
          </a:p>
        </p:txBody>
      </p:sp>
      <p:sp>
        <p:nvSpPr>
          <p:cNvPr id="160" name="Shape 160"/>
          <p:cNvSpPr/>
          <p:nvPr/>
        </p:nvSpPr>
        <p:spPr>
          <a:xfrm rot="559">
            <a:off x="4403355" y="1963909"/>
            <a:ext cx="1843800" cy="1036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Tesi</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tesi</a:t>
            </a:r>
            <a:endParaRPr/>
          </a:p>
        </p:txBody>
      </p:sp>
      <p:sp>
        <p:nvSpPr>
          <p:cNvPr id="166" name="Shape 16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AutoNum type="arabicPeriod"/>
            </a:pPr>
            <a:r>
              <a:rPr lang="it" sz="1800"/>
              <a:t>Studio sull’esistenza della classe preFOG;</a:t>
            </a:r>
            <a:endParaRPr sz="1800"/>
          </a:p>
          <a:p>
            <a:pPr indent="-342900" lvl="0" marL="457200" rtl="0">
              <a:lnSpc>
                <a:spcPct val="150000"/>
              </a:lnSpc>
              <a:spcBef>
                <a:spcPts val="0"/>
              </a:spcBef>
              <a:spcAft>
                <a:spcPts val="0"/>
              </a:spcAft>
              <a:buSzPts val="1800"/>
              <a:buAutoNum type="arabicPeriod"/>
            </a:pPr>
            <a:r>
              <a:rPr lang="it" sz="1800"/>
              <a:t>Sviluppo di un approccio non supervisionato per l’etichettatura dei dati;</a:t>
            </a:r>
            <a:endParaRPr sz="1800"/>
          </a:p>
          <a:p>
            <a:pPr indent="-342900" lvl="0" marL="457200" rtl="0">
              <a:lnSpc>
                <a:spcPct val="150000"/>
              </a:lnSpc>
              <a:spcBef>
                <a:spcPts val="0"/>
              </a:spcBef>
              <a:spcAft>
                <a:spcPts val="0"/>
              </a:spcAft>
              <a:buSzPts val="1800"/>
              <a:buAutoNum type="arabicPeriod"/>
            </a:pPr>
            <a:r>
              <a:rPr lang="it" sz="1800"/>
              <a:t>Classificare i dati per identificare le occorrenze di preFOG su nuovi dati</a:t>
            </a:r>
            <a:endParaRPr sz="1800"/>
          </a:p>
          <a:p>
            <a:pPr indent="0" lvl="0" marL="0" rtl="0">
              <a:lnSpc>
                <a:spcPct val="150000"/>
              </a:lnSpc>
              <a:spcBef>
                <a:spcPts val="1600"/>
              </a:spcBef>
              <a:spcAft>
                <a:spcPts val="1600"/>
              </a:spcAft>
              <a:buNone/>
            </a:pPr>
            <a:r>
              <a:rPr lang="it" sz="1800">
                <a:solidFill>
                  <a:srgbClr val="000000"/>
                </a:solidFill>
                <a:highlight>
                  <a:srgbClr val="FFFFFF"/>
                </a:highlight>
              </a:rPr>
              <a:t>L’obiettivo principale in cui la tua tesi si inserisce è quello di realizzare un dispositivo indossabile per evitare FOG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della tesi</a:t>
            </a:r>
            <a:endParaRPr/>
          </a:p>
        </p:txBody>
      </p:sp>
      <p:pic>
        <p:nvPicPr>
          <p:cNvPr id="172" name="Shape 172"/>
          <p:cNvPicPr preferRelativeResize="0"/>
          <p:nvPr/>
        </p:nvPicPr>
        <p:blipFill>
          <a:blip r:embed="rId3">
            <a:alphaModFix/>
          </a:blip>
          <a:stretch>
            <a:fillRect/>
          </a:stretch>
        </p:blipFill>
        <p:spPr>
          <a:xfrm>
            <a:off x="1801338" y="1950050"/>
            <a:ext cx="5541325" cy="276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Metodologia - Fase 1</a:t>
            </a:r>
            <a:endParaRPr/>
          </a:p>
        </p:txBody>
      </p:sp>
      <p:sp>
        <p:nvSpPr>
          <p:cNvPr id="178" name="Shape 178"/>
          <p:cNvSpPr/>
          <p:nvPr/>
        </p:nvSpPr>
        <p:spPr>
          <a:xfrm>
            <a:off x="1062200" y="2517750"/>
            <a:ext cx="798150" cy="620775"/>
          </a:xfrm>
          <a:prstGeom prst="flowChartMagneticDisk">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sz="1000"/>
              <a:t>DATASET</a:t>
            </a:r>
            <a:endParaRPr sz="1000"/>
          </a:p>
        </p:txBody>
      </p:sp>
      <p:sp>
        <p:nvSpPr>
          <p:cNvPr id="179" name="Shape 179"/>
          <p:cNvSpPr/>
          <p:nvPr/>
        </p:nvSpPr>
        <p:spPr>
          <a:xfrm>
            <a:off x="1062200" y="1530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algn="ctr">
              <a:spcBef>
                <a:spcPts val="0"/>
              </a:spcBef>
              <a:spcAft>
                <a:spcPts val="0"/>
              </a:spcAft>
              <a:buNone/>
            </a:pPr>
            <a:r>
              <a:rPr lang="it" sz="900"/>
              <a:t>ACC</a:t>
            </a:r>
            <a:endParaRPr sz="900"/>
          </a:p>
        </p:txBody>
      </p:sp>
      <p:sp>
        <p:nvSpPr>
          <p:cNvPr id="180" name="Shape 180"/>
          <p:cNvSpPr/>
          <p:nvPr/>
        </p:nvSpPr>
        <p:spPr>
          <a:xfrm>
            <a:off x="857550" y="3470550"/>
            <a:ext cx="12074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MEDICO</a:t>
            </a:r>
            <a:endParaRPr sz="1000"/>
          </a:p>
        </p:txBody>
      </p:sp>
      <p:cxnSp>
        <p:nvCxnSpPr>
          <p:cNvPr id="181" name="Shape 181"/>
          <p:cNvCxnSpPr>
            <a:stCxn id="180" idx="0"/>
            <a:endCxn id="178" idx="3"/>
          </p:cNvCxnSpPr>
          <p:nvPr/>
        </p:nvCxnSpPr>
        <p:spPr>
          <a:xfrm rot="10800000">
            <a:off x="1461275" y="31384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182" name="Shape 182"/>
          <p:cNvCxnSpPr>
            <a:stCxn id="179" idx="2"/>
            <a:endCxn id="178" idx="1"/>
          </p:cNvCxnSpPr>
          <p:nvPr/>
        </p:nvCxnSpPr>
        <p:spPr>
          <a:xfrm>
            <a:off x="1461275" y="2185750"/>
            <a:ext cx="0" cy="332100"/>
          </a:xfrm>
          <a:prstGeom prst="straightConnector1">
            <a:avLst/>
          </a:prstGeom>
          <a:noFill/>
          <a:ln cap="flat" cmpd="sng" w="9525">
            <a:solidFill>
              <a:schemeClr val="dk2"/>
            </a:solidFill>
            <a:prstDash val="solid"/>
            <a:round/>
            <a:headEnd len="med" w="med" type="none"/>
            <a:tailEnd len="med" w="med" type="triangle"/>
          </a:ln>
        </p:spPr>
      </p:cxnSp>
      <p:sp>
        <p:nvSpPr>
          <p:cNvPr id="183" name="Shape 183"/>
          <p:cNvSpPr/>
          <p:nvPr/>
        </p:nvSpPr>
        <p:spPr>
          <a:xfrm>
            <a:off x="2457238" y="2517750"/>
            <a:ext cx="18536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VETTORIZZAZIONE</a:t>
            </a:r>
            <a:endParaRPr/>
          </a:p>
        </p:txBody>
      </p:sp>
      <p:sp>
        <p:nvSpPr>
          <p:cNvPr id="184" name="Shape 184"/>
          <p:cNvSpPr/>
          <p:nvPr/>
        </p:nvSpPr>
        <p:spPr>
          <a:xfrm>
            <a:off x="4677700" y="2517775"/>
            <a:ext cx="16522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ANALISI DISCRIMINANTE LINEARE</a:t>
            </a:r>
            <a:endParaRPr/>
          </a:p>
        </p:txBody>
      </p:sp>
      <p:sp>
        <p:nvSpPr>
          <p:cNvPr id="185" name="Shape 185"/>
          <p:cNvSpPr/>
          <p:nvPr/>
        </p:nvSpPr>
        <p:spPr>
          <a:xfrm>
            <a:off x="6602913" y="2517750"/>
            <a:ext cx="1683525"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DIVISIONE CLASSI</a:t>
            </a:r>
            <a:endParaRPr/>
          </a:p>
        </p:txBody>
      </p:sp>
      <p:cxnSp>
        <p:nvCxnSpPr>
          <p:cNvPr id="186" name="Shape 186"/>
          <p:cNvCxnSpPr>
            <a:stCxn id="178" idx="4"/>
            <a:endCxn id="183" idx="1"/>
          </p:cNvCxnSpPr>
          <p:nvPr/>
        </p:nvCxnSpPr>
        <p:spPr>
          <a:xfrm>
            <a:off x="1860350" y="2828138"/>
            <a:ext cx="597000" cy="0"/>
          </a:xfrm>
          <a:prstGeom prst="straightConnector1">
            <a:avLst/>
          </a:prstGeom>
          <a:noFill/>
          <a:ln cap="flat" cmpd="sng" w="9525">
            <a:solidFill>
              <a:schemeClr val="dk2"/>
            </a:solidFill>
            <a:prstDash val="solid"/>
            <a:round/>
            <a:headEnd len="med" w="med" type="none"/>
            <a:tailEnd len="med" w="med" type="triangle"/>
          </a:ln>
        </p:spPr>
      </p:cxnSp>
      <p:cxnSp>
        <p:nvCxnSpPr>
          <p:cNvPr id="187" name="Shape 187"/>
          <p:cNvCxnSpPr>
            <a:stCxn id="183" idx="3"/>
            <a:endCxn id="184" idx="1"/>
          </p:cNvCxnSpPr>
          <p:nvPr/>
        </p:nvCxnSpPr>
        <p:spPr>
          <a:xfrm>
            <a:off x="4310863" y="2828138"/>
            <a:ext cx="366900" cy="0"/>
          </a:xfrm>
          <a:prstGeom prst="straightConnector1">
            <a:avLst/>
          </a:prstGeom>
          <a:noFill/>
          <a:ln cap="flat" cmpd="sng" w="9525">
            <a:solidFill>
              <a:schemeClr val="dk2"/>
            </a:solidFill>
            <a:prstDash val="solid"/>
            <a:round/>
            <a:headEnd len="med" w="med" type="none"/>
            <a:tailEnd len="med" w="med" type="triangle"/>
          </a:ln>
        </p:spPr>
      </p:cxnSp>
      <p:cxnSp>
        <p:nvCxnSpPr>
          <p:cNvPr id="188" name="Shape 188"/>
          <p:cNvCxnSpPr>
            <a:stCxn id="184" idx="3"/>
            <a:endCxn id="185" idx="1"/>
          </p:cNvCxnSpPr>
          <p:nvPr/>
        </p:nvCxnSpPr>
        <p:spPr>
          <a:xfrm>
            <a:off x="6329925" y="2828163"/>
            <a:ext cx="273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2</a:t>
            </a:r>
            <a:endParaRPr/>
          </a:p>
          <a:p>
            <a:pPr indent="0" lvl="0" marL="0">
              <a:spcBef>
                <a:spcPts val="0"/>
              </a:spcBef>
              <a:spcAft>
                <a:spcPts val="0"/>
              </a:spcAft>
              <a:buNone/>
            </a:pPr>
            <a:r>
              <a:t/>
            </a:r>
            <a:endParaRPr/>
          </a:p>
        </p:txBody>
      </p:sp>
      <p:sp>
        <p:nvSpPr>
          <p:cNvPr id="194" name="Shape 194"/>
          <p:cNvSpPr/>
          <p:nvPr/>
        </p:nvSpPr>
        <p:spPr>
          <a:xfrm>
            <a:off x="1201525" y="2197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195" name="Shape 195"/>
          <p:cNvSpPr/>
          <p:nvPr/>
        </p:nvSpPr>
        <p:spPr>
          <a:xfrm>
            <a:off x="256171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PRE</a:t>
            </a:r>
            <a:endParaRPr sz="1000"/>
          </a:p>
          <a:p>
            <a:pPr indent="0" lvl="0" marL="0" rtl="0" algn="ctr">
              <a:spcBef>
                <a:spcPts val="0"/>
              </a:spcBef>
              <a:spcAft>
                <a:spcPts val="0"/>
              </a:spcAft>
              <a:buNone/>
            </a:pPr>
            <a:r>
              <a:rPr lang="it" sz="1000"/>
              <a:t>PROCESSAMENTO</a:t>
            </a:r>
            <a:endParaRPr sz="1000"/>
          </a:p>
        </p:txBody>
      </p:sp>
      <p:sp>
        <p:nvSpPr>
          <p:cNvPr id="196" name="Shape 196"/>
          <p:cNvSpPr/>
          <p:nvPr/>
        </p:nvSpPr>
        <p:spPr>
          <a:xfrm>
            <a:off x="4542638"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SCELTA</a:t>
            </a:r>
            <a:endParaRPr sz="1000"/>
          </a:p>
          <a:p>
            <a:pPr indent="0" lvl="0" marL="0" rtl="0" algn="ctr">
              <a:spcBef>
                <a:spcPts val="0"/>
              </a:spcBef>
              <a:spcAft>
                <a:spcPts val="0"/>
              </a:spcAft>
              <a:buNone/>
            </a:pPr>
            <a:r>
              <a:rPr lang="it" sz="1000"/>
              <a:t>INTERVALLO TEMPORALE</a:t>
            </a:r>
            <a:endParaRPr sz="1000"/>
          </a:p>
        </p:txBody>
      </p:sp>
      <p:sp>
        <p:nvSpPr>
          <p:cNvPr id="197" name="Shape 197"/>
          <p:cNvSpPr/>
          <p:nvPr/>
        </p:nvSpPr>
        <p:spPr>
          <a:xfrm>
            <a:off x="652356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CALCOLO</a:t>
            </a:r>
            <a:endParaRPr sz="1000"/>
          </a:p>
          <a:p>
            <a:pPr indent="0" lvl="0" marL="0" rtl="0" algn="ctr">
              <a:spcBef>
                <a:spcPts val="0"/>
              </a:spcBef>
              <a:spcAft>
                <a:spcPts val="0"/>
              </a:spcAft>
              <a:buNone/>
            </a:pPr>
            <a:r>
              <a:rPr lang="it" sz="1000"/>
              <a:t>FEATURE</a:t>
            </a:r>
            <a:endParaRPr sz="1000"/>
          </a:p>
        </p:txBody>
      </p:sp>
      <p:sp>
        <p:nvSpPr>
          <p:cNvPr id="198" name="Shape 198"/>
          <p:cNvSpPr/>
          <p:nvPr/>
        </p:nvSpPr>
        <p:spPr>
          <a:xfrm>
            <a:off x="5179688" y="35532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ALGORITMI DI CLUSTERING</a:t>
            </a:r>
            <a:endParaRPr sz="1000"/>
          </a:p>
        </p:txBody>
      </p:sp>
      <p:sp>
        <p:nvSpPr>
          <p:cNvPr id="199" name="Shape 199"/>
          <p:cNvSpPr/>
          <p:nvPr/>
        </p:nvSpPr>
        <p:spPr>
          <a:xfrm>
            <a:off x="3055488" y="3553225"/>
            <a:ext cx="1418900"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ETICHETTE</a:t>
            </a:r>
            <a:endParaRPr sz="1000"/>
          </a:p>
        </p:txBody>
      </p:sp>
      <p:cxnSp>
        <p:nvCxnSpPr>
          <p:cNvPr id="200" name="Shape 200"/>
          <p:cNvCxnSpPr>
            <a:stCxn id="194" idx="3"/>
            <a:endCxn id="195" idx="1"/>
          </p:cNvCxnSpPr>
          <p:nvPr/>
        </p:nvCxnSpPr>
        <p:spPr>
          <a:xfrm>
            <a:off x="1999675"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01" name="Shape 201"/>
          <p:cNvCxnSpPr>
            <a:stCxn id="195" idx="3"/>
            <a:endCxn id="196" idx="1"/>
          </p:cNvCxnSpPr>
          <p:nvPr/>
        </p:nvCxnSpPr>
        <p:spPr>
          <a:xfrm>
            <a:off x="3980613"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02" name="Shape 202"/>
          <p:cNvCxnSpPr>
            <a:stCxn id="196" idx="3"/>
            <a:endCxn id="197" idx="1"/>
          </p:cNvCxnSpPr>
          <p:nvPr/>
        </p:nvCxnSpPr>
        <p:spPr>
          <a:xfrm>
            <a:off x="5961538"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03" name="Shape 203"/>
          <p:cNvCxnSpPr>
            <a:stCxn id="197" idx="2"/>
            <a:endCxn id="198" idx="3"/>
          </p:cNvCxnSpPr>
          <p:nvPr/>
        </p:nvCxnSpPr>
        <p:spPr>
          <a:xfrm rot="5400000">
            <a:off x="6401863" y="3032350"/>
            <a:ext cx="1027800" cy="634500"/>
          </a:xfrm>
          <a:prstGeom prst="bentConnector2">
            <a:avLst/>
          </a:prstGeom>
          <a:noFill/>
          <a:ln cap="flat" cmpd="sng" w="9525">
            <a:solidFill>
              <a:schemeClr val="dk2"/>
            </a:solidFill>
            <a:prstDash val="solid"/>
            <a:round/>
            <a:headEnd len="med" w="med" type="none"/>
            <a:tailEnd len="med" w="med" type="triangle"/>
          </a:ln>
        </p:spPr>
      </p:cxnSp>
      <p:cxnSp>
        <p:nvCxnSpPr>
          <p:cNvPr id="204" name="Shape 204"/>
          <p:cNvCxnSpPr>
            <a:stCxn id="198" idx="1"/>
            <a:endCxn id="199" idx="3"/>
          </p:cNvCxnSpPr>
          <p:nvPr/>
        </p:nvCxnSpPr>
        <p:spPr>
          <a:xfrm rot="10800000">
            <a:off x="4474388" y="3863613"/>
            <a:ext cx="705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2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3</a:t>
            </a:r>
            <a:endParaRPr/>
          </a:p>
          <a:p>
            <a:pPr indent="0" lvl="0" marL="0">
              <a:spcBef>
                <a:spcPts val="0"/>
              </a:spcBef>
              <a:spcAft>
                <a:spcPts val="0"/>
              </a:spcAft>
              <a:buNone/>
            </a:pPr>
            <a:r>
              <a:t/>
            </a:r>
            <a:endParaRPr/>
          </a:p>
        </p:txBody>
      </p:sp>
      <p:sp>
        <p:nvSpPr>
          <p:cNvPr id="210" name="Shape 210"/>
          <p:cNvSpPr/>
          <p:nvPr/>
        </p:nvSpPr>
        <p:spPr>
          <a:xfrm>
            <a:off x="1388525" y="219105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11" name="Shape 211"/>
          <p:cNvSpPr/>
          <p:nvPr/>
        </p:nvSpPr>
        <p:spPr>
          <a:xfrm>
            <a:off x="2756300" y="2208100"/>
            <a:ext cx="1645437"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ANALISI DISCRIMINANTE LINEARE</a:t>
            </a:r>
            <a:endParaRPr/>
          </a:p>
        </p:txBody>
      </p:sp>
      <p:sp>
        <p:nvSpPr>
          <p:cNvPr id="212" name="Shape 212"/>
          <p:cNvSpPr/>
          <p:nvPr/>
        </p:nvSpPr>
        <p:spPr>
          <a:xfrm>
            <a:off x="4968449" y="220808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Allenamento Classificatore</a:t>
            </a:r>
            <a:endParaRPr/>
          </a:p>
        </p:txBody>
      </p:sp>
      <p:sp>
        <p:nvSpPr>
          <p:cNvPr id="213" name="Shape 213"/>
          <p:cNvSpPr/>
          <p:nvPr/>
        </p:nvSpPr>
        <p:spPr>
          <a:xfrm>
            <a:off x="6957300" y="320610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14" name="Shape 214"/>
          <p:cNvSpPr/>
          <p:nvPr/>
        </p:nvSpPr>
        <p:spPr>
          <a:xfrm>
            <a:off x="4968449" y="3223138"/>
            <a:ext cx="1418900" cy="6207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Identificazione </a:t>
            </a:r>
            <a:r>
              <a:rPr lang="it"/>
              <a:t>preFOG</a:t>
            </a:r>
            <a:endParaRPr/>
          </a:p>
        </p:txBody>
      </p:sp>
      <p:cxnSp>
        <p:nvCxnSpPr>
          <p:cNvPr id="215" name="Shape 215"/>
          <p:cNvCxnSpPr>
            <a:stCxn id="210" idx="3"/>
            <a:endCxn id="211" idx="1"/>
          </p:cNvCxnSpPr>
          <p:nvPr/>
        </p:nvCxnSpPr>
        <p:spPr>
          <a:xfrm>
            <a:off x="2186675" y="2518488"/>
            <a:ext cx="569700" cy="0"/>
          </a:xfrm>
          <a:prstGeom prst="straightConnector1">
            <a:avLst/>
          </a:prstGeom>
          <a:noFill/>
          <a:ln cap="flat" cmpd="sng" w="9525">
            <a:solidFill>
              <a:schemeClr val="dk2"/>
            </a:solidFill>
            <a:prstDash val="solid"/>
            <a:round/>
            <a:headEnd len="med" w="med" type="none"/>
            <a:tailEnd len="med" w="med" type="triangle"/>
          </a:ln>
        </p:spPr>
      </p:cxnSp>
      <p:cxnSp>
        <p:nvCxnSpPr>
          <p:cNvPr id="216" name="Shape 216"/>
          <p:cNvCxnSpPr>
            <a:stCxn id="211" idx="3"/>
            <a:endCxn id="212" idx="1"/>
          </p:cNvCxnSpPr>
          <p:nvPr/>
        </p:nvCxnSpPr>
        <p:spPr>
          <a:xfrm>
            <a:off x="4401737" y="2518488"/>
            <a:ext cx="566700" cy="0"/>
          </a:xfrm>
          <a:prstGeom prst="straightConnector1">
            <a:avLst/>
          </a:prstGeom>
          <a:noFill/>
          <a:ln cap="flat" cmpd="sng" w="9525">
            <a:solidFill>
              <a:schemeClr val="dk2"/>
            </a:solidFill>
            <a:prstDash val="solid"/>
            <a:round/>
            <a:headEnd len="med" w="med" type="none"/>
            <a:tailEnd len="med" w="med" type="triangle"/>
          </a:ln>
        </p:spPr>
      </p:cxnSp>
      <p:cxnSp>
        <p:nvCxnSpPr>
          <p:cNvPr id="217" name="Shape 217"/>
          <p:cNvCxnSpPr>
            <a:stCxn id="212" idx="2"/>
            <a:endCxn id="214" idx="0"/>
          </p:cNvCxnSpPr>
          <p:nvPr/>
        </p:nvCxnSpPr>
        <p:spPr>
          <a:xfrm>
            <a:off x="5677899" y="2828863"/>
            <a:ext cx="0" cy="394200"/>
          </a:xfrm>
          <a:prstGeom prst="straightConnector1">
            <a:avLst/>
          </a:prstGeom>
          <a:noFill/>
          <a:ln cap="flat" cmpd="sng" w="9525">
            <a:solidFill>
              <a:schemeClr val="dk2"/>
            </a:solidFill>
            <a:prstDash val="solid"/>
            <a:round/>
            <a:headEnd len="med" w="med" type="none"/>
            <a:tailEnd len="med" w="med" type="triangle"/>
          </a:ln>
        </p:spPr>
      </p:cxnSp>
      <p:cxnSp>
        <p:nvCxnSpPr>
          <p:cNvPr id="218" name="Shape 218"/>
          <p:cNvCxnSpPr>
            <a:stCxn id="213" idx="1"/>
            <a:endCxn id="214" idx="3"/>
          </p:cNvCxnSpPr>
          <p:nvPr/>
        </p:nvCxnSpPr>
        <p:spPr>
          <a:xfrm rot="10800000">
            <a:off x="6387300" y="3533538"/>
            <a:ext cx="570000" cy="0"/>
          </a:xfrm>
          <a:prstGeom prst="straightConnector1">
            <a:avLst/>
          </a:prstGeom>
          <a:noFill/>
          <a:ln cap="flat" cmpd="sng" w="9525">
            <a:solidFill>
              <a:schemeClr val="dk2"/>
            </a:solidFill>
            <a:prstDash val="solid"/>
            <a:round/>
            <a:headEnd len="med" w="med" type="none"/>
            <a:tailEnd len="med" w="med" type="triangle"/>
          </a:ln>
        </p:spPr>
      </p:cxnSp>
      <p:sp>
        <p:nvSpPr>
          <p:cNvPr id="219" name="Shape 219"/>
          <p:cNvSpPr/>
          <p:nvPr/>
        </p:nvSpPr>
        <p:spPr>
          <a:xfrm>
            <a:off x="2868124" y="322313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Stimolo Uditorio</a:t>
            </a:r>
            <a:endParaRPr/>
          </a:p>
        </p:txBody>
      </p:sp>
      <p:cxnSp>
        <p:nvCxnSpPr>
          <p:cNvPr id="220" name="Shape 220"/>
          <p:cNvCxnSpPr>
            <a:stCxn id="214" idx="1"/>
            <a:endCxn id="219" idx="3"/>
          </p:cNvCxnSpPr>
          <p:nvPr/>
        </p:nvCxnSpPr>
        <p:spPr>
          <a:xfrm rot="10800000">
            <a:off x="4287149" y="3533525"/>
            <a:ext cx="681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