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Nunito" panose="020B0604020202020204" charset="0"/>
      <p:regular r:id="rId15"/>
      <p:bold r:id="rId16"/>
      <p:italic r:id="rId17"/>
      <p:boldItalic r:id="rId18"/>
    </p:embeddedFont>
    <p:embeddedFont>
      <p:font typeface="Calibri"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2179" autoAdjust="0"/>
  </p:normalViewPr>
  <p:slideViewPr>
    <p:cSldViewPr snapToGrid="0">
      <p:cViewPr varScale="1">
        <p:scale>
          <a:sx n="59" d="100"/>
          <a:sy n="59" d="100"/>
        </p:scale>
        <p:origin x="1426" y="6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6B5830-D3BD-4713-9930-EBDC8F273301}"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it-IT"/>
        </a:p>
      </dgm:t>
    </dgm:pt>
    <dgm:pt modelId="{401042FA-C454-4C16-A31A-9416CB6B2B06}">
      <dgm:prSet/>
      <dgm:spPr/>
      <dgm:t>
        <a:bodyPr/>
        <a:lstStyle/>
        <a:p>
          <a:r>
            <a:rPr lang="it-IT" b="0" i="0"/>
            <a:t>APPROCCIO NON SUPERVISIONATO</a:t>
          </a:r>
          <a:endParaRPr lang="it-IT"/>
        </a:p>
      </dgm:t>
    </dgm:pt>
    <dgm:pt modelId="{8DCB5CAE-E6D1-439F-9339-43622A82E599}" type="parTrans" cxnId="{1E0B51A5-E3F1-491E-8E17-883D0C5C7CE3}">
      <dgm:prSet/>
      <dgm:spPr/>
      <dgm:t>
        <a:bodyPr/>
        <a:lstStyle/>
        <a:p>
          <a:endParaRPr lang="it-IT"/>
        </a:p>
      </dgm:t>
    </dgm:pt>
    <dgm:pt modelId="{27371AE6-0381-44D5-A7F6-4D6207C7F9E2}" type="sibTrans" cxnId="{1E0B51A5-E3F1-491E-8E17-883D0C5C7CE3}">
      <dgm:prSet/>
      <dgm:spPr/>
      <dgm:t>
        <a:bodyPr/>
        <a:lstStyle/>
        <a:p>
          <a:endParaRPr lang="it-IT"/>
        </a:p>
      </dgm:t>
    </dgm:pt>
    <dgm:pt modelId="{8BCF2787-CC3B-4ABC-AEDB-5352193B051D}" type="pres">
      <dgm:prSet presAssocID="{2E6B5830-D3BD-4713-9930-EBDC8F273301}" presName="compositeShape" presStyleCnt="0">
        <dgm:presLayoutVars>
          <dgm:chMax val="7"/>
          <dgm:dir/>
          <dgm:resizeHandles val="exact"/>
        </dgm:presLayoutVars>
      </dgm:prSet>
      <dgm:spPr/>
    </dgm:pt>
    <dgm:pt modelId="{8A4647C5-49A2-4C1B-88B2-940B2A0D6F0A}" type="pres">
      <dgm:prSet presAssocID="{401042FA-C454-4C16-A31A-9416CB6B2B06}" presName="circ1TxSh" presStyleLbl="vennNode1" presStyleIdx="0" presStyleCnt="1" custScaleX="146694"/>
      <dgm:spPr/>
    </dgm:pt>
  </dgm:ptLst>
  <dgm:cxnLst>
    <dgm:cxn modelId="{D7EE0426-2732-43E4-8AA1-519B6065C085}" type="presOf" srcId="{2E6B5830-D3BD-4713-9930-EBDC8F273301}" destId="{8BCF2787-CC3B-4ABC-AEDB-5352193B051D}" srcOrd="0" destOrd="0" presId="urn:microsoft.com/office/officeart/2005/8/layout/venn1"/>
    <dgm:cxn modelId="{74A9BE39-714D-4F40-A248-9A072B029530}" type="presOf" srcId="{401042FA-C454-4C16-A31A-9416CB6B2B06}" destId="{8A4647C5-49A2-4C1B-88B2-940B2A0D6F0A}" srcOrd="0" destOrd="0" presId="urn:microsoft.com/office/officeart/2005/8/layout/venn1"/>
    <dgm:cxn modelId="{1E0B51A5-E3F1-491E-8E17-883D0C5C7CE3}" srcId="{2E6B5830-D3BD-4713-9930-EBDC8F273301}" destId="{401042FA-C454-4C16-A31A-9416CB6B2B06}" srcOrd="0" destOrd="0" parTransId="{8DCB5CAE-E6D1-439F-9339-43622A82E599}" sibTransId="{27371AE6-0381-44D5-A7F6-4D6207C7F9E2}"/>
    <dgm:cxn modelId="{ADB36161-C9AF-4666-9F73-A26FE4F94660}" type="presParOf" srcId="{8BCF2787-CC3B-4ABC-AEDB-5352193B051D}" destId="{8A4647C5-49A2-4C1B-88B2-940B2A0D6F0A}"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79C9BE-A999-40C8-BFA8-0621F8312842}"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it-IT"/>
        </a:p>
      </dgm:t>
    </dgm:pt>
    <dgm:pt modelId="{9EE11C97-CA99-48AB-A542-BDDD5A8B5137}">
      <dgm:prSet/>
      <dgm:spPr/>
      <dgm:t>
        <a:bodyPr/>
        <a:lstStyle/>
        <a:p>
          <a:r>
            <a:rPr lang="it-IT" b="0" i="0"/>
            <a:t>STUDIO DIVISIONE AD INTERVALLI TEMPORALI</a:t>
          </a:r>
          <a:endParaRPr lang="it-IT"/>
        </a:p>
      </dgm:t>
    </dgm:pt>
    <dgm:pt modelId="{B47A3C61-163A-4543-BB3C-D31C03E94126}" type="parTrans" cxnId="{2B9E9E77-E890-4ECF-835D-F4E13342948F}">
      <dgm:prSet/>
      <dgm:spPr/>
      <dgm:t>
        <a:bodyPr/>
        <a:lstStyle/>
        <a:p>
          <a:endParaRPr lang="it-IT"/>
        </a:p>
      </dgm:t>
    </dgm:pt>
    <dgm:pt modelId="{DBD37E58-DB1C-45E6-A6A5-F6FC91158A7B}" type="sibTrans" cxnId="{2B9E9E77-E890-4ECF-835D-F4E13342948F}">
      <dgm:prSet/>
      <dgm:spPr/>
      <dgm:t>
        <a:bodyPr/>
        <a:lstStyle/>
        <a:p>
          <a:endParaRPr lang="it-IT"/>
        </a:p>
      </dgm:t>
    </dgm:pt>
    <dgm:pt modelId="{9C00D444-9256-4938-AD2A-EE85F281046A}" type="pres">
      <dgm:prSet presAssocID="{BF79C9BE-A999-40C8-BFA8-0621F8312842}" presName="compositeShape" presStyleCnt="0">
        <dgm:presLayoutVars>
          <dgm:chMax val="7"/>
          <dgm:dir/>
          <dgm:resizeHandles val="exact"/>
        </dgm:presLayoutVars>
      </dgm:prSet>
      <dgm:spPr/>
    </dgm:pt>
    <dgm:pt modelId="{D2D9DD31-A181-4F2E-B557-1C48F48CB70C}" type="pres">
      <dgm:prSet presAssocID="{9EE11C97-CA99-48AB-A542-BDDD5A8B5137}" presName="circ1TxSh" presStyleLbl="vennNode1" presStyleIdx="0" presStyleCnt="1" custScaleX="150308"/>
      <dgm:spPr/>
    </dgm:pt>
  </dgm:ptLst>
  <dgm:cxnLst>
    <dgm:cxn modelId="{92694405-E340-41BB-AD9F-783E205DD480}" type="presOf" srcId="{9EE11C97-CA99-48AB-A542-BDDD5A8B5137}" destId="{D2D9DD31-A181-4F2E-B557-1C48F48CB70C}" srcOrd="0" destOrd="0" presId="urn:microsoft.com/office/officeart/2005/8/layout/venn1"/>
    <dgm:cxn modelId="{2B9E9E77-E890-4ECF-835D-F4E13342948F}" srcId="{BF79C9BE-A999-40C8-BFA8-0621F8312842}" destId="{9EE11C97-CA99-48AB-A542-BDDD5A8B5137}" srcOrd="0" destOrd="0" parTransId="{B47A3C61-163A-4543-BB3C-D31C03E94126}" sibTransId="{DBD37E58-DB1C-45E6-A6A5-F6FC91158A7B}"/>
    <dgm:cxn modelId="{18051FEB-4D12-409D-9AB5-B996F8296AC1}" type="presOf" srcId="{BF79C9BE-A999-40C8-BFA8-0621F8312842}" destId="{9C00D444-9256-4938-AD2A-EE85F281046A}" srcOrd="0" destOrd="0" presId="urn:microsoft.com/office/officeart/2005/8/layout/venn1"/>
    <dgm:cxn modelId="{B369A59F-3510-4321-9EBC-D1A30DEDB5BD}" type="presParOf" srcId="{9C00D444-9256-4938-AD2A-EE85F281046A}" destId="{D2D9DD31-A181-4F2E-B557-1C48F48CB70C}" srcOrd="0" destOrd="0" presId="urn:microsoft.com/office/officeart/2005/8/layout/ven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A0888C-72D4-4DD0-B69E-4FA219E12C21}"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it-IT"/>
        </a:p>
      </dgm:t>
    </dgm:pt>
    <dgm:pt modelId="{334FA070-7D88-483D-9A08-35B3E54BAAF9}">
      <dgm:prSet/>
      <dgm:spPr/>
      <dgm:t>
        <a:bodyPr/>
        <a:lstStyle/>
        <a:p>
          <a:r>
            <a:rPr lang="it-IT" b="0" i="0"/>
            <a:t>CLASSIFICAZIONE NUOVI DATI</a:t>
          </a:r>
          <a:endParaRPr lang="it-IT"/>
        </a:p>
      </dgm:t>
    </dgm:pt>
    <dgm:pt modelId="{EF662005-4F50-4266-9FC4-4921FB08D7F0}" type="parTrans" cxnId="{78591997-DD43-47FF-8169-E0BFB5BA5CD2}">
      <dgm:prSet/>
      <dgm:spPr/>
      <dgm:t>
        <a:bodyPr/>
        <a:lstStyle/>
        <a:p>
          <a:endParaRPr lang="it-IT"/>
        </a:p>
      </dgm:t>
    </dgm:pt>
    <dgm:pt modelId="{043A0B1A-CE62-4448-9C8F-9A198E2B2926}" type="sibTrans" cxnId="{78591997-DD43-47FF-8169-E0BFB5BA5CD2}">
      <dgm:prSet/>
      <dgm:spPr/>
      <dgm:t>
        <a:bodyPr/>
        <a:lstStyle/>
        <a:p>
          <a:endParaRPr lang="it-IT"/>
        </a:p>
      </dgm:t>
    </dgm:pt>
    <dgm:pt modelId="{0C14B8C9-D4C5-4D61-B8F2-2C025FEA228B}" type="pres">
      <dgm:prSet presAssocID="{09A0888C-72D4-4DD0-B69E-4FA219E12C21}" presName="compositeShape" presStyleCnt="0">
        <dgm:presLayoutVars>
          <dgm:chMax val="7"/>
          <dgm:dir/>
          <dgm:resizeHandles val="exact"/>
        </dgm:presLayoutVars>
      </dgm:prSet>
      <dgm:spPr/>
    </dgm:pt>
    <dgm:pt modelId="{2E1B3C75-F1D7-445E-A618-3DC4549063ED}" type="pres">
      <dgm:prSet presAssocID="{334FA070-7D88-483D-9A08-35B3E54BAAF9}" presName="circ1TxSh" presStyleLbl="vennNode1" presStyleIdx="0" presStyleCnt="1" custScaleX="141837"/>
      <dgm:spPr/>
    </dgm:pt>
  </dgm:ptLst>
  <dgm:cxnLst>
    <dgm:cxn modelId="{2BCB864B-50B8-4F4B-BC67-7B4755ACA0B0}" type="presOf" srcId="{09A0888C-72D4-4DD0-B69E-4FA219E12C21}" destId="{0C14B8C9-D4C5-4D61-B8F2-2C025FEA228B}" srcOrd="0" destOrd="0" presId="urn:microsoft.com/office/officeart/2005/8/layout/venn1"/>
    <dgm:cxn modelId="{78591997-DD43-47FF-8169-E0BFB5BA5CD2}" srcId="{09A0888C-72D4-4DD0-B69E-4FA219E12C21}" destId="{334FA070-7D88-483D-9A08-35B3E54BAAF9}" srcOrd="0" destOrd="0" parTransId="{EF662005-4F50-4266-9FC4-4921FB08D7F0}" sibTransId="{043A0B1A-CE62-4448-9C8F-9A198E2B2926}"/>
    <dgm:cxn modelId="{1B15ABD2-F074-4186-8E47-DA00F2594930}" type="presOf" srcId="{334FA070-7D88-483D-9A08-35B3E54BAAF9}" destId="{2E1B3C75-F1D7-445E-A618-3DC4549063ED}" srcOrd="0" destOrd="0" presId="urn:microsoft.com/office/officeart/2005/8/layout/venn1"/>
    <dgm:cxn modelId="{67C841F5-07F9-4E89-9319-A2B8B04E7861}" type="presParOf" srcId="{0C14B8C9-D4C5-4D61-B8F2-2C025FEA228B}" destId="{2E1B3C75-F1D7-445E-A618-3DC4549063ED}" srcOrd="0" destOrd="0" presId="urn:microsoft.com/office/officeart/2005/8/layout/ven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C1D2D6-CC4E-4205-BF62-5B49D0697C35}"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it-IT"/>
        </a:p>
      </dgm:t>
    </dgm:pt>
    <dgm:pt modelId="{BE36A74A-F73D-420B-8782-FC4C70DA2410}">
      <dgm:prSet/>
      <dgm:spPr/>
      <dgm:t>
        <a:bodyPr/>
        <a:lstStyle/>
        <a:p>
          <a:r>
            <a:rPr lang="it-IT" b="0" i="0" dirty="0"/>
            <a:t>REAL TIME</a:t>
          </a:r>
          <a:endParaRPr lang="it-IT" dirty="0"/>
        </a:p>
      </dgm:t>
    </dgm:pt>
    <dgm:pt modelId="{84065DD2-E6BF-49BC-ADC3-89BAEDAFF718}" type="parTrans" cxnId="{A36FE535-88C1-44F0-BA11-242B560E38EF}">
      <dgm:prSet/>
      <dgm:spPr/>
      <dgm:t>
        <a:bodyPr/>
        <a:lstStyle/>
        <a:p>
          <a:endParaRPr lang="it-IT"/>
        </a:p>
      </dgm:t>
    </dgm:pt>
    <dgm:pt modelId="{E821D491-B9D0-48C3-9891-44B8E034D10B}" type="sibTrans" cxnId="{A36FE535-88C1-44F0-BA11-242B560E38EF}">
      <dgm:prSet/>
      <dgm:spPr/>
      <dgm:t>
        <a:bodyPr/>
        <a:lstStyle/>
        <a:p>
          <a:endParaRPr lang="it-IT"/>
        </a:p>
      </dgm:t>
    </dgm:pt>
    <dgm:pt modelId="{CDA132C7-DA6B-40D0-88A5-8F76DC5DFA6C}" type="pres">
      <dgm:prSet presAssocID="{73C1D2D6-CC4E-4205-BF62-5B49D0697C35}" presName="compositeShape" presStyleCnt="0">
        <dgm:presLayoutVars>
          <dgm:chMax val="7"/>
          <dgm:dir/>
          <dgm:resizeHandles val="exact"/>
        </dgm:presLayoutVars>
      </dgm:prSet>
      <dgm:spPr/>
    </dgm:pt>
    <dgm:pt modelId="{33E495CB-0C01-4B40-BBB7-26346BDDDC64}" type="pres">
      <dgm:prSet presAssocID="{BE36A74A-F73D-420B-8782-FC4C70DA2410}" presName="circ1TxSh" presStyleLbl="vennNode1" presStyleIdx="0" presStyleCnt="1" custLinFactNeighborX="-15249" custLinFactNeighborY="-440"/>
      <dgm:spPr/>
    </dgm:pt>
  </dgm:ptLst>
  <dgm:cxnLst>
    <dgm:cxn modelId="{A36FE535-88C1-44F0-BA11-242B560E38EF}" srcId="{73C1D2D6-CC4E-4205-BF62-5B49D0697C35}" destId="{BE36A74A-F73D-420B-8782-FC4C70DA2410}" srcOrd="0" destOrd="0" parTransId="{84065DD2-E6BF-49BC-ADC3-89BAEDAFF718}" sibTransId="{E821D491-B9D0-48C3-9891-44B8E034D10B}"/>
    <dgm:cxn modelId="{DAA57236-D680-426F-B06C-527A6A4F1431}" type="presOf" srcId="{BE36A74A-F73D-420B-8782-FC4C70DA2410}" destId="{33E495CB-0C01-4B40-BBB7-26346BDDDC64}" srcOrd="0" destOrd="0" presId="urn:microsoft.com/office/officeart/2005/8/layout/venn1"/>
    <dgm:cxn modelId="{28177D5A-D9C6-42A0-8382-B32C21A9764A}" type="presOf" srcId="{73C1D2D6-CC4E-4205-BF62-5B49D0697C35}" destId="{CDA132C7-DA6B-40D0-88A5-8F76DC5DFA6C}" srcOrd="0" destOrd="0" presId="urn:microsoft.com/office/officeart/2005/8/layout/venn1"/>
    <dgm:cxn modelId="{226B3C17-EB4D-4D04-B5BD-A94A0CFF5E85}" type="presParOf" srcId="{CDA132C7-DA6B-40D0-88A5-8F76DC5DFA6C}" destId="{33E495CB-0C01-4B40-BBB7-26346BDDDC64}" srcOrd="0" destOrd="0" presId="urn:microsoft.com/office/officeart/2005/8/layout/venn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647C5-49A2-4C1B-88B2-940B2A0D6F0A}">
      <dsp:nvSpPr>
        <dsp:cNvPr id="0" name=""/>
        <dsp:cNvSpPr/>
      </dsp:nvSpPr>
      <dsp:spPr>
        <a:xfrm>
          <a:off x="135608" y="0"/>
          <a:ext cx="1944282" cy="13254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it-IT" sz="1200" b="0" i="0" kern="1200"/>
            <a:t>APPROCCIO NON SUPERVISIONATO</a:t>
          </a:r>
          <a:endParaRPr lang="it-IT" sz="1200" kern="1200"/>
        </a:p>
      </dsp:txBody>
      <dsp:txXfrm>
        <a:off x="420342" y="194100"/>
        <a:ext cx="1374814" cy="937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9DD31-A181-4F2E-B557-1C48F48CB70C}">
      <dsp:nvSpPr>
        <dsp:cNvPr id="0" name=""/>
        <dsp:cNvSpPr/>
      </dsp:nvSpPr>
      <dsp:spPr>
        <a:xfrm>
          <a:off x="111658" y="0"/>
          <a:ext cx="1992182" cy="13254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it-IT" sz="1600" b="0" i="0" kern="1200"/>
            <a:t>STUDIO DIVISIONE AD INTERVALLI TEMPORALI</a:t>
          </a:r>
          <a:endParaRPr lang="it-IT" sz="1600" kern="1200"/>
        </a:p>
      </dsp:txBody>
      <dsp:txXfrm>
        <a:off x="403406" y="194100"/>
        <a:ext cx="1408686" cy="937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1B3C75-F1D7-445E-A618-3DC4549063ED}">
      <dsp:nvSpPr>
        <dsp:cNvPr id="0" name=""/>
        <dsp:cNvSpPr/>
      </dsp:nvSpPr>
      <dsp:spPr>
        <a:xfrm>
          <a:off x="167796" y="0"/>
          <a:ext cx="1879907" cy="13254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it-IT" sz="1100" b="0" i="0" kern="1200"/>
            <a:t>CLASSIFICAZIONE NUOVI DATI</a:t>
          </a:r>
          <a:endParaRPr lang="it-IT" sz="1100" kern="1200"/>
        </a:p>
      </dsp:txBody>
      <dsp:txXfrm>
        <a:off x="443102" y="194100"/>
        <a:ext cx="1329295" cy="9372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495CB-0C01-4B40-BBB7-26346BDDDC64}">
      <dsp:nvSpPr>
        <dsp:cNvPr id="0" name=""/>
        <dsp:cNvSpPr/>
      </dsp:nvSpPr>
      <dsp:spPr>
        <a:xfrm>
          <a:off x="349728" y="0"/>
          <a:ext cx="1516020" cy="151602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it-IT" sz="3200" b="0" i="0" kern="1200" dirty="0"/>
            <a:t>REAL TIME</a:t>
          </a:r>
          <a:endParaRPr lang="it-IT" sz="3200" kern="1200" dirty="0"/>
        </a:p>
      </dsp:txBody>
      <dsp:txXfrm>
        <a:off x="571744" y="222016"/>
        <a:ext cx="1071988" cy="1071988"/>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it-IT" sz="1100" b="0" i="0" u="none" strike="noStrike" cap="none" dirty="0">
                <a:solidFill>
                  <a:srgbClr val="000000"/>
                </a:solidFill>
                <a:effectLst/>
                <a:latin typeface="Arial"/>
                <a:ea typeface="Arial"/>
                <a:cs typeface="Arial"/>
                <a:sym typeface="Arial"/>
              </a:rPr>
              <a:t>Salve, sono Alessandro Fuser e oggi sono qui per parlarvi del mio lavoro di tesi riguardante l'apprendimento non supervisionato per l'identificazione dei contesti di </a:t>
            </a:r>
            <a:r>
              <a:rPr lang="it-IT" sz="1100" b="0" i="0" u="none" strike="noStrike" cap="none" dirty="0" err="1">
                <a:solidFill>
                  <a:srgbClr val="000000"/>
                </a:solidFill>
                <a:effectLst/>
                <a:latin typeface="Arial"/>
                <a:ea typeface="Arial"/>
                <a:cs typeface="Arial"/>
                <a:sym typeface="Arial"/>
              </a:rPr>
              <a:t>Freezing</a:t>
            </a:r>
            <a:r>
              <a:rPr lang="it-IT" sz="1100" b="0" i="0" u="none" strike="noStrike" cap="none" dirty="0">
                <a:solidFill>
                  <a:srgbClr val="000000"/>
                </a:solidFill>
                <a:effectLst/>
                <a:latin typeface="Arial"/>
                <a:ea typeface="Arial"/>
                <a:cs typeface="Arial"/>
                <a:sym typeface="Arial"/>
              </a:rPr>
              <a:t> of </a:t>
            </a:r>
            <a:r>
              <a:rPr lang="it-IT" sz="1100" b="0" i="0" u="none" strike="noStrike" cap="none" dirty="0" err="1">
                <a:solidFill>
                  <a:srgbClr val="000000"/>
                </a:solidFill>
                <a:effectLst/>
                <a:latin typeface="Arial"/>
                <a:ea typeface="Arial"/>
                <a:cs typeface="Arial"/>
                <a:sym typeface="Arial"/>
              </a:rPr>
              <a:t>Gait</a:t>
            </a:r>
            <a:r>
              <a:rPr lang="it-IT" sz="1100" b="0" i="0" u="none" strike="noStrike" cap="none" dirty="0">
                <a:solidFill>
                  <a:srgbClr val="000000"/>
                </a:solidFill>
                <a:effectLst/>
                <a:latin typeface="Arial"/>
                <a:ea typeface="Arial"/>
                <a:cs typeface="Arial"/>
                <a:sym typeface="Arial"/>
              </a:rPr>
              <a:t>, in breve FOG, in pazienti affetti da Morbo di Parkinson.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sz="1100" b="0" i="0" u="none" strike="noStrike" cap="none" dirty="0">
                <a:solidFill>
                  <a:srgbClr val="000000"/>
                </a:solidFill>
                <a:effectLst/>
                <a:latin typeface="Arial"/>
                <a:ea typeface="Arial"/>
                <a:cs typeface="Arial"/>
                <a:sym typeface="Arial"/>
              </a:rPr>
              <a:t>Il dataset che è stato utilizzato comprende 10 pazienti, 8 dei quali presentano episodi di </a:t>
            </a:r>
            <a:r>
              <a:rPr lang="it-IT" sz="1100" b="0" i="0" u="none" strike="noStrike" cap="none" dirty="0" err="1">
                <a:solidFill>
                  <a:srgbClr val="000000"/>
                </a:solidFill>
                <a:effectLst/>
                <a:latin typeface="Arial"/>
                <a:ea typeface="Arial"/>
                <a:cs typeface="Arial"/>
                <a:sym typeface="Arial"/>
              </a:rPr>
              <a:t>Freezing</a:t>
            </a:r>
            <a:r>
              <a:rPr lang="it-IT" sz="1100" b="0" i="0" u="none" strike="noStrike" cap="none" dirty="0">
                <a:solidFill>
                  <a:srgbClr val="000000"/>
                </a:solidFill>
                <a:effectLst/>
                <a:latin typeface="Arial"/>
                <a:ea typeface="Arial"/>
                <a:cs typeface="Arial"/>
                <a:sym typeface="Arial"/>
              </a:rPr>
              <a:t>. I dati sono stati raccolti da 3 accelerometri triassiali posizionati sulla caviglia, sul ginocchio e sulla schiena del paziente. La prima fase di studio delle classi ci ha portati ad una buona divisione dei dati appartenenti alle varie classi, come si può vedere in figura, sia usando i dati dei singoli pazienti che prendendoli tutti contemporaneamente. Sfruttando lo studio della fase 2 sulla divisione temporale, tuttavia, si è arrivati ad avere una divisione ancora migliore, sia nel caso dei singoli pazienti che in quello di tutti i pazienti contemporaneamente.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3" name="Shape 39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sz="1100" b="0" i="0" u="none" strike="noStrike" cap="none" dirty="0">
                <a:solidFill>
                  <a:srgbClr val="000000"/>
                </a:solidFill>
                <a:effectLst/>
                <a:latin typeface="Arial"/>
                <a:ea typeface="Arial"/>
                <a:cs typeface="Arial"/>
                <a:sym typeface="Arial"/>
              </a:rPr>
              <a:t>L’etichettatura dei dati non supervisionata sembra molto promettente, in quanto fornisce un’accuratezza di divisione in classi sempre superiore al 70%, con casi superiori al 90% ed una media dell’85%, minore delle classificazioni presenti in letteratura. La fase 3, per la previsione di nuovi dati, migliora l’unico studio presenta in letteratura per la classe </a:t>
            </a:r>
            <a:r>
              <a:rPr lang="it-IT" sz="1100" b="0" i="0" u="none" strike="noStrike" cap="none" dirty="0" err="1">
                <a:solidFill>
                  <a:srgbClr val="000000"/>
                </a:solidFill>
                <a:effectLst/>
                <a:latin typeface="Arial"/>
                <a:ea typeface="Arial"/>
                <a:cs typeface="Arial"/>
                <a:sym typeface="Arial"/>
              </a:rPr>
              <a:t>preFOG</a:t>
            </a:r>
            <a:r>
              <a:rPr lang="it-IT" sz="1100" b="0" i="0" u="none" strike="noStrike" cap="none" dirty="0">
                <a:solidFill>
                  <a:srgbClr val="000000"/>
                </a:solidFill>
                <a:effectLst/>
                <a:latin typeface="Arial"/>
                <a:ea typeface="Arial"/>
                <a:cs typeface="Arial"/>
                <a:sym typeface="Arial"/>
              </a:rPr>
              <a:t>, avendo un valore di F1-score, ossia la media armonica tra le metriche di precisione e recupero, superiore al 75%, contro un massimo del 70% del lavoro presente nello stato dell’arte.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3" name="Shape 4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it-IT" sz="1100" b="0" i="0" u="none" strike="noStrike" cap="none" dirty="0">
                <a:solidFill>
                  <a:srgbClr val="000000"/>
                </a:solidFill>
                <a:effectLst/>
                <a:latin typeface="Arial"/>
                <a:ea typeface="Arial"/>
                <a:cs typeface="Arial"/>
                <a:sym typeface="Arial"/>
              </a:rPr>
              <a:t>Concludendo, è stato presentato un approccio non supervisionato per l’etichettatura dei dati, il quale può essere sicuramente migliorato in lavori futuri, ed è stato fornito anche uno studio sulla divisione ad intervalli temporali dei dati. Inoltre, è stato condotto una classificazione di nuovi dati che ha migliorato quanto presente in letteratura, ma che può anche questo essere ulteriormente perfezionato. Il lavoro futuro sicuramente più interessante è l’inserimento di tali meccanismi in un dispositivo indossabile per attuare la previsione in contesti </a:t>
            </a:r>
            <a:r>
              <a:rPr lang="it-IT" sz="1100" b="0" i="0" u="none" strike="noStrike" cap="none" dirty="0" err="1">
                <a:solidFill>
                  <a:srgbClr val="000000"/>
                </a:solidFill>
                <a:effectLst/>
                <a:latin typeface="Arial"/>
                <a:ea typeface="Arial"/>
                <a:cs typeface="Arial"/>
                <a:sym typeface="Arial"/>
              </a:rPr>
              <a:t>real</a:t>
            </a:r>
            <a:r>
              <a:rPr lang="it-IT" sz="1100" b="0" i="0" u="none" strike="noStrike" cap="none" dirty="0">
                <a:solidFill>
                  <a:srgbClr val="000000"/>
                </a:solidFill>
                <a:effectLst/>
                <a:latin typeface="Arial"/>
                <a:ea typeface="Arial"/>
                <a:cs typeface="Arial"/>
                <a:sym typeface="Arial"/>
              </a:rPr>
              <a:t> time.</a:t>
            </a:r>
          </a:p>
          <a:p>
            <a:r>
              <a:rPr lang="it-IT" sz="1100" b="0" i="0" u="none" strike="noStrike" cap="none" dirty="0">
                <a:solidFill>
                  <a:srgbClr val="000000"/>
                </a:solidFill>
                <a:effectLst/>
                <a:latin typeface="Arial"/>
                <a:ea typeface="Arial"/>
                <a:cs typeface="Arial"/>
                <a:sym typeface="Arial"/>
              </a:rPr>
              <a:t> </a:t>
            </a:r>
          </a:p>
          <a:p>
            <a:r>
              <a:rPr lang="it-IT" sz="1100" b="0" i="0" u="none" strike="noStrike" cap="none">
                <a:solidFill>
                  <a:srgbClr val="000000"/>
                </a:solidFill>
                <a:effectLst/>
                <a:latin typeface="Arial"/>
                <a:ea typeface="Arial"/>
                <a:cs typeface="Arial"/>
                <a:sym typeface="Arial"/>
              </a:rPr>
              <a:t>Grazie dell’attenzione, se avete domande sono a vostra disposizione.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IT" sz="1100" b="0" i="0" u="none" strike="noStrike" cap="none" dirty="0">
                <a:solidFill>
                  <a:srgbClr val="000000"/>
                </a:solidFill>
                <a:effectLst/>
                <a:latin typeface="Arial"/>
                <a:ea typeface="Arial"/>
                <a:cs typeface="Arial"/>
                <a:sym typeface="Arial"/>
              </a:rPr>
              <a:t>Innanzitutto, verrà fornita una definizione del problema chiamato </a:t>
            </a:r>
            <a:r>
              <a:rPr lang="it-IT" sz="1100" b="0" i="0" u="none" strike="noStrike" cap="none" dirty="0" err="1">
                <a:solidFill>
                  <a:srgbClr val="000000"/>
                </a:solidFill>
                <a:effectLst/>
                <a:latin typeface="Arial"/>
                <a:ea typeface="Arial"/>
                <a:cs typeface="Arial"/>
                <a:sym typeface="Arial"/>
              </a:rPr>
              <a:t>Freezing</a:t>
            </a:r>
            <a:r>
              <a:rPr lang="it-IT" sz="1100" b="0" i="0" u="none" strike="noStrike" cap="none" dirty="0">
                <a:solidFill>
                  <a:srgbClr val="000000"/>
                </a:solidFill>
                <a:effectLst/>
                <a:latin typeface="Arial"/>
                <a:ea typeface="Arial"/>
                <a:cs typeface="Arial"/>
                <a:sym typeface="Arial"/>
              </a:rPr>
              <a:t> of </a:t>
            </a:r>
            <a:r>
              <a:rPr lang="it-IT" sz="1100" b="0" i="0" u="none" strike="noStrike" cap="none" dirty="0" err="1">
                <a:solidFill>
                  <a:srgbClr val="000000"/>
                </a:solidFill>
                <a:effectLst/>
                <a:latin typeface="Arial"/>
                <a:ea typeface="Arial"/>
                <a:cs typeface="Arial"/>
                <a:sym typeface="Arial"/>
              </a:rPr>
              <a:t>Gait</a:t>
            </a:r>
            <a:r>
              <a:rPr lang="it-IT" sz="1100" b="0" i="0" u="none" strike="noStrike" cap="none" dirty="0">
                <a:solidFill>
                  <a:srgbClr val="000000"/>
                </a:solidFill>
                <a:effectLst/>
                <a:latin typeface="Arial"/>
                <a:ea typeface="Arial"/>
                <a:cs typeface="Arial"/>
                <a:sym typeface="Arial"/>
              </a:rPr>
              <a:t> e verranno presentati gli studi che sono stati condotti da punto di vista informatico per l’identificazione di tale sintomo nel paziente. Verranno poi elencati gli obiettivi che si prefigge questa tesi e la metodologia che è stata seguita per raggiungere tali obiettivi. Infine, verranno esposti i risultati sperimentali che sono stati ottenuti ed i possibili sviluppi futuri per continuare il lavoro svolto.</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sz="1100" b="0" i="0" u="none" strike="noStrike" cap="none" dirty="0">
                <a:solidFill>
                  <a:srgbClr val="000000"/>
                </a:solidFill>
                <a:effectLst/>
                <a:latin typeface="Arial"/>
                <a:ea typeface="Arial"/>
                <a:cs typeface="Arial"/>
                <a:sym typeface="Arial"/>
              </a:rPr>
              <a:t>Come molti di noi purtroppo sanno, il Parkinson è una malattia neurodegenerativa che influisce e limita i movimenti di una persona. Tra i vari sintomi di questa malattia, uno dei più importanti è il </a:t>
            </a:r>
            <a:r>
              <a:rPr lang="it-IT" sz="1100" b="0" i="0" u="none" strike="noStrike" cap="none" dirty="0" err="1">
                <a:solidFill>
                  <a:srgbClr val="000000"/>
                </a:solidFill>
                <a:effectLst/>
                <a:latin typeface="Arial"/>
                <a:ea typeface="Arial"/>
                <a:cs typeface="Arial"/>
                <a:sym typeface="Arial"/>
              </a:rPr>
              <a:t>Freezing</a:t>
            </a:r>
            <a:r>
              <a:rPr lang="it-IT" sz="1100" b="0" i="0" u="none" strike="noStrike" cap="none" dirty="0">
                <a:solidFill>
                  <a:srgbClr val="000000"/>
                </a:solidFill>
                <a:effectLst/>
                <a:latin typeface="Arial"/>
                <a:ea typeface="Arial"/>
                <a:cs typeface="Arial"/>
                <a:sym typeface="Arial"/>
              </a:rPr>
              <a:t> of </a:t>
            </a:r>
            <a:r>
              <a:rPr lang="it-IT" sz="1100" b="0" i="0" u="none" strike="noStrike" cap="none" dirty="0" err="1">
                <a:solidFill>
                  <a:srgbClr val="000000"/>
                </a:solidFill>
                <a:effectLst/>
                <a:latin typeface="Arial"/>
                <a:ea typeface="Arial"/>
                <a:cs typeface="Arial"/>
                <a:sym typeface="Arial"/>
              </a:rPr>
              <a:t>Gait</a:t>
            </a:r>
            <a:r>
              <a:rPr lang="it-IT" sz="1100" b="0" i="0" u="none" strike="noStrike" cap="none" dirty="0">
                <a:solidFill>
                  <a:srgbClr val="000000"/>
                </a:solidFill>
                <a:effectLst/>
                <a:latin typeface="Arial"/>
                <a:ea typeface="Arial"/>
                <a:cs typeface="Arial"/>
                <a:sym typeface="Arial"/>
              </a:rPr>
              <a:t>. Questo viene chiamato anche congelamento o blocco motorio ed è una temporanea, improvvisa ed involontaria incapacità di iniziare o proseguire un movimento. Le persone che ne soffrono affermano che “è come se i piedi rimanessero, per qualche istante, incollati al suolo con la conseguente impossibilità di eseguire il passo successivo”. Questo può portare a diversi problemi, tra cui quello della caduta, in quanto, mentre gli arti inferiori si bloccano, il busto tende a proseguire nel movimento prefissato e quindi sussiste il rischio dello sbilanciamento posturale. L’uscita dalla fase di FOG viene facilitata fornendo uno stimolo sensoriale.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sz="1100" b="0" i="0" u="none" strike="noStrike" cap="none" dirty="0">
                <a:solidFill>
                  <a:srgbClr val="000000"/>
                </a:solidFill>
                <a:effectLst/>
                <a:latin typeface="Arial"/>
                <a:ea typeface="Arial"/>
                <a:cs typeface="Arial"/>
                <a:sym typeface="Arial"/>
              </a:rPr>
              <a:t>Allo stato attuale, gli studi che sono stati condotti dal punto di vista informatico riguardano l’identificazione degli episodi di </a:t>
            </a:r>
            <a:r>
              <a:rPr lang="it-IT" sz="1100" b="0" i="0" u="none" strike="noStrike" cap="none" dirty="0" err="1">
                <a:solidFill>
                  <a:srgbClr val="000000"/>
                </a:solidFill>
                <a:effectLst/>
                <a:latin typeface="Arial"/>
                <a:ea typeface="Arial"/>
                <a:cs typeface="Arial"/>
                <a:sym typeface="Arial"/>
              </a:rPr>
              <a:t>Freezing</a:t>
            </a:r>
            <a:r>
              <a:rPr lang="it-IT" sz="1100" b="0" i="0" u="none" strike="noStrike" cap="none" dirty="0">
                <a:solidFill>
                  <a:srgbClr val="000000"/>
                </a:solidFill>
                <a:effectLst/>
                <a:latin typeface="Arial"/>
                <a:ea typeface="Arial"/>
                <a:cs typeface="Arial"/>
                <a:sym typeface="Arial"/>
              </a:rPr>
              <a:t> mediante degli approcci supervisionati, ossia utilizzando dei dati etichettati da un medico, mentre un lavoro ha introdotto una nuova classe, da loro chiamata </a:t>
            </a:r>
            <a:r>
              <a:rPr lang="it-IT" sz="1100" b="0" i="0" u="none" strike="noStrike" cap="none" dirty="0" err="1">
                <a:solidFill>
                  <a:srgbClr val="000000"/>
                </a:solidFill>
                <a:effectLst/>
                <a:latin typeface="Arial"/>
                <a:ea typeface="Arial"/>
                <a:cs typeface="Arial"/>
                <a:sym typeface="Arial"/>
              </a:rPr>
              <a:t>preFOG</a:t>
            </a:r>
            <a:r>
              <a:rPr lang="it-IT" sz="1100" b="0" i="0" u="none" strike="noStrike" cap="none" dirty="0">
                <a:solidFill>
                  <a:srgbClr val="000000"/>
                </a:solidFill>
                <a:effectLst/>
                <a:latin typeface="Arial"/>
                <a:ea typeface="Arial"/>
                <a:cs typeface="Arial"/>
                <a:sym typeface="Arial"/>
              </a:rPr>
              <a:t>, che racchiude i movimenti precedenti ad un blocco motorio. Il nostro lavoro si vuole concentrare su un approccio non supervisionato usando la classe </a:t>
            </a:r>
            <a:r>
              <a:rPr lang="it-IT" sz="1100" b="0" i="0" u="none" strike="noStrike" cap="none" dirty="0" err="1">
                <a:solidFill>
                  <a:srgbClr val="000000"/>
                </a:solidFill>
                <a:effectLst/>
                <a:latin typeface="Arial"/>
                <a:ea typeface="Arial"/>
                <a:cs typeface="Arial"/>
                <a:sym typeface="Arial"/>
              </a:rPr>
              <a:t>preFOG</a:t>
            </a:r>
            <a:r>
              <a:rPr lang="it-IT" sz="1100" b="0" i="0" u="none" strike="noStrike" cap="none" dirty="0">
                <a:solidFill>
                  <a:srgbClr val="000000"/>
                </a:solidFill>
                <a:effectLst/>
                <a:latin typeface="Arial"/>
                <a:ea typeface="Arial"/>
                <a:cs typeface="Arial"/>
                <a:sym typeface="Arial"/>
              </a:rPr>
              <a:t>, al fine di sostituire il medico nell’etichettatura dei dati, velocizzando ed automatizzando così il processo di identificazione.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sz="1100" b="0" i="0" u="none" strike="noStrike" cap="none" dirty="0">
                <a:solidFill>
                  <a:srgbClr val="000000"/>
                </a:solidFill>
                <a:effectLst/>
                <a:latin typeface="Arial"/>
                <a:ea typeface="Arial"/>
                <a:cs typeface="Arial"/>
                <a:sym typeface="Arial"/>
              </a:rPr>
              <a:t>L’obiettivo principale in cui la tesi si inserisce è di realizzare un dispositivo indossabile per evitare FOG, il quale raccoglie dati da degli accelerometri posizionati sul corpo del paziente e lo stimola sensorialmente in caso di identificazione di un blocco motorio. Per procedere in questa direzione, sono stati perseguiti i seguenti obiettivi: primo, studiare le classi fornite dal dataset e le loro relazioni, soprattutto del </a:t>
            </a:r>
            <a:r>
              <a:rPr lang="it-IT" sz="1100" b="0" i="0" u="none" strike="noStrike" cap="none" dirty="0" err="1">
                <a:solidFill>
                  <a:srgbClr val="000000"/>
                </a:solidFill>
                <a:effectLst/>
                <a:latin typeface="Arial"/>
                <a:ea typeface="Arial"/>
                <a:cs typeface="Arial"/>
                <a:sym typeface="Arial"/>
              </a:rPr>
              <a:t>preFOG</a:t>
            </a:r>
            <a:r>
              <a:rPr lang="it-IT" sz="1100" b="0" i="0" u="none" strike="noStrike" cap="none" dirty="0">
                <a:solidFill>
                  <a:srgbClr val="000000"/>
                </a:solidFill>
                <a:effectLst/>
                <a:latin typeface="Arial"/>
                <a:ea typeface="Arial"/>
                <a:cs typeface="Arial"/>
                <a:sym typeface="Arial"/>
              </a:rPr>
              <a:t>; secondo, lo sviluppo di un approccio non supervisionato per l’etichettatura dei dati per l’automatizzazione di questo processo; infine, classificare dei nuovi dati al fine di identificare le occorrenze di </a:t>
            </a:r>
            <a:r>
              <a:rPr lang="it-IT" sz="1100" b="0" i="0" u="none" strike="noStrike" cap="none" dirty="0" err="1">
                <a:solidFill>
                  <a:srgbClr val="000000"/>
                </a:solidFill>
                <a:effectLst/>
                <a:latin typeface="Arial"/>
                <a:ea typeface="Arial"/>
                <a:cs typeface="Arial"/>
                <a:sym typeface="Arial"/>
              </a:rPr>
              <a:t>preFOG</a:t>
            </a:r>
            <a:r>
              <a:rPr lang="it-IT" sz="1100" b="0" i="0" u="none" strike="noStrike" cap="none" dirty="0">
                <a:solidFill>
                  <a:srgbClr val="000000"/>
                </a:solidFill>
                <a:effectLst/>
                <a:latin typeface="Arial"/>
                <a:ea typeface="Arial"/>
                <a:cs typeface="Arial"/>
                <a:sym typeface="Arial"/>
              </a:rPr>
              <a:t> e FOG in questi.</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sz="1100" b="0" i="0" u="none" strike="noStrike" cap="none" dirty="0">
                <a:solidFill>
                  <a:srgbClr val="000000"/>
                </a:solidFill>
                <a:effectLst/>
                <a:latin typeface="Arial"/>
                <a:ea typeface="Arial"/>
                <a:cs typeface="Arial"/>
                <a:sym typeface="Arial"/>
              </a:rPr>
              <a:t>L’obiettivo principale si può riassumere nel seguente schema, nel quale il dispositivo indossabile raccoglie i dati ed usando l’approccio non supervisionato li etichetta, generando quindi dei dataset. Su questi viene poi allenato un classificatore che, in tempo reale, prendendo nuovi dati dal dispositivo indossabile, riconosce le istanze di </a:t>
            </a:r>
            <a:r>
              <a:rPr lang="it-IT" sz="1100" b="0" i="0" u="none" strike="noStrike" cap="none" dirty="0" err="1">
                <a:solidFill>
                  <a:srgbClr val="000000"/>
                </a:solidFill>
                <a:effectLst/>
                <a:latin typeface="Arial"/>
                <a:ea typeface="Arial"/>
                <a:cs typeface="Arial"/>
                <a:sym typeface="Arial"/>
              </a:rPr>
              <a:t>preFOG</a:t>
            </a:r>
            <a:r>
              <a:rPr lang="it-IT" sz="1100" b="0" i="0" u="none" strike="noStrike" cap="none" dirty="0">
                <a:solidFill>
                  <a:srgbClr val="000000"/>
                </a:solidFill>
                <a:effectLst/>
                <a:latin typeface="Arial"/>
                <a:ea typeface="Arial"/>
                <a:cs typeface="Arial"/>
                <a:sym typeface="Arial"/>
              </a:rPr>
              <a:t> e fornisce uno stimolo sensoriale al paziente.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sz="1100" b="0" i="0" u="none" strike="noStrike" cap="none" dirty="0">
                <a:solidFill>
                  <a:srgbClr val="000000"/>
                </a:solidFill>
                <a:effectLst/>
                <a:latin typeface="Arial"/>
                <a:ea typeface="Arial"/>
                <a:cs typeface="Arial"/>
                <a:sym typeface="Arial"/>
              </a:rPr>
              <a:t>La fase 1, che si prefigge l’obiettivo di studiare le classi del dataset, creato con i dati provenienti da accelerometri e la supervisione di un medico, per prima cosa vettorizza tali dati, per cui prende un sottoinsieme di dati e li pone in un unico vettore. Questi vengono poi studiati da un discriminatore lineare, il quale calcola delle feature, o caratteristiche, utili ad evidenziare, attraverso dei classificatori, differenze tra le varie classi.</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sz="1100" b="0" i="0" u="none" strike="noStrike" cap="none" dirty="0">
                <a:solidFill>
                  <a:srgbClr val="000000"/>
                </a:solidFill>
                <a:effectLst/>
                <a:latin typeface="Arial"/>
                <a:ea typeface="Arial"/>
                <a:cs typeface="Arial"/>
                <a:sym typeface="Arial"/>
              </a:rPr>
              <a:t>Poiché la divisione ad intervalli dei dati dopo una prima fase di </a:t>
            </a:r>
            <a:r>
              <a:rPr lang="it-IT" sz="1100" b="0" i="0" u="none" strike="noStrike" cap="none" dirty="0" err="1">
                <a:solidFill>
                  <a:srgbClr val="000000"/>
                </a:solidFill>
                <a:effectLst/>
                <a:latin typeface="Arial"/>
                <a:ea typeface="Arial"/>
                <a:cs typeface="Arial"/>
                <a:sym typeface="Arial"/>
              </a:rPr>
              <a:t>pre</a:t>
            </a:r>
            <a:r>
              <a:rPr lang="it-IT" sz="1100" b="0" i="0" u="none" strike="noStrike" cap="none" dirty="0">
                <a:solidFill>
                  <a:srgbClr val="000000"/>
                </a:solidFill>
                <a:effectLst/>
                <a:latin typeface="Arial"/>
                <a:ea typeface="Arial"/>
                <a:cs typeface="Arial"/>
                <a:sym typeface="Arial"/>
              </a:rPr>
              <a:t> processamento dei dati in letteratura non è stato approfondito, il nostro lavoro conduce uno studio sulla scelta degli intervalli temporali, ossia quanti dati prendere per un vettore e quanta sovrapposizione avere tra tali dati. Usando tale divisione, vengono calcolate delle feature statistiche quali minimo, massimo, varianza, energia, </a:t>
            </a:r>
            <a:r>
              <a:rPr lang="it-IT" sz="1100" b="0" i="0" u="none" strike="noStrike" cap="none" dirty="0" err="1">
                <a:solidFill>
                  <a:srgbClr val="000000"/>
                </a:solidFill>
                <a:effectLst/>
                <a:latin typeface="Arial"/>
                <a:ea typeface="Arial"/>
                <a:cs typeface="Arial"/>
                <a:sym typeface="Arial"/>
              </a:rPr>
              <a:t>etc</a:t>
            </a:r>
            <a:r>
              <a:rPr lang="it-IT" sz="1100" b="0" i="0" u="none" strike="noStrike" cap="none" dirty="0">
                <a:solidFill>
                  <a:srgbClr val="000000"/>
                </a:solidFill>
                <a:effectLst/>
                <a:latin typeface="Arial"/>
                <a:ea typeface="Arial"/>
                <a:cs typeface="Arial"/>
                <a:sym typeface="Arial"/>
              </a:rPr>
              <a:t> e, questa matrice di caratteristiche del segnale, viene data in input a degli algoritmi di </a:t>
            </a:r>
            <a:r>
              <a:rPr lang="it-IT" sz="1100" b="0" i="0" u="none" strike="noStrike" cap="none" dirty="0" err="1">
                <a:solidFill>
                  <a:srgbClr val="000000"/>
                </a:solidFill>
                <a:effectLst/>
                <a:latin typeface="Arial"/>
                <a:ea typeface="Arial"/>
                <a:cs typeface="Arial"/>
                <a:sym typeface="Arial"/>
              </a:rPr>
              <a:t>clustering</a:t>
            </a:r>
            <a:r>
              <a:rPr lang="it-IT" sz="1100" b="0" i="0" u="none" strike="noStrike" cap="none" dirty="0">
                <a:solidFill>
                  <a:srgbClr val="000000"/>
                </a:solidFill>
                <a:effectLst/>
                <a:latin typeface="Arial"/>
                <a:ea typeface="Arial"/>
                <a:cs typeface="Arial"/>
                <a:sym typeface="Arial"/>
              </a:rPr>
              <a:t>, quali c-</a:t>
            </a:r>
            <a:r>
              <a:rPr lang="it-IT" sz="1100" b="0" i="0" u="none" strike="noStrike" cap="none" dirty="0" err="1">
                <a:solidFill>
                  <a:srgbClr val="000000"/>
                </a:solidFill>
                <a:effectLst/>
                <a:latin typeface="Arial"/>
                <a:ea typeface="Arial"/>
                <a:cs typeface="Arial"/>
                <a:sym typeface="Arial"/>
              </a:rPr>
              <a:t>means</a:t>
            </a:r>
            <a:r>
              <a:rPr lang="it-IT" sz="1100" b="0" i="0" u="none" strike="noStrike" cap="none" dirty="0">
                <a:solidFill>
                  <a:srgbClr val="000000"/>
                </a:solidFill>
                <a:effectLst/>
                <a:latin typeface="Arial"/>
                <a:ea typeface="Arial"/>
                <a:cs typeface="Arial"/>
                <a:sym typeface="Arial"/>
              </a:rPr>
              <a:t>, reti neurali e k-</a:t>
            </a:r>
            <a:r>
              <a:rPr lang="it-IT" sz="1100" b="0" i="0" u="none" strike="noStrike" cap="none" dirty="0" err="1">
                <a:solidFill>
                  <a:srgbClr val="000000"/>
                </a:solidFill>
                <a:effectLst/>
                <a:latin typeface="Arial"/>
                <a:ea typeface="Arial"/>
                <a:cs typeface="Arial"/>
                <a:sym typeface="Arial"/>
              </a:rPr>
              <a:t>means</a:t>
            </a:r>
            <a:r>
              <a:rPr lang="it-IT" sz="1100" b="0" i="0" u="none" strike="noStrike" cap="none" dirty="0">
                <a:solidFill>
                  <a:srgbClr val="000000"/>
                </a:solidFill>
                <a:effectLst/>
                <a:latin typeface="Arial"/>
                <a:ea typeface="Arial"/>
                <a:cs typeface="Arial"/>
                <a:sym typeface="Arial"/>
              </a:rPr>
              <a:t>, il quale ha portato ad i migliori risultati. Questi forniscono, come output, delle etichette, che rappresentano l’assegnazione dei dati alle varie classi.</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6" name="Shape 3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sz="1100" b="0" i="0" u="none" strike="noStrike" cap="none" dirty="0">
                <a:solidFill>
                  <a:srgbClr val="000000"/>
                </a:solidFill>
                <a:effectLst/>
                <a:latin typeface="Arial"/>
                <a:ea typeface="Arial"/>
                <a:cs typeface="Arial"/>
                <a:sym typeface="Arial"/>
              </a:rPr>
              <a:t>Una volta etichettati i dati, si passano le feature ricavate dal discriminatore lineare ad un classificatore, il quale usa tali dati come fare di apprendimento per poi, usando nuovi dati non presenti nel dataset iniziale come test, assegnare le etichette ad i nuovi dati, identificando il </a:t>
            </a:r>
            <a:r>
              <a:rPr lang="it-IT" sz="1100" b="0" i="0" u="none" strike="noStrike" cap="none" dirty="0" err="1">
                <a:solidFill>
                  <a:srgbClr val="000000"/>
                </a:solidFill>
                <a:effectLst/>
                <a:latin typeface="Arial"/>
                <a:ea typeface="Arial"/>
                <a:cs typeface="Arial"/>
                <a:sym typeface="Arial"/>
              </a:rPr>
              <a:t>preFOG</a:t>
            </a:r>
            <a:r>
              <a:rPr lang="it-IT" sz="1100" b="0" i="0" u="none" strike="noStrike" cap="none" dirty="0">
                <a:solidFill>
                  <a:srgbClr val="000000"/>
                </a:solidFill>
                <a:effectLst/>
                <a:latin typeface="Arial"/>
                <a:ea typeface="Arial"/>
                <a:cs typeface="Arial"/>
                <a:sym typeface="Arial"/>
              </a:rPr>
              <a:t> e, in un contesto </a:t>
            </a:r>
            <a:r>
              <a:rPr lang="it-IT" sz="1100" b="0" i="0" u="none" strike="noStrike" cap="none" dirty="0" err="1">
                <a:solidFill>
                  <a:srgbClr val="000000"/>
                </a:solidFill>
                <a:effectLst/>
                <a:latin typeface="Arial"/>
                <a:ea typeface="Arial"/>
                <a:cs typeface="Arial"/>
                <a:sym typeface="Arial"/>
              </a:rPr>
              <a:t>real</a:t>
            </a:r>
            <a:r>
              <a:rPr lang="it-IT" sz="1100" b="0" i="0" u="none" strike="noStrike" cap="none" dirty="0">
                <a:solidFill>
                  <a:srgbClr val="000000"/>
                </a:solidFill>
                <a:effectLst/>
                <a:latin typeface="Arial"/>
                <a:ea typeface="Arial"/>
                <a:cs typeface="Arial"/>
                <a:sym typeface="Arial"/>
              </a:rPr>
              <a:t> time, fornire uno stimolo sensoriale attraverso il dispositivo indossabile.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4" name="Shape 34"/>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35" name="Shape 35"/>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Shape 3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19" name="Shape 119"/>
          <p:cNvSpPr txBox="1">
            <a:spLocks noGrp="1"/>
          </p:cNvSpPr>
          <p:nvPr>
            <p:ph type="title"/>
          </p:nvPr>
        </p:nvSpPr>
        <p:spPr>
          <a:xfrm>
            <a:off x="1385850" y="1383850"/>
            <a:ext cx="6372300" cy="1379700"/>
          </a:xfrm>
          <a:prstGeom prst="rect">
            <a:avLst/>
          </a:prstGeom>
        </p:spPr>
        <p:txBody>
          <a:bodyPr spcFirstLastPara="1" wrap="square" lIns="91425" tIns="91425" rIns="91425" bIns="91425" anchor="ctr" anchorCtr="0"/>
          <a:lstStyle>
            <a:lvl1pPr lvl="0" algn="ctr" rtl="0">
              <a:spcBef>
                <a:spcPts val="0"/>
              </a:spcBef>
              <a:spcAft>
                <a:spcPts val="0"/>
              </a:spcAft>
              <a:buClr>
                <a:schemeClr val="dk2"/>
              </a:buClr>
              <a:buSzPts val="8600"/>
              <a:buNone/>
              <a:defRPr sz="8600">
                <a:solidFill>
                  <a:schemeClr val="dk2"/>
                </a:solidFill>
              </a:defRPr>
            </a:lvl1pPr>
            <a:lvl2pPr lvl="1" algn="ctr" rtl="0">
              <a:spcBef>
                <a:spcPts val="0"/>
              </a:spcBef>
              <a:spcAft>
                <a:spcPts val="0"/>
              </a:spcAft>
              <a:buClr>
                <a:schemeClr val="dk2"/>
              </a:buClr>
              <a:buSzPts val="8600"/>
              <a:buNone/>
              <a:defRPr sz="8600">
                <a:solidFill>
                  <a:schemeClr val="dk2"/>
                </a:solidFill>
              </a:defRPr>
            </a:lvl2pPr>
            <a:lvl3pPr lvl="2" algn="ctr" rtl="0">
              <a:spcBef>
                <a:spcPts val="0"/>
              </a:spcBef>
              <a:spcAft>
                <a:spcPts val="0"/>
              </a:spcAft>
              <a:buClr>
                <a:schemeClr val="dk2"/>
              </a:buClr>
              <a:buSzPts val="8600"/>
              <a:buNone/>
              <a:defRPr sz="8600">
                <a:solidFill>
                  <a:schemeClr val="dk2"/>
                </a:solidFill>
              </a:defRPr>
            </a:lvl3pPr>
            <a:lvl4pPr lvl="3" algn="ctr" rtl="0">
              <a:spcBef>
                <a:spcPts val="0"/>
              </a:spcBef>
              <a:spcAft>
                <a:spcPts val="0"/>
              </a:spcAft>
              <a:buClr>
                <a:schemeClr val="dk2"/>
              </a:buClr>
              <a:buSzPts val="8600"/>
              <a:buNone/>
              <a:defRPr sz="8600">
                <a:solidFill>
                  <a:schemeClr val="dk2"/>
                </a:solidFill>
              </a:defRPr>
            </a:lvl4pPr>
            <a:lvl5pPr lvl="4" algn="ctr" rtl="0">
              <a:spcBef>
                <a:spcPts val="0"/>
              </a:spcBef>
              <a:spcAft>
                <a:spcPts val="0"/>
              </a:spcAft>
              <a:buClr>
                <a:schemeClr val="dk2"/>
              </a:buClr>
              <a:buSzPts val="8600"/>
              <a:buNone/>
              <a:defRPr sz="8600">
                <a:solidFill>
                  <a:schemeClr val="dk2"/>
                </a:solidFill>
              </a:defRPr>
            </a:lvl5pPr>
            <a:lvl6pPr lvl="5" algn="ctr" rtl="0">
              <a:spcBef>
                <a:spcPts val="0"/>
              </a:spcBef>
              <a:spcAft>
                <a:spcPts val="0"/>
              </a:spcAft>
              <a:buClr>
                <a:schemeClr val="dk2"/>
              </a:buClr>
              <a:buSzPts val="8600"/>
              <a:buNone/>
              <a:defRPr sz="8600">
                <a:solidFill>
                  <a:schemeClr val="dk2"/>
                </a:solidFill>
              </a:defRPr>
            </a:lvl6pPr>
            <a:lvl7pPr lvl="6" algn="ctr" rtl="0">
              <a:spcBef>
                <a:spcPts val="0"/>
              </a:spcBef>
              <a:spcAft>
                <a:spcPts val="0"/>
              </a:spcAft>
              <a:buClr>
                <a:schemeClr val="dk2"/>
              </a:buClr>
              <a:buSzPts val="8600"/>
              <a:buNone/>
              <a:defRPr sz="8600">
                <a:solidFill>
                  <a:schemeClr val="dk2"/>
                </a:solidFill>
              </a:defRPr>
            </a:lvl7pPr>
            <a:lvl8pPr lvl="7" algn="ctr" rtl="0">
              <a:spcBef>
                <a:spcPts val="0"/>
              </a:spcBef>
              <a:spcAft>
                <a:spcPts val="0"/>
              </a:spcAft>
              <a:buClr>
                <a:schemeClr val="dk2"/>
              </a:buClr>
              <a:buSzPts val="8600"/>
              <a:buNone/>
              <a:defRPr sz="8600">
                <a:solidFill>
                  <a:schemeClr val="dk2"/>
                </a:solidFill>
              </a:defRPr>
            </a:lvl8pPr>
            <a:lvl9pPr lvl="8" algn="ctr" rtl="0">
              <a:spcBef>
                <a:spcPts val="0"/>
              </a:spcBef>
              <a:spcAft>
                <a:spcPts val="0"/>
              </a:spcAft>
              <a:buClr>
                <a:schemeClr val="dk2"/>
              </a:buClr>
              <a:buSzPts val="8600"/>
              <a:buNone/>
              <a:defRPr sz="8600">
                <a:solidFill>
                  <a:schemeClr val="dk2"/>
                </a:solidFill>
              </a:defRPr>
            </a:lvl9pPr>
          </a:lstStyle>
          <a:p>
            <a:endParaRPr/>
          </a:p>
        </p:txBody>
      </p:sp>
      <p:sp>
        <p:nvSpPr>
          <p:cNvPr id="120" name="Shape 120"/>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rtl="0">
              <a:spcBef>
                <a:spcPts val="0"/>
              </a:spcBef>
              <a:spcAft>
                <a:spcPts val="0"/>
              </a:spcAft>
              <a:buSzPts val="1300"/>
              <a:buChar char="●"/>
              <a:defRPr/>
            </a:lvl1pPr>
            <a:lvl2pPr marL="914400" lvl="1" indent="-298450" algn="ctr" rtl="0">
              <a:spcBef>
                <a:spcPts val="1600"/>
              </a:spcBef>
              <a:spcAft>
                <a:spcPts val="0"/>
              </a:spcAft>
              <a:buSzPts val="1100"/>
              <a:buChar char="○"/>
              <a:defRPr/>
            </a:lvl2pPr>
            <a:lvl3pPr marL="1371600" lvl="2" indent="-298450" algn="ctr" rtl="0">
              <a:spcBef>
                <a:spcPts val="1600"/>
              </a:spcBef>
              <a:spcAft>
                <a:spcPts val="0"/>
              </a:spcAft>
              <a:buSzPts val="1100"/>
              <a:buChar char="■"/>
              <a:defRPr/>
            </a:lvl3pPr>
            <a:lvl4pPr marL="1828800" lvl="3" indent="-298450" algn="ctr" rtl="0">
              <a:spcBef>
                <a:spcPts val="1600"/>
              </a:spcBef>
              <a:spcAft>
                <a:spcPts val="0"/>
              </a:spcAft>
              <a:buSzPts val="1100"/>
              <a:buChar char="●"/>
              <a:defRPr/>
            </a:lvl4pPr>
            <a:lvl5pPr marL="2286000" lvl="4" indent="-298450" algn="ctr" rtl="0">
              <a:spcBef>
                <a:spcPts val="1600"/>
              </a:spcBef>
              <a:spcAft>
                <a:spcPts val="0"/>
              </a:spcAft>
              <a:buSzPts val="1100"/>
              <a:buChar char="○"/>
              <a:defRPr/>
            </a:lvl5pPr>
            <a:lvl6pPr marL="2743200" lvl="5" indent="-298450" algn="ctr" rtl="0">
              <a:spcBef>
                <a:spcPts val="1600"/>
              </a:spcBef>
              <a:spcAft>
                <a:spcPts val="0"/>
              </a:spcAft>
              <a:buSzPts val="1100"/>
              <a:buChar char="■"/>
              <a:defRPr/>
            </a:lvl6pPr>
            <a:lvl7pPr marL="3200400" lvl="6" indent="-298450" algn="ctr" rtl="0">
              <a:spcBef>
                <a:spcPts val="1600"/>
              </a:spcBef>
              <a:spcAft>
                <a:spcPts val="0"/>
              </a:spcAft>
              <a:buSzPts val="1100"/>
              <a:buChar char="●"/>
              <a:defRPr/>
            </a:lvl7pPr>
            <a:lvl8pPr marL="3657600" lvl="7" indent="-298450" algn="ctr" rtl="0">
              <a:spcBef>
                <a:spcPts val="1600"/>
              </a:spcBef>
              <a:spcAft>
                <a:spcPts val="0"/>
              </a:spcAft>
              <a:buSzPts val="1100"/>
              <a:buChar char="○"/>
              <a:defRPr/>
            </a:lvl8pPr>
            <a:lvl9pPr marL="4114800" lvl="8" indent="-298450" algn="ctr" rtl="0">
              <a:spcBef>
                <a:spcPts val="1600"/>
              </a:spcBef>
              <a:spcAft>
                <a:spcPts val="1600"/>
              </a:spcAft>
              <a:buSzPts val="1100"/>
              <a:buChar char="■"/>
              <a:defRPr/>
            </a:lvl9pPr>
          </a:lstStyle>
          <a:p>
            <a:endParaRPr/>
          </a:p>
        </p:txBody>
      </p:sp>
      <p:sp>
        <p:nvSpPr>
          <p:cNvPr id="121" name="Shape 12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Shape 12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7" name="Shape 47"/>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lstStyle>
            <a:lvl1pPr lvl="0" algn="ctr" rtl="0">
              <a:spcBef>
                <a:spcPts val="0"/>
              </a:spcBef>
              <a:spcAft>
                <a:spcPts val="0"/>
              </a:spcAft>
              <a:buClr>
                <a:schemeClr val="dk2"/>
              </a:buClr>
              <a:buSzPts val="3200"/>
              <a:buNone/>
              <a:defRPr sz="3200">
                <a:solidFill>
                  <a:schemeClr val="dk2"/>
                </a:solidFill>
              </a:defRPr>
            </a:lvl1pPr>
            <a:lvl2pPr lvl="1" algn="ctr" rtl="0">
              <a:spcBef>
                <a:spcPts val="0"/>
              </a:spcBef>
              <a:spcAft>
                <a:spcPts val="0"/>
              </a:spcAft>
              <a:buClr>
                <a:schemeClr val="dk2"/>
              </a:buClr>
              <a:buSzPts val="3200"/>
              <a:buNone/>
              <a:defRPr sz="3200">
                <a:solidFill>
                  <a:schemeClr val="dk2"/>
                </a:solidFill>
              </a:defRPr>
            </a:lvl2pPr>
            <a:lvl3pPr lvl="2" algn="ctr" rtl="0">
              <a:spcBef>
                <a:spcPts val="0"/>
              </a:spcBef>
              <a:spcAft>
                <a:spcPts val="0"/>
              </a:spcAft>
              <a:buClr>
                <a:schemeClr val="dk2"/>
              </a:buClr>
              <a:buSzPts val="3200"/>
              <a:buNone/>
              <a:defRPr sz="3200">
                <a:solidFill>
                  <a:schemeClr val="dk2"/>
                </a:solidFill>
              </a:defRPr>
            </a:lvl3pPr>
            <a:lvl4pPr lvl="3" algn="ctr" rtl="0">
              <a:spcBef>
                <a:spcPts val="0"/>
              </a:spcBef>
              <a:spcAft>
                <a:spcPts val="0"/>
              </a:spcAft>
              <a:buClr>
                <a:schemeClr val="dk2"/>
              </a:buClr>
              <a:buSzPts val="3200"/>
              <a:buNone/>
              <a:defRPr sz="3200">
                <a:solidFill>
                  <a:schemeClr val="dk2"/>
                </a:solidFill>
              </a:defRPr>
            </a:lvl4pPr>
            <a:lvl5pPr lvl="4" algn="ctr" rtl="0">
              <a:spcBef>
                <a:spcPts val="0"/>
              </a:spcBef>
              <a:spcAft>
                <a:spcPts val="0"/>
              </a:spcAft>
              <a:buClr>
                <a:schemeClr val="dk2"/>
              </a:buClr>
              <a:buSzPts val="3200"/>
              <a:buNone/>
              <a:defRPr sz="3200">
                <a:solidFill>
                  <a:schemeClr val="dk2"/>
                </a:solidFill>
              </a:defRPr>
            </a:lvl5pPr>
            <a:lvl6pPr lvl="5" algn="ctr" rtl="0">
              <a:spcBef>
                <a:spcPts val="0"/>
              </a:spcBef>
              <a:spcAft>
                <a:spcPts val="0"/>
              </a:spcAft>
              <a:buClr>
                <a:schemeClr val="dk2"/>
              </a:buClr>
              <a:buSzPts val="3200"/>
              <a:buNone/>
              <a:defRPr sz="3200">
                <a:solidFill>
                  <a:schemeClr val="dk2"/>
                </a:solidFill>
              </a:defRPr>
            </a:lvl6pPr>
            <a:lvl7pPr lvl="6" algn="ctr" rtl="0">
              <a:spcBef>
                <a:spcPts val="0"/>
              </a:spcBef>
              <a:spcAft>
                <a:spcPts val="0"/>
              </a:spcAft>
              <a:buClr>
                <a:schemeClr val="dk2"/>
              </a:buClr>
              <a:buSzPts val="3200"/>
              <a:buNone/>
              <a:defRPr sz="3200">
                <a:solidFill>
                  <a:schemeClr val="dk2"/>
                </a:solidFill>
              </a:defRPr>
            </a:lvl7pPr>
            <a:lvl8pPr lvl="7" algn="ctr" rtl="0">
              <a:spcBef>
                <a:spcPts val="0"/>
              </a:spcBef>
              <a:spcAft>
                <a:spcPts val="0"/>
              </a:spcAft>
              <a:buClr>
                <a:schemeClr val="dk2"/>
              </a:buClr>
              <a:buSzPts val="3200"/>
              <a:buNone/>
              <a:defRPr sz="3200">
                <a:solidFill>
                  <a:schemeClr val="dk2"/>
                </a:solidFill>
              </a:defRPr>
            </a:lvl8pPr>
            <a:lvl9pPr lvl="8" algn="ctr" rtl="0">
              <a:spcBef>
                <a:spcPts val="0"/>
              </a:spcBef>
              <a:spcAft>
                <a:spcPts val="0"/>
              </a:spcAft>
              <a:buClr>
                <a:schemeClr val="dk2"/>
              </a:buClr>
              <a:buSzPts val="3200"/>
              <a:buNone/>
              <a:defRPr sz="3200">
                <a:solidFill>
                  <a:schemeClr val="dk2"/>
                </a:solidFill>
              </a:defRPr>
            </a:lvl9pPr>
          </a:lstStyle>
          <a:p>
            <a:endParaRPr/>
          </a:p>
        </p:txBody>
      </p:sp>
      <p:sp>
        <p:nvSpPr>
          <p:cNvPr id="48" name="Shape 4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54" name="Shape 5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5" name="Shape 5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1" name="Shape 61"/>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2" name="Shape 62"/>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3" name="Shape 6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9" name="Shape 6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5" name="Shape 75"/>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76" name="Shape 7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 name="Shape 9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3" name="Shape 93"/>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rtl="0">
              <a:spcBef>
                <a:spcPts val="0"/>
              </a:spcBef>
              <a:spcAft>
                <a:spcPts val="0"/>
              </a:spcAft>
              <a:buSzPts val="3200"/>
              <a:buNone/>
              <a:defRPr sz="3200"/>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94" name="Shape 9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0" name="Shape 100"/>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Shape 101"/>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02" name="Shape 10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rtl="0">
              <a:lnSpc>
                <a:spcPct val="100000"/>
              </a:lnSpc>
              <a:spcBef>
                <a:spcPts val="0"/>
              </a:spcBef>
              <a:spcAft>
                <a:spcPts val="0"/>
              </a:spcAft>
              <a:buSzPts val="1300"/>
              <a:buNone/>
              <a:defRPr/>
            </a:lvl1pPr>
          </a:lstStyle>
          <a:p>
            <a:endParaRPr/>
          </a:p>
        </p:txBody>
      </p:sp>
      <p:sp>
        <p:nvSpPr>
          <p:cNvPr id="108" name="Shape 10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Shape 7"/>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Nunito"/>
                <a:ea typeface="Nunito"/>
                <a:cs typeface="Nunito"/>
                <a:sym typeface="Nunito"/>
              </a:defRPr>
            </a:lvl1pPr>
            <a:lvl2pPr lvl="1" algn="r" rtl="0">
              <a:buNone/>
              <a:defRPr sz="1000">
                <a:solidFill>
                  <a:schemeClr val="dk2"/>
                </a:solidFill>
                <a:latin typeface="Nunito"/>
                <a:ea typeface="Nunito"/>
                <a:cs typeface="Nunito"/>
                <a:sym typeface="Nunito"/>
              </a:defRPr>
            </a:lvl2pPr>
            <a:lvl3pPr lvl="2" algn="r" rtl="0">
              <a:buNone/>
              <a:defRPr sz="1000">
                <a:solidFill>
                  <a:schemeClr val="dk2"/>
                </a:solidFill>
                <a:latin typeface="Nunito"/>
                <a:ea typeface="Nunito"/>
                <a:cs typeface="Nunito"/>
                <a:sym typeface="Nunito"/>
              </a:defRPr>
            </a:lvl3pPr>
            <a:lvl4pPr lvl="3" algn="r" rtl="0">
              <a:buNone/>
              <a:defRPr sz="1000">
                <a:solidFill>
                  <a:schemeClr val="dk2"/>
                </a:solidFill>
                <a:latin typeface="Nunito"/>
                <a:ea typeface="Nunito"/>
                <a:cs typeface="Nunito"/>
                <a:sym typeface="Nunito"/>
              </a:defRPr>
            </a:lvl4pPr>
            <a:lvl5pPr lvl="4" algn="r" rtl="0">
              <a:buNone/>
              <a:defRPr sz="1000">
                <a:solidFill>
                  <a:schemeClr val="dk2"/>
                </a:solidFill>
                <a:latin typeface="Nunito"/>
                <a:ea typeface="Nunito"/>
                <a:cs typeface="Nunito"/>
                <a:sym typeface="Nunito"/>
              </a:defRPr>
            </a:lvl5pPr>
            <a:lvl6pPr lvl="5" algn="r" rtl="0">
              <a:buNone/>
              <a:defRPr sz="1000">
                <a:solidFill>
                  <a:schemeClr val="dk2"/>
                </a:solidFill>
                <a:latin typeface="Nunito"/>
                <a:ea typeface="Nunito"/>
                <a:cs typeface="Nunito"/>
                <a:sym typeface="Nunito"/>
              </a:defRPr>
            </a:lvl6pPr>
            <a:lvl7pPr lvl="6" algn="r" rtl="0">
              <a:buNone/>
              <a:defRPr sz="1000">
                <a:solidFill>
                  <a:schemeClr val="dk2"/>
                </a:solidFill>
                <a:latin typeface="Nunito"/>
                <a:ea typeface="Nunito"/>
                <a:cs typeface="Nunito"/>
                <a:sym typeface="Nunito"/>
              </a:defRPr>
            </a:lvl7pPr>
            <a:lvl8pPr lvl="7" algn="r" rtl="0">
              <a:buNone/>
              <a:defRPr sz="1000">
                <a:solidFill>
                  <a:schemeClr val="dk2"/>
                </a:solidFill>
                <a:latin typeface="Nunito"/>
                <a:ea typeface="Nunito"/>
                <a:cs typeface="Nunito"/>
                <a:sym typeface="Nunito"/>
              </a:defRPr>
            </a:lvl8pPr>
            <a:lvl9pPr lvl="8" algn="r" rtl="0">
              <a:buNone/>
              <a:defRPr sz="10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2.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it" sz="2400"/>
              <a:t>Apprendimento non supervisionato per l’identificazione di contesti di Freezing of Gait (FOG) in pazienti affetti da Morbo di Parkinson</a:t>
            </a:r>
            <a:endParaRPr sz="2400"/>
          </a:p>
        </p:txBody>
      </p:sp>
      <p:sp>
        <p:nvSpPr>
          <p:cNvPr id="129" name="Shape 129"/>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
              <a:t>Laureando - Alessandro Fuser VR405372</a:t>
            </a:r>
            <a:endParaRPr/>
          </a:p>
        </p:txBody>
      </p:sp>
      <p:sp>
        <p:nvSpPr>
          <p:cNvPr id="130" name="Shape 13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1</a:t>
            </a:fld>
            <a:r>
              <a:rPr lang="it"/>
              <a:t>/12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819150" y="3483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a:t>Risultati Sperimentali</a:t>
            </a:r>
            <a:endParaRPr/>
          </a:p>
        </p:txBody>
      </p:sp>
      <p:pic>
        <p:nvPicPr>
          <p:cNvPr id="385" name="Shape 385"/>
          <p:cNvPicPr preferRelativeResize="0"/>
          <p:nvPr/>
        </p:nvPicPr>
        <p:blipFill>
          <a:blip r:embed="rId3">
            <a:alphaModFix/>
          </a:blip>
          <a:stretch>
            <a:fillRect/>
          </a:stretch>
        </p:blipFill>
        <p:spPr>
          <a:xfrm>
            <a:off x="1008737" y="1472447"/>
            <a:ext cx="6763300" cy="3468227"/>
          </a:xfrm>
          <a:prstGeom prst="rect">
            <a:avLst/>
          </a:prstGeom>
          <a:noFill/>
          <a:ln>
            <a:noFill/>
          </a:ln>
        </p:spPr>
      </p:pic>
      <p:pic>
        <p:nvPicPr>
          <p:cNvPr id="386" name="Shape 386"/>
          <p:cNvPicPr preferRelativeResize="0"/>
          <p:nvPr/>
        </p:nvPicPr>
        <p:blipFill>
          <a:blip r:embed="rId4">
            <a:alphaModFix/>
          </a:blip>
          <a:stretch>
            <a:fillRect/>
          </a:stretch>
        </p:blipFill>
        <p:spPr>
          <a:xfrm>
            <a:off x="1008741" y="1302900"/>
            <a:ext cx="7126516" cy="3637775"/>
          </a:xfrm>
          <a:prstGeom prst="rect">
            <a:avLst/>
          </a:prstGeom>
          <a:noFill/>
          <a:ln>
            <a:noFill/>
          </a:ln>
        </p:spPr>
      </p:pic>
      <p:pic>
        <p:nvPicPr>
          <p:cNvPr id="387" name="Shape 387"/>
          <p:cNvPicPr preferRelativeResize="0"/>
          <p:nvPr/>
        </p:nvPicPr>
        <p:blipFill>
          <a:blip r:embed="rId5">
            <a:alphaModFix/>
          </a:blip>
          <a:stretch>
            <a:fillRect/>
          </a:stretch>
        </p:blipFill>
        <p:spPr>
          <a:xfrm>
            <a:off x="1008738" y="1302901"/>
            <a:ext cx="6292419" cy="3637775"/>
          </a:xfrm>
          <a:prstGeom prst="rect">
            <a:avLst/>
          </a:prstGeom>
          <a:noFill/>
          <a:ln>
            <a:noFill/>
          </a:ln>
        </p:spPr>
      </p:pic>
      <p:pic>
        <p:nvPicPr>
          <p:cNvPr id="388" name="Shape 388"/>
          <p:cNvPicPr preferRelativeResize="0"/>
          <p:nvPr/>
        </p:nvPicPr>
        <p:blipFill>
          <a:blip r:embed="rId6">
            <a:alphaModFix/>
          </a:blip>
          <a:stretch>
            <a:fillRect/>
          </a:stretch>
        </p:blipFill>
        <p:spPr>
          <a:xfrm>
            <a:off x="1008737" y="1302899"/>
            <a:ext cx="6772955" cy="3637775"/>
          </a:xfrm>
          <a:prstGeom prst="rect">
            <a:avLst/>
          </a:prstGeom>
          <a:noFill/>
          <a:ln>
            <a:noFill/>
          </a:ln>
        </p:spPr>
      </p:pic>
      <p:sp>
        <p:nvSpPr>
          <p:cNvPr id="389" name="Shape 389"/>
          <p:cNvSpPr txBox="1"/>
          <p:nvPr/>
        </p:nvSpPr>
        <p:spPr>
          <a:xfrm>
            <a:off x="440475" y="1001700"/>
            <a:ext cx="8281800" cy="4773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it" dirty="0"/>
              <a:t>Dataset utilizzato: 10 pazienti, dati da 3 accelerometri </a:t>
            </a:r>
            <a:r>
              <a:rPr lang="it-IT" dirty="0"/>
              <a:t>3D</a:t>
            </a:r>
            <a:endParaRPr dirty="0"/>
          </a:p>
        </p:txBody>
      </p:sp>
      <p:sp>
        <p:nvSpPr>
          <p:cNvPr id="390" name="Shape 39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10</a:t>
            </a:fld>
            <a:r>
              <a:rPr lang="it"/>
              <a:t>/12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9"/>
                                        </p:tgtEl>
                                        <p:attrNameLst>
                                          <p:attrName>style.visibility</p:attrName>
                                        </p:attrNameLst>
                                      </p:cBhvr>
                                      <p:to>
                                        <p:strVal val="visible"/>
                                      </p:to>
                                    </p:set>
                                    <p:animEffect transition="in" filter="fade">
                                      <p:cBhvr>
                                        <p:cTn id="7" dur="1000"/>
                                        <p:tgtEl>
                                          <p:spTgt spid="3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5"/>
                                        </p:tgtEl>
                                        <p:attrNameLst>
                                          <p:attrName>style.visibility</p:attrName>
                                        </p:attrNameLst>
                                      </p:cBhvr>
                                      <p:to>
                                        <p:strVal val="visible"/>
                                      </p:to>
                                    </p:set>
                                    <p:animEffect transition="in" filter="fade">
                                      <p:cBhvr>
                                        <p:cTn id="12" dur="1000"/>
                                        <p:tgtEl>
                                          <p:spTgt spid="3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7"/>
                                        </p:tgtEl>
                                        <p:attrNameLst>
                                          <p:attrName>style.visibility</p:attrName>
                                        </p:attrNameLst>
                                      </p:cBhvr>
                                      <p:to>
                                        <p:strVal val="visible"/>
                                      </p:to>
                                    </p:set>
                                    <p:animEffect transition="in" filter="fade">
                                      <p:cBhvr>
                                        <p:cTn id="17" dur="1000"/>
                                        <p:tgtEl>
                                          <p:spTgt spid="387"/>
                                        </p:tgtEl>
                                      </p:cBhvr>
                                    </p:animEffect>
                                  </p:childTnLst>
                                </p:cTn>
                              </p:par>
                              <p:par>
                                <p:cTn id="18" presetID="10" presetClass="exit" presetSubtype="0" fill="hold" nodeType="withEffect">
                                  <p:stCondLst>
                                    <p:cond delay="0"/>
                                  </p:stCondLst>
                                  <p:childTnLst>
                                    <p:animEffect transition="out" filter="fade">
                                      <p:cBhvr>
                                        <p:cTn id="19" dur="1000"/>
                                        <p:tgtEl>
                                          <p:spTgt spid="385"/>
                                        </p:tgtEl>
                                      </p:cBhvr>
                                    </p:animEffect>
                                    <p:set>
                                      <p:cBhvr>
                                        <p:cTn id="20" dur="1" fill="hold">
                                          <p:stCondLst>
                                            <p:cond delay="1000"/>
                                          </p:stCondLst>
                                        </p:cTn>
                                        <p:tgtEl>
                                          <p:spTgt spid="38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86"/>
                                        </p:tgtEl>
                                        <p:attrNameLst>
                                          <p:attrName>style.visibility</p:attrName>
                                        </p:attrNameLst>
                                      </p:cBhvr>
                                      <p:to>
                                        <p:strVal val="visible"/>
                                      </p:to>
                                    </p:set>
                                    <p:animEffect transition="in" filter="fade">
                                      <p:cBhvr>
                                        <p:cTn id="25" dur="1000"/>
                                        <p:tgtEl>
                                          <p:spTgt spid="386"/>
                                        </p:tgtEl>
                                      </p:cBhvr>
                                    </p:animEffect>
                                  </p:childTnLst>
                                </p:cTn>
                              </p:par>
                              <p:par>
                                <p:cTn id="26" presetID="10" presetClass="exit" presetSubtype="0" fill="hold" nodeType="withEffect">
                                  <p:stCondLst>
                                    <p:cond delay="0"/>
                                  </p:stCondLst>
                                  <p:childTnLst>
                                    <p:animEffect transition="out" filter="fade">
                                      <p:cBhvr>
                                        <p:cTn id="27" dur="1000"/>
                                        <p:tgtEl>
                                          <p:spTgt spid="387"/>
                                        </p:tgtEl>
                                      </p:cBhvr>
                                    </p:animEffect>
                                    <p:set>
                                      <p:cBhvr>
                                        <p:cTn id="28" dur="1" fill="hold">
                                          <p:stCondLst>
                                            <p:cond delay="1000"/>
                                          </p:stCondLst>
                                        </p:cTn>
                                        <p:tgtEl>
                                          <p:spTgt spid="38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88"/>
                                        </p:tgtEl>
                                        <p:attrNameLst>
                                          <p:attrName>style.visibility</p:attrName>
                                        </p:attrNameLst>
                                      </p:cBhvr>
                                      <p:to>
                                        <p:strVal val="visible"/>
                                      </p:to>
                                    </p:set>
                                    <p:animEffect transition="in" filter="fade">
                                      <p:cBhvr>
                                        <p:cTn id="33" dur="1000"/>
                                        <p:tgtEl>
                                          <p:spTgt spid="388"/>
                                        </p:tgtEl>
                                      </p:cBhvr>
                                    </p:animEffect>
                                  </p:childTnLst>
                                </p:cTn>
                              </p:par>
                              <p:par>
                                <p:cTn id="34" presetID="10" presetClass="exit" presetSubtype="0" fill="hold" nodeType="withEffect">
                                  <p:stCondLst>
                                    <p:cond delay="0"/>
                                  </p:stCondLst>
                                  <p:childTnLst>
                                    <p:animEffect transition="out" filter="fade">
                                      <p:cBhvr>
                                        <p:cTn id="35" dur="1000"/>
                                        <p:tgtEl>
                                          <p:spTgt spid="386"/>
                                        </p:tgtEl>
                                      </p:cBhvr>
                                    </p:animEffect>
                                    <p:set>
                                      <p:cBhvr>
                                        <p:cTn id="36" dur="1" fill="hold">
                                          <p:stCondLst>
                                            <p:cond delay="1000"/>
                                          </p:stCondLst>
                                        </p:cTn>
                                        <p:tgtEl>
                                          <p:spTgt spid="3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Shape 395"/>
          <p:cNvSpPr txBox="1">
            <a:spLocks noGrp="1"/>
          </p:cNvSpPr>
          <p:nvPr>
            <p:ph type="title"/>
          </p:nvPr>
        </p:nvSpPr>
        <p:spPr>
          <a:xfrm>
            <a:off x="885025" y="33410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a:t>Risultati Sperimentali</a:t>
            </a:r>
            <a:endParaRPr/>
          </a:p>
        </p:txBody>
      </p:sp>
      <p:pic>
        <p:nvPicPr>
          <p:cNvPr id="396" name="Shape 396" title="Points scored"/>
          <p:cNvPicPr preferRelativeResize="0"/>
          <p:nvPr/>
        </p:nvPicPr>
        <p:blipFill rotWithShape="1">
          <a:blip r:embed="rId3">
            <a:alphaModFix/>
          </a:blip>
          <a:srcRect l="-2431" r="-1920" b="-4351"/>
          <a:stretch/>
        </p:blipFill>
        <p:spPr>
          <a:xfrm>
            <a:off x="442908" y="1288700"/>
            <a:ext cx="4047993" cy="2444450"/>
          </a:xfrm>
          <a:prstGeom prst="rect">
            <a:avLst/>
          </a:prstGeom>
          <a:noFill/>
          <a:ln>
            <a:noFill/>
          </a:ln>
        </p:spPr>
      </p:pic>
      <p:pic>
        <p:nvPicPr>
          <p:cNvPr id="397" name="Shape 397" title="Points scored"/>
          <p:cNvPicPr preferRelativeResize="0"/>
          <p:nvPr/>
        </p:nvPicPr>
        <p:blipFill>
          <a:blip r:embed="rId4">
            <a:alphaModFix/>
          </a:blip>
          <a:stretch>
            <a:fillRect/>
          </a:stretch>
        </p:blipFill>
        <p:spPr>
          <a:xfrm>
            <a:off x="4703475" y="2351300"/>
            <a:ext cx="3953316" cy="2444450"/>
          </a:xfrm>
          <a:prstGeom prst="rect">
            <a:avLst/>
          </a:prstGeom>
          <a:noFill/>
          <a:ln>
            <a:noFill/>
          </a:ln>
        </p:spPr>
      </p:pic>
      <p:sp>
        <p:nvSpPr>
          <p:cNvPr id="398" name="Shape 398"/>
          <p:cNvSpPr txBox="1"/>
          <p:nvPr/>
        </p:nvSpPr>
        <p:spPr>
          <a:xfrm>
            <a:off x="5268961" y="1979125"/>
            <a:ext cx="2454900" cy="477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Miglioramento del F1-score</a:t>
            </a:r>
            <a:endParaRPr/>
          </a:p>
        </p:txBody>
      </p:sp>
      <p:sp>
        <p:nvSpPr>
          <p:cNvPr id="399" name="Shape 399"/>
          <p:cNvSpPr txBox="1"/>
          <p:nvPr/>
        </p:nvSpPr>
        <p:spPr>
          <a:xfrm>
            <a:off x="1075075" y="3733150"/>
            <a:ext cx="3159900" cy="477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Sostituzione del medico promettente</a:t>
            </a:r>
            <a:endParaRPr/>
          </a:p>
        </p:txBody>
      </p:sp>
      <p:sp>
        <p:nvSpPr>
          <p:cNvPr id="400" name="Shape 40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11</a:t>
            </a:fld>
            <a:r>
              <a:rPr lang="it"/>
              <a:t>/12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6"/>
                                        </p:tgtEl>
                                        <p:attrNameLst>
                                          <p:attrName>style.visibility</p:attrName>
                                        </p:attrNameLst>
                                      </p:cBhvr>
                                      <p:to>
                                        <p:strVal val="visible"/>
                                      </p:to>
                                    </p:set>
                                    <p:animEffect transition="in" filter="fade">
                                      <p:cBhvr>
                                        <p:cTn id="7" dur="1000"/>
                                        <p:tgtEl>
                                          <p:spTgt spid="396"/>
                                        </p:tgtEl>
                                      </p:cBhvr>
                                    </p:animEffect>
                                  </p:childTnLst>
                                </p:cTn>
                              </p:par>
                              <p:par>
                                <p:cTn id="8" presetID="10" presetClass="entr" presetSubtype="0" fill="hold" nodeType="withEffect">
                                  <p:stCondLst>
                                    <p:cond delay="0"/>
                                  </p:stCondLst>
                                  <p:childTnLst>
                                    <p:set>
                                      <p:cBhvr>
                                        <p:cTn id="9" dur="1" fill="hold">
                                          <p:stCondLst>
                                            <p:cond delay="0"/>
                                          </p:stCondLst>
                                        </p:cTn>
                                        <p:tgtEl>
                                          <p:spTgt spid="399"/>
                                        </p:tgtEl>
                                        <p:attrNameLst>
                                          <p:attrName>style.visibility</p:attrName>
                                        </p:attrNameLst>
                                      </p:cBhvr>
                                      <p:to>
                                        <p:strVal val="visible"/>
                                      </p:to>
                                    </p:set>
                                    <p:animEffect transition="in" filter="fade">
                                      <p:cBhvr>
                                        <p:cTn id="10" dur="1000"/>
                                        <p:tgtEl>
                                          <p:spTgt spid="39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98"/>
                                        </p:tgtEl>
                                        <p:attrNameLst>
                                          <p:attrName>style.visibility</p:attrName>
                                        </p:attrNameLst>
                                      </p:cBhvr>
                                      <p:to>
                                        <p:strVal val="visible"/>
                                      </p:to>
                                    </p:set>
                                    <p:animEffect transition="in" filter="fade">
                                      <p:cBhvr>
                                        <p:cTn id="15" dur="1000"/>
                                        <p:tgtEl>
                                          <p:spTgt spid="398"/>
                                        </p:tgtEl>
                                      </p:cBhvr>
                                    </p:animEffect>
                                  </p:childTnLst>
                                </p:cTn>
                              </p:par>
                              <p:par>
                                <p:cTn id="16" presetID="10" presetClass="entr" presetSubtype="0" fill="hold" nodeType="withEffect">
                                  <p:stCondLst>
                                    <p:cond delay="0"/>
                                  </p:stCondLst>
                                  <p:childTnLst>
                                    <p:set>
                                      <p:cBhvr>
                                        <p:cTn id="17" dur="1" fill="hold">
                                          <p:stCondLst>
                                            <p:cond delay="0"/>
                                          </p:stCondLst>
                                        </p:cTn>
                                        <p:tgtEl>
                                          <p:spTgt spid="397"/>
                                        </p:tgtEl>
                                        <p:attrNameLst>
                                          <p:attrName>style.visibility</p:attrName>
                                        </p:attrNameLst>
                                      </p:cBhvr>
                                      <p:to>
                                        <p:strVal val="visible"/>
                                      </p:to>
                                    </p:set>
                                    <p:animEffect transition="in" filter="fade">
                                      <p:cBhvr>
                                        <p:cTn id="18" dur="1000"/>
                                        <p:tgtEl>
                                          <p:spTgt spid="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xfrm>
            <a:off x="854675" y="29855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a:t>Conclusioni e Sviluppi Futuri</a:t>
            </a:r>
            <a:endParaRPr/>
          </a:p>
        </p:txBody>
      </p:sp>
      <p:sp>
        <p:nvSpPr>
          <p:cNvPr id="406" name="Shape 40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12</a:t>
            </a:fld>
            <a:r>
              <a:rPr lang="it"/>
              <a:t>/12</a:t>
            </a:r>
            <a:endParaRPr/>
          </a:p>
        </p:txBody>
      </p:sp>
      <p:graphicFrame>
        <p:nvGraphicFramePr>
          <p:cNvPr id="2" name="Diagramma 1">
            <a:extLst>
              <a:ext uri="{FF2B5EF4-FFF2-40B4-BE49-F238E27FC236}">
                <a16:creationId xmlns:a16="http://schemas.microsoft.com/office/drawing/2014/main" id="{A12AA73D-8B40-4AAE-8E22-420B634B2AA5}"/>
              </a:ext>
            </a:extLst>
          </p:cNvPr>
          <p:cNvGraphicFramePr/>
          <p:nvPr>
            <p:extLst>
              <p:ext uri="{D42A27DB-BD31-4B8C-83A1-F6EECF244321}">
                <p14:modId xmlns:p14="http://schemas.microsoft.com/office/powerpoint/2010/main" val="3486840018"/>
              </p:ext>
            </p:extLst>
          </p:nvPr>
        </p:nvGraphicFramePr>
        <p:xfrm>
          <a:off x="483100" y="1303150"/>
          <a:ext cx="2215500" cy="132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ma 2">
            <a:extLst>
              <a:ext uri="{FF2B5EF4-FFF2-40B4-BE49-F238E27FC236}">
                <a16:creationId xmlns:a16="http://schemas.microsoft.com/office/drawing/2014/main" id="{7C4C3352-AF34-4E66-BD2B-C2513924BD31}"/>
              </a:ext>
            </a:extLst>
          </p:cNvPr>
          <p:cNvGraphicFramePr/>
          <p:nvPr>
            <p:extLst>
              <p:ext uri="{D42A27DB-BD31-4B8C-83A1-F6EECF244321}">
                <p14:modId xmlns:p14="http://schemas.microsoft.com/office/powerpoint/2010/main" val="1875784988"/>
              </p:ext>
            </p:extLst>
          </p:nvPr>
        </p:nvGraphicFramePr>
        <p:xfrm>
          <a:off x="3329162" y="1303150"/>
          <a:ext cx="2215500" cy="1325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 name="Diagramma 3">
            <a:extLst>
              <a:ext uri="{FF2B5EF4-FFF2-40B4-BE49-F238E27FC236}">
                <a16:creationId xmlns:a16="http://schemas.microsoft.com/office/drawing/2014/main" id="{936C2EF5-80FC-476A-8CC7-47851D6E1C3F}"/>
              </a:ext>
            </a:extLst>
          </p:cNvPr>
          <p:cNvGraphicFramePr/>
          <p:nvPr>
            <p:extLst>
              <p:ext uri="{D42A27DB-BD31-4B8C-83A1-F6EECF244321}">
                <p14:modId xmlns:p14="http://schemas.microsoft.com/office/powerpoint/2010/main" val="2577553936"/>
              </p:ext>
            </p:extLst>
          </p:nvPr>
        </p:nvGraphicFramePr>
        <p:xfrm>
          <a:off x="6175225" y="1303150"/>
          <a:ext cx="2215500" cy="13254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5" name="Diagramma 4">
            <a:extLst>
              <a:ext uri="{FF2B5EF4-FFF2-40B4-BE49-F238E27FC236}">
                <a16:creationId xmlns:a16="http://schemas.microsoft.com/office/drawing/2014/main" id="{39B2AD89-75AB-4174-9D2A-E7BDF8EEBD25}"/>
              </a:ext>
            </a:extLst>
          </p:cNvPr>
          <p:cNvGraphicFramePr/>
          <p:nvPr>
            <p:extLst>
              <p:ext uri="{D42A27DB-BD31-4B8C-83A1-F6EECF244321}">
                <p14:modId xmlns:p14="http://schemas.microsoft.com/office/powerpoint/2010/main" val="2694213069"/>
              </p:ext>
            </p:extLst>
          </p:nvPr>
        </p:nvGraphicFramePr>
        <p:xfrm>
          <a:off x="3329175" y="2983480"/>
          <a:ext cx="2677832" cy="151602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411" name="Shape 411"/>
          <p:cNvSpPr/>
          <p:nvPr/>
        </p:nvSpPr>
        <p:spPr>
          <a:xfrm>
            <a:off x="1300100" y="2372800"/>
            <a:ext cx="490200" cy="504300"/>
          </a:xfrm>
          <a:prstGeom prst="mathPl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2" name="Shape 412"/>
          <p:cNvSpPr/>
          <p:nvPr/>
        </p:nvSpPr>
        <p:spPr>
          <a:xfrm>
            <a:off x="7037875" y="2372800"/>
            <a:ext cx="490200" cy="504300"/>
          </a:xfrm>
          <a:prstGeom prst="mathPlus">
            <a:avLst>
              <a:gd name="adj1" fmla="val 2352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1"/>
                                        </p:tgtEl>
                                        <p:attrNameLst>
                                          <p:attrName>style.visibility</p:attrName>
                                        </p:attrNameLst>
                                      </p:cBhvr>
                                      <p:to>
                                        <p:strVal val="visible"/>
                                      </p:to>
                                    </p:set>
                                    <p:animEffect transition="in" filter="fade">
                                      <p:cBhvr>
                                        <p:cTn id="12" dur="1000"/>
                                        <p:tgtEl>
                                          <p:spTgt spid="4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2"/>
                                        </p:tgtEl>
                                        <p:attrNameLst>
                                          <p:attrName>style.visibility</p:attrName>
                                        </p:attrNameLst>
                                      </p:cBhvr>
                                      <p:to>
                                        <p:strVal val="visible"/>
                                      </p:to>
                                    </p:set>
                                    <p:animEffect transition="in" filter="fade">
                                      <p:cBhvr>
                                        <p:cTn id="27" dur="1000"/>
                                        <p:tgtEl>
                                          <p:spTgt spid="4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3" grpId="0">
        <p:bldAsOne/>
      </p:bldGraphic>
      <p:bldGraphic spid="4" grpId="0">
        <p:bldAsOne/>
      </p:bldGraphic>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819150" y="398025"/>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sz="4800"/>
              <a:t>Agenda</a:t>
            </a:r>
            <a:endParaRPr sz="4800"/>
          </a:p>
        </p:txBody>
      </p:sp>
      <p:sp>
        <p:nvSpPr>
          <p:cNvPr id="136" name="Shape 136"/>
          <p:cNvSpPr txBox="1">
            <a:spLocks noGrp="1"/>
          </p:cNvSpPr>
          <p:nvPr>
            <p:ph type="body" idx="1"/>
          </p:nvPr>
        </p:nvSpPr>
        <p:spPr>
          <a:xfrm>
            <a:off x="819150" y="1479225"/>
            <a:ext cx="7505700" cy="29397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SzPts val="2400"/>
              <a:buChar char="●"/>
            </a:pPr>
            <a:r>
              <a:rPr lang="it" sz="2400"/>
              <a:t>Definizione del problema del Freezing of Gait</a:t>
            </a:r>
            <a:endParaRPr sz="2400"/>
          </a:p>
          <a:p>
            <a:pPr marL="457200" lvl="0" indent="-381000" rtl="0">
              <a:spcBef>
                <a:spcPts val="0"/>
              </a:spcBef>
              <a:spcAft>
                <a:spcPts val="0"/>
              </a:spcAft>
              <a:buSzPts val="2400"/>
              <a:buChar char="●"/>
            </a:pPr>
            <a:r>
              <a:rPr lang="it" sz="2400"/>
              <a:t>Stato dell’arte</a:t>
            </a:r>
            <a:endParaRPr sz="2400"/>
          </a:p>
          <a:p>
            <a:pPr marL="457200" lvl="0" indent="-381000" rtl="0">
              <a:spcBef>
                <a:spcPts val="0"/>
              </a:spcBef>
              <a:spcAft>
                <a:spcPts val="0"/>
              </a:spcAft>
              <a:buSzPts val="2400"/>
              <a:buChar char="●"/>
            </a:pPr>
            <a:r>
              <a:rPr lang="it" sz="2400"/>
              <a:t>Obiettivi della tesi</a:t>
            </a:r>
            <a:endParaRPr sz="2400"/>
          </a:p>
          <a:p>
            <a:pPr marL="457200" lvl="0" indent="-381000" rtl="0">
              <a:spcBef>
                <a:spcPts val="0"/>
              </a:spcBef>
              <a:spcAft>
                <a:spcPts val="0"/>
              </a:spcAft>
              <a:buSzPts val="2400"/>
              <a:buChar char="●"/>
            </a:pPr>
            <a:r>
              <a:rPr lang="it" sz="2400"/>
              <a:t>Metodologia seguita</a:t>
            </a:r>
            <a:endParaRPr sz="2400"/>
          </a:p>
          <a:p>
            <a:pPr marL="457200" lvl="0" indent="-381000" rtl="0">
              <a:spcBef>
                <a:spcPts val="0"/>
              </a:spcBef>
              <a:spcAft>
                <a:spcPts val="0"/>
              </a:spcAft>
              <a:buSzPts val="2400"/>
              <a:buChar char="●"/>
            </a:pPr>
            <a:r>
              <a:rPr lang="it" sz="2400"/>
              <a:t>Risultati sperimentali</a:t>
            </a:r>
            <a:endParaRPr sz="2400"/>
          </a:p>
          <a:p>
            <a:pPr marL="457200" lvl="0" indent="-381000" rtl="0">
              <a:spcBef>
                <a:spcPts val="0"/>
              </a:spcBef>
              <a:spcAft>
                <a:spcPts val="0"/>
              </a:spcAft>
              <a:buSzPts val="2400"/>
              <a:buChar char="●"/>
            </a:pPr>
            <a:r>
              <a:rPr lang="it" sz="2400"/>
              <a:t>Conclusione e sviluppi futuri</a:t>
            </a:r>
            <a:endParaRPr sz="2400"/>
          </a:p>
        </p:txBody>
      </p:sp>
      <p:sp>
        <p:nvSpPr>
          <p:cNvPr id="137" name="Shape 13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2</a:t>
            </a:fld>
            <a:r>
              <a:rPr lang="it"/>
              <a:t>/12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
                                            <p:txEl>
                                              <p:pRg st="0" end="0"/>
                                            </p:txEl>
                                          </p:spTgt>
                                        </p:tgtEl>
                                        <p:attrNameLst>
                                          <p:attrName>style.visibility</p:attrName>
                                        </p:attrNameLst>
                                      </p:cBhvr>
                                      <p:to>
                                        <p:strVal val="visible"/>
                                      </p:to>
                                    </p:set>
                                    <p:animEffect transition="in" filter="fade">
                                      <p:cBhvr>
                                        <p:cTn id="7" dur="1"/>
                                        <p:tgtEl>
                                          <p:spTgt spid="1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
                                            <p:txEl>
                                              <p:pRg st="1" end="1"/>
                                            </p:txEl>
                                          </p:spTgt>
                                        </p:tgtEl>
                                        <p:attrNameLst>
                                          <p:attrName>style.visibility</p:attrName>
                                        </p:attrNameLst>
                                      </p:cBhvr>
                                      <p:to>
                                        <p:strVal val="visible"/>
                                      </p:to>
                                    </p:set>
                                    <p:animEffect transition="in" filter="fade">
                                      <p:cBhvr>
                                        <p:cTn id="12" dur="1"/>
                                        <p:tgtEl>
                                          <p:spTgt spid="1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6">
                                            <p:txEl>
                                              <p:pRg st="2" end="2"/>
                                            </p:txEl>
                                          </p:spTgt>
                                        </p:tgtEl>
                                        <p:attrNameLst>
                                          <p:attrName>style.visibility</p:attrName>
                                        </p:attrNameLst>
                                      </p:cBhvr>
                                      <p:to>
                                        <p:strVal val="visible"/>
                                      </p:to>
                                    </p:set>
                                    <p:animEffect transition="in" filter="fade">
                                      <p:cBhvr>
                                        <p:cTn id="17" dur="1"/>
                                        <p:tgtEl>
                                          <p:spTgt spid="1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6">
                                            <p:txEl>
                                              <p:pRg st="3" end="3"/>
                                            </p:txEl>
                                          </p:spTgt>
                                        </p:tgtEl>
                                        <p:attrNameLst>
                                          <p:attrName>style.visibility</p:attrName>
                                        </p:attrNameLst>
                                      </p:cBhvr>
                                      <p:to>
                                        <p:strVal val="visible"/>
                                      </p:to>
                                    </p:set>
                                    <p:animEffect transition="in" filter="fade">
                                      <p:cBhvr>
                                        <p:cTn id="22" dur="1"/>
                                        <p:tgtEl>
                                          <p:spTgt spid="13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6">
                                            <p:txEl>
                                              <p:pRg st="4" end="4"/>
                                            </p:txEl>
                                          </p:spTgt>
                                        </p:tgtEl>
                                        <p:attrNameLst>
                                          <p:attrName>style.visibility</p:attrName>
                                        </p:attrNameLst>
                                      </p:cBhvr>
                                      <p:to>
                                        <p:strVal val="visible"/>
                                      </p:to>
                                    </p:set>
                                    <p:animEffect transition="in" filter="fade">
                                      <p:cBhvr>
                                        <p:cTn id="27" dur="1"/>
                                        <p:tgtEl>
                                          <p:spTgt spid="13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6">
                                            <p:txEl>
                                              <p:pRg st="5" end="5"/>
                                            </p:txEl>
                                          </p:spTgt>
                                        </p:tgtEl>
                                        <p:attrNameLst>
                                          <p:attrName>style.visibility</p:attrName>
                                        </p:attrNameLst>
                                      </p:cBhvr>
                                      <p:to>
                                        <p:strVal val="visible"/>
                                      </p:to>
                                    </p:set>
                                    <p:animEffect transition="in" filter="fade">
                                      <p:cBhvr>
                                        <p:cTn id="32" dur="1"/>
                                        <p:tgtEl>
                                          <p:spTgt spid="1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sz="4800"/>
              <a:t>Freezing of Gait</a:t>
            </a:r>
            <a:endParaRPr sz="4800"/>
          </a:p>
        </p:txBody>
      </p:sp>
      <p:sp>
        <p:nvSpPr>
          <p:cNvPr id="143" name="Shape 143"/>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sz="3000" i="1">
                <a:latin typeface="Arial"/>
                <a:ea typeface="Arial"/>
                <a:cs typeface="Arial"/>
                <a:sym typeface="Arial"/>
              </a:rPr>
              <a:t>«è come se i piedi rimanessero, per qualche istante, incollati al suolo con la conseguente impossibilità di eseguire il passo successivo».</a:t>
            </a:r>
            <a:endParaRPr sz="3000" i="1">
              <a:latin typeface="Arial"/>
              <a:ea typeface="Arial"/>
              <a:cs typeface="Arial"/>
              <a:sym typeface="Arial"/>
            </a:endParaRPr>
          </a:p>
          <a:p>
            <a:pPr marL="0" lvl="0" indent="0">
              <a:spcBef>
                <a:spcPts val="1600"/>
              </a:spcBef>
              <a:spcAft>
                <a:spcPts val="1600"/>
              </a:spcAft>
              <a:buNone/>
            </a:pPr>
            <a:endParaRPr/>
          </a:p>
        </p:txBody>
      </p:sp>
      <p:sp>
        <p:nvSpPr>
          <p:cNvPr id="144" name="Shape 14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3</a:t>
            </a:fld>
            <a:r>
              <a:rPr lang="it"/>
              <a:t>/12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820150" y="34120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sz="4800"/>
              <a:t>Stato dell’arte</a:t>
            </a:r>
            <a:endParaRPr sz="4800"/>
          </a:p>
        </p:txBody>
      </p:sp>
      <p:cxnSp>
        <p:nvCxnSpPr>
          <p:cNvPr id="150" name="Shape 150"/>
          <p:cNvCxnSpPr/>
          <p:nvPr/>
        </p:nvCxnSpPr>
        <p:spPr>
          <a:xfrm rot="10800000" flipH="1">
            <a:off x="1804649" y="1800325"/>
            <a:ext cx="15300" cy="2959800"/>
          </a:xfrm>
          <a:prstGeom prst="straightConnector1">
            <a:avLst/>
          </a:prstGeom>
          <a:noFill/>
          <a:ln w="9525" cap="flat" cmpd="sng">
            <a:solidFill>
              <a:schemeClr val="dk2"/>
            </a:solidFill>
            <a:prstDash val="solid"/>
            <a:round/>
            <a:headEnd type="none" w="med" len="med"/>
            <a:tailEnd type="triangle" w="med" len="med"/>
          </a:ln>
        </p:spPr>
      </p:cxnSp>
      <p:cxnSp>
        <p:nvCxnSpPr>
          <p:cNvPr id="151" name="Shape 151"/>
          <p:cNvCxnSpPr/>
          <p:nvPr/>
        </p:nvCxnSpPr>
        <p:spPr>
          <a:xfrm rot="10800000" flipH="1">
            <a:off x="1804649" y="4743325"/>
            <a:ext cx="5225700" cy="16800"/>
          </a:xfrm>
          <a:prstGeom prst="straightConnector1">
            <a:avLst/>
          </a:prstGeom>
          <a:noFill/>
          <a:ln w="9525" cap="flat" cmpd="sng">
            <a:solidFill>
              <a:schemeClr val="dk2"/>
            </a:solidFill>
            <a:prstDash val="solid"/>
            <a:round/>
            <a:headEnd type="none" w="med" len="med"/>
            <a:tailEnd type="triangle" w="med" len="med"/>
          </a:ln>
        </p:spPr>
      </p:cxnSp>
      <p:cxnSp>
        <p:nvCxnSpPr>
          <p:cNvPr id="152" name="Shape 152"/>
          <p:cNvCxnSpPr/>
          <p:nvPr/>
        </p:nvCxnSpPr>
        <p:spPr>
          <a:xfrm>
            <a:off x="1815406" y="3312891"/>
            <a:ext cx="5232600" cy="8400"/>
          </a:xfrm>
          <a:prstGeom prst="straightConnector1">
            <a:avLst/>
          </a:prstGeom>
          <a:noFill/>
          <a:ln w="19050" cap="flat" cmpd="sng">
            <a:solidFill>
              <a:schemeClr val="dk2"/>
            </a:solidFill>
            <a:prstDash val="lgDash"/>
            <a:round/>
            <a:headEnd type="none" w="med" len="med"/>
            <a:tailEnd type="none" w="med" len="med"/>
          </a:ln>
        </p:spPr>
      </p:cxnSp>
      <p:cxnSp>
        <p:nvCxnSpPr>
          <p:cNvPr id="153" name="Shape 153"/>
          <p:cNvCxnSpPr/>
          <p:nvPr/>
        </p:nvCxnSpPr>
        <p:spPr>
          <a:xfrm rot="10800000" flipH="1">
            <a:off x="4562210" y="1816212"/>
            <a:ext cx="21600" cy="2943300"/>
          </a:xfrm>
          <a:prstGeom prst="straightConnector1">
            <a:avLst/>
          </a:prstGeom>
          <a:noFill/>
          <a:ln w="19050" cap="flat" cmpd="sng">
            <a:solidFill>
              <a:schemeClr val="dk2"/>
            </a:solidFill>
            <a:prstDash val="lgDash"/>
            <a:round/>
            <a:headEnd type="none" w="med" len="med"/>
            <a:tailEnd type="none" w="med" len="med"/>
          </a:ln>
        </p:spPr>
      </p:cxnSp>
      <p:sp>
        <p:nvSpPr>
          <p:cNvPr id="154" name="Shape 154"/>
          <p:cNvSpPr txBox="1"/>
          <p:nvPr/>
        </p:nvSpPr>
        <p:spPr>
          <a:xfrm>
            <a:off x="2418238" y="1567600"/>
            <a:ext cx="1985100" cy="245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SUPERVISIONATO</a:t>
            </a:r>
            <a:endParaRPr/>
          </a:p>
        </p:txBody>
      </p:sp>
      <p:sp>
        <p:nvSpPr>
          <p:cNvPr id="155" name="Shape 155"/>
          <p:cNvSpPr txBox="1"/>
          <p:nvPr/>
        </p:nvSpPr>
        <p:spPr>
          <a:xfrm>
            <a:off x="5001650" y="1567600"/>
            <a:ext cx="2292000" cy="458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NON SUPERVISIONATO</a:t>
            </a:r>
            <a:endParaRPr/>
          </a:p>
        </p:txBody>
      </p:sp>
      <p:sp>
        <p:nvSpPr>
          <p:cNvPr id="156" name="Shape 156"/>
          <p:cNvSpPr txBox="1"/>
          <p:nvPr/>
        </p:nvSpPr>
        <p:spPr>
          <a:xfrm>
            <a:off x="315150" y="2309456"/>
            <a:ext cx="1377000" cy="518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3 CLASSI</a:t>
            </a:r>
            <a:endParaRPr/>
          </a:p>
        </p:txBody>
      </p:sp>
      <p:sp>
        <p:nvSpPr>
          <p:cNvPr id="157" name="Shape 157"/>
          <p:cNvSpPr txBox="1"/>
          <p:nvPr/>
        </p:nvSpPr>
        <p:spPr>
          <a:xfrm>
            <a:off x="315150" y="3791475"/>
            <a:ext cx="1186800" cy="361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it"/>
              <a:t>2 CLASSI</a:t>
            </a:r>
            <a:endParaRPr/>
          </a:p>
        </p:txBody>
      </p:sp>
      <p:sp>
        <p:nvSpPr>
          <p:cNvPr id="158" name="Shape 158"/>
          <p:cNvSpPr/>
          <p:nvPr/>
        </p:nvSpPr>
        <p:spPr>
          <a:xfrm>
            <a:off x="1819950" y="4152975"/>
            <a:ext cx="1251000" cy="59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700"/>
              <a:t>Moore et al. (2008)</a:t>
            </a:r>
            <a:endParaRPr sz="700"/>
          </a:p>
          <a:p>
            <a:pPr marL="0" lvl="0" indent="0" algn="ctr">
              <a:spcBef>
                <a:spcPts val="0"/>
              </a:spcBef>
              <a:spcAft>
                <a:spcPts val="0"/>
              </a:spcAft>
              <a:buNone/>
            </a:pPr>
            <a:r>
              <a:rPr lang="it" sz="700"/>
              <a:t>Basato su Soglie</a:t>
            </a:r>
            <a:endParaRPr sz="700"/>
          </a:p>
          <a:p>
            <a:pPr marL="0" lvl="0" indent="0" algn="ctr">
              <a:spcBef>
                <a:spcPts val="0"/>
              </a:spcBef>
              <a:spcAft>
                <a:spcPts val="0"/>
              </a:spcAft>
              <a:buNone/>
            </a:pPr>
            <a:r>
              <a:rPr lang="it" sz="700"/>
              <a:t>Accuratezza 78.3%</a:t>
            </a:r>
            <a:endParaRPr sz="700"/>
          </a:p>
        </p:txBody>
      </p:sp>
      <p:sp>
        <p:nvSpPr>
          <p:cNvPr id="159" name="Shape 159"/>
          <p:cNvSpPr/>
          <p:nvPr/>
        </p:nvSpPr>
        <p:spPr>
          <a:xfrm>
            <a:off x="2677475" y="3868800"/>
            <a:ext cx="1251000" cy="59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700"/>
              <a:t>Niazmand et al. (2011)</a:t>
            </a:r>
            <a:endParaRPr sz="700"/>
          </a:p>
          <a:p>
            <a:pPr marL="0" lvl="0" indent="0" algn="ctr" rtl="0">
              <a:spcBef>
                <a:spcPts val="0"/>
              </a:spcBef>
              <a:spcAft>
                <a:spcPts val="0"/>
              </a:spcAft>
              <a:buNone/>
            </a:pPr>
            <a:r>
              <a:rPr lang="it" sz="700"/>
              <a:t>Basato su Soglie</a:t>
            </a:r>
            <a:endParaRPr sz="700"/>
          </a:p>
          <a:p>
            <a:pPr marL="0" lvl="0" indent="0" algn="ctr" rtl="0">
              <a:spcBef>
                <a:spcPts val="0"/>
              </a:spcBef>
              <a:spcAft>
                <a:spcPts val="0"/>
              </a:spcAft>
              <a:buNone/>
            </a:pPr>
            <a:r>
              <a:rPr lang="it" sz="700"/>
              <a:t>Accuratezza 85.3%</a:t>
            </a:r>
            <a:endParaRPr sz="700"/>
          </a:p>
        </p:txBody>
      </p:sp>
      <p:sp>
        <p:nvSpPr>
          <p:cNvPr id="160" name="Shape 160"/>
          <p:cNvSpPr/>
          <p:nvPr/>
        </p:nvSpPr>
        <p:spPr>
          <a:xfrm>
            <a:off x="3257125" y="3382675"/>
            <a:ext cx="1251000" cy="59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700"/>
              <a:t>Alrichs et al. (2015)</a:t>
            </a:r>
            <a:endParaRPr sz="700"/>
          </a:p>
          <a:p>
            <a:pPr marL="0" lvl="0" indent="0" algn="ctr" rtl="0">
              <a:spcBef>
                <a:spcPts val="0"/>
              </a:spcBef>
              <a:spcAft>
                <a:spcPts val="0"/>
              </a:spcAft>
              <a:buNone/>
            </a:pPr>
            <a:r>
              <a:rPr lang="it" sz="700"/>
              <a:t>Support Vector Machines</a:t>
            </a:r>
            <a:endParaRPr sz="700"/>
          </a:p>
          <a:p>
            <a:pPr marL="0" lvl="0" indent="0" algn="ctr" rtl="0">
              <a:spcBef>
                <a:spcPts val="0"/>
              </a:spcBef>
              <a:spcAft>
                <a:spcPts val="0"/>
              </a:spcAft>
              <a:buNone/>
            </a:pPr>
            <a:r>
              <a:rPr lang="it" sz="700"/>
              <a:t>Accuratezza 90%</a:t>
            </a:r>
            <a:endParaRPr sz="700"/>
          </a:p>
        </p:txBody>
      </p:sp>
      <p:sp>
        <p:nvSpPr>
          <p:cNvPr id="161" name="Shape 161"/>
          <p:cNvSpPr/>
          <p:nvPr/>
        </p:nvSpPr>
        <p:spPr>
          <a:xfrm>
            <a:off x="1913038" y="3382675"/>
            <a:ext cx="1251000" cy="59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700"/>
              <a:t>Rodriguez et al. (2017)</a:t>
            </a:r>
            <a:endParaRPr sz="700"/>
          </a:p>
          <a:p>
            <a:pPr marL="0" lvl="0" indent="0" algn="ctr" rtl="0">
              <a:spcBef>
                <a:spcPts val="0"/>
              </a:spcBef>
              <a:spcAft>
                <a:spcPts val="0"/>
              </a:spcAft>
              <a:buNone/>
            </a:pPr>
            <a:r>
              <a:rPr lang="it" sz="700"/>
              <a:t>Support Vector Machines</a:t>
            </a:r>
            <a:endParaRPr sz="700"/>
          </a:p>
          <a:p>
            <a:pPr marL="0" lvl="0" indent="0" algn="ctr" rtl="0">
              <a:spcBef>
                <a:spcPts val="0"/>
              </a:spcBef>
              <a:spcAft>
                <a:spcPts val="0"/>
              </a:spcAft>
              <a:buNone/>
            </a:pPr>
            <a:r>
              <a:rPr lang="it" sz="700"/>
              <a:t>Accuratezza 90%</a:t>
            </a:r>
            <a:endParaRPr sz="700"/>
          </a:p>
        </p:txBody>
      </p:sp>
      <p:sp>
        <p:nvSpPr>
          <p:cNvPr id="162" name="Shape 162"/>
          <p:cNvSpPr/>
          <p:nvPr/>
        </p:nvSpPr>
        <p:spPr>
          <a:xfrm>
            <a:off x="2565575" y="2230850"/>
            <a:ext cx="1362900" cy="597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700"/>
              <a:t>Mazilu et al. (2013)</a:t>
            </a:r>
            <a:endParaRPr sz="700"/>
          </a:p>
          <a:p>
            <a:pPr marL="0" lvl="0" indent="0" algn="ctr" rtl="0">
              <a:spcBef>
                <a:spcPts val="0"/>
              </a:spcBef>
              <a:spcAft>
                <a:spcPts val="0"/>
              </a:spcAft>
              <a:buNone/>
            </a:pPr>
            <a:r>
              <a:rPr lang="it" sz="700"/>
              <a:t>Albero di Decisione</a:t>
            </a:r>
            <a:endParaRPr sz="700"/>
          </a:p>
          <a:p>
            <a:pPr marL="0" lvl="0" indent="0" algn="ctr" rtl="0">
              <a:spcBef>
                <a:spcPts val="0"/>
              </a:spcBef>
              <a:spcAft>
                <a:spcPts val="0"/>
              </a:spcAft>
              <a:buNone/>
            </a:pPr>
            <a:r>
              <a:rPr lang="it" sz="700"/>
              <a:t>F1-score 70%</a:t>
            </a:r>
            <a:endParaRPr sz="700"/>
          </a:p>
        </p:txBody>
      </p:sp>
      <p:sp>
        <p:nvSpPr>
          <p:cNvPr id="163" name="Shape 163"/>
          <p:cNvSpPr/>
          <p:nvPr/>
        </p:nvSpPr>
        <p:spPr>
          <a:xfrm rot="559">
            <a:off x="5001655" y="1956784"/>
            <a:ext cx="1843800" cy="10368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200"/>
              <a:t>Tesi</a:t>
            </a:r>
            <a:endParaRPr sz="1200"/>
          </a:p>
        </p:txBody>
      </p:sp>
      <p:sp>
        <p:nvSpPr>
          <p:cNvPr id="164" name="Shape 16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4</a:t>
            </a:fld>
            <a:r>
              <a:rPr lang="it"/>
              <a:t>/12</a:t>
            </a:r>
            <a:endParaRPr/>
          </a:p>
        </p:txBody>
      </p:sp>
      <p:sp>
        <p:nvSpPr>
          <p:cNvPr id="31" name="Shape 172">
            <a:extLst>
              <a:ext uri="{FF2B5EF4-FFF2-40B4-BE49-F238E27FC236}">
                <a16:creationId xmlns:a16="http://schemas.microsoft.com/office/drawing/2014/main" id="{B886A491-4BF7-4579-A7C4-D103FCFCB86E}"/>
              </a:ext>
            </a:extLst>
          </p:cNvPr>
          <p:cNvSpPr/>
          <p:nvPr/>
        </p:nvSpPr>
        <p:spPr>
          <a:xfrm rot="-1931907">
            <a:off x="897495" y="1391942"/>
            <a:ext cx="198178" cy="406387"/>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173">
            <a:extLst>
              <a:ext uri="{FF2B5EF4-FFF2-40B4-BE49-F238E27FC236}">
                <a16:creationId xmlns:a16="http://schemas.microsoft.com/office/drawing/2014/main" id="{287596B0-AF14-4E15-A643-CB0587313C43}"/>
              </a:ext>
            </a:extLst>
          </p:cNvPr>
          <p:cNvSpPr/>
          <p:nvPr/>
        </p:nvSpPr>
        <p:spPr>
          <a:xfrm rot="3179790">
            <a:off x="629891" y="799676"/>
            <a:ext cx="205861" cy="255753"/>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174">
            <a:extLst>
              <a:ext uri="{FF2B5EF4-FFF2-40B4-BE49-F238E27FC236}">
                <a16:creationId xmlns:a16="http://schemas.microsoft.com/office/drawing/2014/main" id="{B9482089-C9D1-4388-8895-4C11F71C0CC8}"/>
              </a:ext>
            </a:extLst>
          </p:cNvPr>
          <p:cNvSpPr/>
          <p:nvPr/>
        </p:nvSpPr>
        <p:spPr>
          <a:xfrm>
            <a:off x="730400" y="257946"/>
            <a:ext cx="302400" cy="414900"/>
          </a:xfrm>
          <a:prstGeom prst="roundRect">
            <a:avLst>
              <a:gd name="adj" fmla="val 16667"/>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175">
            <a:extLst>
              <a:ext uri="{FF2B5EF4-FFF2-40B4-BE49-F238E27FC236}">
                <a16:creationId xmlns:a16="http://schemas.microsoft.com/office/drawing/2014/main" id="{D0035872-8D94-400F-B8F0-98D6200CE77F}"/>
              </a:ext>
            </a:extLst>
          </p:cNvPr>
          <p:cNvSpPr/>
          <p:nvPr/>
        </p:nvSpPr>
        <p:spPr>
          <a:xfrm>
            <a:off x="730400" y="672846"/>
            <a:ext cx="302400" cy="781200"/>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176">
            <a:extLst>
              <a:ext uri="{FF2B5EF4-FFF2-40B4-BE49-F238E27FC236}">
                <a16:creationId xmlns:a16="http://schemas.microsoft.com/office/drawing/2014/main" id="{C1DB1048-D9E9-4A0F-B16A-75CBAB58FA8D}"/>
              </a:ext>
            </a:extLst>
          </p:cNvPr>
          <p:cNvSpPr/>
          <p:nvPr/>
        </p:nvSpPr>
        <p:spPr>
          <a:xfrm rot="-3260769">
            <a:off x="913488" y="800038"/>
            <a:ext cx="206386" cy="254943"/>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178">
            <a:extLst>
              <a:ext uri="{FF2B5EF4-FFF2-40B4-BE49-F238E27FC236}">
                <a16:creationId xmlns:a16="http://schemas.microsoft.com/office/drawing/2014/main" id="{B5873F1C-BE82-4886-BC22-BC0976B2ABDC}"/>
              </a:ext>
            </a:extLst>
          </p:cNvPr>
          <p:cNvSpPr/>
          <p:nvPr/>
        </p:nvSpPr>
        <p:spPr>
          <a:xfrm rot="3179790">
            <a:off x="437062" y="979046"/>
            <a:ext cx="205861" cy="255753"/>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179">
            <a:extLst>
              <a:ext uri="{FF2B5EF4-FFF2-40B4-BE49-F238E27FC236}">
                <a16:creationId xmlns:a16="http://schemas.microsoft.com/office/drawing/2014/main" id="{5C12A0F8-8A48-450F-9DD6-6B80F54BA55B}"/>
              </a:ext>
            </a:extLst>
          </p:cNvPr>
          <p:cNvSpPr/>
          <p:nvPr/>
        </p:nvSpPr>
        <p:spPr>
          <a:xfrm rot="1748357">
            <a:off x="634250" y="1391078"/>
            <a:ext cx="197152" cy="408109"/>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180">
            <a:extLst>
              <a:ext uri="{FF2B5EF4-FFF2-40B4-BE49-F238E27FC236}">
                <a16:creationId xmlns:a16="http://schemas.microsoft.com/office/drawing/2014/main" id="{B5DAF73B-CF9B-4EA9-AF9A-0377F8666317}"/>
              </a:ext>
            </a:extLst>
          </p:cNvPr>
          <p:cNvSpPr/>
          <p:nvPr/>
        </p:nvSpPr>
        <p:spPr>
          <a:xfrm rot="1748357">
            <a:off x="462466" y="1769797"/>
            <a:ext cx="197152" cy="408109"/>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181">
            <a:extLst>
              <a:ext uri="{FF2B5EF4-FFF2-40B4-BE49-F238E27FC236}">
                <a16:creationId xmlns:a16="http://schemas.microsoft.com/office/drawing/2014/main" id="{88704358-10BD-4797-9220-7A8332294197}"/>
              </a:ext>
            </a:extLst>
          </p:cNvPr>
          <p:cNvSpPr/>
          <p:nvPr/>
        </p:nvSpPr>
        <p:spPr>
          <a:xfrm rot="-1931907">
            <a:off x="1087327" y="1770661"/>
            <a:ext cx="198178" cy="406387"/>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Shape 182">
            <a:extLst>
              <a:ext uri="{FF2B5EF4-FFF2-40B4-BE49-F238E27FC236}">
                <a16:creationId xmlns:a16="http://schemas.microsoft.com/office/drawing/2014/main" id="{1D442101-E12A-4268-816A-F1D6C6011FC0}"/>
              </a:ext>
            </a:extLst>
          </p:cNvPr>
          <p:cNvSpPr/>
          <p:nvPr/>
        </p:nvSpPr>
        <p:spPr>
          <a:xfrm rot="-3896092">
            <a:off x="438049" y="2096745"/>
            <a:ext cx="107636" cy="291590"/>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183">
            <a:extLst>
              <a:ext uri="{FF2B5EF4-FFF2-40B4-BE49-F238E27FC236}">
                <a16:creationId xmlns:a16="http://schemas.microsoft.com/office/drawing/2014/main" id="{B9472E71-977A-4BC5-A636-B876B25A7265}"/>
              </a:ext>
            </a:extLst>
          </p:cNvPr>
          <p:cNvSpPr/>
          <p:nvPr/>
        </p:nvSpPr>
        <p:spPr>
          <a:xfrm rot="-6955375">
            <a:off x="1266328" y="2061948"/>
            <a:ext cx="107741" cy="291880"/>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184">
            <a:extLst>
              <a:ext uri="{FF2B5EF4-FFF2-40B4-BE49-F238E27FC236}">
                <a16:creationId xmlns:a16="http://schemas.microsoft.com/office/drawing/2014/main" id="{7334FD74-0BAC-4278-8D08-540AB34E2730}"/>
              </a:ext>
            </a:extLst>
          </p:cNvPr>
          <p:cNvSpPr/>
          <p:nvPr/>
        </p:nvSpPr>
        <p:spPr>
          <a:xfrm>
            <a:off x="468004" y="2048035"/>
            <a:ext cx="95400" cy="109800"/>
          </a:xfrm>
          <a:prstGeom prst="diamond">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185">
            <a:extLst>
              <a:ext uri="{FF2B5EF4-FFF2-40B4-BE49-F238E27FC236}">
                <a16:creationId xmlns:a16="http://schemas.microsoft.com/office/drawing/2014/main" id="{975A8F8A-29AF-4DF8-89D7-B26B5C22AA7C}"/>
              </a:ext>
            </a:extLst>
          </p:cNvPr>
          <p:cNvSpPr/>
          <p:nvPr/>
        </p:nvSpPr>
        <p:spPr>
          <a:xfrm>
            <a:off x="617748" y="1643596"/>
            <a:ext cx="95400" cy="109800"/>
          </a:xfrm>
          <a:prstGeom prst="diamond">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186">
            <a:extLst>
              <a:ext uri="{FF2B5EF4-FFF2-40B4-BE49-F238E27FC236}">
                <a16:creationId xmlns:a16="http://schemas.microsoft.com/office/drawing/2014/main" id="{18BED0CF-FE62-432F-9D47-05B25B271FC4}"/>
              </a:ext>
            </a:extLst>
          </p:cNvPr>
          <p:cNvSpPr/>
          <p:nvPr/>
        </p:nvSpPr>
        <p:spPr>
          <a:xfrm>
            <a:off x="730400" y="1239187"/>
            <a:ext cx="95400" cy="109800"/>
          </a:xfrm>
          <a:prstGeom prst="diamond">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187">
            <a:extLst>
              <a:ext uri="{FF2B5EF4-FFF2-40B4-BE49-F238E27FC236}">
                <a16:creationId xmlns:a16="http://schemas.microsoft.com/office/drawing/2014/main" id="{369F87C2-A56F-47CE-A595-7368E9F25146}"/>
              </a:ext>
            </a:extLst>
          </p:cNvPr>
          <p:cNvSpPr/>
          <p:nvPr/>
        </p:nvSpPr>
        <p:spPr>
          <a:xfrm>
            <a:off x="1149859" y="1021952"/>
            <a:ext cx="120300" cy="138300"/>
          </a:xfrm>
          <a:prstGeom prst="octagon">
            <a:avLst>
              <a:gd name="adj" fmla="val 29289"/>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177">
            <a:extLst>
              <a:ext uri="{FF2B5EF4-FFF2-40B4-BE49-F238E27FC236}">
                <a16:creationId xmlns:a16="http://schemas.microsoft.com/office/drawing/2014/main" id="{4DA7562E-DF7C-4344-AD4E-52C4A0E79A27}"/>
              </a:ext>
            </a:extLst>
          </p:cNvPr>
          <p:cNvSpPr/>
          <p:nvPr/>
        </p:nvSpPr>
        <p:spPr>
          <a:xfrm rot="-3260769">
            <a:off x="1126136" y="956659"/>
            <a:ext cx="206386" cy="254943"/>
          </a:xfrm>
          <a:prstGeom prst="roundRect">
            <a:avLst>
              <a:gd name="adj" fmla="val 16667"/>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0"/>
                                        <p:tgtEl>
                                          <p:spTgt spid="159"/>
                                        </p:tgtEl>
                                      </p:cBhvr>
                                    </p:animEffect>
                                  </p:childTnLst>
                                </p:cTn>
                              </p:par>
                              <p:par>
                                <p:cTn id="8" presetID="10" presetClass="entr" presetSubtype="0" fill="hold" nodeType="withEffect">
                                  <p:stCondLst>
                                    <p:cond delay="0"/>
                                  </p:stCondLst>
                                  <p:childTnLst>
                                    <p:set>
                                      <p:cBhvr>
                                        <p:cTn id="9" dur="1" fill="hold">
                                          <p:stCondLst>
                                            <p:cond delay="0"/>
                                          </p:stCondLst>
                                        </p:cTn>
                                        <p:tgtEl>
                                          <p:spTgt spid="160"/>
                                        </p:tgtEl>
                                        <p:attrNameLst>
                                          <p:attrName>style.visibility</p:attrName>
                                        </p:attrNameLst>
                                      </p:cBhvr>
                                      <p:to>
                                        <p:strVal val="visible"/>
                                      </p:to>
                                    </p:set>
                                    <p:animEffect transition="in" filter="fade">
                                      <p:cBhvr>
                                        <p:cTn id="10" dur="1000"/>
                                        <p:tgtEl>
                                          <p:spTgt spid="160"/>
                                        </p:tgtEl>
                                      </p:cBhvr>
                                    </p:animEffect>
                                  </p:childTnLst>
                                </p:cTn>
                              </p:par>
                              <p:par>
                                <p:cTn id="11" presetID="10" presetClass="entr" presetSubtype="0" fill="hold" nodeType="withEffect">
                                  <p:stCondLst>
                                    <p:cond delay="0"/>
                                  </p:stCondLst>
                                  <p:childTnLst>
                                    <p:set>
                                      <p:cBhvr>
                                        <p:cTn id="12" dur="1" fill="hold">
                                          <p:stCondLst>
                                            <p:cond delay="0"/>
                                          </p:stCondLst>
                                        </p:cTn>
                                        <p:tgtEl>
                                          <p:spTgt spid="161"/>
                                        </p:tgtEl>
                                        <p:attrNameLst>
                                          <p:attrName>style.visibility</p:attrName>
                                        </p:attrNameLst>
                                      </p:cBhvr>
                                      <p:to>
                                        <p:strVal val="visible"/>
                                      </p:to>
                                    </p:set>
                                    <p:animEffect transition="in" filter="fade">
                                      <p:cBhvr>
                                        <p:cTn id="13" dur="1000"/>
                                        <p:tgtEl>
                                          <p:spTgt spid="161"/>
                                        </p:tgtEl>
                                      </p:cBhvr>
                                    </p:animEffect>
                                  </p:childTnLst>
                                </p:cTn>
                              </p:par>
                              <p:par>
                                <p:cTn id="14" presetID="10" presetClass="entr" presetSubtype="0" fill="hold" nodeType="withEffect">
                                  <p:stCondLst>
                                    <p:cond delay="0"/>
                                  </p:stCondLst>
                                  <p:childTnLst>
                                    <p:set>
                                      <p:cBhvr>
                                        <p:cTn id="15" dur="1" fill="hold">
                                          <p:stCondLst>
                                            <p:cond delay="0"/>
                                          </p:stCondLst>
                                        </p:cTn>
                                        <p:tgtEl>
                                          <p:spTgt spid="158"/>
                                        </p:tgtEl>
                                        <p:attrNameLst>
                                          <p:attrName>style.visibility</p:attrName>
                                        </p:attrNameLst>
                                      </p:cBhvr>
                                      <p:to>
                                        <p:strVal val="visible"/>
                                      </p:to>
                                    </p:set>
                                    <p:animEffect transition="in" filter="fade">
                                      <p:cBhvr>
                                        <p:cTn id="16" dur="1000"/>
                                        <p:tgtEl>
                                          <p:spTgt spid="15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62"/>
                                        </p:tgtEl>
                                        <p:attrNameLst>
                                          <p:attrName>style.visibility</p:attrName>
                                        </p:attrNameLst>
                                      </p:cBhvr>
                                      <p:to>
                                        <p:strVal val="visible"/>
                                      </p:to>
                                    </p:set>
                                    <p:animEffect transition="in" filter="fade">
                                      <p:cBhvr>
                                        <p:cTn id="21" dur="1000"/>
                                        <p:tgtEl>
                                          <p:spTgt spid="16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63"/>
                                        </p:tgtEl>
                                        <p:attrNameLst>
                                          <p:attrName>style.visibility</p:attrName>
                                        </p:attrNameLst>
                                      </p:cBhvr>
                                      <p:to>
                                        <p:strVal val="visible"/>
                                      </p:to>
                                    </p:set>
                                    <p:animEffect transition="in" filter="fade">
                                      <p:cBhvr>
                                        <p:cTn id="26" dur="10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819150" y="37670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sz="4800"/>
              <a:t>Obiettivi tesi</a:t>
            </a:r>
            <a:endParaRPr sz="4800"/>
          </a:p>
        </p:txBody>
      </p:sp>
      <p:sp>
        <p:nvSpPr>
          <p:cNvPr id="170" name="Shape 170"/>
          <p:cNvSpPr txBox="1">
            <a:spLocks noGrp="1"/>
          </p:cNvSpPr>
          <p:nvPr>
            <p:ph type="body" idx="1"/>
          </p:nvPr>
        </p:nvSpPr>
        <p:spPr>
          <a:xfrm>
            <a:off x="1328400" y="1244775"/>
            <a:ext cx="6996600" cy="345120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it" sz="2000" dirty="0">
                <a:solidFill>
                  <a:srgbClr val="000000"/>
                </a:solidFill>
                <a:highlight>
                  <a:schemeClr val="dk1"/>
                </a:highlight>
              </a:rPr>
              <a:t>L’obiettivo principale in cui la tesi si inserisce è di realizzare un dispositivo indossabile per evitare FOG</a:t>
            </a:r>
            <a:endParaRPr sz="2000" dirty="0"/>
          </a:p>
          <a:p>
            <a:pPr marL="457200" lvl="0" indent="-342900" rtl="0">
              <a:lnSpc>
                <a:spcPct val="150000"/>
              </a:lnSpc>
              <a:spcBef>
                <a:spcPts val="1600"/>
              </a:spcBef>
              <a:spcAft>
                <a:spcPts val="0"/>
              </a:spcAft>
              <a:buSzPts val="1800"/>
              <a:buAutoNum type="arabicPeriod"/>
            </a:pPr>
            <a:r>
              <a:rPr lang="it" sz="1800" dirty="0"/>
              <a:t>Studio sulle classi fornite dal dataset e del preFOG;</a:t>
            </a:r>
            <a:endParaRPr sz="1800" dirty="0"/>
          </a:p>
          <a:p>
            <a:pPr marL="457200" lvl="0" indent="-342900" rtl="0">
              <a:lnSpc>
                <a:spcPct val="150000"/>
              </a:lnSpc>
              <a:spcBef>
                <a:spcPts val="0"/>
              </a:spcBef>
              <a:spcAft>
                <a:spcPts val="0"/>
              </a:spcAft>
              <a:buSzPts val="1800"/>
              <a:buAutoNum type="arabicPeriod"/>
            </a:pPr>
            <a:r>
              <a:rPr lang="it" sz="1800" dirty="0"/>
              <a:t>Sviluppo di un approccio non supervisionato per l’etichettatura dei dati;</a:t>
            </a:r>
            <a:endParaRPr sz="1800" dirty="0"/>
          </a:p>
          <a:p>
            <a:pPr marL="457200" lvl="0" indent="-342900" rtl="0">
              <a:lnSpc>
                <a:spcPct val="150000"/>
              </a:lnSpc>
              <a:spcBef>
                <a:spcPts val="0"/>
              </a:spcBef>
              <a:spcAft>
                <a:spcPts val="0"/>
              </a:spcAft>
              <a:buSzPts val="1800"/>
              <a:buAutoNum type="arabicPeriod"/>
            </a:pPr>
            <a:r>
              <a:rPr lang="it" sz="1800" dirty="0"/>
              <a:t>Classificazione per identificare le occorrenze di preFOG su nuovi dati</a:t>
            </a:r>
            <a:endParaRPr sz="1800" dirty="0"/>
          </a:p>
          <a:p>
            <a:pPr marL="0" lvl="0" indent="0" rtl="0">
              <a:lnSpc>
                <a:spcPct val="150000"/>
              </a:lnSpc>
              <a:spcBef>
                <a:spcPts val="1600"/>
              </a:spcBef>
              <a:spcAft>
                <a:spcPts val="1600"/>
              </a:spcAft>
              <a:buNone/>
            </a:pPr>
            <a:endParaRPr sz="2000" dirty="0"/>
          </a:p>
        </p:txBody>
      </p:sp>
      <p:sp>
        <p:nvSpPr>
          <p:cNvPr id="171" name="Shape 17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5</a:t>
            </a:fld>
            <a:r>
              <a:rPr lang="it"/>
              <a:t>/12</a:t>
            </a:r>
            <a:endParaRPr/>
          </a:p>
        </p:txBody>
      </p:sp>
      <p:sp>
        <p:nvSpPr>
          <p:cNvPr id="172" name="Shape 172"/>
          <p:cNvSpPr/>
          <p:nvPr/>
        </p:nvSpPr>
        <p:spPr>
          <a:xfrm rot="-1931907">
            <a:off x="807253" y="2652396"/>
            <a:ext cx="198178" cy="406387"/>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rot="3179790">
            <a:off x="539649" y="2060130"/>
            <a:ext cx="205861" cy="255753"/>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Shape 174"/>
          <p:cNvSpPr/>
          <p:nvPr/>
        </p:nvSpPr>
        <p:spPr>
          <a:xfrm>
            <a:off x="640158" y="1518400"/>
            <a:ext cx="302400" cy="414900"/>
          </a:xfrm>
          <a:prstGeom prst="roundRect">
            <a:avLst>
              <a:gd name="adj" fmla="val 16667"/>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Shape 175"/>
          <p:cNvSpPr/>
          <p:nvPr/>
        </p:nvSpPr>
        <p:spPr>
          <a:xfrm>
            <a:off x="640158" y="1933300"/>
            <a:ext cx="302400" cy="781200"/>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rot="-3260769">
            <a:off x="823246" y="2060492"/>
            <a:ext cx="206386" cy="254943"/>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rot="-3260769">
            <a:off x="1013079" y="2239862"/>
            <a:ext cx="206386" cy="254943"/>
          </a:xfrm>
          <a:prstGeom prst="roundRect">
            <a:avLst>
              <a:gd name="adj" fmla="val 16667"/>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Shape 178"/>
          <p:cNvSpPr/>
          <p:nvPr/>
        </p:nvSpPr>
        <p:spPr>
          <a:xfrm rot="3179790">
            <a:off x="346820" y="2239500"/>
            <a:ext cx="205861" cy="255753"/>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Shape 179"/>
          <p:cNvSpPr/>
          <p:nvPr/>
        </p:nvSpPr>
        <p:spPr>
          <a:xfrm rot="1748357">
            <a:off x="544008" y="2651532"/>
            <a:ext cx="197152" cy="408109"/>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rot="1748357">
            <a:off x="372224" y="3030251"/>
            <a:ext cx="197152" cy="408109"/>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rot="-1931907">
            <a:off x="997085" y="3031115"/>
            <a:ext cx="198178" cy="406387"/>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rot="-3896092">
            <a:off x="347807" y="3357199"/>
            <a:ext cx="107636" cy="291590"/>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rot="-6955375">
            <a:off x="1176086" y="3322402"/>
            <a:ext cx="107741" cy="291880"/>
          </a:xfrm>
          <a:prstGeom prst="roundRect">
            <a:avLst>
              <a:gd name="adj" fmla="val 16667"/>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Shape 184"/>
          <p:cNvSpPr/>
          <p:nvPr/>
        </p:nvSpPr>
        <p:spPr>
          <a:xfrm>
            <a:off x="377762" y="3308489"/>
            <a:ext cx="95400" cy="109800"/>
          </a:xfrm>
          <a:prstGeom prst="diamond">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Shape 185"/>
          <p:cNvSpPr/>
          <p:nvPr/>
        </p:nvSpPr>
        <p:spPr>
          <a:xfrm>
            <a:off x="527506" y="2904050"/>
            <a:ext cx="95400" cy="109800"/>
          </a:xfrm>
          <a:prstGeom prst="diamond">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a:off x="640158" y="2499641"/>
            <a:ext cx="95400" cy="109800"/>
          </a:xfrm>
          <a:prstGeom prst="diamond">
            <a:avLst/>
          </a:prstGeom>
          <a:solidFill>
            <a:srgbClr val="FF99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a:off x="1055630" y="2303605"/>
            <a:ext cx="120300" cy="138300"/>
          </a:xfrm>
          <a:prstGeom prst="octagon">
            <a:avLst>
              <a:gd name="adj" fmla="val 29289"/>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animEffect transition="in" filter="fade">
                                      <p:cBhvr>
                                        <p:cTn id="7" dur="1000"/>
                                        <p:tgtEl>
                                          <p:spTgt spid="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1" end="1"/>
                                            </p:txEl>
                                          </p:spTgt>
                                        </p:tgtEl>
                                        <p:attrNameLst>
                                          <p:attrName>style.visibility</p:attrName>
                                        </p:attrNameLst>
                                      </p:cBhvr>
                                      <p:to>
                                        <p:strVal val="visible"/>
                                      </p:to>
                                    </p:set>
                                    <p:animEffect transition="in" filter="fade">
                                      <p:cBhvr>
                                        <p:cTn id="12" dur="1000"/>
                                        <p:tgtEl>
                                          <p:spTgt spid="1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2" end="2"/>
                                            </p:txEl>
                                          </p:spTgt>
                                        </p:tgtEl>
                                        <p:attrNameLst>
                                          <p:attrName>style.visibility</p:attrName>
                                        </p:attrNameLst>
                                      </p:cBhvr>
                                      <p:to>
                                        <p:strVal val="visible"/>
                                      </p:to>
                                    </p:set>
                                    <p:animEffect transition="in" filter="fade">
                                      <p:cBhvr>
                                        <p:cTn id="17" dur="1000"/>
                                        <p:tgtEl>
                                          <p:spTgt spid="1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xEl>
                                              <p:pRg st="3" end="3"/>
                                            </p:txEl>
                                          </p:spTgt>
                                        </p:tgtEl>
                                        <p:attrNameLst>
                                          <p:attrName>style.visibility</p:attrName>
                                        </p:attrNameLst>
                                      </p:cBhvr>
                                      <p:to>
                                        <p:strVal val="visible"/>
                                      </p:to>
                                    </p:set>
                                    <p:animEffect transition="in" filter="fade">
                                      <p:cBhvr>
                                        <p:cTn id="22" dur="1000"/>
                                        <p:tgtEl>
                                          <p:spTgt spid="1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819150" y="34120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a:t>Obiettivi della tesi</a:t>
            </a:r>
            <a:endParaRPr/>
          </a:p>
        </p:txBody>
      </p:sp>
      <p:sp>
        <p:nvSpPr>
          <p:cNvPr id="193" name="Shape 19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6</a:t>
            </a:fld>
            <a:r>
              <a:rPr lang="it"/>
              <a:t>/12</a:t>
            </a:r>
            <a:endParaRPr/>
          </a:p>
        </p:txBody>
      </p:sp>
      <p:sp>
        <p:nvSpPr>
          <p:cNvPr id="194" name="Shape 194"/>
          <p:cNvSpPr/>
          <p:nvPr/>
        </p:nvSpPr>
        <p:spPr>
          <a:xfrm>
            <a:off x="981825" y="1925213"/>
            <a:ext cx="1836600" cy="176070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Shape 195"/>
          <p:cNvSpPr/>
          <p:nvPr/>
        </p:nvSpPr>
        <p:spPr>
          <a:xfrm>
            <a:off x="1103925" y="1251200"/>
            <a:ext cx="1592400" cy="412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dirty="0"/>
              <a:t>Dispositivo </a:t>
            </a:r>
            <a:r>
              <a:rPr lang="it-IT" dirty="0"/>
              <a:t>i</a:t>
            </a:r>
            <a:r>
              <a:rPr lang="it" dirty="0"/>
              <a:t>ndossabile</a:t>
            </a:r>
            <a:endParaRPr dirty="0"/>
          </a:p>
        </p:txBody>
      </p:sp>
      <p:sp>
        <p:nvSpPr>
          <p:cNvPr id="196" name="Shape 196"/>
          <p:cNvSpPr/>
          <p:nvPr/>
        </p:nvSpPr>
        <p:spPr>
          <a:xfrm>
            <a:off x="1120725" y="2152675"/>
            <a:ext cx="1558800" cy="5943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dirty="0"/>
              <a:t>Divisione dei </a:t>
            </a:r>
            <a:r>
              <a:rPr lang="it-IT" dirty="0"/>
              <a:t>d</a:t>
            </a:r>
            <a:r>
              <a:rPr lang="it" dirty="0"/>
              <a:t>ati usando studio intervalli</a:t>
            </a:r>
            <a:endParaRPr dirty="0"/>
          </a:p>
        </p:txBody>
      </p:sp>
      <p:sp>
        <p:nvSpPr>
          <p:cNvPr id="197" name="Shape 197"/>
          <p:cNvSpPr/>
          <p:nvPr/>
        </p:nvSpPr>
        <p:spPr>
          <a:xfrm>
            <a:off x="1120725" y="2969925"/>
            <a:ext cx="1558800" cy="4803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Clustering</a:t>
            </a:r>
            <a:endParaRPr/>
          </a:p>
        </p:txBody>
      </p:sp>
      <p:sp>
        <p:nvSpPr>
          <p:cNvPr id="198" name="Shape 198"/>
          <p:cNvSpPr/>
          <p:nvPr/>
        </p:nvSpPr>
        <p:spPr>
          <a:xfrm>
            <a:off x="1158675" y="3947150"/>
            <a:ext cx="1482900" cy="4803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Dati etichettati</a:t>
            </a:r>
            <a:endParaRPr/>
          </a:p>
        </p:txBody>
      </p:sp>
      <p:cxnSp>
        <p:nvCxnSpPr>
          <p:cNvPr id="199" name="Shape 199"/>
          <p:cNvCxnSpPr>
            <a:stCxn id="195" idx="2"/>
            <a:endCxn id="194" idx="0"/>
          </p:cNvCxnSpPr>
          <p:nvPr/>
        </p:nvCxnSpPr>
        <p:spPr>
          <a:xfrm>
            <a:off x="1900125" y="1664000"/>
            <a:ext cx="0" cy="261300"/>
          </a:xfrm>
          <a:prstGeom prst="straightConnector1">
            <a:avLst/>
          </a:prstGeom>
          <a:noFill/>
          <a:ln w="9525" cap="flat" cmpd="sng">
            <a:solidFill>
              <a:srgbClr val="000000"/>
            </a:solidFill>
            <a:prstDash val="solid"/>
            <a:round/>
            <a:headEnd type="none" w="med" len="med"/>
            <a:tailEnd type="triangle" w="med" len="med"/>
          </a:ln>
        </p:spPr>
      </p:cxnSp>
      <p:cxnSp>
        <p:nvCxnSpPr>
          <p:cNvPr id="200" name="Shape 200"/>
          <p:cNvCxnSpPr>
            <a:stCxn id="194" idx="2"/>
            <a:endCxn id="198" idx="0"/>
          </p:cNvCxnSpPr>
          <p:nvPr/>
        </p:nvCxnSpPr>
        <p:spPr>
          <a:xfrm>
            <a:off x="1900125" y="3685913"/>
            <a:ext cx="0" cy="261300"/>
          </a:xfrm>
          <a:prstGeom prst="straightConnector1">
            <a:avLst/>
          </a:prstGeom>
          <a:noFill/>
          <a:ln w="9525" cap="flat" cmpd="sng">
            <a:solidFill>
              <a:srgbClr val="000000"/>
            </a:solidFill>
            <a:prstDash val="solid"/>
            <a:round/>
            <a:headEnd type="none" w="med" len="med"/>
            <a:tailEnd type="triangle" w="med" len="med"/>
          </a:ln>
        </p:spPr>
      </p:cxnSp>
      <p:cxnSp>
        <p:nvCxnSpPr>
          <p:cNvPr id="201" name="Shape 201"/>
          <p:cNvCxnSpPr>
            <a:stCxn id="196" idx="2"/>
            <a:endCxn id="197" idx="0"/>
          </p:cNvCxnSpPr>
          <p:nvPr/>
        </p:nvCxnSpPr>
        <p:spPr>
          <a:xfrm>
            <a:off x="1900125" y="2746975"/>
            <a:ext cx="0" cy="222900"/>
          </a:xfrm>
          <a:prstGeom prst="straightConnector1">
            <a:avLst/>
          </a:prstGeom>
          <a:noFill/>
          <a:ln w="9525" cap="flat" cmpd="sng">
            <a:solidFill>
              <a:srgbClr val="000000"/>
            </a:solidFill>
            <a:prstDash val="solid"/>
            <a:round/>
            <a:headEnd type="none" w="med" len="med"/>
            <a:tailEnd type="triangle" w="med" len="med"/>
          </a:ln>
        </p:spPr>
      </p:cxnSp>
      <p:sp>
        <p:nvSpPr>
          <p:cNvPr id="202" name="Shape 202"/>
          <p:cNvSpPr txBox="1"/>
          <p:nvPr/>
        </p:nvSpPr>
        <p:spPr>
          <a:xfrm>
            <a:off x="1158675" y="1841025"/>
            <a:ext cx="1482900" cy="26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b="1" dirty="0"/>
              <a:t>Raccolta </a:t>
            </a:r>
            <a:r>
              <a:rPr lang="it-IT" b="1" dirty="0"/>
              <a:t>d</a:t>
            </a:r>
            <a:r>
              <a:rPr lang="it" b="1" dirty="0"/>
              <a:t>ati</a:t>
            </a:r>
            <a:endParaRPr b="1" dirty="0"/>
          </a:p>
        </p:txBody>
      </p:sp>
      <p:pic>
        <p:nvPicPr>
          <p:cNvPr id="203" name="Shape 203"/>
          <p:cNvPicPr preferRelativeResize="0"/>
          <p:nvPr/>
        </p:nvPicPr>
        <p:blipFill rotWithShape="1">
          <a:blip r:embed="rId3">
            <a:alphaModFix/>
          </a:blip>
          <a:srcRect l="30614" t="16623" r="31175" b="17146"/>
          <a:stretch/>
        </p:blipFill>
        <p:spPr>
          <a:xfrm>
            <a:off x="2481025" y="1040300"/>
            <a:ext cx="373570" cy="404700"/>
          </a:xfrm>
          <a:prstGeom prst="rect">
            <a:avLst/>
          </a:prstGeom>
          <a:noFill/>
          <a:ln>
            <a:noFill/>
          </a:ln>
        </p:spPr>
      </p:pic>
      <p:sp>
        <p:nvSpPr>
          <p:cNvPr id="204" name="Shape 204"/>
          <p:cNvSpPr/>
          <p:nvPr/>
        </p:nvSpPr>
        <p:spPr>
          <a:xfrm>
            <a:off x="3509588" y="1040300"/>
            <a:ext cx="1836600" cy="2759100"/>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3686438" y="1326750"/>
            <a:ext cx="1440900" cy="4803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dirty="0"/>
              <a:t>Generazione </a:t>
            </a:r>
            <a:r>
              <a:rPr lang="it-IT" dirty="0"/>
              <a:t>d</a:t>
            </a:r>
            <a:r>
              <a:rPr lang="it" dirty="0"/>
              <a:t>ataset</a:t>
            </a:r>
            <a:endParaRPr dirty="0"/>
          </a:p>
        </p:txBody>
      </p:sp>
      <p:sp>
        <p:nvSpPr>
          <p:cNvPr id="206" name="Shape 206"/>
          <p:cNvSpPr/>
          <p:nvPr/>
        </p:nvSpPr>
        <p:spPr>
          <a:xfrm>
            <a:off x="3665438" y="3053888"/>
            <a:ext cx="1482900" cy="4803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dirty="0"/>
              <a:t>Allenamento </a:t>
            </a:r>
            <a:r>
              <a:rPr lang="it-IT" dirty="0"/>
              <a:t>c</a:t>
            </a:r>
            <a:r>
              <a:rPr lang="it" dirty="0"/>
              <a:t>lassificatore</a:t>
            </a:r>
            <a:endParaRPr dirty="0"/>
          </a:p>
        </p:txBody>
      </p:sp>
      <p:sp>
        <p:nvSpPr>
          <p:cNvPr id="207" name="Shape 207"/>
          <p:cNvSpPr/>
          <p:nvPr/>
        </p:nvSpPr>
        <p:spPr>
          <a:xfrm>
            <a:off x="3707438" y="4128050"/>
            <a:ext cx="1440900" cy="4803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dirty="0"/>
              <a:t>Classificatore </a:t>
            </a:r>
            <a:r>
              <a:rPr lang="it-IT" dirty="0"/>
              <a:t>a</a:t>
            </a:r>
            <a:r>
              <a:rPr lang="it" dirty="0"/>
              <a:t>llenato</a:t>
            </a:r>
            <a:endParaRPr dirty="0"/>
          </a:p>
        </p:txBody>
      </p:sp>
      <p:sp>
        <p:nvSpPr>
          <p:cNvPr id="208" name="Shape 208"/>
          <p:cNvSpPr/>
          <p:nvPr/>
        </p:nvSpPr>
        <p:spPr>
          <a:xfrm>
            <a:off x="3686438" y="2236650"/>
            <a:ext cx="1440900" cy="4803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Studio dei dati</a:t>
            </a:r>
            <a:endParaRPr/>
          </a:p>
        </p:txBody>
      </p:sp>
      <p:cxnSp>
        <p:nvCxnSpPr>
          <p:cNvPr id="209" name="Shape 209"/>
          <p:cNvCxnSpPr>
            <a:stCxn id="208" idx="2"/>
            <a:endCxn id="206" idx="0"/>
          </p:cNvCxnSpPr>
          <p:nvPr/>
        </p:nvCxnSpPr>
        <p:spPr>
          <a:xfrm>
            <a:off x="4406888" y="2716950"/>
            <a:ext cx="0" cy="336900"/>
          </a:xfrm>
          <a:prstGeom prst="straightConnector1">
            <a:avLst/>
          </a:prstGeom>
          <a:noFill/>
          <a:ln w="9525" cap="flat" cmpd="sng">
            <a:solidFill>
              <a:srgbClr val="000000"/>
            </a:solidFill>
            <a:prstDash val="solid"/>
            <a:round/>
            <a:headEnd type="none" w="med" len="med"/>
            <a:tailEnd type="triangle" w="med" len="med"/>
          </a:ln>
        </p:spPr>
      </p:cxnSp>
      <p:cxnSp>
        <p:nvCxnSpPr>
          <p:cNvPr id="210" name="Shape 210"/>
          <p:cNvCxnSpPr>
            <a:stCxn id="205" idx="2"/>
            <a:endCxn id="208" idx="0"/>
          </p:cNvCxnSpPr>
          <p:nvPr/>
        </p:nvCxnSpPr>
        <p:spPr>
          <a:xfrm>
            <a:off x="4406888" y="1807050"/>
            <a:ext cx="0" cy="429600"/>
          </a:xfrm>
          <a:prstGeom prst="straightConnector1">
            <a:avLst/>
          </a:prstGeom>
          <a:noFill/>
          <a:ln w="9525" cap="flat" cmpd="sng">
            <a:solidFill>
              <a:srgbClr val="000000"/>
            </a:solidFill>
            <a:prstDash val="solid"/>
            <a:round/>
            <a:headEnd type="none" w="med" len="med"/>
            <a:tailEnd type="triangle" w="med" len="med"/>
          </a:ln>
        </p:spPr>
      </p:cxnSp>
      <p:cxnSp>
        <p:nvCxnSpPr>
          <p:cNvPr id="211" name="Shape 211"/>
          <p:cNvCxnSpPr>
            <a:stCxn id="204" idx="2"/>
            <a:endCxn id="207" idx="0"/>
          </p:cNvCxnSpPr>
          <p:nvPr/>
        </p:nvCxnSpPr>
        <p:spPr>
          <a:xfrm>
            <a:off x="4427888" y="3799400"/>
            <a:ext cx="0" cy="328500"/>
          </a:xfrm>
          <a:prstGeom prst="straightConnector1">
            <a:avLst/>
          </a:prstGeom>
          <a:noFill/>
          <a:ln w="9525" cap="flat" cmpd="sng">
            <a:solidFill>
              <a:srgbClr val="000000"/>
            </a:solidFill>
            <a:prstDash val="solid"/>
            <a:round/>
            <a:headEnd type="none" w="med" len="med"/>
            <a:tailEnd type="triangle" w="med" len="med"/>
          </a:ln>
        </p:spPr>
      </p:cxnSp>
      <p:sp>
        <p:nvSpPr>
          <p:cNvPr id="212" name="Shape 212"/>
          <p:cNvSpPr txBox="1"/>
          <p:nvPr/>
        </p:nvSpPr>
        <p:spPr>
          <a:xfrm>
            <a:off x="3724238" y="960400"/>
            <a:ext cx="1407300" cy="19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b="1"/>
              <a:t>Elaborazione</a:t>
            </a:r>
            <a:endParaRPr b="1"/>
          </a:p>
        </p:txBody>
      </p:sp>
      <p:cxnSp>
        <p:nvCxnSpPr>
          <p:cNvPr id="213" name="Shape 213"/>
          <p:cNvCxnSpPr>
            <a:stCxn id="198" idx="3"/>
            <a:endCxn id="205" idx="1"/>
          </p:cNvCxnSpPr>
          <p:nvPr/>
        </p:nvCxnSpPr>
        <p:spPr>
          <a:xfrm rot="10800000" flipH="1">
            <a:off x="2641575" y="1566800"/>
            <a:ext cx="1044900" cy="2620500"/>
          </a:xfrm>
          <a:prstGeom prst="bentConnector3">
            <a:avLst>
              <a:gd name="adj1" fmla="val 49998"/>
            </a:avLst>
          </a:prstGeom>
          <a:noFill/>
          <a:ln w="9525" cap="flat" cmpd="sng">
            <a:solidFill>
              <a:schemeClr val="dk2"/>
            </a:solidFill>
            <a:prstDash val="solid"/>
            <a:round/>
            <a:headEnd type="none" w="med" len="med"/>
            <a:tailEnd type="stealth" w="med" len="med"/>
          </a:ln>
        </p:spPr>
      </p:cxnSp>
      <p:sp>
        <p:nvSpPr>
          <p:cNvPr id="214" name="Shape 214"/>
          <p:cNvSpPr/>
          <p:nvPr/>
        </p:nvSpPr>
        <p:spPr>
          <a:xfrm>
            <a:off x="5857850" y="1469811"/>
            <a:ext cx="1836600" cy="2473855"/>
          </a:xfrm>
          <a:prstGeom prst="roundRect">
            <a:avLst>
              <a:gd name="adj" fmla="val 16667"/>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p:nvPr/>
        </p:nvSpPr>
        <p:spPr>
          <a:xfrm>
            <a:off x="5984400" y="910998"/>
            <a:ext cx="1592400" cy="3648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dirty="0"/>
              <a:t>Dispositivo </a:t>
            </a:r>
            <a:r>
              <a:rPr lang="it-IT" dirty="0"/>
              <a:t>i</a:t>
            </a:r>
            <a:r>
              <a:rPr lang="it" dirty="0"/>
              <a:t>ndossabile</a:t>
            </a:r>
            <a:endParaRPr dirty="0"/>
          </a:p>
        </p:txBody>
      </p:sp>
      <p:sp>
        <p:nvSpPr>
          <p:cNvPr id="216" name="Shape 216"/>
          <p:cNvSpPr/>
          <p:nvPr/>
        </p:nvSpPr>
        <p:spPr>
          <a:xfrm>
            <a:off x="6060151" y="1738056"/>
            <a:ext cx="1440900" cy="4245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Raccolta dati ad intervalli</a:t>
            </a:r>
            <a:endParaRPr/>
          </a:p>
        </p:txBody>
      </p:sp>
      <p:sp>
        <p:nvSpPr>
          <p:cNvPr id="217" name="Shape 217"/>
          <p:cNvSpPr/>
          <p:nvPr/>
        </p:nvSpPr>
        <p:spPr>
          <a:xfrm>
            <a:off x="6060151" y="2534074"/>
            <a:ext cx="1440900" cy="4245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Classificatore</a:t>
            </a:r>
            <a:endParaRPr/>
          </a:p>
        </p:txBody>
      </p:sp>
      <p:sp>
        <p:nvSpPr>
          <p:cNvPr id="218" name="Shape 218"/>
          <p:cNvSpPr/>
          <p:nvPr/>
        </p:nvSpPr>
        <p:spPr>
          <a:xfrm>
            <a:off x="6060151" y="3293418"/>
            <a:ext cx="1440900" cy="4245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Identificazione preFoG</a:t>
            </a:r>
            <a:endParaRPr/>
          </a:p>
        </p:txBody>
      </p:sp>
      <p:sp>
        <p:nvSpPr>
          <p:cNvPr id="219" name="Shape 219"/>
          <p:cNvSpPr/>
          <p:nvPr/>
        </p:nvSpPr>
        <p:spPr>
          <a:xfrm>
            <a:off x="6060151" y="4183816"/>
            <a:ext cx="1440900" cy="4245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dirty="0"/>
              <a:t>Stimolo </a:t>
            </a:r>
            <a:r>
              <a:rPr lang="it-IT" dirty="0"/>
              <a:t>sensoriale</a:t>
            </a:r>
            <a:endParaRPr dirty="0"/>
          </a:p>
        </p:txBody>
      </p:sp>
      <p:cxnSp>
        <p:nvCxnSpPr>
          <p:cNvPr id="220" name="Shape 220"/>
          <p:cNvCxnSpPr>
            <a:cxnSpLocks/>
            <a:stCxn id="215" idx="2"/>
            <a:endCxn id="214" idx="0"/>
          </p:cNvCxnSpPr>
          <p:nvPr/>
        </p:nvCxnSpPr>
        <p:spPr>
          <a:xfrm flipH="1">
            <a:off x="6776150" y="1275798"/>
            <a:ext cx="4450" cy="194013"/>
          </a:xfrm>
          <a:prstGeom prst="straightConnector1">
            <a:avLst/>
          </a:prstGeom>
          <a:noFill/>
          <a:ln w="9525" cap="flat" cmpd="sng">
            <a:solidFill>
              <a:srgbClr val="000000"/>
            </a:solidFill>
            <a:prstDash val="solid"/>
            <a:round/>
            <a:headEnd type="none" w="med" len="med"/>
            <a:tailEnd type="triangle" w="med" len="med"/>
          </a:ln>
        </p:spPr>
      </p:cxnSp>
      <p:cxnSp>
        <p:nvCxnSpPr>
          <p:cNvPr id="221" name="Shape 221"/>
          <p:cNvCxnSpPr>
            <a:cxnSpLocks/>
            <a:stCxn id="214" idx="2"/>
            <a:endCxn id="219" idx="0"/>
          </p:cNvCxnSpPr>
          <p:nvPr/>
        </p:nvCxnSpPr>
        <p:spPr>
          <a:xfrm>
            <a:off x="6776150" y="3943666"/>
            <a:ext cx="4451" cy="240150"/>
          </a:xfrm>
          <a:prstGeom prst="straightConnector1">
            <a:avLst/>
          </a:prstGeom>
          <a:noFill/>
          <a:ln w="9525" cap="flat" cmpd="sng">
            <a:solidFill>
              <a:srgbClr val="000000"/>
            </a:solidFill>
            <a:prstDash val="solid"/>
            <a:round/>
            <a:headEnd type="none" w="med" len="med"/>
            <a:tailEnd type="triangle" w="med" len="med"/>
          </a:ln>
        </p:spPr>
      </p:cxnSp>
      <p:cxnSp>
        <p:nvCxnSpPr>
          <p:cNvPr id="222" name="Shape 222"/>
          <p:cNvCxnSpPr>
            <a:stCxn id="216" idx="2"/>
            <a:endCxn id="217" idx="0"/>
          </p:cNvCxnSpPr>
          <p:nvPr/>
        </p:nvCxnSpPr>
        <p:spPr>
          <a:xfrm>
            <a:off x="6780601" y="2162556"/>
            <a:ext cx="0" cy="371400"/>
          </a:xfrm>
          <a:prstGeom prst="straightConnector1">
            <a:avLst/>
          </a:prstGeom>
          <a:noFill/>
          <a:ln w="9525" cap="flat" cmpd="sng">
            <a:solidFill>
              <a:srgbClr val="000000"/>
            </a:solidFill>
            <a:prstDash val="solid"/>
            <a:round/>
            <a:headEnd type="none" w="med" len="med"/>
            <a:tailEnd type="triangle" w="med" len="med"/>
          </a:ln>
        </p:spPr>
      </p:cxnSp>
      <p:cxnSp>
        <p:nvCxnSpPr>
          <p:cNvPr id="223" name="Shape 223"/>
          <p:cNvCxnSpPr>
            <a:stCxn id="217" idx="2"/>
            <a:endCxn id="218" idx="0"/>
          </p:cNvCxnSpPr>
          <p:nvPr/>
        </p:nvCxnSpPr>
        <p:spPr>
          <a:xfrm>
            <a:off x="6780601" y="2958574"/>
            <a:ext cx="0" cy="334800"/>
          </a:xfrm>
          <a:prstGeom prst="straightConnector1">
            <a:avLst/>
          </a:prstGeom>
          <a:noFill/>
          <a:ln w="9525" cap="flat" cmpd="sng">
            <a:solidFill>
              <a:srgbClr val="000000"/>
            </a:solidFill>
            <a:prstDash val="solid"/>
            <a:round/>
            <a:headEnd type="none" w="med" len="med"/>
            <a:tailEnd type="triangle" w="med" len="med"/>
          </a:ln>
        </p:spPr>
      </p:cxnSp>
      <p:sp>
        <p:nvSpPr>
          <p:cNvPr id="224" name="Shape 224"/>
          <p:cNvSpPr txBox="1"/>
          <p:nvPr/>
        </p:nvSpPr>
        <p:spPr>
          <a:xfrm>
            <a:off x="5983650" y="1454498"/>
            <a:ext cx="1642800" cy="17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1200" b="1"/>
              <a:t>Sistema Real-Time</a:t>
            </a:r>
            <a:endParaRPr sz="1200" b="1"/>
          </a:p>
        </p:txBody>
      </p:sp>
      <p:pic>
        <p:nvPicPr>
          <p:cNvPr id="225" name="Shape 225"/>
          <p:cNvPicPr preferRelativeResize="0"/>
          <p:nvPr/>
        </p:nvPicPr>
        <p:blipFill rotWithShape="1">
          <a:blip r:embed="rId3">
            <a:alphaModFix/>
          </a:blip>
          <a:srcRect l="30614" t="16623" r="31175" b="17146"/>
          <a:stretch/>
        </p:blipFill>
        <p:spPr>
          <a:xfrm>
            <a:off x="7501055" y="724625"/>
            <a:ext cx="373570" cy="357636"/>
          </a:xfrm>
          <a:prstGeom prst="rect">
            <a:avLst/>
          </a:prstGeom>
          <a:noFill/>
          <a:ln>
            <a:noFill/>
          </a:ln>
        </p:spPr>
      </p:pic>
      <p:cxnSp>
        <p:nvCxnSpPr>
          <p:cNvPr id="226" name="Shape 226"/>
          <p:cNvCxnSpPr>
            <a:stCxn id="207" idx="3"/>
            <a:endCxn id="217" idx="1"/>
          </p:cNvCxnSpPr>
          <p:nvPr/>
        </p:nvCxnSpPr>
        <p:spPr>
          <a:xfrm rot="10800000" flipH="1">
            <a:off x="5148338" y="2746400"/>
            <a:ext cx="911700" cy="1621800"/>
          </a:xfrm>
          <a:prstGeom prst="bentConnector3">
            <a:avLst>
              <a:gd name="adj1" fmla="val 50006"/>
            </a:avLst>
          </a:prstGeom>
          <a:noFill/>
          <a:ln w="9525" cap="flat" cmpd="sng">
            <a:solidFill>
              <a:schemeClr val="dk2"/>
            </a:solidFill>
            <a:prstDash val="solid"/>
            <a:round/>
            <a:headEnd type="none" w="med" len="med"/>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1000"/>
                                        <p:tgtEl>
                                          <p:spTgt spid="194"/>
                                        </p:tgtEl>
                                      </p:cBhvr>
                                    </p:animEffect>
                                  </p:childTnLst>
                                </p:cTn>
                              </p:par>
                              <p:par>
                                <p:cTn id="8" presetID="10" presetClass="entr" presetSubtype="0" fill="hold" nodeType="withEffect">
                                  <p:stCondLst>
                                    <p:cond delay="0"/>
                                  </p:stCondLst>
                                  <p:childTnLst>
                                    <p:set>
                                      <p:cBhvr>
                                        <p:cTn id="9" dur="1" fill="hold">
                                          <p:stCondLst>
                                            <p:cond delay="0"/>
                                          </p:stCondLst>
                                        </p:cTn>
                                        <p:tgtEl>
                                          <p:spTgt spid="195"/>
                                        </p:tgtEl>
                                        <p:attrNameLst>
                                          <p:attrName>style.visibility</p:attrName>
                                        </p:attrNameLst>
                                      </p:cBhvr>
                                      <p:to>
                                        <p:strVal val="visible"/>
                                      </p:to>
                                    </p:set>
                                    <p:animEffect transition="in" filter="fade">
                                      <p:cBhvr>
                                        <p:cTn id="10" dur="1000"/>
                                        <p:tgtEl>
                                          <p:spTgt spid="195"/>
                                        </p:tgtEl>
                                      </p:cBhvr>
                                    </p:animEffect>
                                  </p:childTnLst>
                                </p:cTn>
                              </p:par>
                              <p:par>
                                <p:cTn id="11" presetID="10" presetClass="entr" presetSubtype="0" fill="hold" nodeType="withEffect">
                                  <p:stCondLst>
                                    <p:cond delay="0"/>
                                  </p:stCondLst>
                                  <p:childTnLst>
                                    <p:set>
                                      <p:cBhvr>
                                        <p:cTn id="12" dur="1" fill="hold">
                                          <p:stCondLst>
                                            <p:cond delay="0"/>
                                          </p:stCondLst>
                                        </p:cTn>
                                        <p:tgtEl>
                                          <p:spTgt spid="196"/>
                                        </p:tgtEl>
                                        <p:attrNameLst>
                                          <p:attrName>style.visibility</p:attrName>
                                        </p:attrNameLst>
                                      </p:cBhvr>
                                      <p:to>
                                        <p:strVal val="visible"/>
                                      </p:to>
                                    </p:set>
                                    <p:animEffect transition="in" filter="fade">
                                      <p:cBhvr>
                                        <p:cTn id="13" dur="1000"/>
                                        <p:tgtEl>
                                          <p:spTgt spid="196"/>
                                        </p:tgtEl>
                                      </p:cBhvr>
                                    </p:animEffect>
                                  </p:childTnLst>
                                </p:cTn>
                              </p:par>
                              <p:par>
                                <p:cTn id="14" presetID="10" presetClass="entr" presetSubtype="0" fill="hold" nodeType="withEffect">
                                  <p:stCondLst>
                                    <p:cond delay="0"/>
                                  </p:stCondLst>
                                  <p:childTnLst>
                                    <p:set>
                                      <p:cBhvr>
                                        <p:cTn id="15" dur="1" fill="hold">
                                          <p:stCondLst>
                                            <p:cond delay="0"/>
                                          </p:stCondLst>
                                        </p:cTn>
                                        <p:tgtEl>
                                          <p:spTgt spid="197"/>
                                        </p:tgtEl>
                                        <p:attrNameLst>
                                          <p:attrName>style.visibility</p:attrName>
                                        </p:attrNameLst>
                                      </p:cBhvr>
                                      <p:to>
                                        <p:strVal val="visible"/>
                                      </p:to>
                                    </p:set>
                                    <p:animEffect transition="in" filter="fade">
                                      <p:cBhvr>
                                        <p:cTn id="16" dur="1000"/>
                                        <p:tgtEl>
                                          <p:spTgt spid="197"/>
                                        </p:tgtEl>
                                      </p:cBhvr>
                                    </p:animEffect>
                                  </p:childTnLst>
                                </p:cTn>
                              </p:par>
                              <p:par>
                                <p:cTn id="17" presetID="10" presetClass="entr" presetSubtype="0" fill="hold" nodeType="withEffect">
                                  <p:stCondLst>
                                    <p:cond delay="0"/>
                                  </p:stCondLst>
                                  <p:childTnLst>
                                    <p:set>
                                      <p:cBhvr>
                                        <p:cTn id="18" dur="1" fill="hold">
                                          <p:stCondLst>
                                            <p:cond delay="0"/>
                                          </p:stCondLst>
                                        </p:cTn>
                                        <p:tgtEl>
                                          <p:spTgt spid="198"/>
                                        </p:tgtEl>
                                        <p:attrNameLst>
                                          <p:attrName>style.visibility</p:attrName>
                                        </p:attrNameLst>
                                      </p:cBhvr>
                                      <p:to>
                                        <p:strVal val="visible"/>
                                      </p:to>
                                    </p:set>
                                    <p:animEffect transition="in" filter="fade">
                                      <p:cBhvr>
                                        <p:cTn id="19" dur="1000"/>
                                        <p:tgtEl>
                                          <p:spTgt spid="198"/>
                                        </p:tgtEl>
                                      </p:cBhvr>
                                    </p:animEffect>
                                  </p:childTnLst>
                                </p:cTn>
                              </p:par>
                              <p:par>
                                <p:cTn id="20" presetID="10" presetClass="entr" presetSubtype="0" fill="hold" nodeType="withEffect">
                                  <p:stCondLst>
                                    <p:cond delay="0"/>
                                  </p:stCondLst>
                                  <p:childTnLst>
                                    <p:set>
                                      <p:cBhvr>
                                        <p:cTn id="21" dur="1" fill="hold">
                                          <p:stCondLst>
                                            <p:cond delay="0"/>
                                          </p:stCondLst>
                                        </p:cTn>
                                        <p:tgtEl>
                                          <p:spTgt spid="199"/>
                                        </p:tgtEl>
                                        <p:attrNameLst>
                                          <p:attrName>style.visibility</p:attrName>
                                        </p:attrNameLst>
                                      </p:cBhvr>
                                      <p:to>
                                        <p:strVal val="visible"/>
                                      </p:to>
                                    </p:set>
                                    <p:animEffect transition="in" filter="fade">
                                      <p:cBhvr>
                                        <p:cTn id="22" dur="1000"/>
                                        <p:tgtEl>
                                          <p:spTgt spid="199"/>
                                        </p:tgtEl>
                                      </p:cBhvr>
                                    </p:animEffect>
                                  </p:childTnLst>
                                </p:cTn>
                              </p:par>
                              <p:par>
                                <p:cTn id="23" presetID="10" presetClass="entr" presetSubtype="0" fill="hold" nodeType="withEffect">
                                  <p:stCondLst>
                                    <p:cond delay="0"/>
                                  </p:stCondLst>
                                  <p:childTnLst>
                                    <p:set>
                                      <p:cBhvr>
                                        <p:cTn id="24" dur="1" fill="hold">
                                          <p:stCondLst>
                                            <p:cond delay="0"/>
                                          </p:stCondLst>
                                        </p:cTn>
                                        <p:tgtEl>
                                          <p:spTgt spid="200"/>
                                        </p:tgtEl>
                                        <p:attrNameLst>
                                          <p:attrName>style.visibility</p:attrName>
                                        </p:attrNameLst>
                                      </p:cBhvr>
                                      <p:to>
                                        <p:strVal val="visible"/>
                                      </p:to>
                                    </p:set>
                                    <p:animEffect transition="in" filter="fade">
                                      <p:cBhvr>
                                        <p:cTn id="25" dur="1000"/>
                                        <p:tgtEl>
                                          <p:spTgt spid="200"/>
                                        </p:tgtEl>
                                      </p:cBhvr>
                                    </p:animEffect>
                                  </p:childTnLst>
                                </p:cTn>
                              </p:par>
                              <p:par>
                                <p:cTn id="26" presetID="10" presetClass="entr" presetSubtype="0" fill="hold" nodeType="withEffect">
                                  <p:stCondLst>
                                    <p:cond delay="0"/>
                                  </p:stCondLst>
                                  <p:childTnLst>
                                    <p:set>
                                      <p:cBhvr>
                                        <p:cTn id="27" dur="1" fill="hold">
                                          <p:stCondLst>
                                            <p:cond delay="0"/>
                                          </p:stCondLst>
                                        </p:cTn>
                                        <p:tgtEl>
                                          <p:spTgt spid="201"/>
                                        </p:tgtEl>
                                        <p:attrNameLst>
                                          <p:attrName>style.visibility</p:attrName>
                                        </p:attrNameLst>
                                      </p:cBhvr>
                                      <p:to>
                                        <p:strVal val="visible"/>
                                      </p:to>
                                    </p:set>
                                    <p:animEffect transition="in" filter="fade">
                                      <p:cBhvr>
                                        <p:cTn id="28" dur="1000"/>
                                        <p:tgtEl>
                                          <p:spTgt spid="201"/>
                                        </p:tgtEl>
                                      </p:cBhvr>
                                    </p:animEffect>
                                  </p:childTnLst>
                                </p:cTn>
                              </p:par>
                              <p:par>
                                <p:cTn id="29" presetID="10" presetClass="entr" presetSubtype="0" fill="hold" nodeType="withEffect">
                                  <p:stCondLst>
                                    <p:cond delay="0"/>
                                  </p:stCondLst>
                                  <p:childTnLst>
                                    <p:set>
                                      <p:cBhvr>
                                        <p:cTn id="30" dur="1" fill="hold">
                                          <p:stCondLst>
                                            <p:cond delay="0"/>
                                          </p:stCondLst>
                                        </p:cTn>
                                        <p:tgtEl>
                                          <p:spTgt spid="202"/>
                                        </p:tgtEl>
                                        <p:attrNameLst>
                                          <p:attrName>style.visibility</p:attrName>
                                        </p:attrNameLst>
                                      </p:cBhvr>
                                      <p:to>
                                        <p:strVal val="visible"/>
                                      </p:to>
                                    </p:set>
                                    <p:animEffect transition="in" filter="fade">
                                      <p:cBhvr>
                                        <p:cTn id="31" dur="1000"/>
                                        <p:tgtEl>
                                          <p:spTgt spid="202"/>
                                        </p:tgtEl>
                                      </p:cBhvr>
                                    </p:animEffect>
                                  </p:childTnLst>
                                </p:cTn>
                              </p:par>
                              <p:par>
                                <p:cTn id="32" presetID="10" presetClass="entr" presetSubtype="0" fill="hold" nodeType="withEffect">
                                  <p:stCondLst>
                                    <p:cond delay="0"/>
                                  </p:stCondLst>
                                  <p:childTnLst>
                                    <p:set>
                                      <p:cBhvr>
                                        <p:cTn id="33" dur="1" fill="hold">
                                          <p:stCondLst>
                                            <p:cond delay="0"/>
                                          </p:stCondLst>
                                        </p:cTn>
                                        <p:tgtEl>
                                          <p:spTgt spid="203"/>
                                        </p:tgtEl>
                                        <p:attrNameLst>
                                          <p:attrName>style.visibility</p:attrName>
                                        </p:attrNameLst>
                                      </p:cBhvr>
                                      <p:to>
                                        <p:strVal val="visible"/>
                                      </p:to>
                                    </p:set>
                                    <p:animEffect transition="in" filter="fade">
                                      <p:cBhvr>
                                        <p:cTn id="34" dur="1000"/>
                                        <p:tgtEl>
                                          <p:spTgt spid="20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4"/>
                                        </p:tgtEl>
                                        <p:attrNameLst>
                                          <p:attrName>style.visibility</p:attrName>
                                        </p:attrNameLst>
                                      </p:cBhvr>
                                      <p:to>
                                        <p:strVal val="visible"/>
                                      </p:to>
                                    </p:set>
                                    <p:animEffect transition="in" filter="fade">
                                      <p:cBhvr>
                                        <p:cTn id="39" dur="1000"/>
                                        <p:tgtEl>
                                          <p:spTgt spid="204"/>
                                        </p:tgtEl>
                                      </p:cBhvr>
                                    </p:animEffect>
                                  </p:childTnLst>
                                </p:cTn>
                              </p:par>
                              <p:par>
                                <p:cTn id="40" presetID="10" presetClass="entr" presetSubtype="0" fill="hold" nodeType="withEffect">
                                  <p:stCondLst>
                                    <p:cond delay="0"/>
                                  </p:stCondLst>
                                  <p:childTnLst>
                                    <p:set>
                                      <p:cBhvr>
                                        <p:cTn id="41" dur="1" fill="hold">
                                          <p:stCondLst>
                                            <p:cond delay="0"/>
                                          </p:stCondLst>
                                        </p:cTn>
                                        <p:tgtEl>
                                          <p:spTgt spid="205"/>
                                        </p:tgtEl>
                                        <p:attrNameLst>
                                          <p:attrName>style.visibility</p:attrName>
                                        </p:attrNameLst>
                                      </p:cBhvr>
                                      <p:to>
                                        <p:strVal val="visible"/>
                                      </p:to>
                                    </p:set>
                                    <p:animEffect transition="in" filter="fade">
                                      <p:cBhvr>
                                        <p:cTn id="42" dur="1000"/>
                                        <p:tgtEl>
                                          <p:spTgt spid="205"/>
                                        </p:tgtEl>
                                      </p:cBhvr>
                                    </p:animEffect>
                                  </p:childTnLst>
                                </p:cTn>
                              </p:par>
                              <p:par>
                                <p:cTn id="43" presetID="10" presetClass="entr" presetSubtype="0" fill="hold" nodeType="withEffect">
                                  <p:stCondLst>
                                    <p:cond delay="0"/>
                                  </p:stCondLst>
                                  <p:childTnLst>
                                    <p:set>
                                      <p:cBhvr>
                                        <p:cTn id="44" dur="1" fill="hold">
                                          <p:stCondLst>
                                            <p:cond delay="0"/>
                                          </p:stCondLst>
                                        </p:cTn>
                                        <p:tgtEl>
                                          <p:spTgt spid="206"/>
                                        </p:tgtEl>
                                        <p:attrNameLst>
                                          <p:attrName>style.visibility</p:attrName>
                                        </p:attrNameLst>
                                      </p:cBhvr>
                                      <p:to>
                                        <p:strVal val="visible"/>
                                      </p:to>
                                    </p:set>
                                    <p:animEffect transition="in" filter="fade">
                                      <p:cBhvr>
                                        <p:cTn id="45" dur="1000"/>
                                        <p:tgtEl>
                                          <p:spTgt spid="206"/>
                                        </p:tgtEl>
                                      </p:cBhvr>
                                    </p:animEffect>
                                  </p:childTnLst>
                                </p:cTn>
                              </p:par>
                              <p:par>
                                <p:cTn id="46" presetID="10" presetClass="entr" presetSubtype="0" fill="hold" nodeType="withEffect">
                                  <p:stCondLst>
                                    <p:cond delay="0"/>
                                  </p:stCondLst>
                                  <p:childTnLst>
                                    <p:set>
                                      <p:cBhvr>
                                        <p:cTn id="47" dur="1" fill="hold">
                                          <p:stCondLst>
                                            <p:cond delay="0"/>
                                          </p:stCondLst>
                                        </p:cTn>
                                        <p:tgtEl>
                                          <p:spTgt spid="207"/>
                                        </p:tgtEl>
                                        <p:attrNameLst>
                                          <p:attrName>style.visibility</p:attrName>
                                        </p:attrNameLst>
                                      </p:cBhvr>
                                      <p:to>
                                        <p:strVal val="visible"/>
                                      </p:to>
                                    </p:set>
                                    <p:animEffect transition="in" filter="fade">
                                      <p:cBhvr>
                                        <p:cTn id="48" dur="1000"/>
                                        <p:tgtEl>
                                          <p:spTgt spid="207"/>
                                        </p:tgtEl>
                                      </p:cBhvr>
                                    </p:animEffect>
                                  </p:childTnLst>
                                </p:cTn>
                              </p:par>
                              <p:par>
                                <p:cTn id="49" presetID="10" presetClass="entr" presetSubtype="0" fill="hold" nodeType="withEffect">
                                  <p:stCondLst>
                                    <p:cond delay="0"/>
                                  </p:stCondLst>
                                  <p:childTnLst>
                                    <p:set>
                                      <p:cBhvr>
                                        <p:cTn id="50" dur="1" fill="hold">
                                          <p:stCondLst>
                                            <p:cond delay="0"/>
                                          </p:stCondLst>
                                        </p:cTn>
                                        <p:tgtEl>
                                          <p:spTgt spid="208"/>
                                        </p:tgtEl>
                                        <p:attrNameLst>
                                          <p:attrName>style.visibility</p:attrName>
                                        </p:attrNameLst>
                                      </p:cBhvr>
                                      <p:to>
                                        <p:strVal val="visible"/>
                                      </p:to>
                                    </p:set>
                                    <p:animEffect transition="in" filter="fade">
                                      <p:cBhvr>
                                        <p:cTn id="51" dur="1000"/>
                                        <p:tgtEl>
                                          <p:spTgt spid="208"/>
                                        </p:tgtEl>
                                      </p:cBhvr>
                                    </p:animEffect>
                                  </p:childTnLst>
                                </p:cTn>
                              </p:par>
                              <p:par>
                                <p:cTn id="52" presetID="10" presetClass="entr" presetSubtype="0" fill="hold" nodeType="withEffect">
                                  <p:stCondLst>
                                    <p:cond delay="0"/>
                                  </p:stCondLst>
                                  <p:childTnLst>
                                    <p:set>
                                      <p:cBhvr>
                                        <p:cTn id="53" dur="1" fill="hold">
                                          <p:stCondLst>
                                            <p:cond delay="0"/>
                                          </p:stCondLst>
                                        </p:cTn>
                                        <p:tgtEl>
                                          <p:spTgt spid="212"/>
                                        </p:tgtEl>
                                        <p:attrNameLst>
                                          <p:attrName>style.visibility</p:attrName>
                                        </p:attrNameLst>
                                      </p:cBhvr>
                                      <p:to>
                                        <p:strVal val="visible"/>
                                      </p:to>
                                    </p:set>
                                    <p:animEffect transition="in" filter="fade">
                                      <p:cBhvr>
                                        <p:cTn id="54" dur="1000"/>
                                        <p:tgtEl>
                                          <p:spTgt spid="212"/>
                                        </p:tgtEl>
                                      </p:cBhvr>
                                    </p:animEffect>
                                  </p:childTnLst>
                                </p:cTn>
                              </p:par>
                              <p:par>
                                <p:cTn id="55" presetID="10" presetClass="entr" presetSubtype="0" fill="hold" nodeType="withEffect">
                                  <p:stCondLst>
                                    <p:cond delay="0"/>
                                  </p:stCondLst>
                                  <p:childTnLst>
                                    <p:set>
                                      <p:cBhvr>
                                        <p:cTn id="56" dur="1" fill="hold">
                                          <p:stCondLst>
                                            <p:cond delay="0"/>
                                          </p:stCondLst>
                                        </p:cTn>
                                        <p:tgtEl>
                                          <p:spTgt spid="209"/>
                                        </p:tgtEl>
                                        <p:attrNameLst>
                                          <p:attrName>style.visibility</p:attrName>
                                        </p:attrNameLst>
                                      </p:cBhvr>
                                      <p:to>
                                        <p:strVal val="visible"/>
                                      </p:to>
                                    </p:set>
                                    <p:animEffect transition="in" filter="fade">
                                      <p:cBhvr>
                                        <p:cTn id="57" dur="1000"/>
                                        <p:tgtEl>
                                          <p:spTgt spid="209"/>
                                        </p:tgtEl>
                                      </p:cBhvr>
                                    </p:animEffect>
                                  </p:childTnLst>
                                </p:cTn>
                              </p:par>
                              <p:par>
                                <p:cTn id="58" presetID="10" presetClass="entr" presetSubtype="0" fill="hold" nodeType="withEffect">
                                  <p:stCondLst>
                                    <p:cond delay="0"/>
                                  </p:stCondLst>
                                  <p:childTnLst>
                                    <p:set>
                                      <p:cBhvr>
                                        <p:cTn id="59" dur="1" fill="hold">
                                          <p:stCondLst>
                                            <p:cond delay="0"/>
                                          </p:stCondLst>
                                        </p:cTn>
                                        <p:tgtEl>
                                          <p:spTgt spid="210"/>
                                        </p:tgtEl>
                                        <p:attrNameLst>
                                          <p:attrName>style.visibility</p:attrName>
                                        </p:attrNameLst>
                                      </p:cBhvr>
                                      <p:to>
                                        <p:strVal val="visible"/>
                                      </p:to>
                                    </p:set>
                                    <p:animEffect transition="in" filter="fade">
                                      <p:cBhvr>
                                        <p:cTn id="60" dur="1000"/>
                                        <p:tgtEl>
                                          <p:spTgt spid="210"/>
                                        </p:tgtEl>
                                      </p:cBhvr>
                                    </p:animEffect>
                                  </p:childTnLst>
                                </p:cTn>
                              </p:par>
                              <p:par>
                                <p:cTn id="61" presetID="10" presetClass="entr" presetSubtype="0" fill="hold" nodeType="withEffect">
                                  <p:stCondLst>
                                    <p:cond delay="0"/>
                                  </p:stCondLst>
                                  <p:childTnLst>
                                    <p:set>
                                      <p:cBhvr>
                                        <p:cTn id="62" dur="1" fill="hold">
                                          <p:stCondLst>
                                            <p:cond delay="0"/>
                                          </p:stCondLst>
                                        </p:cTn>
                                        <p:tgtEl>
                                          <p:spTgt spid="211"/>
                                        </p:tgtEl>
                                        <p:attrNameLst>
                                          <p:attrName>style.visibility</p:attrName>
                                        </p:attrNameLst>
                                      </p:cBhvr>
                                      <p:to>
                                        <p:strVal val="visible"/>
                                      </p:to>
                                    </p:set>
                                    <p:animEffect transition="in" filter="fade">
                                      <p:cBhvr>
                                        <p:cTn id="63" dur="1000"/>
                                        <p:tgtEl>
                                          <p:spTgt spid="211"/>
                                        </p:tgtEl>
                                      </p:cBhvr>
                                    </p:animEffect>
                                  </p:childTnLst>
                                </p:cTn>
                              </p:par>
                              <p:par>
                                <p:cTn id="64" presetID="10" presetClass="entr" presetSubtype="0" fill="hold" nodeType="withEffect">
                                  <p:stCondLst>
                                    <p:cond delay="0"/>
                                  </p:stCondLst>
                                  <p:childTnLst>
                                    <p:set>
                                      <p:cBhvr>
                                        <p:cTn id="65" dur="1" fill="hold">
                                          <p:stCondLst>
                                            <p:cond delay="0"/>
                                          </p:stCondLst>
                                        </p:cTn>
                                        <p:tgtEl>
                                          <p:spTgt spid="213"/>
                                        </p:tgtEl>
                                        <p:attrNameLst>
                                          <p:attrName>style.visibility</p:attrName>
                                        </p:attrNameLst>
                                      </p:cBhvr>
                                      <p:to>
                                        <p:strVal val="visible"/>
                                      </p:to>
                                    </p:set>
                                    <p:animEffect transition="in" filter="fade">
                                      <p:cBhvr>
                                        <p:cTn id="66" dur="1000"/>
                                        <p:tgtEl>
                                          <p:spTgt spid="21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14"/>
                                        </p:tgtEl>
                                        <p:attrNameLst>
                                          <p:attrName>style.visibility</p:attrName>
                                        </p:attrNameLst>
                                      </p:cBhvr>
                                      <p:to>
                                        <p:strVal val="visible"/>
                                      </p:to>
                                    </p:set>
                                    <p:animEffect transition="in" filter="fade">
                                      <p:cBhvr>
                                        <p:cTn id="71" dur="1000"/>
                                        <p:tgtEl>
                                          <p:spTgt spid="214"/>
                                        </p:tgtEl>
                                      </p:cBhvr>
                                    </p:animEffect>
                                  </p:childTnLst>
                                </p:cTn>
                              </p:par>
                              <p:par>
                                <p:cTn id="72" presetID="10" presetClass="entr" presetSubtype="0" fill="hold" nodeType="withEffect">
                                  <p:stCondLst>
                                    <p:cond delay="0"/>
                                  </p:stCondLst>
                                  <p:childTnLst>
                                    <p:set>
                                      <p:cBhvr>
                                        <p:cTn id="73" dur="1" fill="hold">
                                          <p:stCondLst>
                                            <p:cond delay="0"/>
                                          </p:stCondLst>
                                        </p:cTn>
                                        <p:tgtEl>
                                          <p:spTgt spid="215"/>
                                        </p:tgtEl>
                                        <p:attrNameLst>
                                          <p:attrName>style.visibility</p:attrName>
                                        </p:attrNameLst>
                                      </p:cBhvr>
                                      <p:to>
                                        <p:strVal val="visible"/>
                                      </p:to>
                                    </p:set>
                                    <p:animEffect transition="in" filter="fade">
                                      <p:cBhvr>
                                        <p:cTn id="74" dur="1000"/>
                                        <p:tgtEl>
                                          <p:spTgt spid="215"/>
                                        </p:tgtEl>
                                      </p:cBhvr>
                                    </p:animEffect>
                                  </p:childTnLst>
                                </p:cTn>
                              </p:par>
                              <p:par>
                                <p:cTn id="75" presetID="10" presetClass="entr" presetSubtype="0" fill="hold" nodeType="withEffect">
                                  <p:stCondLst>
                                    <p:cond delay="0"/>
                                  </p:stCondLst>
                                  <p:childTnLst>
                                    <p:set>
                                      <p:cBhvr>
                                        <p:cTn id="76" dur="1" fill="hold">
                                          <p:stCondLst>
                                            <p:cond delay="0"/>
                                          </p:stCondLst>
                                        </p:cTn>
                                        <p:tgtEl>
                                          <p:spTgt spid="216"/>
                                        </p:tgtEl>
                                        <p:attrNameLst>
                                          <p:attrName>style.visibility</p:attrName>
                                        </p:attrNameLst>
                                      </p:cBhvr>
                                      <p:to>
                                        <p:strVal val="visible"/>
                                      </p:to>
                                    </p:set>
                                    <p:animEffect transition="in" filter="fade">
                                      <p:cBhvr>
                                        <p:cTn id="77" dur="1000"/>
                                        <p:tgtEl>
                                          <p:spTgt spid="216"/>
                                        </p:tgtEl>
                                      </p:cBhvr>
                                    </p:animEffect>
                                  </p:childTnLst>
                                </p:cTn>
                              </p:par>
                              <p:par>
                                <p:cTn id="78" presetID="10" presetClass="entr" presetSubtype="0" fill="hold" nodeType="withEffect">
                                  <p:stCondLst>
                                    <p:cond delay="0"/>
                                  </p:stCondLst>
                                  <p:childTnLst>
                                    <p:set>
                                      <p:cBhvr>
                                        <p:cTn id="79" dur="1" fill="hold">
                                          <p:stCondLst>
                                            <p:cond delay="0"/>
                                          </p:stCondLst>
                                        </p:cTn>
                                        <p:tgtEl>
                                          <p:spTgt spid="217"/>
                                        </p:tgtEl>
                                        <p:attrNameLst>
                                          <p:attrName>style.visibility</p:attrName>
                                        </p:attrNameLst>
                                      </p:cBhvr>
                                      <p:to>
                                        <p:strVal val="visible"/>
                                      </p:to>
                                    </p:set>
                                    <p:animEffect transition="in" filter="fade">
                                      <p:cBhvr>
                                        <p:cTn id="80" dur="1000"/>
                                        <p:tgtEl>
                                          <p:spTgt spid="217"/>
                                        </p:tgtEl>
                                      </p:cBhvr>
                                    </p:animEffect>
                                  </p:childTnLst>
                                </p:cTn>
                              </p:par>
                              <p:par>
                                <p:cTn id="81" presetID="10" presetClass="entr" presetSubtype="0" fill="hold" nodeType="withEffect">
                                  <p:stCondLst>
                                    <p:cond delay="0"/>
                                  </p:stCondLst>
                                  <p:childTnLst>
                                    <p:set>
                                      <p:cBhvr>
                                        <p:cTn id="82" dur="1" fill="hold">
                                          <p:stCondLst>
                                            <p:cond delay="0"/>
                                          </p:stCondLst>
                                        </p:cTn>
                                        <p:tgtEl>
                                          <p:spTgt spid="218"/>
                                        </p:tgtEl>
                                        <p:attrNameLst>
                                          <p:attrName>style.visibility</p:attrName>
                                        </p:attrNameLst>
                                      </p:cBhvr>
                                      <p:to>
                                        <p:strVal val="visible"/>
                                      </p:to>
                                    </p:set>
                                    <p:animEffect transition="in" filter="fade">
                                      <p:cBhvr>
                                        <p:cTn id="83" dur="1000"/>
                                        <p:tgtEl>
                                          <p:spTgt spid="218"/>
                                        </p:tgtEl>
                                      </p:cBhvr>
                                    </p:animEffect>
                                  </p:childTnLst>
                                </p:cTn>
                              </p:par>
                              <p:par>
                                <p:cTn id="84" presetID="10" presetClass="entr" presetSubtype="0" fill="hold" nodeType="withEffect">
                                  <p:stCondLst>
                                    <p:cond delay="0"/>
                                  </p:stCondLst>
                                  <p:childTnLst>
                                    <p:set>
                                      <p:cBhvr>
                                        <p:cTn id="85" dur="1" fill="hold">
                                          <p:stCondLst>
                                            <p:cond delay="0"/>
                                          </p:stCondLst>
                                        </p:cTn>
                                        <p:tgtEl>
                                          <p:spTgt spid="219"/>
                                        </p:tgtEl>
                                        <p:attrNameLst>
                                          <p:attrName>style.visibility</p:attrName>
                                        </p:attrNameLst>
                                      </p:cBhvr>
                                      <p:to>
                                        <p:strVal val="visible"/>
                                      </p:to>
                                    </p:set>
                                    <p:animEffect transition="in" filter="fade">
                                      <p:cBhvr>
                                        <p:cTn id="86" dur="1000"/>
                                        <p:tgtEl>
                                          <p:spTgt spid="219"/>
                                        </p:tgtEl>
                                      </p:cBhvr>
                                    </p:animEffect>
                                  </p:childTnLst>
                                </p:cTn>
                              </p:par>
                              <p:par>
                                <p:cTn id="87" presetID="10" presetClass="entr" presetSubtype="0" fill="hold" nodeType="withEffect">
                                  <p:stCondLst>
                                    <p:cond delay="0"/>
                                  </p:stCondLst>
                                  <p:childTnLst>
                                    <p:set>
                                      <p:cBhvr>
                                        <p:cTn id="88" dur="1" fill="hold">
                                          <p:stCondLst>
                                            <p:cond delay="0"/>
                                          </p:stCondLst>
                                        </p:cTn>
                                        <p:tgtEl>
                                          <p:spTgt spid="220"/>
                                        </p:tgtEl>
                                        <p:attrNameLst>
                                          <p:attrName>style.visibility</p:attrName>
                                        </p:attrNameLst>
                                      </p:cBhvr>
                                      <p:to>
                                        <p:strVal val="visible"/>
                                      </p:to>
                                    </p:set>
                                    <p:animEffect transition="in" filter="fade">
                                      <p:cBhvr>
                                        <p:cTn id="89" dur="1000"/>
                                        <p:tgtEl>
                                          <p:spTgt spid="220"/>
                                        </p:tgtEl>
                                      </p:cBhvr>
                                    </p:animEffect>
                                  </p:childTnLst>
                                </p:cTn>
                              </p:par>
                              <p:par>
                                <p:cTn id="90" presetID="10" presetClass="entr" presetSubtype="0" fill="hold" nodeType="withEffect">
                                  <p:stCondLst>
                                    <p:cond delay="0"/>
                                  </p:stCondLst>
                                  <p:childTnLst>
                                    <p:set>
                                      <p:cBhvr>
                                        <p:cTn id="91" dur="1" fill="hold">
                                          <p:stCondLst>
                                            <p:cond delay="0"/>
                                          </p:stCondLst>
                                        </p:cTn>
                                        <p:tgtEl>
                                          <p:spTgt spid="221"/>
                                        </p:tgtEl>
                                        <p:attrNameLst>
                                          <p:attrName>style.visibility</p:attrName>
                                        </p:attrNameLst>
                                      </p:cBhvr>
                                      <p:to>
                                        <p:strVal val="visible"/>
                                      </p:to>
                                    </p:set>
                                    <p:animEffect transition="in" filter="fade">
                                      <p:cBhvr>
                                        <p:cTn id="92" dur="1000"/>
                                        <p:tgtEl>
                                          <p:spTgt spid="221"/>
                                        </p:tgtEl>
                                      </p:cBhvr>
                                    </p:animEffect>
                                  </p:childTnLst>
                                </p:cTn>
                              </p:par>
                              <p:par>
                                <p:cTn id="93" presetID="10" presetClass="entr" presetSubtype="0" fill="hold" nodeType="withEffect">
                                  <p:stCondLst>
                                    <p:cond delay="0"/>
                                  </p:stCondLst>
                                  <p:childTnLst>
                                    <p:set>
                                      <p:cBhvr>
                                        <p:cTn id="94" dur="1" fill="hold">
                                          <p:stCondLst>
                                            <p:cond delay="0"/>
                                          </p:stCondLst>
                                        </p:cTn>
                                        <p:tgtEl>
                                          <p:spTgt spid="222"/>
                                        </p:tgtEl>
                                        <p:attrNameLst>
                                          <p:attrName>style.visibility</p:attrName>
                                        </p:attrNameLst>
                                      </p:cBhvr>
                                      <p:to>
                                        <p:strVal val="visible"/>
                                      </p:to>
                                    </p:set>
                                    <p:animEffect transition="in" filter="fade">
                                      <p:cBhvr>
                                        <p:cTn id="95" dur="1000"/>
                                        <p:tgtEl>
                                          <p:spTgt spid="222"/>
                                        </p:tgtEl>
                                      </p:cBhvr>
                                    </p:animEffect>
                                  </p:childTnLst>
                                </p:cTn>
                              </p:par>
                              <p:par>
                                <p:cTn id="96" presetID="10" presetClass="entr" presetSubtype="0" fill="hold" nodeType="withEffect">
                                  <p:stCondLst>
                                    <p:cond delay="0"/>
                                  </p:stCondLst>
                                  <p:childTnLst>
                                    <p:set>
                                      <p:cBhvr>
                                        <p:cTn id="97" dur="1" fill="hold">
                                          <p:stCondLst>
                                            <p:cond delay="0"/>
                                          </p:stCondLst>
                                        </p:cTn>
                                        <p:tgtEl>
                                          <p:spTgt spid="223"/>
                                        </p:tgtEl>
                                        <p:attrNameLst>
                                          <p:attrName>style.visibility</p:attrName>
                                        </p:attrNameLst>
                                      </p:cBhvr>
                                      <p:to>
                                        <p:strVal val="visible"/>
                                      </p:to>
                                    </p:set>
                                    <p:animEffect transition="in" filter="fade">
                                      <p:cBhvr>
                                        <p:cTn id="98" dur="1000"/>
                                        <p:tgtEl>
                                          <p:spTgt spid="223"/>
                                        </p:tgtEl>
                                      </p:cBhvr>
                                    </p:animEffect>
                                  </p:childTnLst>
                                </p:cTn>
                              </p:par>
                              <p:par>
                                <p:cTn id="99" presetID="10" presetClass="entr" presetSubtype="0" fill="hold" nodeType="withEffect">
                                  <p:stCondLst>
                                    <p:cond delay="0"/>
                                  </p:stCondLst>
                                  <p:childTnLst>
                                    <p:set>
                                      <p:cBhvr>
                                        <p:cTn id="100" dur="1" fill="hold">
                                          <p:stCondLst>
                                            <p:cond delay="0"/>
                                          </p:stCondLst>
                                        </p:cTn>
                                        <p:tgtEl>
                                          <p:spTgt spid="224"/>
                                        </p:tgtEl>
                                        <p:attrNameLst>
                                          <p:attrName>style.visibility</p:attrName>
                                        </p:attrNameLst>
                                      </p:cBhvr>
                                      <p:to>
                                        <p:strVal val="visible"/>
                                      </p:to>
                                    </p:set>
                                    <p:animEffect transition="in" filter="fade">
                                      <p:cBhvr>
                                        <p:cTn id="101" dur="1000"/>
                                        <p:tgtEl>
                                          <p:spTgt spid="224"/>
                                        </p:tgtEl>
                                      </p:cBhvr>
                                    </p:animEffect>
                                  </p:childTnLst>
                                </p:cTn>
                              </p:par>
                              <p:par>
                                <p:cTn id="102" presetID="10" presetClass="entr" presetSubtype="0" fill="hold" nodeType="withEffect">
                                  <p:stCondLst>
                                    <p:cond delay="0"/>
                                  </p:stCondLst>
                                  <p:childTnLst>
                                    <p:set>
                                      <p:cBhvr>
                                        <p:cTn id="103" dur="1" fill="hold">
                                          <p:stCondLst>
                                            <p:cond delay="0"/>
                                          </p:stCondLst>
                                        </p:cTn>
                                        <p:tgtEl>
                                          <p:spTgt spid="225"/>
                                        </p:tgtEl>
                                        <p:attrNameLst>
                                          <p:attrName>style.visibility</p:attrName>
                                        </p:attrNameLst>
                                      </p:cBhvr>
                                      <p:to>
                                        <p:strVal val="visible"/>
                                      </p:to>
                                    </p:set>
                                    <p:animEffect transition="in" filter="fade">
                                      <p:cBhvr>
                                        <p:cTn id="104" dur="1000"/>
                                        <p:tgtEl>
                                          <p:spTgt spid="225"/>
                                        </p:tgtEl>
                                      </p:cBhvr>
                                    </p:animEffect>
                                  </p:childTnLst>
                                </p:cTn>
                              </p:par>
                              <p:par>
                                <p:cTn id="105" presetID="10" presetClass="entr" presetSubtype="0" fill="hold" nodeType="withEffect">
                                  <p:stCondLst>
                                    <p:cond delay="0"/>
                                  </p:stCondLst>
                                  <p:childTnLst>
                                    <p:set>
                                      <p:cBhvr>
                                        <p:cTn id="106" dur="1" fill="hold">
                                          <p:stCondLst>
                                            <p:cond delay="0"/>
                                          </p:stCondLst>
                                        </p:cTn>
                                        <p:tgtEl>
                                          <p:spTgt spid="226"/>
                                        </p:tgtEl>
                                        <p:attrNameLst>
                                          <p:attrName>style.visibility</p:attrName>
                                        </p:attrNameLst>
                                      </p:cBhvr>
                                      <p:to>
                                        <p:strVal val="visible"/>
                                      </p:to>
                                    </p:set>
                                    <p:animEffect transition="in" filter="fade">
                                      <p:cBhvr>
                                        <p:cTn id="107" dur="10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819150" y="327000"/>
            <a:ext cx="7505700" cy="9546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it" dirty="0"/>
              <a:t>Metodologia - Fase 1</a:t>
            </a:r>
            <a:endParaRPr dirty="0"/>
          </a:p>
        </p:txBody>
      </p:sp>
      <p:sp>
        <p:nvSpPr>
          <p:cNvPr id="232" name="Shape 232"/>
          <p:cNvSpPr/>
          <p:nvPr/>
        </p:nvSpPr>
        <p:spPr>
          <a:xfrm>
            <a:off x="1062200" y="2070175"/>
            <a:ext cx="798150" cy="620775"/>
          </a:xfrm>
          <a:prstGeom prst="flowChartMagneticDisk">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it" sz="1000"/>
              <a:t>DATASET</a:t>
            </a:r>
            <a:endParaRPr sz="1000"/>
          </a:p>
        </p:txBody>
      </p:sp>
      <p:sp>
        <p:nvSpPr>
          <p:cNvPr id="233" name="Shape 233"/>
          <p:cNvSpPr/>
          <p:nvPr/>
        </p:nvSpPr>
        <p:spPr>
          <a:xfrm>
            <a:off x="490200" y="1076040"/>
            <a:ext cx="798150" cy="654875"/>
          </a:xfrm>
          <a:prstGeom prst="flowChartPreparat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900" dirty="0"/>
              <a:t>X,Y,Z ACC</a:t>
            </a:r>
            <a:endParaRPr sz="900" dirty="0"/>
          </a:p>
        </p:txBody>
      </p:sp>
      <p:sp>
        <p:nvSpPr>
          <p:cNvPr id="234" name="Shape 234"/>
          <p:cNvSpPr/>
          <p:nvPr/>
        </p:nvSpPr>
        <p:spPr>
          <a:xfrm>
            <a:off x="1461275" y="1083808"/>
            <a:ext cx="1165100" cy="654875"/>
          </a:xfrm>
          <a:prstGeom prst="flowChartPreparat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IT" sz="700" dirty="0"/>
              <a:t>ETICHETTE </a:t>
            </a:r>
            <a:r>
              <a:rPr lang="it" sz="700" dirty="0"/>
              <a:t>MEDICO</a:t>
            </a:r>
            <a:endParaRPr sz="700" dirty="0"/>
          </a:p>
        </p:txBody>
      </p:sp>
      <p:cxnSp>
        <p:nvCxnSpPr>
          <p:cNvPr id="235" name="Shape 235"/>
          <p:cNvCxnSpPr>
            <a:cxnSpLocks/>
            <a:stCxn id="234" idx="2"/>
            <a:endCxn id="232" idx="1"/>
          </p:cNvCxnSpPr>
          <p:nvPr/>
        </p:nvCxnSpPr>
        <p:spPr>
          <a:xfrm flipH="1">
            <a:off x="1461275" y="1738683"/>
            <a:ext cx="582550" cy="331492"/>
          </a:xfrm>
          <a:prstGeom prst="straightConnector1">
            <a:avLst/>
          </a:prstGeom>
          <a:noFill/>
          <a:ln w="9525" cap="flat" cmpd="sng">
            <a:solidFill>
              <a:schemeClr val="dk2"/>
            </a:solidFill>
            <a:prstDash val="solid"/>
            <a:round/>
            <a:headEnd type="none" w="med" len="med"/>
            <a:tailEnd type="triangle" w="med" len="med"/>
          </a:ln>
        </p:spPr>
      </p:cxnSp>
      <p:cxnSp>
        <p:nvCxnSpPr>
          <p:cNvPr id="236" name="Shape 236"/>
          <p:cNvCxnSpPr>
            <a:stCxn id="233" idx="2"/>
            <a:endCxn id="232" idx="1"/>
          </p:cNvCxnSpPr>
          <p:nvPr/>
        </p:nvCxnSpPr>
        <p:spPr>
          <a:xfrm>
            <a:off x="889275" y="1730915"/>
            <a:ext cx="572000" cy="339260"/>
          </a:xfrm>
          <a:prstGeom prst="straightConnector1">
            <a:avLst/>
          </a:prstGeom>
          <a:noFill/>
          <a:ln w="9525" cap="flat" cmpd="sng">
            <a:solidFill>
              <a:schemeClr val="dk2"/>
            </a:solidFill>
            <a:prstDash val="solid"/>
            <a:round/>
            <a:headEnd type="none" w="med" len="med"/>
            <a:tailEnd type="triangle" w="med" len="med"/>
          </a:ln>
        </p:spPr>
      </p:cxnSp>
      <p:sp>
        <p:nvSpPr>
          <p:cNvPr id="237" name="Shape 237"/>
          <p:cNvSpPr/>
          <p:nvPr/>
        </p:nvSpPr>
        <p:spPr>
          <a:xfrm>
            <a:off x="2457238" y="2070175"/>
            <a:ext cx="1853625"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it"/>
              <a:t>VETTORIZZAZIONE</a:t>
            </a:r>
            <a:endParaRPr/>
          </a:p>
        </p:txBody>
      </p:sp>
      <p:sp>
        <p:nvSpPr>
          <p:cNvPr id="238" name="Shape 238"/>
          <p:cNvSpPr/>
          <p:nvPr/>
        </p:nvSpPr>
        <p:spPr>
          <a:xfrm>
            <a:off x="4677700" y="2070200"/>
            <a:ext cx="1652225"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it" dirty="0"/>
              <a:t>DISCRIMINANTE LINEARE</a:t>
            </a:r>
            <a:endParaRPr dirty="0"/>
          </a:p>
        </p:txBody>
      </p:sp>
      <p:sp>
        <p:nvSpPr>
          <p:cNvPr id="239" name="Shape 239"/>
          <p:cNvSpPr/>
          <p:nvPr/>
        </p:nvSpPr>
        <p:spPr>
          <a:xfrm>
            <a:off x="6602913" y="2070175"/>
            <a:ext cx="1683525" cy="620775"/>
          </a:xfrm>
          <a:prstGeom prst="flowChartProcess">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STUDIO</a:t>
            </a:r>
            <a:endParaRPr/>
          </a:p>
          <a:p>
            <a:pPr marL="0" lvl="0" indent="0" algn="ctr" rtl="0">
              <a:spcBef>
                <a:spcPts val="0"/>
              </a:spcBef>
              <a:spcAft>
                <a:spcPts val="0"/>
              </a:spcAft>
              <a:buNone/>
            </a:pPr>
            <a:r>
              <a:rPr lang="it"/>
              <a:t>CLASSI</a:t>
            </a:r>
            <a:endParaRPr/>
          </a:p>
        </p:txBody>
      </p:sp>
      <p:cxnSp>
        <p:nvCxnSpPr>
          <p:cNvPr id="240" name="Shape 240"/>
          <p:cNvCxnSpPr>
            <a:stCxn id="232" idx="4"/>
            <a:endCxn id="237" idx="1"/>
          </p:cNvCxnSpPr>
          <p:nvPr/>
        </p:nvCxnSpPr>
        <p:spPr>
          <a:xfrm>
            <a:off x="1860350" y="2380563"/>
            <a:ext cx="597000" cy="0"/>
          </a:xfrm>
          <a:prstGeom prst="straightConnector1">
            <a:avLst/>
          </a:prstGeom>
          <a:noFill/>
          <a:ln w="9525" cap="flat" cmpd="sng">
            <a:solidFill>
              <a:schemeClr val="dk2"/>
            </a:solidFill>
            <a:prstDash val="solid"/>
            <a:round/>
            <a:headEnd type="none" w="med" len="med"/>
            <a:tailEnd type="triangle" w="med" len="med"/>
          </a:ln>
        </p:spPr>
      </p:cxnSp>
      <p:cxnSp>
        <p:nvCxnSpPr>
          <p:cNvPr id="241" name="Shape 241"/>
          <p:cNvCxnSpPr>
            <a:stCxn id="237" idx="3"/>
            <a:endCxn id="238" idx="1"/>
          </p:cNvCxnSpPr>
          <p:nvPr/>
        </p:nvCxnSpPr>
        <p:spPr>
          <a:xfrm>
            <a:off x="4310863" y="2380563"/>
            <a:ext cx="366900" cy="0"/>
          </a:xfrm>
          <a:prstGeom prst="straightConnector1">
            <a:avLst/>
          </a:prstGeom>
          <a:noFill/>
          <a:ln w="9525" cap="flat" cmpd="sng">
            <a:solidFill>
              <a:schemeClr val="dk2"/>
            </a:solidFill>
            <a:prstDash val="solid"/>
            <a:round/>
            <a:headEnd type="none" w="med" len="med"/>
            <a:tailEnd type="triangle" w="med" len="med"/>
          </a:ln>
        </p:spPr>
      </p:cxnSp>
      <p:cxnSp>
        <p:nvCxnSpPr>
          <p:cNvPr id="242" name="Shape 242"/>
          <p:cNvCxnSpPr>
            <a:stCxn id="238" idx="3"/>
            <a:endCxn id="239" idx="1"/>
          </p:cNvCxnSpPr>
          <p:nvPr/>
        </p:nvCxnSpPr>
        <p:spPr>
          <a:xfrm>
            <a:off x="6329925" y="2380588"/>
            <a:ext cx="273000" cy="0"/>
          </a:xfrm>
          <a:prstGeom prst="straightConnector1">
            <a:avLst/>
          </a:prstGeom>
          <a:noFill/>
          <a:ln w="9525" cap="flat" cmpd="sng">
            <a:solidFill>
              <a:schemeClr val="dk2"/>
            </a:solidFill>
            <a:prstDash val="solid"/>
            <a:round/>
            <a:headEnd type="none" w="med" len="med"/>
            <a:tailEnd type="triangle" w="med" len="med"/>
          </a:ln>
        </p:spPr>
      </p:cxnSp>
      <p:sp>
        <p:nvSpPr>
          <p:cNvPr id="243" name="Shape 24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7</a:t>
            </a:fld>
            <a:r>
              <a:rPr lang="it"/>
              <a:t>/12</a:t>
            </a:r>
            <a:endParaRPr/>
          </a:p>
        </p:txBody>
      </p:sp>
      <p:sp>
        <p:nvSpPr>
          <p:cNvPr id="244" name="Shape 244"/>
          <p:cNvSpPr/>
          <p:nvPr/>
        </p:nvSpPr>
        <p:spPr>
          <a:xfrm>
            <a:off x="248650" y="3026425"/>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txBox="1"/>
          <p:nvPr/>
        </p:nvSpPr>
        <p:spPr>
          <a:xfrm>
            <a:off x="490200" y="3026425"/>
            <a:ext cx="1690512" cy="2202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it" sz="900" dirty="0"/>
              <a:t>x1 y1 z1 x2 y2 z2 x3 y3 z3 C</a:t>
            </a:r>
            <a:endParaRPr sz="900" dirty="0"/>
          </a:p>
        </p:txBody>
      </p:sp>
      <p:sp>
        <p:nvSpPr>
          <p:cNvPr id="246" name="Shape 246"/>
          <p:cNvSpPr/>
          <p:nvPr/>
        </p:nvSpPr>
        <p:spPr>
          <a:xfrm>
            <a:off x="3246825" y="3021338"/>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txBox="1"/>
          <p:nvPr/>
        </p:nvSpPr>
        <p:spPr>
          <a:xfrm>
            <a:off x="3488663" y="3021338"/>
            <a:ext cx="1683600" cy="22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dirty="0"/>
              <a:t>x1 y1 z1 x2 … xl yl zl C</a:t>
            </a:r>
            <a:endParaRPr sz="1000" dirty="0"/>
          </a:p>
        </p:txBody>
      </p:sp>
      <p:sp>
        <p:nvSpPr>
          <p:cNvPr id="248" name="Shape 248"/>
          <p:cNvSpPr txBox="1"/>
          <p:nvPr/>
        </p:nvSpPr>
        <p:spPr>
          <a:xfrm>
            <a:off x="3206362" y="3244988"/>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rtl="0">
              <a:spcBef>
                <a:spcPts val="0"/>
              </a:spcBef>
              <a:spcAft>
                <a:spcPts val="0"/>
              </a:spcAft>
              <a:buNone/>
            </a:pPr>
            <a:r>
              <a:rPr lang="it" sz="1000"/>
              <a:t>..n/l</a:t>
            </a:r>
            <a:endParaRPr sz="1000"/>
          </a:p>
        </p:txBody>
      </p:sp>
      <p:sp>
        <p:nvSpPr>
          <p:cNvPr id="249" name="Shape 249"/>
          <p:cNvSpPr txBox="1"/>
          <p:nvPr/>
        </p:nvSpPr>
        <p:spPr>
          <a:xfrm>
            <a:off x="248650" y="3246625"/>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rtl="0">
              <a:spcBef>
                <a:spcPts val="0"/>
              </a:spcBef>
              <a:spcAft>
                <a:spcPts val="0"/>
              </a:spcAft>
              <a:buNone/>
            </a:pPr>
            <a:r>
              <a:rPr lang="it" sz="1000"/>
              <a:t>..n</a:t>
            </a:r>
            <a:endParaRPr sz="1000"/>
          </a:p>
        </p:txBody>
      </p:sp>
      <p:sp>
        <p:nvSpPr>
          <p:cNvPr id="250" name="Shape 250"/>
          <p:cNvSpPr/>
          <p:nvPr/>
        </p:nvSpPr>
        <p:spPr>
          <a:xfrm>
            <a:off x="490200" y="3240853"/>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a:off x="490200" y="3361327"/>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a:off x="490200" y="3490029"/>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a:off x="490200" y="3618405"/>
            <a:ext cx="1683600" cy="127800"/>
          </a:xfrm>
          <a:prstGeom prst="rect">
            <a:avLst/>
          </a:prstGeom>
          <a:solidFill>
            <a:schemeClr val="accent1"/>
          </a:solidFill>
          <a:ln w="9525"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Shape 254"/>
          <p:cNvSpPr/>
          <p:nvPr/>
        </p:nvSpPr>
        <p:spPr>
          <a:xfrm>
            <a:off x="490200" y="3753455"/>
            <a:ext cx="1683600" cy="127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Shape 255"/>
          <p:cNvSpPr/>
          <p:nvPr/>
        </p:nvSpPr>
        <p:spPr>
          <a:xfrm>
            <a:off x="490200" y="3888505"/>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a:off x="3488663" y="3245113"/>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a:off x="3488663" y="3369814"/>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a:off x="490200" y="4016881"/>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Shape 259"/>
          <p:cNvSpPr/>
          <p:nvPr/>
        </p:nvSpPr>
        <p:spPr>
          <a:xfrm>
            <a:off x="490200" y="4145257"/>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Shape 260"/>
          <p:cNvSpPr/>
          <p:nvPr/>
        </p:nvSpPr>
        <p:spPr>
          <a:xfrm>
            <a:off x="490200" y="4273633"/>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a:off x="3488663" y="3487841"/>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a:off x="6197725" y="3022976"/>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 name="Shape 263"/>
          <p:cNvSpPr txBox="1"/>
          <p:nvPr/>
        </p:nvSpPr>
        <p:spPr>
          <a:xfrm>
            <a:off x="6439550" y="3022963"/>
            <a:ext cx="1683600" cy="22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dirty="0"/>
              <a:t>F1 F2 F3 F4 … Fm</a:t>
            </a:r>
            <a:endParaRPr sz="1000" dirty="0"/>
          </a:p>
        </p:txBody>
      </p:sp>
      <p:sp>
        <p:nvSpPr>
          <p:cNvPr id="264" name="Shape 264"/>
          <p:cNvSpPr txBox="1"/>
          <p:nvPr/>
        </p:nvSpPr>
        <p:spPr>
          <a:xfrm>
            <a:off x="6206450" y="3246625"/>
            <a:ext cx="233100" cy="271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p:txBody>
      </p:sp>
      <p:sp>
        <p:nvSpPr>
          <p:cNvPr id="265" name="Shape 265"/>
          <p:cNvSpPr/>
          <p:nvPr/>
        </p:nvSpPr>
        <p:spPr>
          <a:xfrm>
            <a:off x="6439550" y="3239811"/>
            <a:ext cx="1684800" cy="1278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a:off x="6441677" y="3364259"/>
            <a:ext cx="1684800" cy="127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67" name="Shape 267"/>
          <p:cNvSpPr txBox="1"/>
          <p:nvPr/>
        </p:nvSpPr>
        <p:spPr>
          <a:xfrm>
            <a:off x="3507238" y="3692588"/>
            <a:ext cx="1652100" cy="2718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it" sz="3000"/>
              <a:t>...</a:t>
            </a:r>
            <a:endParaRPr sz="3000"/>
          </a:p>
        </p:txBody>
      </p:sp>
      <p:sp>
        <p:nvSpPr>
          <p:cNvPr id="268" name="Shape 268"/>
          <p:cNvSpPr txBox="1"/>
          <p:nvPr/>
        </p:nvSpPr>
        <p:spPr>
          <a:xfrm>
            <a:off x="497300" y="4454825"/>
            <a:ext cx="16836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000"/>
              <a:t>...</a:t>
            </a:r>
            <a:endParaRPr/>
          </a:p>
        </p:txBody>
      </p:sp>
      <p:cxnSp>
        <p:nvCxnSpPr>
          <p:cNvPr id="269" name="Shape 269"/>
          <p:cNvCxnSpPr>
            <a:endCxn id="262" idx="1"/>
          </p:cNvCxnSpPr>
          <p:nvPr/>
        </p:nvCxnSpPr>
        <p:spPr>
          <a:xfrm>
            <a:off x="5172025" y="3905963"/>
            <a:ext cx="1025700" cy="1500"/>
          </a:xfrm>
          <a:prstGeom prst="straightConnector1">
            <a:avLst/>
          </a:prstGeom>
          <a:noFill/>
          <a:ln w="9525" cap="flat" cmpd="sng">
            <a:solidFill>
              <a:schemeClr val="dk2"/>
            </a:solidFill>
            <a:prstDash val="solid"/>
            <a:round/>
            <a:headEnd type="none" w="med" len="med"/>
            <a:tailEnd type="triangle" w="med" len="med"/>
          </a:ln>
        </p:spPr>
      </p:cxnSp>
      <p:cxnSp>
        <p:nvCxnSpPr>
          <p:cNvPr id="270" name="Shape 270"/>
          <p:cNvCxnSpPr/>
          <p:nvPr/>
        </p:nvCxnSpPr>
        <p:spPr>
          <a:xfrm>
            <a:off x="2197513" y="3892463"/>
            <a:ext cx="1025700" cy="1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fade">
                                      <p:cBhvr>
                                        <p:cTn id="7" dur="1000"/>
                                        <p:tgtEl>
                                          <p:spTgt spid="232"/>
                                        </p:tgtEl>
                                      </p:cBhvr>
                                    </p:animEffect>
                                  </p:childTnLst>
                                </p:cTn>
                              </p:par>
                              <p:par>
                                <p:cTn id="8" presetID="10" presetClass="entr" presetSubtype="0" fill="hold" nodeType="withEffect">
                                  <p:stCondLst>
                                    <p:cond delay="0"/>
                                  </p:stCondLst>
                                  <p:childTnLst>
                                    <p:set>
                                      <p:cBhvr>
                                        <p:cTn id="9" dur="1" fill="hold">
                                          <p:stCondLst>
                                            <p:cond delay="0"/>
                                          </p:stCondLst>
                                        </p:cTn>
                                        <p:tgtEl>
                                          <p:spTgt spid="233"/>
                                        </p:tgtEl>
                                        <p:attrNameLst>
                                          <p:attrName>style.visibility</p:attrName>
                                        </p:attrNameLst>
                                      </p:cBhvr>
                                      <p:to>
                                        <p:strVal val="visible"/>
                                      </p:to>
                                    </p:set>
                                    <p:animEffect transition="in" filter="fade">
                                      <p:cBhvr>
                                        <p:cTn id="10" dur="1000"/>
                                        <p:tgtEl>
                                          <p:spTgt spid="233"/>
                                        </p:tgtEl>
                                      </p:cBhvr>
                                    </p:animEffect>
                                  </p:childTnLst>
                                </p:cTn>
                              </p:par>
                              <p:par>
                                <p:cTn id="11" presetID="10" presetClass="entr" presetSubtype="0" fill="hold" nodeType="withEffect">
                                  <p:stCondLst>
                                    <p:cond delay="0"/>
                                  </p:stCondLst>
                                  <p:childTnLst>
                                    <p:set>
                                      <p:cBhvr>
                                        <p:cTn id="12" dur="1" fill="hold">
                                          <p:stCondLst>
                                            <p:cond delay="0"/>
                                          </p:stCondLst>
                                        </p:cTn>
                                        <p:tgtEl>
                                          <p:spTgt spid="234"/>
                                        </p:tgtEl>
                                        <p:attrNameLst>
                                          <p:attrName>style.visibility</p:attrName>
                                        </p:attrNameLst>
                                      </p:cBhvr>
                                      <p:to>
                                        <p:strVal val="visible"/>
                                      </p:to>
                                    </p:set>
                                    <p:animEffect transition="in" filter="fade">
                                      <p:cBhvr>
                                        <p:cTn id="13" dur="1000"/>
                                        <p:tgtEl>
                                          <p:spTgt spid="234"/>
                                        </p:tgtEl>
                                      </p:cBhvr>
                                    </p:animEffect>
                                  </p:childTnLst>
                                </p:cTn>
                              </p:par>
                              <p:par>
                                <p:cTn id="14" presetID="10" presetClass="entr" presetSubtype="0" fill="hold" nodeType="withEffect">
                                  <p:stCondLst>
                                    <p:cond delay="0"/>
                                  </p:stCondLst>
                                  <p:childTnLst>
                                    <p:set>
                                      <p:cBhvr>
                                        <p:cTn id="15" dur="1" fill="hold">
                                          <p:stCondLst>
                                            <p:cond delay="0"/>
                                          </p:stCondLst>
                                        </p:cTn>
                                        <p:tgtEl>
                                          <p:spTgt spid="235"/>
                                        </p:tgtEl>
                                        <p:attrNameLst>
                                          <p:attrName>style.visibility</p:attrName>
                                        </p:attrNameLst>
                                      </p:cBhvr>
                                      <p:to>
                                        <p:strVal val="visible"/>
                                      </p:to>
                                    </p:set>
                                    <p:animEffect transition="in" filter="fade">
                                      <p:cBhvr>
                                        <p:cTn id="16" dur="1000"/>
                                        <p:tgtEl>
                                          <p:spTgt spid="235"/>
                                        </p:tgtEl>
                                      </p:cBhvr>
                                    </p:animEffect>
                                  </p:childTnLst>
                                </p:cTn>
                              </p:par>
                              <p:par>
                                <p:cTn id="17" presetID="10" presetClass="entr" presetSubtype="0" fill="hold" nodeType="withEffect">
                                  <p:stCondLst>
                                    <p:cond delay="0"/>
                                  </p:stCondLst>
                                  <p:childTnLst>
                                    <p:set>
                                      <p:cBhvr>
                                        <p:cTn id="18" dur="1" fill="hold">
                                          <p:stCondLst>
                                            <p:cond delay="0"/>
                                          </p:stCondLst>
                                        </p:cTn>
                                        <p:tgtEl>
                                          <p:spTgt spid="236"/>
                                        </p:tgtEl>
                                        <p:attrNameLst>
                                          <p:attrName>style.visibility</p:attrName>
                                        </p:attrNameLst>
                                      </p:cBhvr>
                                      <p:to>
                                        <p:strVal val="visible"/>
                                      </p:to>
                                    </p:set>
                                    <p:animEffect transition="in" filter="fade">
                                      <p:cBhvr>
                                        <p:cTn id="19" dur="1000"/>
                                        <p:tgtEl>
                                          <p:spTgt spid="236"/>
                                        </p:tgtEl>
                                      </p:cBhvr>
                                    </p:animEffect>
                                  </p:childTnLst>
                                </p:cTn>
                              </p:par>
                              <p:par>
                                <p:cTn id="20" presetID="10" presetClass="entr" presetSubtype="0" fill="hold" nodeType="withEffect">
                                  <p:stCondLst>
                                    <p:cond delay="0"/>
                                  </p:stCondLst>
                                  <p:childTnLst>
                                    <p:set>
                                      <p:cBhvr>
                                        <p:cTn id="21" dur="1" fill="hold">
                                          <p:stCondLst>
                                            <p:cond delay="0"/>
                                          </p:stCondLst>
                                        </p:cTn>
                                        <p:tgtEl>
                                          <p:spTgt spid="244"/>
                                        </p:tgtEl>
                                        <p:attrNameLst>
                                          <p:attrName>style.visibility</p:attrName>
                                        </p:attrNameLst>
                                      </p:cBhvr>
                                      <p:to>
                                        <p:strVal val="visible"/>
                                      </p:to>
                                    </p:set>
                                    <p:animEffect transition="in" filter="fade">
                                      <p:cBhvr>
                                        <p:cTn id="22" dur="1000"/>
                                        <p:tgtEl>
                                          <p:spTgt spid="244"/>
                                        </p:tgtEl>
                                      </p:cBhvr>
                                    </p:animEffect>
                                  </p:childTnLst>
                                </p:cTn>
                              </p:par>
                              <p:par>
                                <p:cTn id="23" presetID="10" presetClass="entr" presetSubtype="0" fill="hold" nodeType="withEffect">
                                  <p:stCondLst>
                                    <p:cond delay="0"/>
                                  </p:stCondLst>
                                  <p:childTnLst>
                                    <p:set>
                                      <p:cBhvr>
                                        <p:cTn id="24" dur="1" fill="hold">
                                          <p:stCondLst>
                                            <p:cond delay="0"/>
                                          </p:stCondLst>
                                        </p:cTn>
                                        <p:tgtEl>
                                          <p:spTgt spid="245"/>
                                        </p:tgtEl>
                                        <p:attrNameLst>
                                          <p:attrName>style.visibility</p:attrName>
                                        </p:attrNameLst>
                                      </p:cBhvr>
                                      <p:to>
                                        <p:strVal val="visible"/>
                                      </p:to>
                                    </p:set>
                                    <p:animEffect transition="in" filter="fade">
                                      <p:cBhvr>
                                        <p:cTn id="25" dur="1000"/>
                                        <p:tgtEl>
                                          <p:spTgt spid="245"/>
                                        </p:tgtEl>
                                      </p:cBhvr>
                                    </p:animEffect>
                                  </p:childTnLst>
                                </p:cTn>
                              </p:par>
                              <p:par>
                                <p:cTn id="26" presetID="10" presetClass="entr" presetSubtype="0" fill="hold" nodeType="withEffect">
                                  <p:stCondLst>
                                    <p:cond delay="0"/>
                                  </p:stCondLst>
                                  <p:childTnLst>
                                    <p:set>
                                      <p:cBhvr>
                                        <p:cTn id="27" dur="1" fill="hold">
                                          <p:stCondLst>
                                            <p:cond delay="0"/>
                                          </p:stCondLst>
                                        </p:cTn>
                                        <p:tgtEl>
                                          <p:spTgt spid="249"/>
                                        </p:tgtEl>
                                        <p:attrNameLst>
                                          <p:attrName>style.visibility</p:attrName>
                                        </p:attrNameLst>
                                      </p:cBhvr>
                                      <p:to>
                                        <p:strVal val="visible"/>
                                      </p:to>
                                    </p:set>
                                    <p:animEffect transition="in" filter="fade">
                                      <p:cBhvr>
                                        <p:cTn id="28" dur="1000"/>
                                        <p:tgtEl>
                                          <p:spTgt spid="249"/>
                                        </p:tgtEl>
                                      </p:cBhvr>
                                    </p:animEffect>
                                  </p:childTnLst>
                                </p:cTn>
                              </p:par>
                              <p:par>
                                <p:cTn id="29" presetID="10" presetClass="entr" presetSubtype="0" fill="hold" nodeType="withEffect">
                                  <p:stCondLst>
                                    <p:cond delay="0"/>
                                  </p:stCondLst>
                                  <p:childTnLst>
                                    <p:set>
                                      <p:cBhvr>
                                        <p:cTn id="30" dur="1" fill="hold">
                                          <p:stCondLst>
                                            <p:cond delay="0"/>
                                          </p:stCondLst>
                                        </p:cTn>
                                        <p:tgtEl>
                                          <p:spTgt spid="250"/>
                                        </p:tgtEl>
                                        <p:attrNameLst>
                                          <p:attrName>style.visibility</p:attrName>
                                        </p:attrNameLst>
                                      </p:cBhvr>
                                      <p:to>
                                        <p:strVal val="visible"/>
                                      </p:to>
                                    </p:set>
                                    <p:animEffect transition="in" filter="fade">
                                      <p:cBhvr>
                                        <p:cTn id="31" dur="1000"/>
                                        <p:tgtEl>
                                          <p:spTgt spid="250"/>
                                        </p:tgtEl>
                                      </p:cBhvr>
                                    </p:animEffect>
                                  </p:childTnLst>
                                </p:cTn>
                              </p:par>
                              <p:par>
                                <p:cTn id="32" presetID="10" presetClass="entr" presetSubtype="0" fill="hold" nodeType="withEffect">
                                  <p:stCondLst>
                                    <p:cond delay="0"/>
                                  </p:stCondLst>
                                  <p:childTnLst>
                                    <p:set>
                                      <p:cBhvr>
                                        <p:cTn id="33" dur="1" fill="hold">
                                          <p:stCondLst>
                                            <p:cond delay="0"/>
                                          </p:stCondLst>
                                        </p:cTn>
                                        <p:tgtEl>
                                          <p:spTgt spid="251"/>
                                        </p:tgtEl>
                                        <p:attrNameLst>
                                          <p:attrName>style.visibility</p:attrName>
                                        </p:attrNameLst>
                                      </p:cBhvr>
                                      <p:to>
                                        <p:strVal val="visible"/>
                                      </p:to>
                                    </p:set>
                                    <p:animEffect transition="in" filter="fade">
                                      <p:cBhvr>
                                        <p:cTn id="34" dur="1000"/>
                                        <p:tgtEl>
                                          <p:spTgt spid="251"/>
                                        </p:tgtEl>
                                      </p:cBhvr>
                                    </p:animEffect>
                                  </p:childTnLst>
                                </p:cTn>
                              </p:par>
                              <p:par>
                                <p:cTn id="35" presetID="10" presetClass="entr" presetSubtype="0" fill="hold" nodeType="withEffect">
                                  <p:stCondLst>
                                    <p:cond delay="0"/>
                                  </p:stCondLst>
                                  <p:childTnLst>
                                    <p:set>
                                      <p:cBhvr>
                                        <p:cTn id="36" dur="1" fill="hold">
                                          <p:stCondLst>
                                            <p:cond delay="0"/>
                                          </p:stCondLst>
                                        </p:cTn>
                                        <p:tgtEl>
                                          <p:spTgt spid="252"/>
                                        </p:tgtEl>
                                        <p:attrNameLst>
                                          <p:attrName>style.visibility</p:attrName>
                                        </p:attrNameLst>
                                      </p:cBhvr>
                                      <p:to>
                                        <p:strVal val="visible"/>
                                      </p:to>
                                    </p:set>
                                    <p:animEffect transition="in" filter="fade">
                                      <p:cBhvr>
                                        <p:cTn id="37" dur="1000"/>
                                        <p:tgtEl>
                                          <p:spTgt spid="252"/>
                                        </p:tgtEl>
                                      </p:cBhvr>
                                    </p:animEffect>
                                  </p:childTnLst>
                                </p:cTn>
                              </p:par>
                              <p:par>
                                <p:cTn id="38" presetID="10" presetClass="entr" presetSubtype="0" fill="hold" nodeType="withEffect">
                                  <p:stCondLst>
                                    <p:cond delay="0"/>
                                  </p:stCondLst>
                                  <p:childTnLst>
                                    <p:set>
                                      <p:cBhvr>
                                        <p:cTn id="39" dur="1" fill="hold">
                                          <p:stCondLst>
                                            <p:cond delay="0"/>
                                          </p:stCondLst>
                                        </p:cTn>
                                        <p:tgtEl>
                                          <p:spTgt spid="253"/>
                                        </p:tgtEl>
                                        <p:attrNameLst>
                                          <p:attrName>style.visibility</p:attrName>
                                        </p:attrNameLst>
                                      </p:cBhvr>
                                      <p:to>
                                        <p:strVal val="visible"/>
                                      </p:to>
                                    </p:set>
                                    <p:animEffect transition="in" filter="fade">
                                      <p:cBhvr>
                                        <p:cTn id="40" dur="1000"/>
                                        <p:tgtEl>
                                          <p:spTgt spid="253"/>
                                        </p:tgtEl>
                                      </p:cBhvr>
                                    </p:animEffect>
                                  </p:childTnLst>
                                </p:cTn>
                              </p:par>
                              <p:par>
                                <p:cTn id="41" presetID="10" presetClass="entr" presetSubtype="0" fill="hold" nodeType="withEffect">
                                  <p:stCondLst>
                                    <p:cond delay="0"/>
                                  </p:stCondLst>
                                  <p:childTnLst>
                                    <p:set>
                                      <p:cBhvr>
                                        <p:cTn id="42" dur="1" fill="hold">
                                          <p:stCondLst>
                                            <p:cond delay="0"/>
                                          </p:stCondLst>
                                        </p:cTn>
                                        <p:tgtEl>
                                          <p:spTgt spid="254"/>
                                        </p:tgtEl>
                                        <p:attrNameLst>
                                          <p:attrName>style.visibility</p:attrName>
                                        </p:attrNameLst>
                                      </p:cBhvr>
                                      <p:to>
                                        <p:strVal val="visible"/>
                                      </p:to>
                                    </p:set>
                                    <p:animEffect transition="in" filter="fade">
                                      <p:cBhvr>
                                        <p:cTn id="43" dur="1000"/>
                                        <p:tgtEl>
                                          <p:spTgt spid="254"/>
                                        </p:tgtEl>
                                      </p:cBhvr>
                                    </p:animEffect>
                                  </p:childTnLst>
                                </p:cTn>
                              </p:par>
                              <p:par>
                                <p:cTn id="44" presetID="10" presetClass="entr" presetSubtype="0" fill="hold" nodeType="withEffect">
                                  <p:stCondLst>
                                    <p:cond delay="0"/>
                                  </p:stCondLst>
                                  <p:childTnLst>
                                    <p:set>
                                      <p:cBhvr>
                                        <p:cTn id="45" dur="1" fill="hold">
                                          <p:stCondLst>
                                            <p:cond delay="0"/>
                                          </p:stCondLst>
                                        </p:cTn>
                                        <p:tgtEl>
                                          <p:spTgt spid="255"/>
                                        </p:tgtEl>
                                        <p:attrNameLst>
                                          <p:attrName>style.visibility</p:attrName>
                                        </p:attrNameLst>
                                      </p:cBhvr>
                                      <p:to>
                                        <p:strVal val="visible"/>
                                      </p:to>
                                    </p:set>
                                    <p:animEffect transition="in" filter="fade">
                                      <p:cBhvr>
                                        <p:cTn id="46" dur="1000"/>
                                        <p:tgtEl>
                                          <p:spTgt spid="255"/>
                                        </p:tgtEl>
                                      </p:cBhvr>
                                    </p:animEffect>
                                  </p:childTnLst>
                                </p:cTn>
                              </p:par>
                              <p:par>
                                <p:cTn id="47" presetID="10" presetClass="entr" presetSubtype="0" fill="hold" nodeType="withEffect">
                                  <p:stCondLst>
                                    <p:cond delay="0"/>
                                  </p:stCondLst>
                                  <p:childTnLst>
                                    <p:set>
                                      <p:cBhvr>
                                        <p:cTn id="48" dur="1" fill="hold">
                                          <p:stCondLst>
                                            <p:cond delay="0"/>
                                          </p:stCondLst>
                                        </p:cTn>
                                        <p:tgtEl>
                                          <p:spTgt spid="258"/>
                                        </p:tgtEl>
                                        <p:attrNameLst>
                                          <p:attrName>style.visibility</p:attrName>
                                        </p:attrNameLst>
                                      </p:cBhvr>
                                      <p:to>
                                        <p:strVal val="visible"/>
                                      </p:to>
                                    </p:set>
                                    <p:animEffect transition="in" filter="fade">
                                      <p:cBhvr>
                                        <p:cTn id="49" dur="1000"/>
                                        <p:tgtEl>
                                          <p:spTgt spid="258"/>
                                        </p:tgtEl>
                                      </p:cBhvr>
                                    </p:animEffect>
                                  </p:childTnLst>
                                </p:cTn>
                              </p:par>
                              <p:par>
                                <p:cTn id="50" presetID="10" presetClass="entr" presetSubtype="0" fill="hold" nodeType="withEffect">
                                  <p:stCondLst>
                                    <p:cond delay="0"/>
                                  </p:stCondLst>
                                  <p:childTnLst>
                                    <p:set>
                                      <p:cBhvr>
                                        <p:cTn id="51" dur="1" fill="hold">
                                          <p:stCondLst>
                                            <p:cond delay="0"/>
                                          </p:stCondLst>
                                        </p:cTn>
                                        <p:tgtEl>
                                          <p:spTgt spid="259"/>
                                        </p:tgtEl>
                                        <p:attrNameLst>
                                          <p:attrName>style.visibility</p:attrName>
                                        </p:attrNameLst>
                                      </p:cBhvr>
                                      <p:to>
                                        <p:strVal val="visible"/>
                                      </p:to>
                                    </p:set>
                                    <p:animEffect transition="in" filter="fade">
                                      <p:cBhvr>
                                        <p:cTn id="52" dur="1000"/>
                                        <p:tgtEl>
                                          <p:spTgt spid="259"/>
                                        </p:tgtEl>
                                      </p:cBhvr>
                                    </p:animEffect>
                                  </p:childTnLst>
                                </p:cTn>
                              </p:par>
                              <p:par>
                                <p:cTn id="53" presetID="10" presetClass="entr" presetSubtype="0" fill="hold" nodeType="withEffect">
                                  <p:stCondLst>
                                    <p:cond delay="0"/>
                                  </p:stCondLst>
                                  <p:childTnLst>
                                    <p:set>
                                      <p:cBhvr>
                                        <p:cTn id="54" dur="1" fill="hold">
                                          <p:stCondLst>
                                            <p:cond delay="0"/>
                                          </p:stCondLst>
                                        </p:cTn>
                                        <p:tgtEl>
                                          <p:spTgt spid="260"/>
                                        </p:tgtEl>
                                        <p:attrNameLst>
                                          <p:attrName>style.visibility</p:attrName>
                                        </p:attrNameLst>
                                      </p:cBhvr>
                                      <p:to>
                                        <p:strVal val="visible"/>
                                      </p:to>
                                    </p:set>
                                    <p:animEffect transition="in" filter="fade">
                                      <p:cBhvr>
                                        <p:cTn id="55" dur="1000"/>
                                        <p:tgtEl>
                                          <p:spTgt spid="260"/>
                                        </p:tgtEl>
                                      </p:cBhvr>
                                    </p:animEffect>
                                  </p:childTnLst>
                                </p:cTn>
                              </p:par>
                              <p:par>
                                <p:cTn id="56" presetID="10" presetClass="entr" presetSubtype="0" fill="hold" nodeType="withEffect">
                                  <p:stCondLst>
                                    <p:cond delay="0"/>
                                  </p:stCondLst>
                                  <p:childTnLst>
                                    <p:set>
                                      <p:cBhvr>
                                        <p:cTn id="57" dur="1" fill="hold">
                                          <p:stCondLst>
                                            <p:cond delay="0"/>
                                          </p:stCondLst>
                                        </p:cTn>
                                        <p:tgtEl>
                                          <p:spTgt spid="268"/>
                                        </p:tgtEl>
                                        <p:attrNameLst>
                                          <p:attrName>style.visibility</p:attrName>
                                        </p:attrNameLst>
                                      </p:cBhvr>
                                      <p:to>
                                        <p:strVal val="visible"/>
                                      </p:to>
                                    </p:set>
                                    <p:animEffect transition="in" filter="fade">
                                      <p:cBhvr>
                                        <p:cTn id="58" dur="1000"/>
                                        <p:tgtEl>
                                          <p:spTgt spid="26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37"/>
                                        </p:tgtEl>
                                        <p:attrNameLst>
                                          <p:attrName>style.visibility</p:attrName>
                                        </p:attrNameLst>
                                      </p:cBhvr>
                                      <p:to>
                                        <p:strVal val="visible"/>
                                      </p:to>
                                    </p:set>
                                    <p:animEffect transition="in" filter="fade">
                                      <p:cBhvr>
                                        <p:cTn id="63" dur="1000"/>
                                        <p:tgtEl>
                                          <p:spTgt spid="237"/>
                                        </p:tgtEl>
                                      </p:cBhvr>
                                    </p:animEffect>
                                  </p:childTnLst>
                                </p:cTn>
                              </p:par>
                              <p:par>
                                <p:cTn id="64" presetID="10" presetClass="entr" presetSubtype="0" fill="hold" nodeType="withEffect">
                                  <p:stCondLst>
                                    <p:cond delay="0"/>
                                  </p:stCondLst>
                                  <p:childTnLst>
                                    <p:set>
                                      <p:cBhvr>
                                        <p:cTn id="65" dur="1" fill="hold">
                                          <p:stCondLst>
                                            <p:cond delay="0"/>
                                          </p:stCondLst>
                                        </p:cTn>
                                        <p:tgtEl>
                                          <p:spTgt spid="240"/>
                                        </p:tgtEl>
                                        <p:attrNameLst>
                                          <p:attrName>style.visibility</p:attrName>
                                        </p:attrNameLst>
                                      </p:cBhvr>
                                      <p:to>
                                        <p:strVal val="visible"/>
                                      </p:to>
                                    </p:set>
                                    <p:animEffect transition="in" filter="fade">
                                      <p:cBhvr>
                                        <p:cTn id="66" dur="1000"/>
                                        <p:tgtEl>
                                          <p:spTgt spid="240"/>
                                        </p:tgtEl>
                                      </p:cBhvr>
                                    </p:animEffect>
                                  </p:childTnLst>
                                </p:cTn>
                              </p:par>
                              <p:par>
                                <p:cTn id="67" presetID="10" presetClass="entr" presetSubtype="0" fill="hold" nodeType="withEffect">
                                  <p:stCondLst>
                                    <p:cond delay="0"/>
                                  </p:stCondLst>
                                  <p:childTnLst>
                                    <p:set>
                                      <p:cBhvr>
                                        <p:cTn id="68" dur="1" fill="hold">
                                          <p:stCondLst>
                                            <p:cond delay="0"/>
                                          </p:stCondLst>
                                        </p:cTn>
                                        <p:tgtEl>
                                          <p:spTgt spid="246"/>
                                        </p:tgtEl>
                                        <p:attrNameLst>
                                          <p:attrName>style.visibility</p:attrName>
                                        </p:attrNameLst>
                                      </p:cBhvr>
                                      <p:to>
                                        <p:strVal val="visible"/>
                                      </p:to>
                                    </p:set>
                                    <p:animEffect transition="in" filter="fade">
                                      <p:cBhvr>
                                        <p:cTn id="69" dur="1000"/>
                                        <p:tgtEl>
                                          <p:spTgt spid="246"/>
                                        </p:tgtEl>
                                      </p:cBhvr>
                                    </p:animEffect>
                                  </p:childTnLst>
                                </p:cTn>
                              </p:par>
                              <p:par>
                                <p:cTn id="70" presetID="10" presetClass="entr" presetSubtype="0" fill="hold" nodeType="withEffect">
                                  <p:stCondLst>
                                    <p:cond delay="0"/>
                                  </p:stCondLst>
                                  <p:childTnLst>
                                    <p:set>
                                      <p:cBhvr>
                                        <p:cTn id="71" dur="1" fill="hold">
                                          <p:stCondLst>
                                            <p:cond delay="0"/>
                                          </p:stCondLst>
                                        </p:cTn>
                                        <p:tgtEl>
                                          <p:spTgt spid="247"/>
                                        </p:tgtEl>
                                        <p:attrNameLst>
                                          <p:attrName>style.visibility</p:attrName>
                                        </p:attrNameLst>
                                      </p:cBhvr>
                                      <p:to>
                                        <p:strVal val="visible"/>
                                      </p:to>
                                    </p:set>
                                    <p:animEffect transition="in" filter="fade">
                                      <p:cBhvr>
                                        <p:cTn id="72" dur="1000"/>
                                        <p:tgtEl>
                                          <p:spTgt spid="247"/>
                                        </p:tgtEl>
                                      </p:cBhvr>
                                    </p:animEffect>
                                  </p:childTnLst>
                                </p:cTn>
                              </p:par>
                              <p:par>
                                <p:cTn id="73" presetID="10" presetClass="entr" presetSubtype="0" fill="hold" nodeType="withEffect">
                                  <p:stCondLst>
                                    <p:cond delay="0"/>
                                  </p:stCondLst>
                                  <p:childTnLst>
                                    <p:set>
                                      <p:cBhvr>
                                        <p:cTn id="74" dur="1" fill="hold">
                                          <p:stCondLst>
                                            <p:cond delay="0"/>
                                          </p:stCondLst>
                                        </p:cTn>
                                        <p:tgtEl>
                                          <p:spTgt spid="248"/>
                                        </p:tgtEl>
                                        <p:attrNameLst>
                                          <p:attrName>style.visibility</p:attrName>
                                        </p:attrNameLst>
                                      </p:cBhvr>
                                      <p:to>
                                        <p:strVal val="visible"/>
                                      </p:to>
                                    </p:set>
                                    <p:animEffect transition="in" filter="fade">
                                      <p:cBhvr>
                                        <p:cTn id="75" dur="1000"/>
                                        <p:tgtEl>
                                          <p:spTgt spid="248"/>
                                        </p:tgtEl>
                                      </p:cBhvr>
                                    </p:animEffect>
                                  </p:childTnLst>
                                </p:cTn>
                              </p:par>
                              <p:par>
                                <p:cTn id="76" presetID="10" presetClass="entr" presetSubtype="0" fill="hold" nodeType="withEffect">
                                  <p:stCondLst>
                                    <p:cond delay="0"/>
                                  </p:stCondLst>
                                  <p:childTnLst>
                                    <p:set>
                                      <p:cBhvr>
                                        <p:cTn id="77" dur="1" fill="hold">
                                          <p:stCondLst>
                                            <p:cond delay="0"/>
                                          </p:stCondLst>
                                        </p:cTn>
                                        <p:tgtEl>
                                          <p:spTgt spid="257"/>
                                        </p:tgtEl>
                                        <p:attrNameLst>
                                          <p:attrName>style.visibility</p:attrName>
                                        </p:attrNameLst>
                                      </p:cBhvr>
                                      <p:to>
                                        <p:strVal val="visible"/>
                                      </p:to>
                                    </p:set>
                                    <p:animEffect transition="in" filter="fade">
                                      <p:cBhvr>
                                        <p:cTn id="78" dur="1000"/>
                                        <p:tgtEl>
                                          <p:spTgt spid="257"/>
                                        </p:tgtEl>
                                      </p:cBhvr>
                                    </p:animEffect>
                                  </p:childTnLst>
                                </p:cTn>
                              </p:par>
                              <p:par>
                                <p:cTn id="79" presetID="10" presetClass="entr" presetSubtype="0" fill="hold" nodeType="withEffect">
                                  <p:stCondLst>
                                    <p:cond delay="0"/>
                                  </p:stCondLst>
                                  <p:childTnLst>
                                    <p:set>
                                      <p:cBhvr>
                                        <p:cTn id="80" dur="1" fill="hold">
                                          <p:stCondLst>
                                            <p:cond delay="0"/>
                                          </p:stCondLst>
                                        </p:cTn>
                                        <p:tgtEl>
                                          <p:spTgt spid="261"/>
                                        </p:tgtEl>
                                        <p:attrNameLst>
                                          <p:attrName>style.visibility</p:attrName>
                                        </p:attrNameLst>
                                      </p:cBhvr>
                                      <p:to>
                                        <p:strVal val="visible"/>
                                      </p:to>
                                    </p:set>
                                    <p:animEffect transition="in" filter="fade">
                                      <p:cBhvr>
                                        <p:cTn id="81" dur="1000"/>
                                        <p:tgtEl>
                                          <p:spTgt spid="261"/>
                                        </p:tgtEl>
                                      </p:cBhvr>
                                    </p:animEffect>
                                  </p:childTnLst>
                                </p:cTn>
                              </p:par>
                              <p:par>
                                <p:cTn id="82" presetID="10" presetClass="entr" presetSubtype="0" fill="hold" nodeType="withEffect">
                                  <p:stCondLst>
                                    <p:cond delay="0"/>
                                  </p:stCondLst>
                                  <p:childTnLst>
                                    <p:set>
                                      <p:cBhvr>
                                        <p:cTn id="83" dur="1" fill="hold">
                                          <p:stCondLst>
                                            <p:cond delay="0"/>
                                          </p:stCondLst>
                                        </p:cTn>
                                        <p:tgtEl>
                                          <p:spTgt spid="267"/>
                                        </p:tgtEl>
                                        <p:attrNameLst>
                                          <p:attrName>style.visibility</p:attrName>
                                        </p:attrNameLst>
                                      </p:cBhvr>
                                      <p:to>
                                        <p:strVal val="visible"/>
                                      </p:to>
                                    </p:set>
                                    <p:animEffect transition="in" filter="fade">
                                      <p:cBhvr>
                                        <p:cTn id="84" dur="1000"/>
                                        <p:tgtEl>
                                          <p:spTgt spid="267"/>
                                        </p:tgtEl>
                                      </p:cBhvr>
                                    </p:animEffect>
                                  </p:childTnLst>
                                </p:cTn>
                              </p:par>
                              <p:par>
                                <p:cTn id="85" presetID="10" presetClass="entr" presetSubtype="0" fill="hold" nodeType="withEffect">
                                  <p:stCondLst>
                                    <p:cond delay="0"/>
                                  </p:stCondLst>
                                  <p:childTnLst>
                                    <p:set>
                                      <p:cBhvr>
                                        <p:cTn id="86" dur="1" fill="hold">
                                          <p:stCondLst>
                                            <p:cond delay="0"/>
                                          </p:stCondLst>
                                        </p:cTn>
                                        <p:tgtEl>
                                          <p:spTgt spid="270"/>
                                        </p:tgtEl>
                                        <p:attrNameLst>
                                          <p:attrName>style.visibility</p:attrName>
                                        </p:attrNameLst>
                                      </p:cBhvr>
                                      <p:to>
                                        <p:strVal val="visible"/>
                                      </p:to>
                                    </p:set>
                                    <p:animEffect transition="in" filter="fade">
                                      <p:cBhvr>
                                        <p:cTn id="87" dur="1000"/>
                                        <p:tgtEl>
                                          <p:spTgt spid="270"/>
                                        </p:tgtEl>
                                      </p:cBhvr>
                                    </p:animEffect>
                                  </p:childTnLst>
                                </p:cTn>
                              </p:par>
                              <p:par>
                                <p:cTn id="88" presetID="10" presetClass="entr" presetSubtype="0" fill="hold" nodeType="withEffect">
                                  <p:stCondLst>
                                    <p:cond delay="0"/>
                                  </p:stCondLst>
                                  <p:childTnLst>
                                    <p:set>
                                      <p:cBhvr>
                                        <p:cTn id="89" dur="1" fill="hold">
                                          <p:stCondLst>
                                            <p:cond delay="0"/>
                                          </p:stCondLst>
                                        </p:cTn>
                                        <p:tgtEl>
                                          <p:spTgt spid="256"/>
                                        </p:tgtEl>
                                        <p:attrNameLst>
                                          <p:attrName>style.visibility</p:attrName>
                                        </p:attrNameLst>
                                      </p:cBhvr>
                                      <p:to>
                                        <p:strVal val="visible"/>
                                      </p:to>
                                    </p:set>
                                    <p:animEffect transition="in" filter="fade">
                                      <p:cBhvr>
                                        <p:cTn id="90" dur="1000"/>
                                        <p:tgtEl>
                                          <p:spTgt spid="256"/>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238"/>
                                        </p:tgtEl>
                                        <p:attrNameLst>
                                          <p:attrName>style.visibility</p:attrName>
                                        </p:attrNameLst>
                                      </p:cBhvr>
                                      <p:to>
                                        <p:strVal val="visible"/>
                                      </p:to>
                                    </p:set>
                                    <p:animEffect transition="in" filter="fade">
                                      <p:cBhvr>
                                        <p:cTn id="95" dur="1000"/>
                                        <p:tgtEl>
                                          <p:spTgt spid="238"/>
                                        </p:tgtEl>
                                      </p:cBhvr>
                                    </p:animEffect>
                                  </p:childTnLst>
                                </p:cTn>
                              </p:par>
                              <p:par>
                                <p:cTn id="96" presetID="10" presetClass="entr" presetSubtype="0" fill="hold" nodeType="withEffect">
                                  <p:stCondLst>
                                    <p:cond delay="0"/>
                                  </p:stCondLst>
                                  <p:childTnLst>
                                    <p:set>
                                      <p:cBhvr>
                                        <p:cTn id="97" dur="1" fill="hold">
                                          <p:stCondLst>
                                            <p:cond delay="0"/>
                                          </p:stCondLst>
                                        </p:cTn>
                                        <p:tgtEl>
                                          <p:spTgt spid="241"/>
                                        </p:tgtEl>
                                        <p:attrNameLst>
                                          <p:attrName>style.visibility</p:attrName>
                                        </p:attrNameLst>
                                      </p:cBhvr>
                                      <p:to>
                                        <p:strVal val="visible"/>
                                      </p:to>
                                    </p:set>
                                    <p:animEffect transition="in" filter="fade">
                                      <p:cBhvr>
                                        <p:cTn id="98" dur="1000"/>
                                        <p:tgtEl>
                                          <p:spTgt spid="241"/>
                                        </p:tgtEl>
                                      </p:cBhvr>
                                    </p:animEffect>
                                  </p:childTnLst>
                                </p:cTn>
                              </p:par>
                              <p:par>
                                <p:cTn id="99" presetID="10" presetClass="entr" presetSubtype="0" fill="hold" nodeType="withEffect">
                                  <p:stCondLst>
                                    <p:cond delay="0"/>
                                  </p:stCondLst>
                                  <p:childTnLst>
                                    <p:set>
                                      <p:cBhvr>
                                        <p:cTn id="100" dur="1" fill="hold">
                                          <p:stCondLst>
                                            <p:cond delay="0"/>
                                          </p:stCondLst>
                                        </p:cTn>
                                        <p:tgtEl>
                                          <p:spTgt spid="262"/>
                                        </p:tgtEl>
                                        <p:attrNameLst>
                                          <p:attrName>style.visibility</p:attrName>
                                        </p:attrNameLst>
                                      </p:cBhvr>
                                      <p:to>
                                        <p:strVal val="visible"/>
                                      </p:to>
                                    </p:set>
                                    <p:animEffect transition="in" filter="fade">
                                      <p:cBhvr>
                                        <p:cTn id="101" dur="1000"/>
                                        <p:tgtEl>
                                          <p:spTgt spid="262"/>
                                        </p:tgtEl>
                                      </p:cBhvr>
                                    </p:animEffect>
                                  </p:childTnLst>
                                </p:cTn>
                              </p:par>
                              <p:par>
                                <p:cTn id="102" presetID="10" presetClass="entr" presetSubtype="0" fill="hold" nodeType="withEffect">
                                  <p:stCondLst>
                                    <p:cond delay="0"/>
                                  </p:stCondLst>
                                  <p:childTnLst>
                                    <p:set>
                                      <p:cBhvr>
                                        <p:cTn id="103" dur="1" fill="hold">
                                          <p:stCondLst>
                                            <p:cond delay="0"/>
                                          </p:stCondLst>
                                        </p:cTn>
                                        <p:tgtEl>
                                          <p:spTgt spid="263"/>
                                        </p:tgtEl>
                                        <p:attrNameLst>
                                          <p:attrName>style.visibility</p:attrName>
                                        </p:attrNameLst>
                                      </p:cBhvr>
                                      <p:to>
                                        <p:strVal val="visible"/>
                                      </p:to>
                                    </p:set>
                                    <p:animEffect transition="in" filter="fade">
                                      <p:cBhvr>
                                        <p:cTn id="104" dur="1000"/>
                                        <p:tgtEl>
                                          <p:spTgt spid="263"/>
                                        </p:tgtEl>
                                      </p:cBhvr>
                                    </p:animEffect>
                                  </p:childTnLst>
                                </p:cTn>
                              </p:par>
                              <p:par>
                                <p:cTn id="105" presetID="10" presetClass="entr" presetSubtype="0" fill="hold" nodeType="withEffect">
                                  <p:stCondLst>
                                    <p:cond delay="0"/>
                                  </p:stCondLst>
                                  <p:childTnLst>
                                    <p:set>
                                      <p:cBhvr>
                                        <p:cTn id="106" dur="1" fill="hold">
                                          <p:stCondLst>
                                            <p:cond delay="0"/>
                                          </p:stCondLst>
                                        </p:cTn>
                                        <p:tgtEl>
                                          <p:spTgt spid="264"/>
                                        </p:tgtEl>
                                        <p:attrNameLst>
                                          <p:attrName>style.visibility</p:attrName>
                                        </p:attrNameLst>
                                      </p:cBhvr>
                                      <p:to>
                                        <p:strVal val="visible"/>
                                      </p:to>
                                    </p:set>
                                    <p:animEffect transition="in" filter="fade">
                                      <p:cBhvr>
                                        <p:cTn id="107" dur="1000"/>
                                        <p:tgtEl>
                                          <p:spTgt spid="264"/>
                                        </p:tgtEl>
                                      </p:cBhvr>
                                    </p:animEffect>
                                  </p:childTnLst>
                                </p:cTn>
                              </p:par>
                              <p:par>
                                <p:cTn id="108" presetID="10" presetClass="entr" presetSubtype="0" fill="hold" nodeType="withEffect">
                                  <p:stCondLst>
                                    <p:cond delay="0"/>
                                  </p:stCondLst>
                                  <p:childTnLst>
                                    <p:set>
                                      <p:cBhvr>
                                        <p:cTn id="109" dur="1" fill="hold">
                                          <p:stCondLst>
                                            <p:cond delay="0"/>
                                          </p:stCondLst>
                                        </p:cTn>
                                        <p:tgtEl>
                                          <p:spTgt spid="269"/>
                                        </p:tgtEl>
                                        <p:attrNameLst>
                                          <p:attrName>style.visibility</p:attrName>
                                        </p:attrNameLst>
                                      </p:cBhvr>
                                      <p:to>
                                        <p:strVal val="visible"/>
                                      </p:to>
                                    </p:set>
                                    <p:animEffect transition="in" filter="fade">
                                      <p:cBhvr>
                                        <p:cTn id="110" dur="1000"/>
                                        <p:tgtEl>
                                          <p:spTgt spid="269"/>
                                        </p:tgtEl>
                                      </p:cBhvr>
                                    </p:animEffect>
                                  </p:childTnLst>
                                </p:cTn>
                              </p:par>
                              <p:par>
                                <p:cTn id="111" presetID="10" presetClass="entr" presetSubtype="0" fill="hold" nodeType="withEffect">
                                  <p:stCondLst>
                                    <p:cond delay="0"/>
                                  </p:stCondLst>
                                  <p:childTnLst>
                                    <p:set>
                                      <p:cBhvr>
                                        <p:cTn id="112" dur="1" fill="hold">
                                          <p:stCondLst>
                                            <p:cond delay="0"/>
                                          </p:stCondLst>
                                        </p:cTn>
                                        <p:tgtEl>
                                          <p:spTgt spid="265"/>
                                        </p:tgtEl>
                                        <p:attrNameLst>
                                          <p:attrName>style.visibility</p:attrName>
                                        </p:attrNameLst>
                                      </p:cBhvr>
                                      <p:to>
                                        <p:strVal val="visible"/>
                                      </p:to>
                                    </p:set>
                                    <p:animEffect transition="in" filter="fade">
                                      <p:cBhvr>
                                        <p:cTn id="113" dur="1000"/>
                                        <p:tgtEl>
                                          <p:spTgt spid="265"/>
                                        </p:tgtEl>
                                      </p:cBhvr>
                                    </p:animEffect>
                                  </p:childTnLst>
                                </p:cTn>
                              </p:par>
                              <p:par>
                                <p:cTn id="114" presetID="10" presetClass="entr" presetSubtype="0" fill="hold" nodeType="withEffect">
                                  <p:stCondLst>
                                    <p:cond delay="0"/>
                                  </p:stCondLst>
                                  <p:childTnLst>
                                    <p:set>
                                      <p:cBhvr>
                                        <p:cTn id="115" dur="1" fill="hold">
                                          <p:stCondLst>
                                            <p:cond delay="0"/>
                                          </p:stCondLst>
                                        </p:cTn>
                                        <p:tgtEl>
                                          <p:spTgt spid="266"/>
                                        </p:tgtEl>
                                        <p:attrNameLst>
                                          <p:attrName>style.visibility</p:attrName>
                                        </p:attrNameLst>
                                      </p:cBhvr>
                                      <p:to>
                                        <p:strVal val="visible"/>
                                      </p:to>
                                    </p:set>
                                    <p:animEffect transition="in" filter="fade">
                                      <p:cBhvr>
                                        <p:cTn id="116" dur="1000"/>
                                        <p:tgtEl>
                                          <p:spTgt spid="266"/>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242"/>
                                        </p:tgtEl>
                                        <p:attrNameLst>
                                          <p:attrName>style.visibility</p:attrName>
                                        </p:attrNameLst>
                                      </p:cBhvr>
                                      <p:to>
                                        <p:strVal val="visible"/>
                                      </p:to>
                                    </p:set>
                                    <p:animEffect transition="in" filter="fade">
                                      <p:cBhvr>
                                        <p:cTn id="121" dur="1000"/>
                                        <p:tgtEl>
                                          <p:spTgt spid="242"/>
                                        </p:tgtEl>
                                      </p:cBhvr>
                                    </p:animEffect>
                                  </p:childTnLst>
                                </p:cTn>
                              </p:par>
                              <p:par>
                                <p:cTn id="122" presetID="10" presetClass="entr" presetSubtype="0" fill="hold" nodeType="withEffect">
                                  <p:stCondLst>
                                    <p:cond delay="0"/>
                                  </p:stCondLst>
                                  <p:childTnLst>
                                    <p:set>
                                      <p:cBhvr>
                                        <p:cTn id="123" dur="1" fill="hold">
                                          <p:stCondLst>
                                            <p:cond delay="0"/>
                                          </p:stCondLst>
                                        </p:cTn>
                                        <p:tgtEl>
                                          <p:spTgt spid="239"/>
                                        </p:tgtEl>
                                        <p:attrNameLst>
                                          <p:attrName>style.visibility</p:attrName>
                                        </p:attrNameLst>
                                      </p:cBhvr>
                                      <p:to>
                                        <p:strVal val="visible"/>
                                      </p:to>
                                    </p:set>
                                    <p:animEffect transition="in" filter="fade">
                                      <p:cBhvr>
                                        <p:cTn id="124" dur="10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819150" y="27015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a:t>Metodologia - Fase 2</a:t>
            </a:r>
            <a:endParaRPr/>
          </a:p>
          <a:p>
            <a:pPr marL="0" lvl="0" indent="0">
              <a:spcBef>
                <a:spcPts val="0"/>
              </a:spcBef>
              <a:spcAft>
                <a:spcPts val="0"/>
              </a:spcAft>
              <a:buNone/>
            </a:pPr>
            <a:endParaRPr/>
          </a:p>
        </p:txBody>
      </p:sp>
      <p:sp>
        <p:nvSpPr>
          <p:cNvPr id="276" name="Shape 276"/>
          <p:cNvSpPr/>
          <p:nvPr/>
        </p:nvSpPr>
        <p:spPr>
          <a:xfrm>
            <a:off x="775275" y="990150"/>
            <a:ext cx="798150" cy="654875"/>
          </a:xfrm>
          <a:prstGeom prst="flowChartPreparat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900"/>
              <a:t>X,Y,Z</a:t>
            </a:r>
            <a:endParaRPr sz="900"/>
          </a:p>
          <a:p>
            <a:pPr marL="0" lvl="0" indent="0" algn="ctr" rtl="0">
              <a:spcBef>
                <a:spcPts val="0"/>
              </a:spcBef>
              <a:spcAft>
                <a:spcPts val="0"/>
              </a:spcAft>
              <a:buNone/>
            </a:pPr>
            <a:r>
              <a:rPr lang="it" sz="900"/>
              <a:t>ACC</a:t>
            </a:r>
            <a:endParaRPr sz="900"/>
          </a:p>
        </p:txBody>
      </p:sp>
      <p:sp>
        <p:nvSpPr>
          <p:cNvPr id="277" name="Shape 277"/>
          <p:cNvSpPr/>
          <p:nvPr/>
        </p:nvSpPr>
        <p:spPr>
          <a:xfrm>
            <a:off x="2135463" y="1007200"/>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PRE</a:t>
            </a:r>
            <a:endParaRPr sz="1000"/>
          </a:p>
          <a:p>
            <a:pPr marL="0" lvl="0" indent="0" algn="ctr" rtl="0">
              <a:spcBef>
                <a:spcPts val="0"/>
              </a:spcBef>
              <a:spcAft>
                <a:spcPts val="0"/>
              </a:spcAft>
              <a:buNone/>
            </a:pPr>
            <a:r>
              <a:rPr lang="it" sz="1000"/>
              <a:t>PROCESSAMENTO</a:t>
            </a:r>
            <a:endParaRPr sz="1000"/>
          </a:p>
        </p:txBody>
      </p:sp>
      <p:sp>
        <p:nvSpPr>
          <p:cNvPr id="278" name="Shape 278"/>
          <p:cNvSpPr/>
          <p:nvPr/>
        </p:nvSpPr>
        <p:spPr>
          <a:xfrm>
            <a:off x="4116388" y="1007200"/>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SCELTA</a:t>
            </a:r>
            <a:endParaRPr sz="1000"/>
          </a:p>
          <a:p>
            <a:pPr marL="0" lvl="0" indent="0" algn="ctr" rtl="0">
              <a:spcBef>
                <a:spcPts val="0"/>
              </a:spcBef>
              <a:spcAft>
                <a:spcPts val="0"/>
              </a:spcAft>
              <a:buNone/>
            </a:pPr>
            <a:r>
              <a:rPr lang="it" sz="1000"/>
              <a:t>INTERVALLO TEMPORALE</a:t>
            </a:r>
            <a:endParaRPr sz="1000"/>
          </a:p>
        </p:txBody>
      </p:sp>
      <p:sp>
        <p:nvSpPr>
          <p:cNvPr id="279" name="Shape 279"/>
          <p:cNvSpPr/>
          <p:nvPr/>
        </p:nvSpPr>
        <p:spPr>
          <a:xfrm>
            <a:off x="6097313" y="1007200"/>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CALCOLO</a:t>
            </a:r>
            <a:endParaRPr sz="1000"/>
          </a:p>
          <a:p>
            <a:pPr marL="0" lvl="0" indent="0" algn="ctr" rtl="0">
              <a:spcBef>
                <a:spcPts val="0"/>
              </a:spcBef>
              <a:spcAft>
                <a:spcPts val="0"/>
              </a:spcAft>
              <a:buNone/>
            </a:pPr>
            <a:r>
              <a:rPr lang="it" sz="1000"/>
              <a:t>FEATURE STATISTICHE</a:t>
            </a:r>
            <a:endParaRPr sz="1000"/>
          </a:p>
        </p:txBody>
      </p:sp>
      <p:sp>
        <p:nvSpPr>
          <p:cNvPr id="280" name="Shape 280"/>
          <p:cNvSpPr/>
          <p:nvPr/>
        </p:nvSpPr>
        <p:spPr>
          <a:xfrm>
            <a:off x="4725038" y="1841125"/>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ALGORITMI DI CLUSTERING</a:t>
            </a:r>
            <a:endParaRPr sz="1000"/>
          </a:p>
        </p:txBody>
      </p:sp>
      <p:sp>
        <p:nvSpPr>
          <p:cNvPr id="281" name="Shape 281"/>
          <p:cNvSpPr/>
          <p:nvPr/>
        </p:nvSpPr>
        <p:spPr>
          <a:xfrm>
            <a:off x="2600838" y="1841125"/>
            <a:ext cx="1418900" cy="620775"/>
          </a:xfrm>
          <a:prstGeom prst="flowChartProcess">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ETICHETTE</a:t>
            </a:r>
            <a:endParaRPr sz="1000"/>
          </a:p>
        </p:txBody>
      </p:sp>
      <p:cxnSp>
        <p:nvCxnSpPr>
          <p:cNvPr id="282" name="Shape 282"/>
          <p:cNvCxnSpPr>
            <a:stCxn id="276" idx="3"/>
            <a:endCxn id="277" idx="1"/>
          </p:cNvCxnSpPr>
          <p:nvPr/>
        </p:nvCxnSpPr>
        <p:spPr>
          <a:xfrm>
            <a:off x="1573425" y="1317588"/>
            <a:ext cx="561900" cy="0"/>
          </a:xfrm>
          <a:prstGeom prst="straightConnector1">
            <a:avLst/>
          </a:prstGeom>
          <a:noFill/>
          <a:ln w="9525" cap="flat" cmpd="sng">
            <a:solidFill>
              <a:schemeClr val="dk2"/>
            </a:solidFill>
            <a:prstDash val="solid"/>
            <a:round/>
            <a:headEnd type="none" w="med" len="med"/>
            <a:tailEnd type="triangle" w="med" len="med"/>
          </a:ln>
        </p:spPr>
      </p:cxnSp>
      <p:cxnSp>
        <p:nvCxnSpPr>
          <p:cNvPr id="283" name="Shape 283"/>
          <p:cNvCxnSpPr>
            <a:stCxn id="277" idx="3"/>
            <a:endCxn id="278" idx="1"/>
          </p:cNvCxnSpPr>
          <p:nvPr/>
        </p:nvCxnSpPr>
        <p:spPr>
          <a:xfrm>
            <a:off x="3554363" y="1317588"/>
            <a:ext cx="561900" cy="0"/>
          </a:xfrm>
          <a:prstGeom prst="straightConnector1">
            <a:avLst/>
          </a:prstGeom>
          <a:noFill/>
          <a:ln w="9525" cap="flat" cmpd="sng">
            <a:solidFill>
              <a:schemeClr val="dk2"/>
            </a:solidFill>
            <a:prstDash val="solid"/>
            <a:round/>
            <a:headEnd type="none" w="med" len="med"/>
            <a:tailEnd type="triangle" w="med" len="med"/>
          </a:ln>
        </p:spPr>
      </p:cxnSp>
      <p:cxnSp>
        <p:nvCxnSpPr>
          <p:cNvPr id="284" name="Shape 284"/>
          <p:cNvCxnSpPr>
            <a:stCxn id="278" idx="3"/>
            <a:endCxn id="279" idx="1"/>
          </p:cNvCxnSpPr>
          <p:nvPr/>
        </p:nvCxnSpPr>
        <p:spPr>
          <a:xfrm>
            <a:off x="5535288" y="1317588"/>
            <a:ext cx="561900" cy="0"/>
          </a:xfrm>
          <a:prstGeom prst="straightConnector1">
            <a:avLst/>
          </a:prstGeom>
          <a:noFill/>
          <a:ln w="9525" cap="flat" cmpd="sng">
            <a:solidFill>
              <a:schemeClr val="dk2"/>
            </a:solidFill>
            <a:prstDash val="solid"/>
            <a:round/>
            <a:headEnd type="none" w="med" len="med"/>
            <a:tailEnd type="triangle" w="med" len="med"/>
          </a:ln>
        </p:spPr>
      </p:cxnSp>
      <p:cxnSp>
        <p:nvCxnSpPr>
          <p:cNvPr id="285" name="Shape 285"/>
          <p:cNvCxnSpPr>
            <a:stCxn id="279" idx="2"/>
            <a:endCxn id="280" idx="3"/>
          </p:cNvCxnSpPr>
          <p:nvPr/>
        </p:nvCxnSpPr>
        <p:spPr>
          <a:xfrm rot="5400000">
            <a:off x="6213663" y="1558375"/>
            <a:ext cx="523500" cy="662700"/>
          </a:xfrm>
          <a:prstGeom prst="bentConnector2">
            <a:avLst/>
          </a:prstGeom>
          <a:noFill/>
          <a:ln w="9525" cap="flat" cmpd="sng">
            <a:solidFill>
              <a:schemeClr val="dk2"/>
            </a:solidFill>
            <a:prstDash val="solid"/>
            <a:round/>
            <a:headEnd type="none" w="med" len="med"/>
            <a:tailEnd type="triangle" w="med" len="med"/>
          </a:ln>
        </p:spPr>
      </p:cxnSp>
      <p:cxnSp>
        <p:nvCxnSpPr>
          <p:cNvPr id="286" name="Shape 286"/>
          <p:cNvCxnSpPr>
            <a:stCxn id="280" idx="1"/>
            <a:endCxn id="281" idx="3"/>
          </p:cNvCxnSpPr>
          <p:nvPr/>
        </p:nvCxnSpPr>
        <p:spPr>
          <a:xfrm rot="10800000">
            <a:off x="4019738" y="2151513"/>
            <a:ext cx="705300" cy="0"/>
          </a:xfrm>
          <a:prstGeom prst="straightConnector1">
            <a:avLst/>
          </a:prstGeom>
          <a:noFill/>
          <a:ln w="9525" cap="flat" cmpd="sng">
            <a:solidFill>
              <a:schemeClr val="dk2"/>
            </a:solidFill>
            <a:prstDash val="solid"/>
            <a:round/>
            <a:headEnd type="none" w="med" len="med"/>
            <a:tailEnd type="triangle" w="med" len="med"/>
          </a:ln>
        </p:spPr>
      </p:cxnSp>
      <p:sp>
        <p:nvSpPr>
          <p:cNvPr id="287" name="Shape 28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8</a:t>
            </a:fld>
            <a:r>
              <a:rPr lang="it"/>
              <a:t>/12</a:t>
            </a:r>
            <a:endParaRPr/>
          </a:p>
        </p:txBody>
      </p:sp>
      <p:sp>
        <p:nvSpPr>
          <p:cNvPr id="288" name="Shape 288"/>
          <p:cNvSpPr/>
          <p:nvPr/>
        </p:nvSpPr>
        <p:spPr>
          <a:xfrm>
            <a:off x="424925" y="3023175"/>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Shape 289"/>
          <p:cNvSpPr txBox="1"/>
          <p:nvPr/>
        </p:nvSpPr>
        <p:spPr>
          <a:xfrm>
            <a:off x="673575" y="3023175"/>
            <a:ext cx="1671800" cy="220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dirty="0"/>
              <a:t>x1 y1 z1 x2 y2 z2 x3 y3 z3</a:t>
            </a:r>
            <a:endParaRPr sz="1000" dirty="0"/>
          </a:p>
        </p:txBody>
      </p:sp>
      <p:sp>
        <p:nvSpPr>
          <p:cNvPr id="290" name="Shape 290"/>
          <p:cNvSpPr/>
          <p:nvPr/>
        </p:nvSpPr>
        <p:spPr>
          <a:xfrm>
            <a:off x="3429913" y="3023163"/>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Shape 291"/>
          <p:cNvSpPr txBox="1"/>
          <p:nvPr/>
        </p:nvSpPr>
        <p:spPr>
          <a:xfrm>
            <a:off x="3671750" y="3023163"/>
            <a:ext cx="1683600" cy="22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dirty="0"/>
              <a:t>F1 F2 F3 F4 … Fm</a:t>
            </a:r>
            <a:endParaRPr sz="1000" dirty="0"/>
          </a:p>
        </p:txBody>
      </p:sp>
      <p:sp>
        <p:nvSpPr>
          <p:cNvPr id="292" name="Shape 292"/>
          <p:cNvSpPr txBox="1"/>
          <p:nvPr/>
        </p:nvSpPr>
        <p:spPr>
          <a:xfrm>
            <a:off x="3389450" y="3246813"/>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a:spcBef>
                <a:spcPts val="0"/>
              </a:spcBef>
              <a:spcAft>
                <a:spcPts val="0"/>
              </a:spcAft>
              <a:buNone/>
            </a:pPr>
            <a:r>
              <a:rPr lang="it" sz="1000"/>
              <a:t>..</a:t>
            </a:r>
            <a:endParaRPr sz="1000"/>
          </a:p>
          <a:p>
            <a:pPr marL="0" lvl="0" indent="0" rtl="0">
              <a:spcBef>
                <a:spcPts val="0"/>
              </a:spcBef>
              <a:spcAft>
                <a:spcPts val="0"/>
              </a:spcAft>
              <a:buNone/>
            </a:pPr>
            <a:r>
              <a:rPr lang="it" sz="1000"/>
              <a:t>n/l</a:t>
            </a:r>
            <a:endParaRPr sz="1000"/>
          </a:p>
        </p:txBody>
      </p:sp>
      <p:sp>
        <p:nvSpPr>
          <p:cNvPr id="293" name="Shape 293"/>
          <p:cNvSpPr txBox="1"/>
          <p:nvPr/>
        </p:nvSpPr>
        <p:spPr>
          <a:xfrm>
            <a:off x="424925" y="3243375"/>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rtl="0">
              <a:spcBef>
                <a:spcPts val="0"/>
              </a:spcBef>
              <a:spcAft>
                <a:spcPts val="0"/>
              </a:spcAft>
              <a:buNone/>
            </a:pPr>
            <a:r>
              <a:rPr lang="it" sz="1000"/>
              <a:t>..n</a:t>
            </a:r>
            <a:endParaRPr sz="1000"/>
          </a:p>
        </p:txBody>
      </p:sp>
      <p:sp>
        <p:nvSpPr>
          <p:cNvPr id="294" name="Shape 294"/>
          <p:cNvSpPr/>
          <p:nvPr/>
        </p:nvSpPr>
        <p:spPr>
          <a:xfrm>
            <a:off x="666475" y="3243771"/>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Shape 295"/>
          <p:cNvSpPr/>
          <p:nvPr/>
        </p:nvSpPr>
        <p:spPr>
          <a:xfrm>
            <a:off x="666475" y="3371425"/>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Shape 296"/>
          <p:cNvSpPr/>
          <p:nvPr/>
        </p:nvSpPr>
        <p:spPr>
          <a:xfrm>
            <a:off x="666475" y="3499621"/>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Shape 297"/>
          <p:cNvSpPr/>
          <p:nvPr/>
        </p:nvSpPr>
        <p:spPr>
          <a:xfrm>
            <a:off x="666475" y="3627744"/>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Shape 298"/>
          <p:cNvSpPr/>
          <p:nvPr/>
        </p:nvSpPr>
        <p:spPr>
          <a:xfrm>
            <a:off x="666475" y="3762794"/>
            <a:ext cx="1683600" cy="127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Shape 299"/>
          <p:cNvSpPr/>
          <p:nvPr/>
        </p:nvSpPr>
        <p:spPr>
          <a:xfrm>
            <a:off x="666475" y="3897844"/>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 name="Shape 300"/>
          <p:cNvSpPr/>
          <p:nvPr/>
        </p:nvSpPr>
        <p:spPr>
          <a:xfrm>
            <a:off x="3671750" y="3240011"/>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 name="Shape 301"/>
          <p:cNvSpPr/>
          <p:nvPr/>
        </p:nvSpPr>
        <p:spPr>
          <a:xfrm>
            <a:off x="3671750" y="3364459"/>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Shape 302"/>
          <p:cNvSpPr/>
          <p:nvPr/>
        </p:nvSpPr>
        <p:spPr>
          <a:xfrm>
            <a:off x="666475" y="4025967"/>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p:nvPr/>
        </p:nvSpPr>
        <p:spPr>
          <a:xfrm>
            <a:off x="666475" y="4154090"/>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Shape 304"/>
          <p:cNvSpPr/>
          <p:nvPr/>
        </p:nvSpPr>
        <p:spPr>
          <a:xfrm>
            <a:off x="666475" y="4282213"/>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Shape 305"/>
          <p:cNvSpPr/>
          <p:nvPr/>
        </p:nvSpPr>
        <p:spPr>
          <a:xfrm>
            <a:off x="3671750" y="3488907"/>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Shape 306"/>
          <p:cNvSpPr txBox="1"/>
          <p:nvPr/>
        </p:nvSpPr>
        <p:spPr>
          <a:xfrm>
            <a:off x="3690325" y="3694413"/>
            <a:ext cx="16521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000"/>
              <a:t>...</a:t>
            </a:r>
            <a:endParaRPr sz="3000"/>
          </a:p>
        </p:txBody>
      </p:sp>
      <p:sp>
        <p:nvSpPr>
          <p:cNvPr id="307" name="Shape 307"/>
          <p:cNvSpPr txBox="1"/>
          <p:nvPr/>
        </p:nvSpPr>
        <p:spPr>
          <a:xfrm>
            <a:off x="673575" y="4451575"/>
            <a:ext cx="16836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000"/>
              <a:t>...</a:t>
            </a:r>
            <a:endParaRPr/>
          </a:p>
        </p:txBody>
      </p:sp>
      <p:sp>
        <p:nvSpPr>
          <p:cNvPr id="308" name="Shape 308"/>
          <p:cNvSpPr/>
          <p:nvPr/>
        </p:nvSpPr>
        <p:spPr>
          <a:xfrm>
            <a:off x="6399425" y="3021550"/>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Shape 309"/>
          <p:cNvSpPr txBox="1"/>
          <p:nvPr/>
        </p:nvSpPr>
        <p:spPr>
          <a:xfrm>
            <a:off x="6641250" y="3021538"/>
            <a:ext cx="1683600" cy="220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dirty="0"/>
              <a:t>E</a:t>
            </a:r>
            <a:endParaRPr sz="1000" dirty="0"/>
          </a:p>
        </p:txBody>
      </p:sp>
      <p:sp>
        <p:nvSpPr>
          <p:cNvPr id="310" name="Shape 310"/>
          <p:cNvSpPr txBox="1"/>
          <p:nvPr/>
        </p:nvSpPr>
        <p:spPr>
          <a:xfrm>
            <a:off x="6358950" y="3245188"/>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a:spcBef>
                <a:spcPts val="0"/>
              </a:spcBef>
              <a:spcAft>
                <a:spcPts val="0"/>
              </a:spcAft>
              <a:buNone/>
            </a:pPr>
            <a:r>
              <a:rPr lang="it" sz="1000"/>
              <a:t>..</a:t>
            </a:r>
            <a:endParaRPr sz="1000"/>
          </a:p>
          <a:p>
            <a:pPr marL="0" lvl="0" indent="0" rtl="0">
              <a:spcBef>
                <a:spcPts val="0"/>
              </a:spcBef>
              <a:spcAft>
                <a:spcPts val="0"/>
              </a:spcAft>
              <a:buNone/>
            </a:pPr>
            <a:r>
              <a:rPr lang="it" sz="1000"/>
              <a:t>n/l</a:t>
            </a:r>
            <a:endParaRPr sz="1000"/>
          </a:p>
        </p:txBody>
      </p:sp>
      <p:sp>
        <p:nvSpPr>
          <p:cNvPr id="311" name="Shape 311"/>
          <p:cNvSpPr/>
          <p:nvPr/>
        </p:nvSpPr>
        <p:spPr>
          <a:xfrm rot="-5400000">
            <a:off x="5940350" y="3956675"/>
            <a:ext cx="1539900" cy="1278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12" name="Shape 312"/>
          <p:cNvCxnSpPr>
            <a:stCxn id="298" idx="3"/>
          </p:cNvCxnSpPr>
          <p:nvPr/>
        </p:nvCxnSpPr>
        <p:spPr>
          <a:xfrm rot="10800000" flipH="1">
            <a:off x="2350075" y="3815594"/>
            <a:ext cx="1074300" cy="11100"/>
          </a:xfrm>
          <a:prstGeom prst="straightConnector1">
            <a:avLst/>
          </a:prstGeom>
          <a:noFill/>
          <a:ln w="9525" cap="flat" cmpd="sng">
            <a:solidFill>
              <a:schemeClr val="dk2"/>
            </a:solidFill>
            <a:prstDash val="solid"/>
            <a:round/>
            <a:headEnd type="none" w="med" len="med"/>
            <a:tailEnd type="triangle" w="med" len="med"/>
          </a:ln>
        </p:spPr>
      </p:cxnSp>
      <p:cxnSp>
        <p:nvCxnSpPr>
          <p:cNvPr id="313" name="Shape 313"/>
          <p:cNvCxnSpPr/>
          <p:nvPr/>
        </p:nvCxnSpPr>
        <p:spPr>
          <a:xfrm rot="10800000" flipH="1">
            <a:off x="5360725" y="3836375"/>
            <a:ext cx="1074300" cy="11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fade">
                                      <p:cBhvr>
                                        <p:cTn id="7" dur="1000"/>
                                        <p:tgtEl>
                                          <p:spTgt spid="288"/>
                                        </p:tgtEl>
                                      </p:cBhvr>
                                    </p:animEffect>
                                  </p:childTnLst>
                                </p:cTn>
                              </p:par>
                              <p:par>
                                <p:cTn id="8" presetID="10" presetClass="entr" presetSubtype="0" fill="hold" nodeType="withEffect">
                                  <p:stCondLst>
                                    <p:cond delay="0"/>
                                  </p:stCondLst>
                                  <p:childTnLst>
                                    <p:set>
                                      <p:cBhvr>
                                        <p:cTn id="9" dur="1" fill="hold">
                                          <p:stCondLst>
                                            <p:cond delay="0"/>
                                          </p:stCondLst>
                                        </p:cTn>
                                        <p:tgtEl>
                                          <p:spTgt spid="289"/>
                                        </p:tgtEl>
                                        <p:attrNameLst>
                                          <p:attrName>style.visibility</p:attrName>
                                        </p:attrNameLst>
                                      </p:cBhvr>
                                      <p:to>
                                        <p:strVal val="visible"/>
                                      </p:to>
                                    </p:set>
                                    <p:animEffect transition="in" filter="fade">
                                      <p:cBhvr>
                                        <p:cTn id="10" dur="1000"/>
                                        <p:tgtEl>
                                          <p:spTgt spid="289"/>
                                        </p:tgtEl>
                                      </p:cBhvr>
                                    </p:animEffect>
                                  </p:childTnLst>
                                </p:cTn>
                              </p:par>
                              <p:par>
                                <p:cTn id="11" presetID="10" presetClass="entr" presetSubtype="0" fill="hold" nodeType="withEffect">
                                  <p:stCondLst>
                                    <p:cond delay="0"/>
                                  </p:stCondLst>
                                  <p:childTnLst>
                                    <p:set>
                                      <p:cBhvr>
                                        <p:cTn id="12" dur="1" fill="hold">
                                          <p:stCondLst>
                                            <p:cond delay="0"/>
                                          </p:stCondLst>
                                        </p:cTn>
                                        <p:tgtEl>
                                          <p:spTgt spid="293"/>
                                        </p:tgtEl>
                                        <p:attrNameLst>
                                          <p:attrName>style.visibility</p:attrName>
                                        </p:attrNameLst>
                                      </p:cBhvr>
                                      <p:to>
                                        <p:strVal val="visible"/>
                                      </p:to>
                                    </p:set>
                                    <p:animEffect transition="in" filter="fade">
                                      <p:cBhvr>
                                        <p:cTn id="13" dur="1000"/>
                                        <p:tgtEl>
                                          <p:spTgt spid="293"/>
                                        </p:tgtEl>
                                      </p:cBhvr>
                                    </p:animEffect>
                                  </p:childTnLst>
                                </p:cTn>
                              </p:par>
                              <p:par>
                                <p:cTn id="14" presetID="10" presetClass="entr" presetSubtype="0" fill="hold" nodeType="withEffect">
                                  <p:stCondLst>
                                    <p:cond delay="0"/>
                                  </p:stCondLst>
                                  <p:childTnLst>
                                    <p:set>
                                      <p:cBhvr>
                                        <p:cTn id="15" dur="1" fill="hold">
                                          <p:stCondLst>
                                            <p:cond delay="0"/>
                                          </p:stCondLst>
                                        </p:cTn>
                                        <p:tgtEl>
                                          <p:spTgt spid="294"/>
                                        </p:tgtEl>
                                        <p:attrNameLst>
                                          <p:attrName>style.visibility</p:attrName>
                                        </p:attrNameLst>
                                      </p:cBhvr>
                                      <p:to>
                                        <p:strVal val="visible"/>
                                      </p:to>
                                    </p:set>
                                    <p:animEffect transition="in" filter="fade">
                                      <p:cBhvr>
                                        <p:cTn id="16" dur="1000"/>
                                        <p:tgtEl>
                                          <p:spTgt spid="294"/>
                                        </p:tgtEl>
                                      </p:cBhvr>
                                    </p:animEffect>
                                  </p:childTnLst>
                                </p:cTn>
                              </p:par>
                              <p:par>
                                <p:cTn id="17" presetID="10" presetClass="entr" presetSubtype="0" fill="hold" nodeType="withEffect">
                                  <p:stCondLst>
                                    <p:cond delay="0"/>
                                  </p:stCondLst>
                                  <p:childTnLst>
                                    <p:set>
                                      <p:cBhvr>
                                        <p:cTn id="18" dur="1" fill="hold">
                                          <p:stCondLst>
                                            <p:cond delay="0"/>
                                          </p:stCondLst>
                                        </p:cTn>
                                        <p:tgtEl>
                                          <p:spTgt spid="295"/>
                                        </p:tgtEl>
                                        <p:attrNameLst>
                                          <p:attrName>style.visibility</p:attrName>
                                        </p:attrNameLst>
                                      </p:cBhvr>
                                      <p:to>
                                        <p:strVal val="visible"/>
                                      </p:to>
                                    </p:set>
                                    <p:animEffect transition="in" filter="fade">
                                      <p:cBhvr>
                                        <p:cTn id="19" dur="1000"/>
                                        <p:tgtEl>
                                          <p:spTgt spid="295"/>
                                        </p:tgtEl>
                                      </p:cBhvr>
                                    </p:animEffect>
                                  </p:childTnLst>
                                </p:cTn>
                              </p:par>
                              <p:par>
                                <p:cTn id="20" presetID="10" presetClass="entr" presetSubtype="0" fill="hold" nodeType="withEffect">
                                  <p:stCondLst>
                                    <p:cond delay="0"/>
                                  </p:stCondLst>
                                  <p:childTnLst>
                                    <p:set>
                                      <p:cBhvr>
                                        <p:cTn id="21" dur="1" fill="hold">
                                          <p:stCondLst>
                                            <p:cond delay="0"/>
                                          </p:stCondLst>
                                        </p:cTn>
                                        <p:tgtEl>
                                          <p:spTgt spid="296"/>
                                        </p:tgtEl>
                                        <p:attrNameLst>
                                          <p:attrName>style.visibility</p:attrName>
                                        </p:attrNameLst>
                                      </p:cBhvr>
                                      <p:to>
                                        <p:strVal val="visible"/>
                                      </p:to>
                                    </p:set>
                                    <p:animEffect transition="in" filter="fade">
                                      <p:cBhvr>
                                        <p:cTn id="22" dur="1000"/>
                                        <p:tgtEl>
                                          <p:spTgt spid="296"/>
                                        </p:tgtEl>
                                      </p:cBhvr>
                                    </p:animEffect>
                                  </p:childTnLst>
                                </p:cTn>
                              </p:par>
                              <p:par>
                                <p:cTn id="23" presetID="10" presetClass="entr" presetSubtype="0" fill="hold" nodeType="withEffect">
                                  <p:stCondLst>
                                    <p:cond delay="0"/>
                                  </p:stCondLst>
                                  <p:childTnLst>
                                    <p:set>
                                      <p:cBhvr>
                                        <p:cTn id="24" dur="1" fill="hold">
                                          <p:stCondLst>
                                            <p:cond delay="0"/>
                                          </p:stCondLst>
                                        </p:cTn>
                                        <p:tgtEl>
                                          <p:spTgt spid="297"/>
                                        </p:tgtEl>
                                        <p:attrNameLst>
                                          <p:attrName>style.visibility</p:attrName>
                                        </p:attrNameLst>
                                      </p:cBhvr>
                                      <p:to>
                                        <p:strVal val="visible"/>
                                      </p:to>
                                    </p:set>
                                    <p:animEffect transition="in" filter="fade">
                                      <p:cBhvr>
                                        <p:cTn id="25" dur="1000"/>
                                        <p:tgtEl>
                                          <p:spTgt spid="297"/>
                                        </p:tgtEl>
                                      </p:cBhvr>
                                    </p:animEffect>
                                  </p:childTnLst>
                                </p:cTn>
                              </p:par>
                              <p:par>
                                <p:cTn id="26" presetID="10" presetClass="entr" presetSubtype="0" fill="hold" nodeType="withEffect">
                                  <p:stCondLst>
                                    <p:cond delay="0"/>
                                  </p:stCondLst>
                                  <p:childTnLst>
                                    <p:set>
                                      <p:cBhvr>
                                        <p:cTn id="27" dur="1" fill="hold">
                                          <p:stCondLst>
                                            <p:cond delay="0"/>
                                          </p:stCondLst>
                                        </p:cTn>
                                        <p:tgtEl>
                                          <p:spTgt spid="298"/>
                                        </p:tgtEl>
                                        <p:attrNameLst>
                                          <p:attrName>style.visibility</p:attrName>
                                        </p:attrNameLst>
                                      </p:cBhvr>
                                      <p:to>
                                        <p:strVal val="visible"/>
                                      </p:to>
                                    </p:set>
                                    <p:animEffect transition="in" filter="fade">
                                      <p:cBhvr>
                                        <p:cTn id="28" dur="1000"/>
                                        <p:tgtEl>
                                          <p:spTgt spid="298"/>
                                        </p:tgtEl>
                                      </p:cBhvr>
                                    </p:animEffect>
                                  </p:childTnLst>
                                </p:cTn>
                              </p:par>
                              <p:par>
                                <p:cTn id="29" presetID="10" presetClass="entr" presetSubtype="0" fill="hold" nodeType="withEffect">
                                  <p:stCondLst>
                                    <p:cond delay="0"/>
                                  </p:stCondLst>
                                  <p:childTnLst>
                                    <p:set>
                                      <p:cBhvr>
                                        <p:cTn id="30" dur="1" fill="hold">
                                          <p:stCondLst>
                                            <p:cond delay="0"/>
                                          </p:stCondLst>
                                        </p:cTn>
                                        <p:tgtEl>
                                          <p:spTgt spid="299"/>
                                        </p:tgtEl>
                                        <p:attrNameLst>
                                          <p:attrName>style.visibility</p:attrName>
                                        </p:attrNameLst>
                                      </p:cBhvr>
                                      <p:to>
                                        <p:strVal val="visible"/>
                                      </p:to>
                                    </p:set>
                                    <p:animEffect transition="in" filter="fade">
                                      <p:cBhvr>
                                        <p:cTn id="31" dur="1000"/>
                                        <p:tgtEl>
                                          <p:spTgt spid="299"/>
                                        </p:tgtEl>
                                      </p:cBhvr>
                                    </p:animEffect>
                                  </p:childTnLst>
                                </p:cTn>
                              </p:par>
                              <p:par>
                                <p:cTn id="32" presetID="10" presetClass="entr" presetSubtype="0" fill="hold" nodeType="withEffect">
                                  <p:stCondLst>
                                    <p:cond delay="0"/>
                                  </p:stCondLst>
                                  <p:childTnLst>
                                    <p:set>
                                      <p:cBhvr>
                                        <p:cTn id="33" dur="1" fill="hold">
                                          <p:stCondLst>
                                            <p:cond delay="0"/>
                                          </p:stCondLst>
                                        </p:cTn>
                                        <p:tgtEl>
                                          <p:spTgt spid="302"/>
                                        </p:tgtEl>
                                        <p:attrNameLst>
                                          <p:attrName>style.visibility</p:attrName>
                                        </p:attrNameLst>
                                      </p:cBhvr>
                                      <p:to>
                                        <p:strVal val="visible"/>
                                      </p:to>
                                    </p:set>
                                    <p:animEffect transition="in" filter="fade">
                                      <p:cBhvr>
                                        <p:cTn id="34" dur="1000"/>
                                        <p:tgtEl>
                                          <p:spTgt spid="302"/>
                                        </p:tgtEl>
                                      </p:cBhvr>
                                    </p:animEffect>
                                  </p:childTnLst>
                                </p:cTn>
                              </p:par>
                              <p:par>
                                <p:cTn id="35" presetID="10" presetClass="entr" presetSubtype="0" fill="hold" nodeType="withEffect">
                                  <p:stCondLst>
                                    <p:cond delay="0"/>
                                  </p:stCondLst>
                                  <p:childTnLst>
                                    <p:set>
                                      <p:cBhvr>
                                        <p:cTn id="36" dur="1" fill="hold">
                                          <p:stCondLst>
                                            <p:cond delay="0"/>
                                          </p:stCondLst>
                                        </p:cTn>
                                        <p:tgtEl>
                                          <p:spTgt spid="303"/>
                                        </p:tgtEl>
                                        <p:attrNameLst>
                                          <p:attrName>style.visibility</p:attrName>
                                        </p:attrNameLst>
                                      </p:cBhvr>
                                      <p:to>
                                        <p:strVal val="visible"/>
                                      </p:to>
                                    </p:set>
                                    <p:animEffect transition="in" filter="fade">
                                      <p:cBhvr>
                                        <p:cTn id="37" dur="1000"/>
                                        <p:tgtEl>
                                          <p:spTgt spid="303"/>
                                        </p:tgtEl>
                                      </p:cBhvr>
                                    </p:animEffect>
                                  </p:childTnLst>
                                </p:cTn>
                              </p:par>
                              <p:par>
                                <p:cTn id="38" presetID="10" presetClass="entr" presetSubtype="0" fill="hold" nodeType="withEffect">
                                  <p:stCondLst>
                                    <p:cond delay="0"/>
                                  </p:stCondLst>
                                  <p:childTnLst>
                                    <p:set>
                                      <p:cBhvr>
                                        <p:cTn id="39" dur="1" fill="hold">
                                          <p:stCondLst>
                                            <p:cond delay="0"/>
                                          </p:stCondLst>
                                        </p:cTn>
                                        <p:tgtEl>
                                          <p:spTgt spid="304"/>
                                        </p:tgtEl>
                                        <p:attrNameLst>
                                          <p:attrName>style.visibility</p:attrName>
                                        </p:attrNameLst>
                                      </p:cBhvr>
                                      <p:to>
                                        <p:strVal val="visible"/>
                                      </p:to>
                                    </p:set>
                                    <p:animEffect transition="in" filter="fade">
                                      <p:cBhvr>
                                        <p:cTn id="40" dur="1000"/>
                                        <p:tgtEl>
                                          <p:spTgt spid="304"/>
                                        </p:tgtEl>
                                      </p:cBhvr>
                                    </p:animEffect>
                                  </p:childTnLst>
                                </p:cTn>
                              </p:par>
                              <p:par>
                                <p:cTn id="41" presetID="10" presetClass="entr" presetSubtype="0" fill="hold" nodeType="withEffect">
                                  <p:stCondLst>
                                    <p:cond delay="0"/>
                                  </p:stCondLst>
                                  <p:childTnLst>
                                    <p:set>
                                      <p:cBhvr>
                                        <p:cTn id="42" dur="1" fill="hold">
                                          <p:stCondLst>
                                            <p:cond delay="0"/>
                                          </p:stCondLst>
                                        </p:cTn>
                                        <p:tgtEl>
                                          <p:spTgt spid="307"/>
                                        </p:tgtEl>
                                        <p:attrNameLst>
                                          <p:attrName>style.visibility</p:attrName>
                                        </p:attrNameLst>
                                      </p:cBhvr>
                                      <p:to>
                                        <p:strVal val="visible"/>
                                      </p:to>
                                    </p:set>
                                    <p:animEffect transition="in" filter="fade">
                                      <p:cBhvr>
                                        <p:cTn id="43" dur="1000"/>
                                        <p:tgtEl>
                                          <p:spTgt spid="307"/>
                                        </p:tgtEl>
                                      </p:cBhvr>
                                    </p:animEffect>
                                  </p:childTnLst>
                                </p:cTn>
                              </p:par>
                              <p:par>
                                <p:cTn id="44" presetID="10" presetClass="entr" presetSubtype="0" fill="hold" nodeType="withEffect">
                                  <p:stCondLst>
                                    <p:cond delay="0"/>
                                  </p:stCondLst>
                                  <p:childTnLst>
                                    <p:set>
                                      <p:cBhvr>
                                        <p:cTn id="45" dur="1" fill="hold">
                                          <p:stCondLst>
                                            <p:cond delay="0"/>
                                          </p:stCondLst>
                                        </p:cTn>
                                        <p:tgtEl>
                                          <p:spTgt spid="276"/>
                                        </p:tgtEl>
                                        <p:attrNameLst>
                                          <p:attrName>style.visibility</p:attrName>
                                        </p:attrNameLst>
                                      </p:cBhvr>
                                      <p:to>
                                        <p:strVal val="visible"/>
                                      </p:to>
                                    </p:set>
                                    <p:animEffect transition="in" filter="fade">
                                      <p:cBhvr>
                                        <p:cTn id="46" dur="1000"/>
                                        <p:tgtEl>
                                          <p:spTgt spid="27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77"/>
                                        </p:tgtEl>
                                        <p:attrNameLst>
                                          <p:attrName>style.visibility</p:attrName>
                                        </p:attrNameLst>
                                      </p:cBhvr>
                                      <p:to>
                                        <p:strVal val="visible"/>
                                      </p:to>
                                    </p:set>
                                    <p:animEffect transition="in" filter="fade">
                                      <p:cBhvr>
                                        <p:cTn id="51" dur="1000"/>
                                        <p:tgtEl>
                                          <p:spTgt spid="277"/>
                                        </p:tgtEl>
                                      </p:cBhvr>
                                    </p:animEffect>
                                  </p:childTnLst>
                                </p:cTn>
                              </p:par>
                              <p:par>
                                <p:cTn id="52" presetID="10" presetClass="entr" presetSubtype="0" fill="hold" nodeType="withEffect">
                                  <p:stCondLst>
                                    <p:cond delay="0"/>
                                  </p:stCondLst>
                                  <p:childTnLst>
                                    <p:set>
                                      <p:cBhvr>
                                        <p:cTn id="53" dur="1" fill="hold">
                                          <p:stCondLst>
                                            <p:cond delay="0"/>
                                          </p:stCondLst>
                                        </p:cTn>
                                        <p:tgtEl>
                                          <p:spTgt spid="282"/>
                                        </p:tgtEl>
                                        <p:attrNameLst>
                                          <p:attrName>style.visibility</p:attrName>
                                        </p:attrNameLst>
                                      </p:cBhvr>
                                      <p:to>
                                        <p:strVal val="visible"/>
                                      </p:to>
                                    </p:set>
                                    <p:animEffect transition="in" filter="fade">
                                      <p:cBhvr>
                                        <p:cTn id="54" dur="1000"/>
                                        <p:tgtEl>
                                          <p:spTgt spid="282"/>
                                        </p:tgtEl>
                                      </p:cBhvr>
                                    </p:animEffect>
                                  </p:childTnLst>
                                </p:cTn>
                              </p:par>
                              <p:par>
                                <p:cTn id="55" presetID="10" presetClass="entr" presetSubtype="0" fill="hold" nodeType="withEffect">
                                  <p:stCondLst>
                                    <p:cond delay="0"/>
                                  </p:stCondLst>
                                  <p:childTnLst>
                                    <p:set>
                                      <p:cBhvr>
                                        <p:cTn id="56" dur="1" fill="hold">
                                          <p:stCondLst>
                                            <p:cond delay="0"/>
                                          </p:stCondLst>
                                        </p:cTn>
                                        <p:tgtEl>
                                          <p:spTgt spid="283"/>
                                        </p:tgtEl>
                                        <p:attrNameLst>
                                          <p:attrName>style.visibility</p:attrName>
                                        </p:attrNameLst>
                                      </p:cBhvr>
                                      <p:to>
                                        <p:strVal val="visible"/>
                                      </p:to>
                                    </p:set>
                                    <p:animEffect transition="in" filter="fade">
                                      <p:cBhvr>
                                        <p:cTn id="57" dur="1000"/>
                                        <p:tgtEl>
                                          <p:spTgt spid="28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78"/>
                                        </p:tgtEl>
                                        <p:attrNameLst>
                                          <p:attrName>style.visibility</p:attrName>
                                        </p:attrNameLst>
                                      </p:cBhvr>
                                      <p:to>
                                        <p:strVal val="visible"/>
                                      </p:to>
                                    </p:set>
                                    <p:animEffect transition="in" filter="fade">
                                      <p:cBhvr>
                                        <p:cTn id="62" dur="1000"/>
                                        <p:tgtEl>
                                          <p:spTgt spid="278"/>
                                        </p:tgtEl>
                                      </p:cBhvr>
                                    </p:animEffect>
                                  </p:childTnLst>
                                </p:cTn>
                              </p:par>
                              <p:par>
                                <p:cTn id="63" presetID="10" presetClass="entr" presetSubtype="0" fill="hold" nodeType="withEffect">
                                  <p:stCondLst>
                                    <p:cond delay="0"/>
                                  </p:stCondLst>
                                  <p:childTnLst>
                                    <p:set>
                                      <p:cBhvr>
                                        <p:cTn id="64" dur="1" fill="hold">
                                          <p:stCondLst>
                                            <p:cond delay="0"/>
                                          </p:stCondLst>
                                        </p:cTn>
                                        <p:tgtEl>
                                          <p:spTgt spid="284"/>
                                        </p:tgtEl>
                                        <p:attrNameLst>
                                          <p:attrName>style.visibility</p:attrName>
                                        </p:attrNameLst>
                                      </p:cBhvr>
                                      <p:to>
                                        <p:strVal val="visible"/>
                                      </p:to>
                                    </p:set>
                                    <p:animEffect transition="in" filter="fade">
                                      <p:cBhvr>
                                        <p:cTn id="65" dur="1000"/>
                                        <p:tgtEl>
                                          <p:spTgt spid="28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79"/>
                                        </p:tgtEl>
                                        <p:attrNameLst>
                                          <p:attrName>style.visibility</p:attrName>
                                        </p:attrNameLst>
                                      </p:cBhvr>
                                      <p:to>
                                        <p:strVal val="visible"/>
                                      </p:to>
                                    </p:set>
                                    <p:animEffect transition="in" filter="fade">
                                      <p:cBhvr>
                                        <p:cTn id="70" dur="1000"/>
                                        <p:tgtEl>
                                          <p:spTgt spid="279"/>
                                        </p:tgtEl>
                                      </p:cBhvr>
                                    </p:animEffect>
                                  </p:childTnLst>
                                </p:cTn>
                              </p:par>
                              <p:par>
                                <p:cTn id="71" presetID="10" presetClass="entr" presetSubtype="0" fill="hold" nodeType="withEffect">
                                  <p:stCondLst>
                                    <p:cond delay="0"/>
                                  </p:stCondLst>
                                  <p:childTnLst>
                                    <p:set>
                                      <p:cBhvr>
                                        <p:cTn id="72" dur="1" fill="hold">
                                          <p:stCondLst>
                                            <p:cond delay="0"/>
                                          </p:stCondLst>
                                        </p:cTn>
                                        <p:tgtEl>
                                          <p:spTgt spid="285"/>
                                        </p:tgtEl>
                                        <p:attrNameLst>
                                          <p:attrName>style.visibility</p:attrName>
                                        </p:attrNameLst>
                                      </p:cBhvr>
                                      <p:to>
                                        <p:strVal val="visible"/>
                                      </p:to>
                                    </p:set>
                                    <p:animEffect transition="in" filter="fade">
                                      <p:cBhvr>
                                        <p:cTn id="73" dur="1000"/>
                                        <p:tgtEl>
                                          <p:spTgt spid="285"/>
                                        </p:tgtEl>
                                      </p:cBhvr>
                                    </p:animEffect>
                                  </p:childTnLst>
                                </p:cTn>
                              </p:par>
                              <p:par>
                                <p:cTn id="74" presetID="10" presetClass="entr" presetSubtype="0" fill="hold" nodeType="withEffect">
                                  <p:stCondLst>
                                    <p:cond delay="0"/>
                                  </p:stCondLst>
                                  <p:childTnLst>
                                    <p:set>
                                      <p:cBhvr>
                                        <p:cTn id="75" dur="1" fill="hold">
                                          <p:stCondLst>
                                            <p:cond delay="0"/>
                                          </p:stCondLst>
                                        </p:cTn>
                                        <p:tgtEl>
                                          <p:spTgt spid="290"/>
                                        </p:tgtEl>
                                        <p:attrNameLst>
                                          <p:attrName>style.visibility</p:attrName>
                                        </p:attrNameLst>
                                      </p:cBhvr>
                                      <p:to>
                                        <p:strVal val="visible"/>
                                      </p:to>
                                    </p:set>
                                    <p:animEffect transition="in" filter="fade">
                                      <p:cBhvr>
                                        <p:cTn id="76" dur="1000"/>
                                        <p:tgtEl>
                                          <p:spTgt spid="290"/>
                                        </p:tgtEl>
                                      </p:cBhvr>
                                    </p:animEffect>
                                  </p:childTnLst>
                                </p:cTn>
                              </p:par>
                              <p:par>
                                <p:cTn id="77" presetID="10" presetClass="entr" presetSubtype="0" fill="hold" nodeType="withEffect">
                                  <p:stCondLst>
                                    <p:cond delay="0"/>
                                  </p:stCondLst>
                                  <p:childTnLst>
                                    <p:set>
                                      <p:cBhvr>
                                        <p:cTn id="78" dur="1" fill="hold">
                                          <p:stCondLst>
                                            <p:cond delay="0"/>
                                          </p:stCondLst>
                                        </p:cTn>
                                        <p:tgtEl>
                                          <p:spTgt spid="312"/>
                                        </p:tgtEl>
                                        <p:attrNameLst>
                                          <p:attrName>style.visibility</p:attrName>
                                        </p:attrNameLst>
                                      </p:cBhvr>
                                      <p:to>
                                        <p:strVal val="visible"/>
                                      </p:to>
                                    </p:set>
                                    <p:animEffect transition="in" filter="fade">
                                      <p:cBhvr>
                                        <p:cTn id="79" dur="1000"/>
                                        <p:tgtEl>
                                          <p:spTgt spid="312"/>
                                        </p:tgtEl>
                                      </p:cBhvr>
                                    </p:animEffect>
                                  </p:childTnLst>
                                </p:cTn>
                              </p:par>
                              <p:par>
                                <p:cTn id="80" presetID="10" presetClass="entr" presetSubtype="0" fill="hold" nodeType="withEffect">
                                  <p:stCondLst>
                                    <p:cond delay="0"/>
                                  </p:stCondLst>
                                  <p:childTnLst>
                                    <p:set>
                                      <p:cBhvr>
                                        <p:cTn id="81" dur="1" fill="hold">
                                          <p:stCondLst>
                                            <p:cond delay="0"/>
                                          </p:stCondLst>
                                        </p:cTn>
                                        <p:tgtEl>
                                          <p:spTgt spid="291"/>
                                        </p:tgtEl>
                                        <p:attrNameLst>
                                          <p:attrName>style.visibility</p:attrName>
                                        </p:attrNameLst>
                                      </p:cBhvr>
                                      <p:to>
                                        <p:strVal val="visible"/>
                                      </p:to>
                                    </p:set>
                                    <p:animEffect transition="in" filter="fade">
                                      <p:cBhvr>
                                        <p:cTn id="82" dur="1000"/>
                                        <p:tgtEl>
                                          <p:spTgt spid="291"/>
                                        </p:tgtEl>
                                      </p:cBhvr>
                                    </p:animEffect>
                                  </p:childTnLst>
                                </p:cTn>
                              </p:par>
                              <p:par>
                                <p:cTn id="83" presetID="10" presetClass="entr" presetSubtype="0" fill="hold" nodeType="withEffect">
                                  <p:stCondLst>
                                    <p:cond delay="0"/>
                                  </p:stCondLst>
                                  <p:childTnLst>
                                    <p:set>
                                      <p:cBhvr>
                                        <p:cTn id="84" dur="1" fill="hold">
                                          <p:stCondLst>
                                            <p:cond delay="0"/>
                                          </p:stCondLst>
                                        </p:cTn>
                                        <p:tgtEl>
                                          <p:spTgt spid="292"/>
                                        </p:tgtEl>
                                        <p:attrNameLst>
                                          <p:attrName>style.visibility</p:attrName>
                                        </p:attrNameLst>
                                      </p:cBhvr>
                                      <p:to>
                                        <p:strVal val="visible"/>
                                      </p:to>
                                    </p:set>
                                    <p:animEffect transition="in" filter="fade">
                                      <p:cBhvr>
                                        <p:cTn id="85" dur="1000"/>
                                        <p:tgtEl>
                                          <p:spTgt spid="292"/>
                                        </p:tgtEl>
                                      </p:cBhvr>
                                    </p:animEffect>
                                  </p:childTnLst>
                                </p:cTn>
                              </p:par>
                              <p:par>
                                <p:cTn id="86" presetID="10" presetClass="entr" presetSubtype="0" fill="hold" nodeType="withEffect">
                                  <p:stCondLst>
                                    <p:cond delay="0"/>
                                  </p:stCondLst>
                                  <p:childTnLst>
                                    <p:set>
                                      <p:cBhvr>
                                        <p:cTn id="87" dur="1" fill="hold">
                                          <p:stCondLst>
                                            <p:cond delay="0"/>
                                          </p:stCondLst>
                                        </p:cTn>
                                        <p:tgtEl>
                                          <p:spTgt spid="300"/>
                                        </p:tgtEl>
                                        <p:attrNameLst>
                                          <p:attrName>style.visibility</p:attrName>
                                        </p:attrNameLst>
                                      </p:cBhvr>
                                      <p:to>
                                        <p:strVal val="visible"/>
                                      </p:to>
                                    </p:set>
                                    <p:animEffect transition="in" filter="fade">
                                      <p:cBhvr>
                                        <p:cTn id="88" dur="1000"/>
                                        <p:tgtEl>
                                          <p:spTgt spid="300"/>
                                        </p:tgtEl>
                                      </p:cBhvr>
                                    </p:animEffect>
                                  </p:childTnLst>
                                </p:cTn>
                              </p:par>
                              <p:par>
                                <p:cTn id="89" presetID="10" presetClass="entr" presetSubtype="0" fill="hold" nodeType="withEffect">
                                  <p:stCondLst>
                                    <p:cond delay="0"/>
                                  </p:stCondLst>
                                  <p:childTnLst>
                                    <p:set>
                                      <p:cBhvr>
                                        <p:cTn id="90" dur="1" fill="hold">
                                          <p:stCondLst>
                                            <p:cond delay="0"/>
                                          </p:stCondLst>
                                        </p:cTn>
                                        <p:tgtEl>
                                          <p:spTgt spid="301"/>
                                        </p:tgtEl>
                                        <p:attrNameLst>
                                          <p:attrName>style.visibility</p:attrName>
                                        </p:attrNameLst>
                                      </p:cBhvr>
                                      <p:to>
                                        <p:strVal val="visible"/>
                                      </p:to>
                                    </p:set>
                                    <p:animEffect transition="in" filter="fade">
                                      <p:cBhvr>
                                        <p:cTn id="91" dur="1000"/>
                                        <p:tgtEl>
                                          <p:spTgt spid="301"/>
                                        </p:tgtEl>
                                      </p:cBhvr>
                                    </p:animEffect>
                                  </p:childTnLst>
                                </p:cTn>
                              </p:par>
                              <p:par>
                                <p:cTn id="92" presetID="10" presetClass="entr" presetSubtype="0" fill="hold" nodeType="withEffect">
                                  <p:stCondLst>
                                    <p:cond delay="0"/>
                                  </p:stCondLst>
                                  <p:childTnLst>
                                    <p:set>
                                      <p:cBhvr>
                                        <p:cTn id="93" dur="1" fill="hold">
                                          <p:stCondLst>
                                            <p:cond delay="0"/>
                                          </p:stCondLst>
                                        </p:cTn>
                                        <p:tgtEl>
                                          <p:spTgt spid="305"/>
                                        </p:tgtEl>
                                        <p:attrNameLst>
                                          <p:attrName>style.visibility</p:attrName>
                                        </p:attrNameLst>
                                      </p:cBhvr>
                                      <p:to>
                                        <p:strVal val="visible"/>
                                      </p:to>
                                    </p:set>
                                    <p:animEffect transition="in" filter="fade">
                                      <p:cBhvr>
                                        <p:cTn id="94" dur="1000"/>
                                        <p:tgtEl>
                                          <p:spTgt spid="305"/>
                                        </p:tgtEl>
                                      </p:cBhvr>
                                    </p:animEffect>
                                  </p:childTnLst>
                                </p:cTn>
                              </p:par>
                              <p:par>
                                <p:cTn id="95" presetID="10" presetClass="entr" presetSubtype="0" fill="hold" nodeType="withEffect">
                                  <p:stCondLst>
                                    <p:cond delay="0"/>
                                  </p:stCondLst>
                                  <p:childTnLst>
                                    <p:set>
                                      <p:cBhvr>
                                        <p:cTn id="96" dur="1" fill="hold">
                                          <p:stCondLst>
                                            <p:cond delay="0"/>
                                          </p:stCondLst>
                                        </p:cTn>
                                        <p:tgtEl>
                                          <p:spTgt spid="306"/>
                                        </p:tgtEl>
                                        <p:attrNameLst>
                                          <p:attrName>style.visibility</p:attrName>
                                        </p:attrNameLst>
                                      </p:cBhvr>
                                      <p:to>
                                        <p:strVal val="visible"/>
                                      </p:to>
                                    </p:set>
                                    <p:animEffect transition="in" filter="fade">
                                      <p:cBhvr>
                                        <p:cTn id="97" dur="1000"/>
                                        <p:tgtEl>
                                          <p:spTgt spid="306"/>
                                        </p:tgtEl>
                                      </p:cBhvr>
                                    </p:animEffect>
                                  </p:childTnLst>
                                </p:cTn>
                              </p:par>
                              <p:par>
                                <p:cTn id="98" presetID="10" presetClass="entr" presetSubtype="0" fill="hold" nodeType="withEffect">
                                  <p:stCondLst>
                                    <p:cond delay="0"/>
                                  </p:stCondLst>
                                  <p:childTnLst>
                                    <p:set>
                                      <p:cBhvr>
                                        <p:cTn id="99" dur="1" fill="hold">
                                          <p:stCondLst>
                                            <p:cond delay="0"/>
                                          </p:stCondLst>
                                        </p:cTn>
                                        <p:tgtEl>
                                          <p:spTgt spid="312"/>
                                        </p:tgtEl>
                                        <p:attrNameLst>
                                          <p:attrName>style.visibility</p:attrName>
                                        </p:attrNameLst>
                                      </p:cBhvr>
                                      <p:to>
                                        <p:strVal val="visible"/>
                                      </p:to>
                                    </p:set>
                                    <p:animEffect transition="in" filter="fade">
                                      <p:cBhvr>
                                        <p:cTn id="100" dur="1000"/>
                                        <p:tgtEl>
                                          <p:spTgt spid="312"/>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280"/>
                                        </p:tgtEl>
                                        <p:attrNameLst>
                                          <p:attrName>style.visibility</p:attrName>
                                        </p:attrNameLst>
                                      </p:cBhvr>
                                      <p:to>
                                        <p:strVal val="visible"/>
                                      </p:to>
                                    </p:set>
                                    <p:animEffect transition="in" filter="fade">
                                      <p:cBhvr>
                                        <p:cTn id="105" dur="1000"/>
                                        <p:tgtEl>
                                          <p:spTgt spid="280"/>
                                        </p:tgtEl>
                                      </p:cBhvr>
                                    </p:animEffect>
                                  </p:childTnLst>
                                </p:cTn>
                              </p:par>
                              <p:par>
                                <p:cTn id="106" presetID="10" presetClass="entr" presetSubtype="0" fill="hold" nodeType="withEffect">
                                  <p:stCondLst>
                                    <p:cond delay="0"/>
                                  </p:stCondLst>
                                  <p:childTnLst>
                                    <p:set>
                                      <p:cBhvr>
                                        <p:cTn id="107" dur="1" fill="hold">
                                          <p:stCondLst>
                                            <p:cond delay="0"/>
                                          </p:stCondLst>
                                        </p:cTn>
                                        <p:tgtEl>
                                          <p:spTgt spid="286"/>
                                        </p:tgtEl>
                                        <p:attrNameLst>
                                          <p:attrName>style.visibility</p:attrName>
                                        </p:attrNameLst>
                                      </p:cBhvr>
                                      <p:to>
                                        <p:strVal val="visible"/>
                                      </p:to>
                                    </p:set>
                                    <p:animEffect transition="in" filter="fade">
                                      <p:cBhvr>
                                        <p:cTn id="108" dur="1000"/>
                                        <p:tgtEl>
                                          <p:spTgt spid="286"/>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308"/>
                                        </p:tgtEl>
                                        <p:attrNameLst>
                                          <p:attrName>style.visibility</p:attrName>
                                        </p:attrNameLst>
                                      </p:cBhvr>
                                      <p:to>
                                        <p:strVal val="visible"/>
                                      </p:to>
                                    </p:set>
                                    <p:animEffect transition="in" filter="fade">
                                      <p:cBhvr>
                                        <p:cTn id="113" dur="1000"/>
                                        <p:tgtEl>
                                          <p:spTgt spid="308"/>
                                        </p:tgtEl>
                                      </p:cBhvr>
                                    </p:animEffect>
                                  </p:childTnLst>
                                </p:cTn>
                              </p:par>
                              <p:par>
                                <p:cTn id="114" presetID="10" presetClass="entr" presetSubtype="0" fill="hold" nodeType="withEffect">
                                  <p:stCondLst>
                                    <p:cond delay="0"/>
                                  </p:stCondLst>
                                  <p:childTnLst>
                                    <p:set>
                                      <p:cBhvr>
                                        <p:cTn id="115" dur="1" fill="hold">
                                          <p:stCondLst>
                                            <p:cond delay="0"/>
                                          </p:stCondLst>
                                        </p:cTn>
                                        <p:tgtEl>
                                          <p:spTgt spid="309"/>
                                        </p:tgtEl>
                                        <p:attrNameLst>
                                          <p:attrName>style.visibility</p:attrName>
                                        </p:attrNameLst>
                                      </p:cBhvr>
                                      <p:to>
                                        <p:strVal val="visible"/>
                                      </p:to>
                                    </p:set>
                                    <p:animEffect transition="in" filter="fade">
                                      <p:cBhvr>
                                        <p:cTn id="116" dur="1000"/>
                                        <p:tgtEl>
                                          <p:spTgt spid="309"/>
                                        </p:tgtEl>
                                      </p:cBhvr>
                                    </p:animEffect>
                                  </p:childTnLst>
                                </p:cTn>
                              </p:par>
                              <p:par>
                                <p:cTn id="117" presetID="10" presetClass="entr" presetSubtype="0" fill="hold" nodeType="withEffect">
                                  <p:stCondLst>
                                    <p:cond delay="0"/>
                                  </p:stCondLst>
                                  <p:childTnLst>
                                    <p:set>
                                      <p:cBhvr>
                                        <p:cTn id="118" dur="1" fill="hold">
                                          <p:stCondLst>
                                            <p:cond delay="0"/>
                                          </p:stCondLst>
                                        </p:cTn>
                                        <p:tgtEl>
                                          <p:spTgt spid="310"/>
                                        </p:tgtEl>
                                        <p:attrNameLst>
                                          <p:attrName>style.visibility</p:attrName>
                                        </p:attrNameLst>
                                      </p:cBhvr>
                                      <p:to>
                                        <p:strVal val="visible"/>
                                      </p:to>
                                    </p:set>
                                    <p:animEffect transition="in" filter="fade">
                                      <p:cBhvr>
                                        <p:cTn id="119" dur="1000"/>
                                        <p:tgtEl>
                                          <p:spTgt spid="310"/>
                                        </p:tgtEl>
                                      </p:cBhvr>
                                    </p:animEffect>
                                  </p:childTnLst>
                                </p:cTn>
                              </p:par>
                              <p:par>
                                <p:cTn id="120" presetID="10" presetClass="entr" presetSubtype="0" fill="hold" nodeType="withEffect">
                                  <p:stCondLst>
                                    <p:cond delay="0"/>
                                  </p:stCondLst>
                                  <p:childTnLst>
                                    <p:set>
                                      <p:cBhvr>
                                        <p:cTn id="121" dur="1" fill="hold">
                                          <p:stCondLst>
                                            <p:cond delay="0"/>
                                          </p:stCondLst>
                                        </p:cTn>
                                        <p:tgtEl>
                                          <p:spTgt spid="313"/>
                                        </p:tgtEl>
                                        <p:attrNameLst>
                                          <p:attrName>style.visibility</p:attrName>
                                        </p:attrNameLst>
                                      </p:cBhvr>
                                      <p:to>
                                        <p:strVal val="visible"/>
                                      </p:to>
                                    </p:set>
                                    <p:animEffect transition="in" filter="fade">
                                      <p:cBhvr>
                                        <p:cTn id="122" dur="1000"/>
                                        <p:tgtEl>
                                          <p:spTgt spid="313"/>
                                        </p:tgtEl>
                                      </p:cBhvr>
                                    </p:animEffect>
                                  </p:childTnLst>
                                </p:cTn>
                              </p:par>
                              <p:par>
                                <p:cTn id="123" presetID="10" presetClass="entr" presetSubtype="0" fill="hold" nodeType="withEffect">
                                  <p:stCondLst>
                                    <p:cond delay="0"/>
                                  </p:stCondLst>
                                  <p:childTnLst>
                                    <p:set>
                                      <p:cBhvr>
                                        <p:cTn id="124" dur="1" fill="hold">
                                          <p:stCondLst>
                                            <p:cond delay="0"/>
                                          </p:stCondLst>
                                        </p:cTn>
                                        <p:tgtEl>
                                          <p:spTgt spid="311"/>
                                        </p:tgtEl>
                                        <p:attrNameLst>
                                          <p:attrName>style.visibility</p:attrName>
                                        </p:attrNameLst>
                                      </p:cBhvr>
                                      <p:to>
                                        <p:strVal val="visible"/>
                                      </p:to>
                                    </p:set>
                                    <p:animEffect transition="in" filter="fade">
                                      <p:cBhvr>
                                        <p:cTn id="125" dur="1000"/>
                                        <p:tgtEl>
                                          <p:spTgt spid="311"/>
                                        </p:tgtEl>
                                      </p:cBhvr>
                                    </p:animEffect>
                                  </p:childTnLst>
                                </p:cTn>
                              </p:par>
                              <p:par>
                                <p:cTn id="126" presetID="10" presetClass="entr" presetSubtype="0" fill="hold" nodeType="withEffect">
                                  <p:stCondLst>
                                    <p:cond delay="0"/>
                                  </p:stCondLst>
                                  <p:childTnLst>
                                    <p:set>
                                      <p:cBhvr>
                                        <p:cTn id="127" dur="1" fill="hold">
                                          <p:stCondLst>
                                            <p:cond delay="0"/>
                                          </p:stCondLst>
                                        </p:cTn>
                                        <p:tgtEl>
                                          <p:spTgt spid="313"/>
                                        </p:tgtEl>
                                        <p:attrNameLst>
                                          <p:attrName>style.visibility</p:attrName>
                                        </p:attrNameLst>
                                      </p:cBhvr>
                                      <p:to>
                                        <p:strVal val="visible"/>
                                      </p:to>
                                    </p:set>
                                    <p:animEffect transition="in" filter="fade">
                                      <p:cBhvr>
                                        <p:cTn id="128" dur="1000"/>
                                        <p:tgtEl>
                                          <p:spTgt spid="313"/>
                                        </p:tgtEl>
                                      </p:cBhvr>
                                    </p:animEffect>
                                  </p:childTnLst>
                                </p:cTn>
                              </p:par>
                              <p:par>
                                <p:cTn id="129" presetID="10" presetClass="entr" presetSubtype="0" fill="hold" nodeType="withEffect">
                                  <p:stCondLst>
                                    <p:cond delay="0"/>
                                  </p:stCondLst>
                                  <p:childTnLst>
                                    <p:set>
                                      <p:cBhvr>
                                        <p:cTn id="130" dur="1" fill="hold">
                                          <p:stCondLst>
                                            <p:cond delay="0"/>
                                          </p:stCondLst>
                                        </p:cTn>
                                        <p:tgtEl>
                                          <p:spTgt spid="281"/>
                                        </p:tgtEl>
                                        <p:attrNameLst>
                                          <p:attrName>style.visibility</p:attrName>
                                        </p:attrNameLst>
                                      </p:cBhvr>
                                      <p:to>
                                        <p:strVal val="visible"/>
                                      </p:to>
                                    </p:set>
                                    <p:animEffect transition="in" filter="fade">
                                      <p:cBhvr>
                                        <p:cTn id="131" dur="10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Shape 318"/>
          <p:cNvSpPr txBox="1">
            <a:spLocks noGrp="1"/>
          </p:cNvSpPr>
          <p:nvPr>
            <p:ph type="title"/>
          </p:nvPr>
        </p:nvSpPr>
        <p:spPr>
          <a:xfrm>
            <a:off x="819150" y="29145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
              <a:t>Metodologia - Fase 3</a:t>
            </a:r>
            <a:endParaRPr/>
          </a:p>
          <a:p>
            <a:pPr marL="0" lvl="0" indent="0">
              <a:spcBef>
                <a:spcPts val="0"/>
              </a:spcBef>
              <a:spcAft>
                <a:spcPts val="0"/>
              </a:spcAft>
              <a:buNone/>
            </a:pPr>
            <a:endParaRPr/>
          </a:p>
        </p:txBody>
      </p:sp>
      <p:sp>
        <p:nvSpPr>
          <p:cNvPr id="319" name="Shape 319"/>
          <p:cNvSpPr/>
          <p:nvPr/>
        </p:nvSpPr>
        <p:spPr>
          <a:xfrm>
            <a:off x="2436600" y="1246050"/>
            <a:ext cx="1645437"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dirty="0"/>
              <a:t>DISCRIMINANTE LINEARE</a:t>
            </a:r>
            <a:endParaRPr dirty="0"/>
          </a:p>
        </p:txBody>
      </p:sp>
      <p:sp>
        <p:nvSpPr>
          <p:cNvPr id="320" name="Shape 320"/>
          <p:cNvSpPr/>
          <p:nvPr/>
        </p:nvSpPr>
        <p:spPr>
          <a:xfrm>
            <a:off x="4648748" y="1246038"/>
            <a:ext cx="1769001"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ALLENAMENTO CLASSIFICATORE</a:t>
            </a:r>
            <a:endParaRPr dirty="0"/>
          </a:p>
        </p:txBody>
      </p:sp>
      <p:sp>
        <p:nvSpPr>
          <p:cNvPr id="321" name="Shape 321"/>
          <p:cNvSpPr/>
          <p:nvPr/>
        </p:nvSpPr>
        <p:spPr>
          <a:xfrm>
            <a:off x="6799676" y="2108311"/>
            <a:ext cx="798150" cy="654875"/>
          </a:xfrm>
          <a:prstGeom prst="flowChartPreparation">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900"/>
              <a:t>X,Y,Z</a:t>
            </a:r>
            <a:endParaRPr sz="900"/>
          </a:p>
          <a:p>
            <a:pPr marL="0" lvl="0" indent="0" algn="ctr" rtl="0">
              <a:spcBef>
                <a:spcPts val="0"/>
              </a:spcBef>
              <a:spcAft>
                <a:spcPts val="0"/>
              </a:spcAft>
              <a:buNone/>
            </a:pPr>
            <a:r>
              <a:rPr lang="it" sz="900"/>
              <a:t>ACC</a:t>
            </a:r>
            <a:endParaRPr sz="900"/>
          </a:p>
        </p:txBody>
      </p:sp>
      <p:sp>
        <p:nvSpPr>
          <p:cNvPr id="322" name="Shape 322"/>
          <p:cNvSpPr/>
          <p:nvPr/>
        </p:nvSpPr>
        <p:spPr>
          <a:xfrm>
            <a:off x="4820450" y="2125349"/>
            <a:ext cx="1418900" cy="620775"/>
          </a:xfrm>
          <a:prstGeom prst="flowChartProcess">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IT" sz="1100" dirty="0"/>
              <a:t>IDENTIFICAZIONE PREFOG</a:t>
            </a:r>
            <a:endParaRPr sz="1100" dirty="0"/>
          </a:p>
        </p:txBody>
      </p:sp>
      <p:cxnSp>
        <p:nvCxnSpPr>
          <p:cNvPr id="323" name="Shape 323"/>
          <p:cNvCxnSpPr>
            <a:stCxn id="324" idx="3"/>
            <a:endCxn id="319" idx="1"/>
          </p:cNvCxnSpPr>
          <p:nvPr/>
        </p:nvCxnSpPr>
        <p:spPr>
          <a:xfrm>
            <a:off x="1866900" y="1556438"/>
            <a:ext cx="569700" cy="0"/>
          </a:xfrm>
          <a:prstGeom prst="straightConnector1">
            <a:avLst/>
          </a:prstGeom>
          <a:noFill/>
          <a:ln w="9525" cap="flat" cmpd="sng">
            <a:solidFill>
              <a:schemeClr val="dk2"/>
            </a:solidFill>
            <a:prstDash val="solid"/>
            <a:round/>
            <a:headEnd type="none" w="med" len="med"/>
            <a:tailEnd type="triangle" w="med" len="med"/>
          </a:ln>
        </p:spPr>
      </p:cxnSp>
      <p:cxnSp>
        <p:nvCxnSpPr>
          <p:cNvPr id="325" name="Shape 325"/>
          <p:cNvCxnSpPr>
            <a:cxnSpLocks/>
            <a:stCxn id="319" idx="3"/>
            <a:endCxn id="320" idx="1"/>
          </p:cNvCxnSpPr>
          <p:nvPr/>
        </p:nvCxnSpPr>
        <p:spPr>
          <a:xfrm flipV="1">
            <a:off x="4082037" y="1556426"/>
            <a:ext cx="566711" cy="12"/>
          </a:xfrm>
          <a:prstGeom prst="straightConnector1">
            <a:avLst/>
          </a:prstGeom>
          <a:noFill/>
          <a:ln w="9525" cap="flat" cmpd="sng">
            <a:solidFill>
              <a:schemeClr val="dk2"/>
            </a:solidFill>
            <a:prstDash val="solid"/>
            <a:round/>
            <a:headEnd type="none" w="med" len="med"/>
            <a:tailEnd type="triangle" w="med" len="med"/>
          </a:ln>
        </p:spPr>
      </p:cxnSp>
      <p:cxnSp>
        <p:nvCxnSpPr>
          <p:cNvPr id="326" name="Shape 326"/>
          <p:cNvCxnSpPr>
            <a:stCxn id="321" idx="1"/>
            <a:endCxn id="322" idx="3"/>
          </p:cNvCxnSpPr>
          <p:nvPr/>
        </p:nvCxnSpPr>
        <p:spPr>
          <a:xfrm rot="10800000">
            <a:off x="6239276" y="2435749"/>
            <a:ext cx="560400" cy="0"/>
          </a:xfrm>
          <a:prstGeom prst="straightConnector1">
            <a:avLst/>
          </a:prstGeom>
          <a:noFill/>
          <a:ln w="9525" cap="flat" cmpd="sng">
            <a:solidFill>
              <a:schemeClr val="dk2"/>
            </a:solidFill>
            <a:prstDash val="solid"/>
            <a:round/>
            <a:headEnd type="none" w="med" len="med"/>
            <a:tailEnd type="triangle" w="med" len="med"/>
          </a:ln>
        </p:spPr>
      </p:cxnSp>
      <p:sp>
        <p:nvSpPr>
          <p:cNvPr id="327" name="Shape 327"/>
          <p:cNvSpPr/>
          <p:nvPr/>
        </p:nvSpPr>
        <p:spPr>
          <a:xfrm>
            <a:off x="2696169" y="2108311"/>
            <a:ext cx="1418900" cy="620775"/>
          </a:xfrm>
          <a:prstGeom prst="flowChartProcess">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STIMOLO SENSORIALE</a:t>
            </a:r>
            <a:endParaRPr dirty="0"/>
          </a:p>
        </p:txBody>
      </p:sp>
      <p:cxnSp>
        <p:nvCxnSpPr>
          <p:cNvPr id="328" name="Shape 328"/>
          <p:cNvCxnSpPr>
            <a:cxnSpLocks/>
            <a:stCxn id="322" idx="1"/>
          </p:cNvCxnSpPr>
          <p:nvPr/>
        </p:nvCxnSpPr>
        <p:spPr>
          <a:xfrm rot="10800000">
            <a:off x="4129550" y="2435736"/>
            <a:ext cx="690900" cy="0"/>
          </a:xfrm>
          <a:prstGeom prst="straightConnector1">
            <a:avLst/>
          </a:prstGeom>
          <a:noFill/>
          <a:ln w="9525" cap="flat" cmpd="sng">
            <a:solidFill>
              <a:schemeClr val="dk2"/>
            </a:solidFill>
            <a:prstDash val="solid"/>
            <a:round/>
            <a:headEnd type="none" w="med" len="med"/>
            <a:tailEnd type="triangle" w="med" len="med"/>
          </a:ln>
        </p:spPr>
      </p:cxnSp>
      <p:cxnSp>
        <p:nvCxnSpPr>
          <p:cNvPr id="329" name="Shape 329"/>
          <p:cNvCxnSpPr>
            <a:cxnSpLocks/>
            <a:stCxn id="320" idx="2"/>
            <a:endCxn id="322" idx="0"/>
          </p:cNvCxnSpPr>
          <p:nvPr/>
        </p:nvCxnSpPr>
        <p:spPr>
          <a:xfrm flipH="1">
            <a:off x="5529900" y="1866813"/>
            <a:ext cx="3349" cy="258536"/>
          </a:xfrm>
          <a:prstGeom prst="straightConnector1">
            <a:avLst/>
          </a:prstGeom>
          <a:noFill/>
          <a:ln w="9525" cap="flat" cmpd="sng">
            <a:solidFill>
              <a:schemeClr val="dk2"/>
            </a:solidFill>
            <a:prstDash val="solid"/>
            <a:round/>
            <a:headEnd type="none" w="med" len="med"/>
            <a:tailEnd type="triangle" w="med" len="med"/>
          </a:ln>
        </p:spPr>
      </p:cxnSp>
      <p:sp>
        <p:nvSpPr>
          <p:cNvPr id="330" name="Shape 330"/>
          <p:cNvSpPr/>
          <p:nvPr/>
        </p:nvSpPr>
        <p:spPr>
          <a:xfrm>
            <a:off x="1071725" y="1246050"/>
            <a:ext cx="798150" cy="620775"/>
          </a:xfrm>
          <a:prstGeom prst="flowChartMagneticDisk">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000"/>
              <a:t>DATASET</a:t>
            </a:r>
            <a:endParaRPr sz="1000"/>
          </a:p>
        </p:txBody>
      </p:sp>
      <p:sp>
        <p:nvSpPr>
          <p:cNvPr id="331" name="Shape 33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it"/>
              <a:t>9</a:t>
            </a:fld>
            <a:r>
              <a:rPr lang="it"/>
              <a:t>/12</a:t>
            </a:r>
            <a:endParaRPr/>
          </a:p>
        </p:txBody>
      </p:sp>
      <p:sp>
        <p:nvSpPr>
          <p:cNvPr id="332" name="Shape 332"/>
          <p:cNvSpPr/>
          <p:nvPr/>
        </p:nvSpPr>
        <p:spPr>
          <a:xfrm>
            <a:off x="248650" y="3026425"/>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 name="Shape 333"/>
          <p:cNvSpPr txBox="1"/>
          <p:nvPr/>
        </p:nvSpPr>
        <p:spPr>
          <a:xfrm>
            <a:off x="497300" y="3026425"/>
            <a:ext cx="1683600" cy="22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900" dirty="0"/>
              <a:t>x1 y1 z1 x2 y2 z2 x3 y3 z3 C</a:t>
            </a:r>
            <a:endParaRPr sz="900" dirty="0"/>
          </a:p>
        </p:txBody>
      </p:sp>
      <p:sp>
        <p:nvSpPr>
          <p:cNvPr id="334" name="Shape 334"/>
          <p:cNvSpPr txBox="1"/>
          <p:nvPr/>
        </p:nvSpPr>
        <p:spPr>
          <a:xfrm>
            <a:off x="248650" y="3246625"/>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rtl="0">
              <a:spcBef>
                <a:spcPts val="0"/>
              </a:spcBef>
              <a:spcAft>
                <a:spcPts val="0"/>
              </a:spcAft>
              <a:buNone/>
            </a:pPr>
            <a:r>
              <a:rPr lang="it" sz="1000"/>
              <a:t>..n</a:t>
            </a:r>
            <a:endParaRPr sz="1000"/>
          </a:p>
        </p:txBody>
      </p:sp>
      <p:sp>
        <p:nvSpPr>
          <p:cNvPr id="335" name="Shape 335"/>
          <p:cNvSpPr/>
          <p:nvPr/>
        </p:nvSpPr>
        <p:spPr>
          <a:xfrm>
            <a:off x="490200" y="3247021"/>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 name="Shape 336"/>
          <p:cNvSpPr/>
          <p:nvPr/>
        </p:nvSpPr>
        <p:spPr>
          <a:xfrm>
            <a:off x="490200" y="3367748"/>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 name="Shape 337"/>
          <p:cNvSpPr/>
          <p:nvPr/>
        </p:nvSpPr>
        <p:spPr>
          <a:xfrm>
            <a:off x="490200" y="3495944"/>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 name="Shape 338"/>
          <p:cNvSpPr/>
          <p:nvPr/>
        </p:nvSpPr>
        <p:spPr>
          <a:xfrm>
            <a:off x="490200" y="3624067"/>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 name="Shape 339"/>
          <p:cNvSpPr/>
          <p:nvPr/>
        </p:nvSpPr>
        <p:spPr>
          <a:xfrm>
            <a:off x="490200" y="3759117"/>
            <a:ext cx="1683600" cy="1278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 name="Shape 340"/>
          <p:cNvSpPr/>
          <p:nvPr/>
        </p:nvSpPr>
        <p:spPr>
          <a:xfrm>
            <a:off x="490200" y="3887240"/>
            <a:ext cx="1683600" cy="127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 name="Shape 341"/>
          <p:cNvSpPr/>
          <p:nvPr/>
        </p:nvSpPr>
        <p:spPr>
          <a:xfrm>
            <a:off x="490200" y="4015363"/>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 name="Shape 342"/>
          <p:cNvSpPr/>
          <p:nvPr/>
        </p:nvSpPr>
        <p:spPr>
          <a:xfrm>
            <a:off x="490200" y="4143486"/>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 name="Shape 343"/>
          <p:cNvSpPr/>
          <p:nvPr/>
        </p:nvSpPr>
        <p:spPr>
          <a:xfrm>
            <a:off x="490200" y="4271609"/>
            <a:ext cx="1683600" cy="1278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 name="Shape 344"/>
          <p:cNvSpPr txBox="1"/>
          <p:nvPr/>
        </p:nvSpPr>
        <p:spPr>
          <a:xfrm>
            <a:off x="497300" y="4454825"/>
            <a:ext cx="16836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000"/>
              <a:t>...</a:t>
            </a:r>
            <a:endParaRPr/>
          </a:p>
        </p:txBody>
      </p:sp>
      <p:cxnSp>
        <p:nvCxnSpPr>
          <p:cNvPr id="345" name="Shape 345"/>
          <p:cNvCxnSpPr>
            <a:endCxn id="346" idx="1"/>
          </p:cNvCxnSpPr>
          <p:nvPr/>
        </p:nvCxnSpPr>
        <p:spPr>
          <a:xfrm>
            <a:off x="2197475" y="3892326"/>
            <a:ext cx="424200" cy="900"/>
          </a:xfrm>
          <a:prstGeom prst="straightConnector1">
            <a:avLst/>
          </a:prstGeom>
          <a:noFill/>
          <a:ln w="9525" cap="flat" cmpd="sng">
            <a:solidFill>
              <a:schemeClr val="dk2"/>
            </a:solidFill>
            <a:prstDash val="solid"/>
            <a:round/>
            <a:headEnd type="none" w="med" len="med"/>
            <a:tailEnd type="triangle" w="med" len="med"/>
          </a:ln>
        </p:spPr>
      </p:cxnSp>
      <p:sp>
        <p:nvSpPr>
          <p:cNvPr id="346" name="Shape 346"/>
          <p:cNvSpPr/>
          <p:nvPr/>
        </p:nvSpPr>
        <p:spPr>
          <a:xfrm>
            <a:off x="2621675" y="3008738"/>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 name="Shape 347"/>
          <p:cNvSpPr txBox="1"/>
          <p:nvPr/>
        </p:nvSpPr>
        <p:spPr>
          <a:xfrm>
            <a:off x="2863500" y="3008725"/>
            <a:ext cx="1683600" cy="22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1000" dirty="0"/>
              <a:t>F1 F2 F3 F4 … Fm</a:t>
            </a:r>
            <a:endParaRPr sz="1000" dirty="0"/>
          </a:p>
        </p:txBody>
      </p:sp>
      <p:sp>
        <p:nvSpPr>
          <p:cNvPr id="348" name="Shape 348"/>
          <p:cNvSpPr txBox="1"/>
          <p:nvPr/>
        </p:nvSpPr>
        <p:spPr>
          <a:xfrm>
            <a:off x="2630400" y="3232388"/>
            <a:ext cx="233100" cy="271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p:txBody>
      </p:sp>
      <p:sp>
        <p:nvSpPr>
          <p:cNvPr id="349" name="Shape 349"/>
          <p:cNvSpPr/>
          <p:nvPr/>
        </p:nvSpPr>
        <p:spPr>
          <a:xfrm>
            <a:off x="2863500" y="3232500"/>
            <a:ext cx="1683600" cy="1278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Shape 350"/>
          <p:cNvSpPr/>
          <p:nvPr/>
        </p:nvSpPr>
        <p:spPr>
          <a:xfrm>
            <a:off x="2858700" y="3363875"/>
            <a:ext cx="1683600" cy="1278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Shape 351"/>
          <p:cNvSpPr/>
          <p:nvPr/>
        </p:nvSpPr>
        <p:spPr>
          <a:xfrm>
            <a:off x="4865100" y="3786825"/>
            <a:ext cx="1171023" cy="10085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2" name="Shape 352"/>
          <p:cNvSpPr txBox="1"/>
          <p:nvPr/>
        </p:nvSpPr>
        <p:spPr>
          <a:xfrm>
            <a:off x="5016351" y="3786825"/>
            <a:ext cx="1019772" cy="12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500" dirty="0"/>
              <a:t>x1 y1 z1 x2 y2 z2 x3 y3 z3</a:t>
            </a:r>
            <a:endParaRPr sz="500" dirty="0"/>
          </a:p>
        </p:txBody>
      </p:sp>
      <p:sp>
        <p:nvSpPr>
          <p:cNvPr id="353" name="Shape 353"/>
          <p:cNvSpPr txBox="1"/>
          <p:nvPr/>
        </p:nvSpPr>
        <p:spPr>
          <a:xfrm>
            <a:off x="4820450" y="3892371"/>
            <a:ext cx="195900" cy="88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600"/>
              <a:t>1</a:t>
            </a:r>
            <a:endParaRPr sz="600"/>
          </a:p>
          <a:p>
            <a:pPr marL="0" lvl="0" indent="0" algn="ctr" rtl="0">
              <a:spcBef>
                <a:spcPts val="0"/>
              </a:spcBef>
              <a:spcAft>
                <a:spcPts val="0"/>
              </a:spcAft>
              <a:buNone/>
            </a:pPr>
            <a:r>
              <a:rPr lang="it" sz="600"/>
              <a:t>2</a:t>
            </a:r>
            <a:endParaRPr sz="600"/>
          </a:p>
          <a:p>
            <a:pPr marL="0" lvl="0" indent="0" algn="ctr" rtl="0">
              <a:spcBef>
                <a:spcPts val="0"/>
              </a:spcBef>
              <a:spcAft>
                <a:spcPts val="0"/>
              </a:spcAft>
              <a:buNone/>
            </a:pPr>
            <a:r>
              <a:rPr lang="it" sz="600"/>
              <a:t>3</a:t>
            </a:r>
            <a:endParaRPr sz="600"/>
          </a:p>
          <a:p>
            <a:pPr marL="0" lvl="0" indent="0" algn="ctr" rtl="0">
              <a:spcBef>
                <a:spcPts val="0"/>
              </a:spcBef>
              <a:spcAft>
                <a:spcPts val="0"/>
              </a:spcAft>
              <a:buNone/>
            </a:pPr>
            <a:r>
              <a:rPr lang="it" sz="600"/>
              <a:t>4</a:t>
            </a:r>
            <a:endParaRPr sz="600"/>
          </a:p>
          <a:p>
            <a:pPr marL="0" lvl="0" indent="0" algn="ctr" rtl="0">
              <a:spcBef>
                <a:spcPts val="0"/>
              </a:spcBef>
              <a:spcAft>
                <a:spcPts val="0"/>
              </a:spcAft>
              <a:buNone/>
            </a:pPr>
            <a:r>
              <a:rPr lang="it" sz="600"/>
              <a:t>..</a:t>
            </a:r>
            <a:endParaRPr sz="600"/>
          </a:p>
        </p:txBody>
      </p:sp>
      <p:sp>
        <p:nvSpPr>
          <p:cNvPr id="354" name="Shape 354"/>
          <p:cNvSpPr/>
          <p:nvPr/>
        </p:nvSpPr>
        <p:spPr>
          <a:xfrm>
            <a:off x="5012022" y="3920496"/>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5" name="Shape 355"/>
          <p:cNvSpPr/>
          <p:nvPr/>
        </p:nvSpPr>
        <p:spPr>
          <a:xfrm>
            <a:off x="5012022" y="3985379"/>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6" name="Shape 356"/>
          <p:cNvSpPr/>
          <p:nvPr/>
        </p:nvSpPr>
        <p:spPr>
          <a:xfrm>
            <a:off x="5012022" y="4059441"/>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7" name="Shape 357"/>
          <p:cNvSpPr/>
          <p:nvPr/>
        </p:nvSpPr>
        <p:spPr>
          <a:xfrm>
            <a:off x="5012022" y="4136439"/>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8" name="Shape 358"/>
          <p:cNvSpPr/>
          <p:nvPr/>
        </p:nvSpPr>
        <p:spPr>
          <a:xfrm>
            <a:off x="5012022" y="4213437"/>
            <a:ext cx="1024200" cy="72900"/>
          </a:xfrm>
          <a:prstGeom prst="rect">
            <a:avLst/>
          </a:prstGeom>
          <a:solidFill>
            <a:schemeClr val="dk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p:nvPr/>
        </p:nvSpPr>
        <p:spPr>
          <a:xfrm>
            <a:off x="5012022" y="4290436"/>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0" name="Shape 360"/>
          <p:cNvSpPr/>
          <p:nvPr/>
        </p:nvSpPr>
        <p:spPr>
          <a:xfrm>
            <a:off x="5012022" y="4367434"/>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1" name="Shape 361"/>
          <p:cNvSpPr/>
          <p:nvPr/>
        </p:nvSpPr>
        <p:spPr>
          <a:xfrm>
            <a:off x="5012022" y="4437505"/>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2" name="Shape 362"/>
          <p:cNvSpPr/>
          <p:nvPr/>
        </p:nvSpPr>
        <p:spPr>
          <a:xfrm>
            <a:off x="5012022" y="4507577"/>
            <a:ext cx="1024200" cy="72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63" name="Shape 363"/>
          <p:cNvCxnSpPr>
            <a:stCxn id="347" idx="3"/>
            <a:endCxn id="364" idx="2"/>
          </p:cNvCxnSpPr>
          <p:nvPr/>
        </p:nvCxnSpPr>
        <p:spPr>
          <a:xfrm>
            <a:off x="4547100" y="3118825"/>
            <a:ext cx="447300" cy="149100"/>
          </a:xfrm>
          <a:prstGeom prst="straightConnector1">
            <a:avLst/>
          </a:prstGeom>
          <a:noFill/>
          <a:ln w="9525" cap="flat" cmpd="sng">
            <a:solidFill>
              <a:schemeClr val="dk2"/>
            </a:solidFill>
            <a:prstDash val="solid"/>
            <a:round/>
            <a:headEnd type="none" w="med" len="med"/>
            <a:tailEnd type="triangle" w="med" len="med"/>
          </a:ln>
        </p:spPr>
      </p:cxnSp>
      <p:sp>
        <p:nvSpPr>
          <p:cNvPr id="365" name="Shape 365"/>
          <p:cNvSpPr/>
          <p:nvPr/>
        </p:nvSpPr>
        <p:spPr>
          <a:xfrm>
            <a:off x="6417750" y="3008750"/>
            <a:ext cx="1925250" cy="1768975"/>
          </a:xfrm>
          <a:prstGeom prst="flowChartInternalStorag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txBox="1"/>
          <p:nvPr/>
        </p:nvSpPr>
        <p:spPr>
          <a:xfrm>
            <a:off x="6659300" y="3008750"/>
            <a:ext cx="1674208" cy="22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900" dirty="0"/>
              <a:t>x1 y1 z1 x2 y2 z2 x3 y3 z3 </a:t>
            </a:r>
            <a:r>
              <a:rPr lang="it" sz="900" b="1" dirty="0"/>
              <a:t>C</a:t>
            </a:r>
            <a:endParaRPr sz="900" b="1" dirty="0"/>
          </a:p>
        </p:txBody>
      </p:sp>
      <p:sp>
        <p:nvSpPr>
          <p:cNvPr id="367" name="Shape 367"/>
          <p:cNvSpPr txBox="1"/>
          <p:nvPr/>
        </p:nvSpPr>
        <p:spPr>
          <a:xfrm>
            <a:off x="6417750" y="3228950"/>
            <a:ext cx="322200" cy="1548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it" sz="1000"/>
              <a:t>1</a:t>
            </a:r>
            <a:endParaRPr sz="1000"/>
          </a:p>
          <a:p>
            <a:pPr marL="0" lvl="0" indent="0" rtl="0">
              <a:spcBef>
                <a:spcPts val="0"/>
              </a:spcBef>
              <a:spcAft>
                <a:spcPts val="0"/>
              </a:spcAft>
              <a:buNone/>
            </a:pPr>
            <a:r>
              <a:rPr lang="it" sz="1000"/>
              <a:t>2</a:t>
            </a:r>
            <a:endParaRPr sz="1000"/>
          </a:p>
          <a:p>
            <a:pPr marL="0" lvl="0" indent="0" rtl="0">
              <a:spcBef>
                <a:spcPts val="0"/>
              </a:spcBef>
              <a:spcAft>
                <a:spcPts val="0"/>
              </a:spcAft>
              <a:buNone/>
            </a:pPr>
            <a:r>
              <a:rPr lang="it" sz="1000"/>
              <a:t>3</a:t>
            </a:r>
            <a:endParaRPr sz="1000"/>
          </a:p>
          <a:p>
            <a:pPr marL="0" lvl="0" indent="0" rtl="0">
              <a:spcBef>
                <a:spcPts val="0"/>
              </a:spcBef>
              <a:spcAft>
                <a:spcPts val="0"/>
              </a:spcAft>
              <a:buNone/>
            </a:pPr>
            <a:r>
              <a:rPr lang="it" sz="1000"/>
              <a:t>4</a:t>
            </a:r>
            <a:endParaRPr sz="1000"/>
          </a:p>
          <a:p>
            <a:pPr marL="0" lvl="0" indent="0" rtl="0">
              <a:spcBef>
                <a:spcPts val="0"/>
              </a:spcBef>
              <a:spcAft>
                <a:spcPts val="0"/>
              </a:spcAft>
              <a:buNone/>
            </a:pPr>
            <a:r>
              <a:rPr lang="it" sz="1000"/>
              <a:t>..</a:t>
            </a:r>
            <a:endParaRPr sz="1000"/>
          </a:p>
        </p:txBody>
      </p:sp>
      <p:sp>
        <p:nvSpPr>
          <p:cNvPr id="368" name="Shape 368"/>
          <p:cNvSpPr/>
          <p:nvPr/>
        </p:nvSpPr>
        <p:spPr>
          <a:xfrm>
            <a:off x="6659300" y="3236273"/>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p:nvPr/>
        </p:nvSpPr>
        <p:spPr>
          <a:xfrm>
            <a:off x="6659300" y="3350073"/>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Shape 370"/>
          <p:cNvSpPr/>
          <p:nvPr/>
        </p:nvSpPr>
        <p:spPr>
          <a:xfrm>
            <a:off x="6659300" y="3478269"/>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Shape 371"/>
          <p:cNvSpPr/>
          <p:nvPr/>
        </p:nvSpPr>
        <p:spPr>
          <a:xfrm>
            <a:off x="6659300" y="3606392"/>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Shape 372"/>
          <p:cNvSpPr/>
          <p:nvPr/>
        </p:nvSpPr>
        <p:spPr>
          <a:xfrm>
            <a:off x="6659300" y="3734515"/>
            <a:ext cx="1683600" cy="127800"/>
          </a:xfrm>
          <a:prstGeom prst="rect">
            <a:avLst/>
          </a:prstGeom>
          <a:solidFill>
            <a:schemeClr val="lt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6659300" y="3862638"/>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Shape 374"/>
          <p:cNvSpPr/>
          <p:nvPr/>
        </p:nvSpPr>
        <p:spPr>
          <a:xfrm>
            <a:off x="6659300" y="3990761"/>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Shape 375"/>
          <p:cNvSpPr/>
          <p:nvPr/>
        </p:nvSpPr>
        <p:spPr>
          <a:xfrm>
            <a:off x="6659300" y="4118884"/>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6" name="Shape 376"/>
          <p:cNvSpPr/>
          <p:nvPr/>
        </p:nvSpPr>
        <p:spPr>
          <a:xfrm>
            <a:off x="6659300" y="4240080"/>
            <a:ext cx="1683600" cy="127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Shape 377"/>
          <p:cNvSpPr txBox="1"/>
          <p:nvPr/>
        </p:nvSpPr>
        <p:spPr>
          <a:xfrm>
            <a:off x="6666400" y="4437150"/>
            <a:ext cx="16836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t" sz="3000"/>
              <a:t>...</a:t>
            </a:r>
            <a:endParaRPr/>
          </a:p>
        </p:txBody>
      </p:sp>
      <p:sp>
        <p:nvSpPr>
          <p:cNvPr id="364" name="Shape 364"/>
          <p:cNvSpPr/>
          <p:nvPr/>
        </p:nvSpPr>
        <p:spPr>
          <a:xfrm>
            <a:off x="4994300" y="3019325"/>
            <a:ext cx="1024200" cy="497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it"/>
              <a:t>KNN</a:t>
            </a:r>
            <a:endParaRPr/>
          </a:p>
        </p:txBody>
      </p:sp>
      <p:cxnSp>
        <p:nvCxnSpPr>
          <p:cNvPr id="378" name="Shape 378"/>
          <p:cNvCxnSpPr>
            <a:stCxn id="360" idx="3"/>
            <a:endCxn id="367" idx="1"/>
          </p:cNvCxnSpPr>
          <p:nvPr/>
        </p:nvCxnSpPr>
        <p:spPr>
          <a:xfrm flipV="1">
            <a:off x="6036222" y="4003250"/>
            <a:ext cx="381528" cy="400634"/>
          </a:xfrm>
          <a:prstGeom prst="straightConnector1">
            <a:avLst/>
          </a:prstGeom>
          <a:noFill/>
          <a:ln w="9525" cap="flat" cmpd="sng">
            <a:solidFill>
              <a:schemeClr val="dk2"/>
            </a:solidFill>
            <a:prstDash val="solid"/>
            <a:round/>
            <a:headEnd type="none" w="med" len="med"/>
            <a:tailEnd type="triangle" w="med" len="med"/>
          </a:ln>
        </p:spPr>
      </p:cxnSp>
      <p:cxnSp>
        <p:nvCxnSpPr>
          <p:cNvPr id="379" name="Shape 379"/>
          <p:cNvCxnSpPr>
            <a:stCxn id="364" idx="6"/>
            <a:endCxn id="367" idx="1"/>
          </p:cNvCxnSpPr>
          <p:nvPr/>
        </p:nvCxnSpPr>
        <p:spPr>
          <a:xfrm>
            <a:off x="6018500" y="3268025"/>
            <a:ext cx="399300" cy="735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par>
                                <p:cTn id="8" presetID="10" presetClass="entr" presetSubtype="0" fill="hold" nodeType="withEffect">
                                  <p:stCondLst>
                                    <p:cond delay="0"/>
                                  </p:stCondLst>
                                  <p:childTnLst>
                                    <p:set>
                                      <p:cBhvr>
                                        <p:cTn id="9" dur="1" fill="hold">
                                          <p:stCondLst>
                                            <p:cond delay="0"/>
                                          </p:stCondLst>
                                        </p:cTn>
                                        <p:tgtEl>
                                          <p:spTgt spid="333"/>
                                        </p:tgtEl>
                                        <p:attrNameLst>
                                          <p:attrName>style.visibility</p:attrName>
                                        </p:attrNameLst>
                                      </p:cBhvr>
                                      <p:to>
                                        <p:strVal val="visible"/>
                                      </p:to>
                                    </p:set>
                                    <p:animEffect transition="in" filter="fade">
                                      <p:cBhvr>
                                        <p:cTn id="10" dur="1000"/>
                                        <p:tgtEl>
                                          <p:spTgt spid="333"/>
                                        </p:tgtEl>
                                      </p:cBhvr>
                                    </p:animEffect>
                                  </p:childTnLst>
                                </p:cTn>
                              </p:par>
                              <p:par>
                                <p:cTn id="11" presetID="10" presetClass="entr" presetSubtype="0" fill="hold" nodeType="withEffect">
                                  <p:stCondLst>
                                    <p:cond delay="0"/>
                                  </p:stCondLst>
                                  <p:childTnLst>
                                    <p:set>
                                      <p:cBhvr>
                                        <p:cTn id="12" dur="1" fill="hold">
                                          <p:stCondLst>
                                            <p:cond delay="0"/>
                                          </p:stCondLst>
                                        </p:cTn>
                                        <p:tgtEl>
                                          <p:spTgt spid="334"/>
                                        </p:tgtEl>
                                        <p:attrNameLst>
                                          <p:attrName>style.visibility</p:attrName>
                                        </p:attrNameLst>
                                      </p:cBhvr>
                                      <p:to>
                                        <p:strVal val="visible"/>
                                      </p:to>
                                    </p:set>
                                    <p:animEffect transition="in" filter="fade">
                                      <p:cBhvr>
                                        <p:cTn id="13" dur="1000"/>
                                        <p:tgtEl>
                                          <p:spTgt spid="334"/>
                                        </p:tgtEl>
                                      </p:cBhvr>
                                    </p:animEffect>
                                  </p:childTnLst>
                                </p:cTn>
                              </p:par>
                              <p:par>
                                <p:cTn id="14" presetID="10" presetClass="entr" presetSubtype="0" fill="hold" nodeType="withEffect">
                                  <p:stCondLst>
                                    <p:cond delay="0"/>
                                  </p:stCondLst>
                                  <p:childTnLst>
                                    <p:set>
                                      <p:cBhvr>
                                        <p:cTn id="15" dur="1" fill="hold">
                                          <p:stCondLst>
                                            <p:cond delay="0"/>
                                          </p:stCondLst>
                                        </p:cTn>
                                        <p:tgtEl>
                                          <p:spTgt spid="335"/>
                                        </p:tgtEl>
                                        <p:attrNameLst>
                                          <p:attrName>style.visibility</p:attrName>
                                        </p:attrNameLst>
                                      </p:cBhvr>
                                      <p:to>
                                        <p:strVal val="visible"/>
                                      </p:to>
                                    </p:set>
                                    <p:animEffect transition="in" filter="fade">
                                      <p:cBhvr>
                                        <p:cTn id="16" dur="1000"/>
                                        <p:tgtEl>
                                          <p:spTgt spid="335"/>
                                        </p:tgtEl>
                                      </p:cBhvr>
                                    </p:animEffect>
                                  </p:childTnLst>
                                </p:cTn>
                              </p:par>
                              <p:par>
                                <p:cTn id="17" presetID="10" presetClass="entr" presetSubtype="0" fill="hold" nodeType="withEffect">
                                  <p:stCondLst>
                                    <p:cond delay="0"/>
                                  </p:stCondLst>
                                  <p:childTnLst>
                                    <p:set>
                                      <p:cBhvr>
                                        <p:cTn id="18" dur="1" fill="hold">
                                          <p:stCondLst>
                                            <p:cond delay="0"/>
                                          </p:stCondLst>
                                        </p:cTn>
                                        <p:tgtEl>
                                          <p:spTgt spid="336"/>
                                        </p:tgtEl>
                                        <p:attrNameLst>
                                          <p:attrName>style.visibility</p:attrName>
                                        </p:attrNameLst>
                                      </p:cBhvr>
                                      <p:to>
                                        <p:strVal val="visible"/>
                                      </p:to>
                                    </p:set>
                                    <p:animEffect transition="in" filter="fade">
                                      <p:cBhvr>
                                        <p:cTn id="19" dur="1000"/>
                                        <p:tgtEl>
                                          <p:spTgt spid="336"/>
                                        </p:tgtEl>
                                      </p:cBhvr>
                                    </p:animEffect>
                                  </p:childTnLst>
                                </p:cTn>
                              </p:par>
                              <p:par>
                                <p:cTn id="20" presetID="10" presetClass="entr" presetSubtype="0" fill="hold" nodeType="withEffect">
                                  <p:stCondLst>
                                    <p:cond delay="0"/>
                                  </p:stCondLst>
                                  <p:childTnLst>
                                    <p:set>
                                      <p:cBhvr>
                                        <p:cTn id="21" dur="1" fill="hold">
                                          <p:stCondLst>
                                            <p:cond delay="0"/>
                                          </p:stCondLst>
                                        </p:cTn>
                                        <p:tgtEl>
                                          <p:spTgt spid="337"/>
                                        </p:tgtEl>
                                        <p:attrNameLst>
                                          <p:attrName>style.visibility</p:attrName>
                                        </p:attrNameLst>
                                      </p:cBhvr>
                                      <p:to>
                                        <p:strVal val="visible"/>
                                      </p:to>
                                    </p:set>
                                    <p:animEffect transition="in" filter="fade">
                                      <p:cBhvr>
                                        <p:cTn id="22" dur="1000"/>
                                        <p:tgtEl>
                                          <p:spTgt spid="337"/>
                                        </p:tgtEl>
                                      </p:cBhvr>
                                    </p:animEffect>
                                  </p:childTnLst>
                                </p:cTn>
                              </p:par>
                              <p:par>
                                <p:cTn id="23" presetID="10" presetClass="entr" presetSubtype="0" fill="hold" nodeType="withEffect">
                                  <p:stCondLst>
                                    <p:cond delay="0"/>
                                  </p:stCondLst>
                                  <p:childTnLst>
                                    <p:set>
                                      <p:cBhvr>
                                        <p:cTn id="24" dur="1" fill="hold">
                                          <p:stCondLst>
                                            <p:cond delay="0"/>
                                          </p:stCondLst>
                                        </p:cTn>
                                        <p:tgtEl>
                                          <p:spTgt spid="338"/>
                                        </p:tgtEl>
                                        <p:attrNameLst>
                                          <p:attrName>style.visibility</p:attrName>
                                        </p:attrNameLst>
                                      </p:cBhvr>
                                      <p:to>
                                        <p:strVal val="visible"/>
                                      </p:to>
                                    </p:set>
                                    <p:animEffect transition="in" filter="fade">
                                      <p:cBhvr>
                                        <p:cTn id="25" dur="1000"/>
                                        <p:tgtEl>
                                          <p:spTgt spid="338"/>
                                        </p:tgtEl>
                                      </p:cBhvr>
                                    </p:animEffect>
                                  </p:childTnLst>
                                </p:cTn>
                              </p:par>
                              <p:par>
                                <p:cTn id="26" presetID="10" presetClass="entr" presetSubtype="0" fill="hold" nodeType="withEffect">
                                  <p:stCondLst>
                                    <p:cond delay="0"/>
                                  </p:stCondLst>
                                  <p:childTnLst>
                                    <p:set>
                                      <p:cBhvr>
                                        <p:cTn id="27" dur="1" fill="hold">
                                          <p:stCondLst>
                                            <p:cond delay="0"/>
                                          </p:stCondLst>
                                        </p:cTn>
                                        <p:tgtEl>
                                          <p:spTgt spid="339"/>
                                        </p:tgtEl>
                                        <p:attrNameLst>
                                          <p:attrName>style.visibility</p:attrName>
                                        </p:attrNameLst>
                                      </p:cBhvr>
                                      <p:to>
                                        <p:strVal val="visible"/>
                                      </p:to>
                                    </p:set>
                                    <p:animEffect transition="in" filter="fade">
                                      <p:cBhvr>
                                        <p:cTn id="28" dur="1000"/>
                                        <p:tgtEl>
                                          <p:spTgt spid="339"/>
                                        </p:tgtEl>
                                      </p:cBhvr>
                                    </p:animEffect>
                                  </p:childTnLst>
                                </p:cTn>
                              </p:par>
                              <p:par>
                                <p:cTn id="29" presetID="10" presetClass="entr" presetSubtype="0" fill="hold" nodeType="withEffect">
                                  <p:stCondLst>
                                    <p:cond delay="0"/>
                                  </p:stCondLst>
                                  <p:childTnLst>
                                    <p:set>
                                      <p:cBhvr>
                                        <p:cTn id="30" dur="1" fill="hold">
                                          <p:stCondLst>
                                            <p:cond delay="0"/>
                                          </p:stCondLst>
                                        </p:cTn>
                                        <p:tgtEl>
                                          <p:spTgt spid="340"/>
                                        </p:tgtEl>
                                        <p:attrNameLst>
                                          <p:attrName>style.visibility</p:attrName>
                                        </p:attrNameLst>
                                      </p:cBhvr>
                                      <p:to>
                                        <p:strVal val="visible"/>
                                      </p:to>
                                    </p:set>
                                    <p:animEffect transition="in" filter="fade">
                                      <p:cBhvr>
                                        <p:cTn id="31" dur="1000"/>
                                        <p:tgtEl>
                                          <p:spTgt spid="340"/>
                                        </p:tgtEl>
                                      </p:cBhvr>
                                    </p:animEffect>
                                  </p:childTnLst>
                                </p:cTn>
                              </p:par>
                              <p:par>
                                <p:cTn id="32" presetID="10" presetClass="entr" presetSubtype="0" fill="hold" nodeType="withEffect">
                                  <p:stCondLst>
                                    <p:cond delay="0"/>
                                  </p:stCondLst>
                                  <p:childTnLst>
                                    <p:set>
                                      <p:cBhvr>
                                        <p:cTn id="33" dur="1" fill="hold">
                                          <p:stCondLst>
                                            <p:cond delay="0"/>
                                          </p:stCondLst>
                                        </p:cTn>
                                        <p:tgtEl>
                                          <p:spTgt spid="341"/>
                                        </p:tgtEl>
                                        <p:attrNameLst>
                                          <p:attrName>style.visibility</p:attrName>
                                        </p:attrNameLst>
                                      </p:cBhvr>
                                      <p:to>
                                        <p:strVal val="visible"/>
                                      </p:to>
                                    </p:set>
                                    <p:animEffect transition="in" filter="fade">
                                      <p:cBhvr>
                                        <p:cTn id="34" dur="1000"/>
                                        <p:tgtEl>
                                          <p:spTgt spid="341"/>
                                        </p:tgtEl>
                                      </p:cBhvr>
                                    </p:animEffect>
                                  </p:childTnLst>
                                </p:cTn>
                              </p:par>
                              <p:par>
                                <p:cTn id="35" presetID="10" presetClass="entr" presetSubtype="0" fill="hold" nodeType="withEffect">
                                  <p:stCondLst>
                                    <p:cond delay="0"/>
                                  </p:stCondLst>
                                  <p:childTnLst>
                                    <p:set>
                                      <p:cBhvr>
                                        <p:cTn id="36" dur="1" fill="hold">
                                          <p:stCondLst>
                                            <p:cond delay="0"/>
                                          </p:stCondLst>
                                        </p:cTn>
                                        <p:tgtEl>
                                          <p:spTgt spid="342"/>
                                        </p:tgtEl>
                                        <p:attrNameLst>
                                          <p:attrName>style.visibility</p:attrName>
                                        </p:attrNameLst>
                                      </p:cBhvr>
                                      <p:to>
                                        <p:strVal val="visible"/>
                                      </p:to>
                                    </p:set>
                                    <p:animEffect transition="in" filter="fade">
                                      <p:cBhvr>
                                        <p:cTn id="37" dur="1000"/>
                                        <p:tgtEl>
                                          <p:spTgt spid="342"/>
                                        </p:tgtEl>
                                      </p:cBhvr>
                                    </p:animEffect>
                                  </p:childTnLst>
                                </p:cTn>
                              </p:par>
                              <p:par>
                                <p:cTn id="38" presetID="10" presetClass="entr" presetSubtype="0" fill="hold" nodeType="withEffect">
                                  <p:stCondLst>
                                    <p:cond delay="0"/>
                                  </p:stCondLst>
                                  <p:childTnLst>
                                    <p:set>
                                      <p:cBhvr>
                                        <p:cTn id="39" dur="1" fill="hold">
                                          <p:stCondLst>
                                            <p:cond delay="0"/>
                                          </p:stCondLst>
                                        </p:cTn>
                                        <p:tgtEl>
                                          <p:spTgt spid="343"/>
                                        </p:tgtEl>
                                        <p:attrNameLst>
                                          <p:attrName>style.visibility</p:attrName>
                                        </p:attrNameLst>
                                      </p:cBhvr>
                                      <p:to>
                                        <p:strVal val="visible"/>
                                      </p:to>
                                    </p:set>
                                    <p:animEffect transition="in" filter="fade">
                                      <p:cBhvr>
                                        <p:cTn id="40" dur="1000"/>
                                        <p:tgtEl>
                                          <p:spTgt spid="343"/>
                                        </p:tgtEl>
                                      </p:cBhvr>
                                    </p:animEffect>
                                  </p:childTnLst>
                                </p:cTn>
                              </p:par>
                              <p:par>
                                <p:cTn id="41" presetID="10" presetClass="entr" presetSubtype="0" fill="hold" nodeType="withEffect">
                                  <p:stCondLst>
                                    <p:cond delay="0"/>
                                  </p:stCondLst>
                                  <p:childTnLst>
                                    <p:set>
                                      <p:cBhvr>
                                        <p:cTn id="42" dur="1" fill="hold">
                                          <p:stCondLst>
                                            <p:cond delay="0"/>
                                          </p:stCondLst>
                                        </p:cTn>
                                        <p:tgtEl>
                                          <p:spTgt spid="344"/>
                                        </p:tgtEl>
                                        <p:attrNameLst>
                                          <p:attrName>style.visibility</p:attrName>
                                        </p:attrNameLst>
                                      </p:cBhvr>
                                      <p:to>
                                        <p:strVal val="visible"/>
                                      </p:to>
                                    </p:set>
                                    <p:animEffect transition="in" filter="fade">
                                      <p:cBhvr>
                                        <p:cTn id="43" dur="1000"/>
                                        <p:tgtEl>
                                          <p:spTgt spid="344"/>
                                        </p:tgtEl>
                                      </p:cBhvr>
                                    </p:animEffect>
                                  </p:childTnLst>
                                </p:cTn>
                              </p:par>
                              <p:par>
                                <p:cTn id="44" presetID="10" presetClass="entr" presetSubtype="0" fill="hold" nodeType="withEffect">
                                  <p:stCondLst>
                                    <p:cond delay="0"/>
                                  </p:stCondLst>
                                  <p:childTnLst>
                                    <p:set>
                                      <p:cBhvr>
                                        <p:cTn id="45" dur="1" fill="hold">
                                          <p:stCondLst>
                                            <p:cond delay="0"/>
                                          </p:stCondLst>
                                        </p:cTn>
                                        <p:tgtEl>
                                          <p:spTgt spid="330"/>
                                        </p:tgtEl>
                                        <p:attrNameLst>
                                          <p:attrName>style.visibility</p:attrName>
                                        </p:attrNameLst>
                                      </p:cBhvr>
                                      <p:to>
                                        <p:strVal val="visible"/>
                                      </p:to>
                                    </p:set>
                                    <p:animEffect transition="in" filter="fade">
                                      <p:cBhvr>
                                        <p:cTn id="46" dur="1000"/>
                                        <p:tgtEl>
                                          <p:spTgt spid="33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19"/>
                                        </p:tgtEl>
                                        <p:attrNameLst>
                                          <p:attrName>style.visibility</p:attrName>
                                        </p:attrNameLst>
                                      </p:cBhvr>
                                      <p:to>
                                        <p:strVal val="visible"/>
                                      </p:to>
                                    </p:set>
                                    <p:animEffect transition="in" filter="fade">
                                      <p:cBhvr>
                                        <p:cTn id="51" dur="1000"/>
                                        <p:tgtEl>
                                          <p:spTgt spid="319"/>
                                        </p:tgtEl>
                                      </p:cBhvr>
                                    </p:animEffect>
                                  </p:childTnLst>
                                </p:cTn>
                              </p:par>
                              <p:par>
                                <p:cTn id="52" presetID="10" presetClass="entr" presetSubtype="0" fill="hold" nodeType="withEffect">
                                  <p:stCondLst>
                                    <p:cond delay="0"/>
                                  </p:stCondLst>
                                  <p:childTnLst>
                                    <p:set>
                                      <p:cBhvr>
                                        <p:cTn id="53" dur="1" fill="hold">
                                          <p:stCondLst>
                                            <p:cond delay="0"/>
                                          </p:stCondLst>
                                        </p:cTn>
                                        <p:tgtEl>
                                          <p:spTgt spid="345"/>
                                        </p:tgtEl>
                                        <p:attrNameLst>
                                          <p:attrName>style.visibility</p:attrName>
                                        </p:attrNameLst>
                                      </p:cBhvr>
                                      <p:to>
                                        <p:strVal val="visible"/>
                                      </p:to>
                                    </p:set>
                                    <p:animEffect transition="in" filter="fade">
                                      <p:cBhvr>
                                        <p:cTn id="54" dur="1000"/>
                                        <p:tgtEl>
                                          <p:spTgt spid="345"/>
                                        </p:tgtEl>
                                      </p:cBhvr>
                                    </p:animEffect>
                                  </p:childTnLst>
                                </p:cTn>
                              </p:par>
                              <p:par>
                                <p:cTn id="55" presetID="10" presetClass="entr" presetSubtype="0" fill="hold" nodeType="withEffect">
                                  <p:stCondLst>
                                    <p:cond delay="0"/>
                                  </p:stCondLst>
                                  <p:childTnLst>
                                    <p:set>
                                      <p:cBhvr>
                                        <p:cTn id="56" dur="1" fill="hold">
                                          <p:stCondLst>
                                            <p:cond delay="0"/>
                                          </p:stCondLst>
                                        </p:cTn>
                                        <p:tgtEl>
                                          <p:spTgt spid="346"/>
                                        </p:tgtEl>
                                        <p:attrNameLst>
                                          <p:attrName>style.visibility</p:attrName>
                                        </p:attrNameLst>
                                      </p:cBhvr>
                                      <p:to>
                                        <p:strVal val="visible"/>
                                      </p:to>
                                    </p:set>
                                    <p:animEffect transition="in" filter="fade">
                                      <p:cBhvr>
                                        <p:cTn id="57" dur="1000"/>
                                        <p:tgtEl>
                                          <p:spTgt spid="346"/>
                                        </p:tgtEl>
                                      </p:cBhvr>
                                    </p:animEffect>
                                  </p:childTnLst>
                                </p:cTn>
                              </p:par>
                              <p:par>
                                <p:cTn id="58" presetID="10" presetClass="entr" presetSubtype="0" fill="hold" nodeType="withEffect">
                                  <p:stCondLst>
                                    <p:cond delay="0"/>
                                  </p:stCondLst>
                                  <p:childTnLst>
                                    <p:set>
                                      <p:cBhvr>
                                        <p:cTn id="59" dur="1" fill="hold">
                                          <p:stCondLst>
                                            <p:cond delay="0"/>
                                          </p:stCondLst>
                                        </p:cTn>
                                        <p:tgtEl>
                                          <p:spTgt spid="347"/>
                                        </p:tgtEl>
                                        <p:attrNameLst>
                                          <p:attrName>style.visibility</p:attrName>
                                        </p:attrNameLst>
                                      </p:cBhvr>
                                      <p:to>
                                        <p:strVal val="visible"/>
                                      </p:to>
                                    </p:set>
                                    <p:animEffect transition="in" filter="fade">
                                      <p:cBhvr>
                                        <p:cTn id="60" dur="1000"/>
                                        <p:tgtEl>
                                          <p:spTgt spid="347"/>
                                        </p:tgtEl>
                                      </p:cBhvr>
                                    </p:animEffect>
                                  </p:childTnLst>
                                </p:cTn>
                              </p:par>
                              <p:par>
                                <p:cTn id="61" presetID="10" presetClass="entr" presetSubtype="0" fill="hold" nodeType="withEffect">
                                  <p:stCondLst>
                                    <p:cond delay="0"/>
                                  </p:stCondLst>
                                  <p:childTnLst>
                                    <p:set>
                                      <p:cBhvr>
                                        <p:cTn id="62" dur="1" fill="hold">
                                          <p:stCondLst>
                                            <p:cond delay="0"/>
                                          </p:stCondLst>
                                        </p:cTn>
                                        <p:tgtEl>
                                          <p:spTgt spid="348"/>
                                        </p:tgtEl>
                                        <p:attrNameLst>
                                          <p:attrName>style.visibility</p:attrName>
                                        </p:attrNameLst>
                                      </p:cBhvr>
                                      <p:to>
                                        <p:strVal val="visible"/>
                                      </p:to>
                                    </p:set>
                                    <p:animEffect transition="in" filter="fade">
                                      <p:cBhvr>
                                        <p:cTn id="63" dur="1000"/>
                                        <p:tgtEl>
                                          <p:spTgt spid="348"/>
                                        </p:tgtEl>
                                      </p:cBhvr>
                                    </p:animEffect>
                                  </p:childTnLst>
                                </p:cTn>
                              </p:par>
                              <p:par>
                                <p:cTn id="64" presetID="10" presetClass="entr" presetSubtype="0" fill="hold" nodeType="withEffect">
                                  <p:stCondLst>
                                    <p:cond delay="0"/>
                                  </p:stCondLst>
                                  <p:childTnLst>
                                    <p:set>
                                      <p:cBhvr>
                                        <p:cTn id="65" dur="1" fill="hold">
                                          <p:stCondLst>
                                            <p:cond delay="0"/>
                                          </p:stCondLst>
                                        </p:cTn>
                                        <p:tgtEl>
                                          <p:spTgt spid="349"/>
                                        </p:tgtEl>
                                        <p:attrNameLst>
                                          <p:attrName>style.visibility</p:attrName>
                                        </p:attrNameLst>
                                      </p:cBhvr>
                                      <p:to>
                                        <p:strVal val="visible"/>
                                      </p:to>
                                    </p:set>
                                    <p:animEffect transition="in" filter="fade">
                                      <p:cBhvr>
                                        <p:cTn id="66" dur="1000"/>
                                        <p:tgtEl>
                                          <p:spTgt spid="349"/>
                                        </p:tgtEl>
                                      </p:cBhvr>
                                    </p:animEffect>
                                  </p:childTnLst>
                                </p:cTn>
                              </p:par>
                              <p:par>
                                <p:cTn id="67" presetID="10" presetClass="entr" presetSubtype="0" fill="hold" nodeType="withEffect">
                                  <p:stCondLst>
                                    <p:cond delay="0"/>
                                  </p:stCondLst>
                                  <p:childTnLst>
                                    <p:set>
                                      <p:cBhvr>
                                        <p:cTn id="68" dur="1" fill="hold">
                                          <p:stCondLst>
                                            <p:cond delay="0"/>
                                          </p:stCondLst>
                                        </p:cTn>
                                        <p:tgtEl>
                                          <p:spTgt spid="350"/>
                                        </p:tgtEl>
                                        <p:attrNameLst>
                                          <p:attrName>style.visibility</p:attrName>
                                        </p:attrNameLst>
                                      </p:cBhvr>
                                      <p:to>
                                        <p:strVal val="visible"/>
                                      </p:to>
                                    </p:set>
                                    <p:animEffect transition="in" filter="fade">
                                      <p:cBhvr>
                                        <p:cTn id="69" dur="1000"/>
                                        <p:tgtEl>
                                          <p:spTgt spid="350"/>
                                        </p:tgtEl>
                                      </p:cBhvr>
                                    </p:animEffect>
                                  </p:childTnLst>
                                </p:cTn>
                              </p:par>
                              <p:par>
                                <p:cTn id="70" presetID="10" presetClass="entr" presetSubtype="0" fill="hold" nodeType="withEffect">
                                  <p:stCondLst>
                                    <p:cond delay="0"/>
                                  </p:stCondLst>
                                  <p:childTnLst>
                                    <p:set>
                                      <p:cBhvr>
                                        <p:cTn id="71" dur="1" fill="hold">
                                          <p:stCondLst>
                                            <p:cond delay="0"/>
                                          </p:stCondLst>
                                        </p:cTn>
                                        <p:tgtEl>
                                          <p:spTgt spid="323"/>
                                        </p:tgtEl>
                                        <p:attrNameLst>
                                          <p:attrName>style.visibility</p:attrName>
                                        </p:attrNameLst>
                                      </p:cBhvr>
                                      <p:to>
                                        <p:strVal val="visible"/>
                                      </p:to>
                                    </p:set>
                                    <p:animEffect transition="in" filter="fade">
                                      <p:cBhvr>
                                        <p:cTn id="72" dur="1000"/>
                                        <p:tgtEl>
                                          <p:spTgt spid="32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25"/>
                                        </p:tgtEl>
                                        <p:attrNameLst>
                                          <p:attrName>style.visibility</p:attrName>
                                        </p:attrNameLst>
                                      </p:cBhvr>
                                      <p:to>
                                        <p:strVal val="visible"/>
                                      </p:to>
                                    </p:set>
                                    <p:animEffect transition="in" filter="fade">
                                      <p:cBhvr>
                                        <p:cTn id="77" dur="1000"/>
                                        <p:tgtEl>
                                          <p:spTgt spid="325"/>
                                        </p:tgtEl>
                                      </p:cBhvr>
                                    </p:animEffect>
                                  </p:childTnLst>
                                </p:cTn>
                              </p:par>
                              <p:par>
                                <p:cTn id="78" presetID="10" presetClass="entr" presetSubtype="0" fill="hold" nodeType="withEffect">
                                  <p:stCondLst>
                                    <p:cond delay="0"/>
                                  </p:stCondLst>
                                  <p:childTnLst>
                                    <p:set>
                                      <p:cBhvr>
                                        <p:cTn id="79" dur="1" fill="hold">
                                          <p:stCondLst>
                                            <p:cond delay="0"/>
                                          </p:stCondLst>
                                        </p:cTn>
                                        <p:tgtEl>
                                          <p:spTgt spid="363"/>
                                        </p:tgtEl>
                                        <p:attrNameLst>
                                          <p:attrName>style.visibility</p:attrName>
                                        </p:attrNameLst>
                                      </p:cBhvr>
                                      <p:to>
                                        <p:strVal val="visible"/>
                                      </p:to>
                                    </p:set>
                                    <p:animEffect transition="in" filter="fade">
                                      <p:cBhvr>
                                        <p:cTn id="80" dur="1000"/>
                                        <p:tgtEl>
                                          <p:spTgt spid="363"/>
                                        </p:tgtEl>
                                      </p:cBhvr>
                                    </p:animEffect>
                                  </p:childTnLst>
                                </p:cTn>
                              </p:par>
                              <p:par>
                                <p:cTn id="81" presetID="10" presetClass="entr" presetSubtype="0" fill="hold" nodeType="withEffect">
                                  <p:stCondLst>
                                    <p:cond delay="0"/>
                                  </p:stCondLst>
                                  <p:childTnLst>
                                    <p:set>
                                      <p:cBhvr>
                                        <p:cTn id="82" dur="1" fill="hold">
                                          <p:stCondLst>
                                            <p:cond delay="0"/>
                                          </p:stCondLst>
                                        </p:cTn>
                                        <p:tgtEl>
                                          <p:spTgt spid="364"/>
                                        </p:tgtEl>
                                        <p:attrNameLst>
                                          <p:attrName>style.visibility</p:attrName>
                                        </p:attrNameLst>
                                      </p:cBhvr>
                                      <p:to>
                                        <p:strVal val="visible"/>
                                      </p:to>
                                    </p:set>
                                    <p:animEffect transition="in" filter="fade">
                                      <p:cBhvr>
                                        <p:cTn id="83" dur="1000"/>
                                        <p:tgtEl>
                                          <p:spTgt spid="364"/>
                                        </p:tgtEl>
                                      </p:cBhvr>
                                    </p:animEffect>
                                  </p:childTnLst>
                                </p:cTn>
                              </p:par>
                              <p:par>
                                <p:cTn id="84" presetID="10" presetClass="entr" presetSubtype="0" fill="hold" nodeType="withEffect">
                                  <p:stCondLst>
                                    <p:cond delay="0"/>
                                  </p:stCondLst>
                                  <p:childTnLst>
                                    <p:set>
                                      <p:cBhvr>
                                        <p:cTn id="85" dur="1" fill="hold">
                                          <p:stCondLst>
                                            <p:cond delay="0"/>
                                          </p:stCondLst>
                                        </p:cTn>
                                        <p:tgtEl>
                                          <p:spTgt spid="320"/>
                                        </p:tgtEl>
                                        <p:attrNameLst>
                                          <p:attrName>style.visibility</p:attrName>
                                        </p:attrNameLst>
                                      </p:cBhvr>
                                      <p:to>
                                        <p:strVal val="visible"/>
                                      </p:to>
                                    </p:set>
                                    <p:animEffect transition="in" filter="fade">
                                      <p:cBhvr>
                                        <p:cTn id="86" dur="1000"/>
                                        <p:tgtEl>
                                          <p:spTgt spid="32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326"/>
                                        </p:tgtEl>
                                        <p:attrNameLst>
                                          <p:attrName>style.visibility</p:attrName>
                                        </p:attrNameLst>
                                      </p:cBhvr>
                                      <p:to>
                                        <p:strVal val="visible"/>
                                      </p:to>
                                    </p:set>
                                    <p:animEffect transition="in" filter="fade">
                                      <p:cBhvr>
                                        <p:cTn id="91" dur="1000"/>
                                        <p:tgtEl>
                                          <p:spTgt spid="326"/>
                                        </p:tgtEl>
                                      </p:cBhvr>
                                    </p:animEffect>
                                  </p:childTnLst>
                                </p:cTn>
                              </p:par>
                              <p:par>
                                <p:cTn id="92" presetID="10" presetClass="entr" presetSubtype="0" fill="hold" nodeType="withEffect">
                                  <p:stCondLst>
                                    <p:cond delay="0"/>
                                  </p:stCondLst>
                                  <p:childTnLst>
                                    <p:set>
                                      <p:cBhvr>
                                        <p:cTn id="93" dur="1" fill="hold">
                                          <p:stCondLst>
                                            <p:cond delay="0"/>
                                          </p:stCondLst>
                                        </p:cTn>
                                        <p:tgtEl>
                                          <p:spTgt spid="329"/>
                                        </p:tgtEl>
                                        <p:attrNameLst>
                                          <p:attrName>style.visibility</p:attrName>
                                        </p:attrNameLst>
                                      </p:cBhvr>
                                      <p:to>
                                        <p:strVal val="visible"/>
                                      </p:to>
                                    </p:set>
                                    <p:animEffect transition="in" filter="fade">
                                      <p:cBhvr>
                                        <p:cTn id="94" dur="1000"/>
                                        <p:tgtEl>
                                          <p:spTgt spid="329"/>
                                        </p:tgtEl>
                                      </p:cBhvr>
                                    </p:animEffect>
                                  </p:childTnLst>
                                </p:cTn>
                              </p:par>
                              <p:par>
                                <p:cTn id="95" presetID="10" presetClass="entr" presetSubtype="0" fill="hold" nodeType="withEffect">
                                  <p:stCondLst>
                                    <p:cond delay="0"/>
                                  </p:stCondLst>
                                  <p:childTnLst>
                                    <p:set>
                                      <p:cBhvr>
                                        <p:cTn id="96" dur="1" fill="hold">
                                          <p:stCondLst>
                                            <p:cond delay="0"/>
                                          </p:stCondLst>
                                        </p:cTn>
                                        <p:tgtEl>
                                          <p:spTgt spid="351"/>
                                        </p:tgtEl>
                                        <p:attrNameLst>
                                          <p:attrName>style.visibility</p:attrName>
                                        </p:attrNameLst>
                                      </p:cBhvr>
                                      <p:to>
                                        <p:strVal val="visible"/>
                                      </p:to>
                                    </p:set>
                                    <p:animEffect transition="in" filter="fade">
                                      <p:cBhvr>
                                        <p:cTn id="97" dur="1000"/>
                                        <p:tgtEl>
                                          <p:spTgt spid="351"/>
                                        </p:tgtEl>
                                      </p:cBhvr>
                                    </p:animEffect>
                                  </p:childTnLst>
                                </p:cTn>
                              </p:par>
                              <p:par>
                                <p:cTn id="98" presetID="10" presetClass="entr" presetSubtype="0" fill="hold" nodeType="withEffect">
                                  <p:stCondLst>
                                    <p:cond delay="0"/>
                                  </p:stCondLst>
                                  <p:childTnLst>
                                    <p:set>
                                      <p:cBhvr>
                                        <p:cTn id="99" dur="1" fill="hold">
                                          <p:stCondLst>
                                            <p:cond delay="0"/>
                                          </p:stCondLst>
                                        </p:cTn>
                                        <p:tgtEl>
                                          <p:spTgt spid="352"/>
                                        </p:tgtEl>
                                        <p:attrNameLst>
                                          <p:attrName>style.visibility</p:attrName>
                                        </p:attrNameLst>
                                      </p:cBhvr>
                                      <p:to>
                                        <p:strVal val="visible"/>
                                      </p:to>
                                    </p:set>
                                    <p:animEffect transition="in" filter="fade">
                                      <p:cBhvr>
                                        <p:cTn id="100" dur="1000"/>
                                        <p:tgtEl>
                                          <p:spTgt spid="352"/>
                                        </p:tgtEl>
                                      </p:cBhvr>
                                    </p:animEffect>
                                  </p:childTnLst>
                                </p:cTn>
                              </p:par>
                              <p:par>
                                <p:cTn id="101" presetID="10" presetClass="entr" presetSubtype="0" fill="hold" nodeType="withEffect">
                                  <p:stCondLst>
                                    <p:cond delay="0"/>
                                  </p:stCondLst>
                                  <p:childTnLst>
                                    <p:set>
                                      <p:cBhvr>
                                        <p:cTn id="102" dur="1" fill="hold">
                                          <p:stCondLst>
                                            <p:cond delay="0"/>
                                          </p:stCondLst>
                                        </p:cTn>
                                        <p:tgtEl>
                                          <p:spTgt spid="353"/>
                                        </p:tgtEl>
                                        <p:attrNameLst>
                                          <p:attrName>style.visibility</p:attrName>
                                        </p:attrNameLst>
                                      </p:cBhvr>
                                      <p:to>
                                        <p:strVal val="visible"/>
                                      </p:to>
                                    </p:set>
                                    <p:animEffect transition="in" filter="fade">
                                      <p:cBhvr>
                                        <p:cTn id="103" dur="1000"/>
                                        <p:tgtEl>
                                          <p:spTgt spid="353"/>
                                        </p:tgtEl>
                                      </p:cBhvr>
                                    </p:animEffect>
                                  </p:childTnLst>
                                </p:cTn>
                              </p:par>
                              <p:par>
                                <p:cTn id="104" presetID="10" presetClass="entr" presetSubtype="0" fill="hold" nodeType="withEffect">
                                  <p:stCondLst>
                                    <p:cond delay="0"/>
                                  </p:stCondLst>
                                  <p:childTnLst>
                                    <p:set>
                                      <p:cBhvr>
                                        <p:cTn id="105" dur="1" fill="hold">
                                          <p:stCondLst>
                                            <p:cond delay="0"/>
                                          </p:stCondLst>
                                        </p:cTn>
                                        <p:tgtEl>
                                          <p:spTgt spid="354"/>
                                        </p:tgtEl>
                                        <p:attrNameLst>
                                          <p:attrName>style.visibility</p:attrName>
                                        </p:attrNameLst>
                                      </p:cBhvr>
                                      <p:to>
                                        <p:strVal val="visible"/>
                                      </p:to>
                                    </p:set>
                                    <p:animEffect transition="in" filter="fade">
                                      <p:cBhvr>
                                        <p:cTn id="106" dur="1000"/>
                                        <p:tgtEl>
                                          <p:spTgt spid="354"/>
                                        </p:tgtEl>
                                      </p:cBhvr>
                                    </p:animEffect>
                                  </p:childTnLst>
                                </p:cTn>
                              </p:par>
                              <p:par>
                                <p:cTn id="107" presetID="10" presetClass="entr" presetSubtype="0" fill="hold" nodeType="withEffect">
                                  <p:stCondLst>
                                    <p:cond delay="0"/>
                                  </p:stCondLst>
                                  <p:childTnLst>
                                    <p:set>
                                      <p:cBhvr>
                                        <p:cTn id="108" dur="1" fill="hold">
                                          <p:stCondLst>
                                            <p:cond delay="0"/>
                                          </p:stCondLst>
                                        </p:cTn>
                                        <p:tgtEl>
                                          <p:spTgt spid="355"/>
                                        </p:tgtEl>
                                        <p:attrNameLst>
                                          <p:attrName>style.visibility</p:attrName>
                                        </p:attrNameLst>
                                      </p:cBhvr>
                                      <p:to>
                                        <p:strVal val="visible"/>
                                      </p:to>
                                    </p:set>
                                    <p:animEffect transition="in" filter="fade">
                                      <p:cBhvr>
                                        <p:cTn id="109" dur="1000"/>
                                        <p:tgtEl>
                                          <p:spTgt spid="355"/>
                                        </p:tgtEl>
                                      </p:cBhvr>
                                    </p:animEffect>
                                  </p:childTnLst>
                                </p:cTn>
                              </p:par>
                              <p:par>
                                <p:cTn id="110" presetID="10" presetClass="entr" presetSubtype="0" fill="hold" nodeType="withEffect">
                                  <p:stCondLst>
                                    <p:cond delay="0"/>
                                  </p:stCondLst>
                                  <p:childTnLst>
                                    <p:set>
                                      <p:cBhvr>
                                        <p:cTn id="111" dur="1" fill="hold">
                                          <p:stCondLst>
                                            <p:cond delay="0"/>
                                          </p:stCondLst>
                                        </p:cTn>
                                        <p:tgtEl>
                                          <p:spTgt spid="356"/>
                                        </p:tgtEl>
                                        <p:attrNameLst>
                                          <p:attrName>style.visibility</p:attrName>
                                        </p:attrNameLst>
                                      </p:cBhvr>
                                      <p:to>
                                        <p:strVal val="visible"/>
                                      </p:to>
                                    </p:set>
                                    <p:animEffect transition="in" filter="fade">
                                      <p:cBhvr>
                                        <p:cTn id="112" dur="1000"/>
                                        <p:tgtEl>
                                          <p:spTgt spid="356"/>
                                        </p:tgtEl>
                                      </p:cBhvr>
                                    </p:animEffect>
                                  </p:childTnLst>
                                </p:cTn>
                              </p:par>
                              <p:par>
                                <p:cTn id="113" presetID="10" presetClass="entr" presetSubtype="0" fill="hold" nodeType="withEffect">
                                  <p:stCondLst>
                                    <p:cond delay="0"/>
                                  </p:stCondLst>
                                  <p:childTnLst>
                                    <p:set>
                                      <p:cBhvr>
                                        <p:cTn id="114" dur="1" fill="hold">
                                          <p:stCondLst>
                                            <p:cond delay="0"/>
                                          </p:stCondLst>
                                        </p:cTn>
                                        <p:tgtEl>
                                          <p:spTgt spid="357"/>
                                        </p:tgtEl>
                                        <p:attrNameLst>
                                          <p:attrName>style.visibility</p:attrName>
                                        </p:attrNameLst>
                                      </p:cBhvr>
                                      <p:to>
                                        <p:strVal val="visible"/>
                                      </p:to>
                                    </p:set>
                                    <p:animEffect transition="in" filter="fade">
                                      <p:cBhvr>
                                        <p:cTn id="115" dur="1000"/>
                                        <p:tgtEl>
                                          <p:spTgt spid="357"/>
                                        </p:tgtEl>
                                      </p:cBhvr>
                                    </p:animEffect>
                                  </p:childTnLst>
                                </p:cTn>
                              </p:par>
                              <p:par>
                                <p:cTn id="116" presetID="10" presetClass="entr" presetSubtype="0" fill="hold" nodeType="withEffect">
                                  <p:stCondLst>
                                    <p:cond delay="0"/>
                                  </p:stCondLst>
                                  <p:childTnLst>
                                    <p:set>
                                      <p:cBhvr>
                                        <p:cTn id="117" dur="1" fill="hold">
                                          <p:stCondLst>
                                            <p:cond delay="0"/>
                                          </p:stCondLst>
                                        </p:cTn>
                                        <p:tgtEl>
                                          <p:spTgt spid="358"/>
                                        </p:tgtEl>
                                        <p:attrNameLst>
                                          <p:attrName>style.visibility</p:attrName>
                                        </p:attrNameLst>
                                      </p:cBhvr>
                                      <p:to>
                                        <p:strVal val="visible"/>
                                      </p:to>
                                    </p:set>
                                    <p:animEffect transition="in" filter="fade">
                                      <p:cBhvr>
                                        <p:cTn id="118" dur="1000"/>
                                        <p:tgtEl>
                                          <p:spTgt spid="358"/>
                                        </p:tgtEl>
                                      </p:cBhvr>
                                    </p:animEffect>
                                  </p:childTnLst>
                                </p:cTn>
                              </p:par>
                              <p:par>
                                <p:cTn id="119" presetID="10" presetClass="entr" presetSubtype="0" fill="hold" nodeType="withEffect">
                                  <p:stCondLst>
                                    <p:cond delay="0"/>
                                  </p:stCondLst>
                                  <p:childTnLst>
                                    <p:set>
                                      <p:cBhvr>
                                        <p:cTn id="120" dur="1" fill="hold">
                                          <p:stCondLst>
                                            <p:cond delay="0"/>
                                          </p:stCondLst>
                                        </p:cTn>
                                        <p:tgtEl>
                                          <p:spTgt spid="359"/>
                                        </p:tgtEl>
                                        <p:attrNameLst>
                                          <p:attrName>style.visibility</p:attrName>
                                        </p:attrNameLst>
                                      </p:cBhvr>
                                      <p:to>
                                        <p:strVal val="visible"/>
                                      </p:to>
                                    </p:set>
                                    <p:animEffect transition="in" filter="fade">
                                      <p:cBhvr>
                                        <p:cTn id="121" dur="1000"/>
                                        <p:tgtEl>
                                          <p:spTgt spid="359"/>
                                        </p:tgtEl>
                                      </p:cBhvr>
                                    </p:animEffect>
                                  </p:childTnLst>
                                </p:cTn>
                              </p:par>
                              <p:par>
                                <p:cTn id="122" presetID="10" presetClass="entr" presetSubtype="0" fill="hold" nodeType="withEffect">
                                  <p:stCondLst>
                                    <p:cond delay="0"/>
                                  </p:stCondLst>
                                  <p:childTnLst>
                                    <p:set>
                                      <p:cBhvr>
                                        <p:cTn id="123" dur="1" fill="hold">
                                          <p:stCondLst>
                                            <p:cond delay="0"/>
                                          </p:stCondLst>
                                        </p:cTn>
                                        <p:tgtEl>
                                          <p:spTgt spid="360"/>
                                        </p:tgtEl>
                                        <p:attrNameLst>
                                          <p:attrName>style.visibility</p:attrName>
                                        </p:attrNameLst>
                                      </p:cBhvr>
                                      <p:to>
                                        <p:strVal val="visible"/>
                                      </p:to>
                                    </p:set>
                                    <p:animEffect transition="in" filter="fade">
                                      <p:cBhvr>
                                        <p:cTn id="124" dur="1000"/>
                                        <p:tgtEl>
                                          <p:spTgt spid="360"/>
                                        </p:tgtEl>
                                      </p:cBhvr>
                                    </p:animEffect>
                                  </p:childTnLst>
                                </p:cTn>
                              </p:par>
                              <p:par>
                                <p:cTn id="125" presetID="10" presetClass="entr" presetSubtype="0" fill="hold" nodeType="withEffect">
                                  <p:stCondLst>
                                    <p:cond delay="0"/>
                                  </p:stCondLst>
                                  <p:childTnLst>
                                    <p:set>
                                      <p:cBhvr>
                                        <p:cTn id="126" dur="1" fill="hold">
                                          <p:stCondLst>
                                            <p:cond delay="0"/>
                                          </p:stCondLst>
                                        </p:cTn>
                                        <p:tgtEl>
                                          <p:spTgt spid="361"/>
                                        </p:tgtEl>
                                        <p:attrNameLst>
                                          <p:attrName>style.visibility</p:attrName>
                                        </p:attrNameLst>
                                      </p:cBhvr>
                                      <p:to>
                                        <p:strVal val="visible"/>
                                      </p:to>
                                    </p:set>
                                    <p:animEffect transition="in" filter="fade">
                                      <p:cBhvr>
                                        <p:cTn id="127" dur="1000"/>
                                        <p:tgtEl>
                                          <p:spTgt spid="361"/>
                                        </p:tgtEl>
                                      </p:cBhvr>
                                    </p:animEffect>
                                  </p:childTnLst>
                                </p:cTn>
                              </p:par>
                              <p:par>
                                <p:cTn id="128" presetID="10" presetClass="entr" presetSubtype="0" fill="hold" nodeType="withEffect">
                                  <p:stCondLst>
                                    <p:cond delay="0"/>
                                  </p:stCondLst>
                                  <p:childTnLst>
                                    <p:set>
                                      <p:cBhvr>
                                        <p:cTn id="129" dur="1" fill="hold">
                                          <p:stCondLst>
                                            <p:cond delay="0"/>
                                          </p:stCondLst>
                                        </p:cTn>
                                        <p:tgtEl>
                                          <p:spTgt spid="362"/>
                                        </p:tgtEl>
                                        <p:attrNameLst>
                                          <p:attrName>style.visibility</p:attrName>
                                        </p:attrNameLst>
                                      </p:cBhvr>
                                      <p:to>
                                        <p:strVal val="visible"/>
                                      </p:to>
                                    </p:set>
                                    <p:animEffect transition="in" filter="fade">
                                      <p:cBhvr>
                                        <p:cTn id="130" dur="1000"/>
                                        <p:tgtEl>
                                          <p:spTgt spid="362"/>
                                        </p:tgtEl>
                                      </p:cBhvr>
                                    </p:animEffect>
                                  </p:childTnLst>
                                </p:cTn>
                              </p:par>
                              <p:par>
                                <p:cTn id="131" presetID="10" presetClass="entr" presetSubtype="0" fill="hold" nodeType="withEffect">
                                  <p:stCondLst>
                                    <p:cond delay="0"/>
                                  </p:stCondLst>
                                  <p:childTnLst>
                                    <p:set>
                                      <p:cBhvr>
                                        <p:cTn id="132" dur="1" fill="hold">
                                          <p:stCondLst>
                                            <p:cond delay="0"/>
                                          </p:stCondLst>
                                        </p:cTn>
                                        <p:tgtEl>
                                          <p:spTgt spid="321"/>
                                        </p:tgtEl>
                                        <p:attrNameLst>
                                          <p:attrName>style.visibility</p:attrName>
                                        </p:attrNameLst>
                                      </p:cBhvr>
                                      <p:to>
                                        <p:strVal val="visible"/>
                                      </p:to>
                                    </p:set>
                                    <p:animEffect transition="in" filter="fade">
                                      <p:cBhvr>
                                        <p:cTn id="133" dur="1000"/>
                                        <p:tgtEl>
                                          <p:spTgt spid="321"/>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322"/>
                                        </p:tgtEl>
                                        <p:attrNameLst>
                                          <p:attrName>style.visibility</p:attrName>
                                        </p:attrNameLst>
                                      </p:cBhvr>
                                      <p:to>
                                        <p:strVal val="visible"/>
                                      </p:to>
                                    </p:set>
                                    <p:animEffect transition="in" filter="fade">
                                      <p:cBhvr>
                                        <p:cTn id="138" dur="1000"/>
                                        <p:tgtEl>
                                          <p:spTgt spid="322"/>
                                        </p:tgtEl>
                                      </p:cBhvr>
                                    </p:animEffect>
                                  </p:childTnLst>
                                </p:cTn>
                              </p:par>
                              <p:par>
                                <p:cTn id="139" presetID="10" presetClass="entr" presetSubtype="0" fill="hold" nodeType="withEffect">
                                  <p:stCondLst>
                                    <p:cond delay="0"/>
                                  </p:stCondLst>
                                  <p:childTnLst>
                                    <p:set>
                                      <p:cBhvr>
                                        <p:cTn id="140" dur="1" fill="hold">
                                          <p:stCondLst>
                                            <p:cond delay="0"/>
                                          </p:stCondLst>
                                        </p:cTn>
                                        <p:tgtEl>
                                          <p:spTgt spid="328"/>
                                        </p:tgtEl>
                                        <p:attrNameLst>
                                          <p:attrName>style.visibility</p:attrName>
                                        </p:attrNameLst>
                                      </p:cBhvr>
                                      <p:to>
                                        <p:strVal val="visible"/>
                                      </p:to>
                                    </p:set>
                                    <p:animEffect transition="in" filter="fade">
                                      <p:cBhvr>
                                        <p:cTn id="141" dur="1000"/>
                                        <p:tgtEl>
                                          <p:spTgt spid="328"/>
                                        </p:tgtEl>
                                      </p:cBhvr>
                                    </p:animEffect>
                                  </p:childTnLst>
                                </p:cTn>
                              </p:par>
                              <p:par>
                                <p:cTn id="142" presetID="10" presetClass="entr" presetSubtype="0" fill="hold" nodeType="withEffect">
                                  <p:stCondLst>
                                    <p:cond delay="0"/>
                                  </p:stCondLst>
                                  <p:childTnLst>
                                    <p:set>
                                      <p:cBhvr>
                                        <p:cTn id="143" dur="1" fill="hold">
                                          <p:stCondLst>
                                            <p:cond delay="0"/>
                                          </p:stCondLst>
                                        </p:cTn>
                                        <p:tgtEl>
                                          <p:spTgt spid="365"/>
                                        </p:tgtEl>
                                        <p:attrNameLst>
                                          <p:attrName>style.visibility</p:attrName>
                                        </p:attrNameLst>
                                      </p:cBhvr>
                                      <p:to>
                                        <p:strVal val="visible"/>
                                      </p:to>
                                    </p:set>
                                    <p:animEffect transition="in" filter="fade">
                                      <p:cBhvr>
                                        <p:cTn id="144" dur="1000"/>
                                        <p:tgtEl>
                                          <p:spTgt spid="365"/>
                                        </p:tgtEl>
                                      </p:cBhvr>
                                    </p:animEffect>
                                  </p:childTnLst>
                                </p:cTn>
                              </p:par>
                              <p:par>
                                <p:cTn id="145" presetID="10" presetClass="entr" presetSubtype="0" fill="hold" nodeType="withEffect">
                                  <p:stCondLst>
                                    <p:cond delay="0"/>
                                  </p:stCondLst>
                                  <p:childTnLst>
                                    <p:set>
                                      <p:cBhvr>
                                        <p:cTn id="146" dur="1" fill="hold">
                                          <p:stCondLst>
                                            <p:cond delay="0"/>
                                          </p:stCondLst>
                                        </p:cTn>
                                        <p:tgtEl>
                                          <p:spTgt spid="366"/>
                                        </p:tgtEl>
                                        <p:attrNameLst>
                                          <p:attrName>style.visibility</p:attrName>
                                        </p:attrNameLst>
                                      </p:cBhvr>
                                      <p:to>
                                        <p:strVal val="visible"/>
                                      </p:to>
                                    </p:set>
                                    <p:animEffect transition="in" filter="fade">
                                      <p:cBhvr>
                                        <p:cTn id="147" dur="1000"/>
                                        <p:tgtEl>
                                          <p:spTgt spid="366"/>
                                        </p:tgtEl>
                                      </p:cBhvr>
                                    </p:animEffect>
                                  </p:childTnLst>
                                </p:cTn>
                              </p:par>
                              <p:par>
                                <p:cTn id="148" presetID="10" presetClass="entr" presetSubtype="0" fill="hold" nodeType="withEffect">
                                  <p:stCondLst>
                                    <p:cond delay="0"/>
                                  </p:stCondLst>
                                  <p:childTnLst>
                                    <p:set>
                                      <p:cBhvr>
                                        <p:cTn id="149" dur="1" fill="hold">
                                          <p:stCondLst>
                                            <p:cond delay="0"/>
                                          </p:stCondLst>
                                        </p:cTn>
                                        <p:tgtEl>
                                          <p:spTgt spid="367"/>
                                        </p:tgtEl>
                                        <p:attrNameLst>
                                          <p:attrName>style.visibility</p:attrName>
                                        </p:attrNameLst>
                                      </p:cBhvr>
                                      <p:to>
                                        <p:strVal val="visible"/>
                                      </p:to>
                                    </p:set>
                                    <p:animEffect transition="in" filter="fade">
                                      <p:cBhvr>
                                        <p:cTn id="150" dur="1000"/>
                                        <p:tgtEl>
                                          <p:spTgt spid="367"/>
                                        </p:tgtEl>
                                      </p:cBhvr>
                                    </p:animEffect>
                                  </p:childTnLst>
                                </p:cTn>
                              </p:par>
                              <p:par>
                                <p:cTn id="151" presetID="10" presetClass="entr" presetSubtype="0" fill="hold" nodeType="withEffect">
                                  <p:stCondLst>
                                    <p:cond delay="0"/>
                                  </p:stCondLst>
                                  <p:childTnLst>
                                    <p:set>
                                      <p:cBhvr>
                                        <p:cTn id="152" dur="1" fill="hold">
                                          <p:stCondLst>
                                            <p:cond delay="0"/>
                                          </p:stCondLst>
                                        </p:cTn>
                                        <p:tgtEl>
                                          <p:spTgt spid="368"/>
                                        </p:tgtEl>
                                        <p:attrNameLst>
                                          <p:attrName>style.visibility</p:attrName>
                                        </p:attrNameLst>
                                      </p:cBhvr>
                                      <p:to>
                                        <p:strVal val="visible"/>
                                      </p:to>
                                    </p:set>
                                    <p:animEffect transition="in" filter="fade">
                                      <p:cBhvr>
                                        <p:cTn id="153" dur="1000"/>
                                        <p:tgtEl>
                                          <p:spTgt spid="368"/>
                                        </p:tgtEl>
                                      </p:cBhvr>
                                    </p:animEffect>
                                  </p:childTnLst>
                                </p:cTn>
                              </p:par>
                              <p:par>
                                <p:cTn id="154" presetID="10" presetClass="entr" presetSubtype="0" fill="hold" nodeType="withEffect">
                                  <p:stCondLst>
                                    <p:cond delay="0"/>
                                  </p:stCondLst>
                                  <p:childTnLst>
                                    <p:set>
                                      <p:cBhvr>
                                        <p:cTn id="155" dur="1" fill="hold">
                                          <p:stCondLst>
                                            <p:cond delay="0"/>
                                          </p:stCondLst>
                                        </p:cTn>
                                        <p:tgtEl>
                                          <p:spTgt spid="369"/>
                                        </p:tgtEl>
                                        <p:attrNameLst>
                                          <p:attrName>style.visibility</p:attrName>
                                        </p:attrNameLst>
                                      </p:cBhvr>
                                      <p:to>
                                        <p:strVal val="visible"/>
                                      </p:to>
                                    </p:set>
                                    <p:animEffect transition="in" filter="fade">
                                      <p:cBhvr>
                                        <p:cTn id="156" dur="1000"/>
                                        <p:tgtEl>
                                          <p:spTgt spid="369"/>
                                        </p:tgtEl>
                                      </p:cBhvr>
                                    </p:animEffect>
                                  </p:childTnLst>
                                </p:cTn>
                              </p:par>
                              <p:par>
                                <p:cTn id="157" presetID="10" presetClass="entr" presetSubtype="0" fill="hold" nodeType="withEffect">
                                  <p:stCondLst>
                                    <p:cond delay="0"/>
                                  </p:stCondLst>
                                  <p:childTnLst>
                                    <p:set>
                                      <p:cBhvr>
                                        <p:cTn id="158" dur="1" fill="hold">
                                          <p:stCondLst>
                                            <p:cond delay="0"/>
                                          </p:stCondLst>
                                        </p:cTn>
                                        <p:tgtEl>
                                          <p:spTgt spid="370"/>
                                        </p:tgtEl>
                                        <p:attrNameLst>
                                          <p:attrName>style.visibility</p:attrName>
                                        </p:attrNameLst>
                                      </p:cBhvr>
                                      <p:to>
                                        <p:strVal val="visible"/>
                                      </p:to>
                                    </p:set>
                                    <p:animEffect transition="in" filter="fade">
                                      <p:cBhvr>
                                        <p:cTn id="159" dur="1000"/>
                                        <p:tgtEl>
                                          <p:spTgt spid="370"/>
                                        </p:tgtEl>
                                      </p:cBhvr>
                                    </p:animEffect>
                                  </p:childTnLst>
                                </p:cTn>
                              </p:par>
                              <p:par>
                                <p:cTn id="160" presetID="10" presetClass="entr" presetSubtype="0" fill="hold" nodeType="withEffect">
                                  <p:stCondLst>
                                    <p:cond delay="0"/>
                                  </p:stCondLst>
                                  <p:childTnLst>
                                    <p:set>
                                      <p:cBhvr>
                                        <p:cTn id="161" dur="1" fill="hold">
                                          <p:stCondLst>
                                            <p:cond delay="0"/>
                                          </p:stCondLst>
                                        </p:cTn>
                                        <p:tgtEl>
                                          <p:spTgt spid="371"/>
                                        </p:tgtEl>
                                        <p:attrNameLst>
                                          <p:attrName>style.visibility</p:attrName>
                                        </p:attrNameLst>
                                      </p:cBhvr>
                                      <p:to>
                                        <p:strVal val="visible"/>
                                      </p:to>
                                    </p:set>
                                    <p:animEffect transition="in" filter="fade">
                                      <p:cBhvr>
                                        <p:cTn id="162" dur="1000"/>
                                        <p:tgtEl>
                                          <p:spTgt spid="371"/>
                                        </p:tgtEl>
                                      </p:cBhvr>
                                    </p:animEffect>
                                  </p:childTnLst>
                                </p:cTn>
                              </p:par>
                              <p:par>
                                <p:cTn id="163" presetID="10" presetClass="entr" presetSubtype="0" fill="hold" nodeType="withEffect">
                                  <p:stCondLst>
                                    <p:cond delay="0"/>
                                  </p:stCondLst>
                                  <p:childTnLst>
                                    <p:set>
                                      <p:cBhvr>
                                        <p:cTn id="164" dur="1" fill="hold">
                                          <p:stCondLst>
                                            <p:cond delay="0"/>
                                          </p:stCondLst>
                                        </p:cTn>
                                        <p:tgtEl>
                                          <p:spTgt spid="372"/>
                                        </p:tgtEl>
                                        <p:attrNameLst>
                                          <p:attrName>style.visibility</p:attrName>
                                        </p:attrNameLst>
                                      </p:cBhvr>
                                      <p:to>
                                        <p:strVal val="visible"/>
                                      </p:to>
                                    </p:set>
                                    <p:animEffect transition="in" filter="fade">
                                      <p:cBhvr>
                                        <p:cTn id="165" dur="1000"/>
                                        <p:tgtEl>
                                          <p:spTgt spid="372"/>
                                        </p:tgtEl>
                                      </p:cBhvr>
                                    </p:animEffect>
                                  </p:childTnLst>
                                </p:cTn>
                              </p:par>
                              <p:par>
                                <p:cTn id="166" presetID="10" presetClass="entr" presetSubtype="0" fill="hold" nodeType="withEffect">
                                  <p:stCondLst>
                                    <p:cond delay="0"/>
                                  </p:stCondLst>
                                  <p:childTnLst>
                                    <p:set>
                                      <p:cBhvr>
                                        <p:cTn id="167" dur="1" fill="hold">
                                          <p:stCondLst>
                                            <p:cond delay="0"/>
                                          </p:stCondLst>
                                        </p:cTn>
                                        <p:tgtEl>
                                          <p:spTgt spid="373"/>
                                        </p:tgtEl>
                                        <p:attrNameLst>
                                          <p:attrName>style.visibility</p:attrName>
                                        </p:attrNameLst>
                                      </p:cBhvr>
                                      <p:to>
                                        <p:strVal val="visible"/>
                                      </p:to>
                                    </p:set>
                                    <p:animEffect transition="in" filter="fade">
                                      <p:cBhvr>
                                        <p:cTn id="168" dur="1000"/>
                                        <p:tgtEl>
                                          <p:spTgt spid="373"/>
                                        </p:tgtEl>
                                      </p:cBhvr>
                                    </p:animEffect>
                                  </p:childTnLst>
                                </p:cTn>
                              </p:par>
                              <p:par>
                                <p:cTn id="169" presetID="10" presetClass="entr" presetSubtype="0" fill="hold" nodeType="withEffect">
                                  <p:stCondLst>
                                    <p:cond delay="0"/>
                                  </p:stCondLst>
                                  <p:childTnLst>
                                    <p:set>
                                      <p:cBhvr>
                                        <p:cTn id="170" dur="1" fill="hold">
                                          <p:stCondLst>
                                            <p:cond delay="0"/>
                                          </p:stCondLst>
                                        </p:cTn>
                                        <p:tgtEl>
                                          <p:spTgt spid="374"/>
                                        </p:tgtEl>
                                        <p:attrNameLst>
                                          <p:attrName>style.visibility</p:attrName>
                                        </p:attrNameLst>
                                      </p:cBhvr>
                                      <p:to>
                                        <p:strVal val="visible"/>
                                      </p:to>
                                    </p:set>
                                    <p:animEffect transition="in" filter="fade">
                                      <p:cBhvr>
                                        <p:cTn id="171" dur="1000"/>
                                        <p:tgtEl>
                                          <p:spTgt spid="374"/>
                                        </p:tgtEl>
                                      </p:cBhvr>
                                    </p:animEffect>
                                  </p:childTnLst>
                                </p:cTn>
                              </p:par>
                              <p:par>
                                <p:cTn id="172" presetID="10" presetClass="entr" presetSubtype="0" fill="hold" nodeType="withEffect">
                                  <p:stCondLst>
                                    <p:cond delay="0"/>
                                  </p:stCondLst>
                                  <p:childTnLst>
                                    <p:set>
                                      <p:cBhvr>
                                        <p:cTn id="173" dur="1" fill="hold">
                                          <p:stCondLst>
                                            <p:cond delay="0"/>
                                          </p:stCondLst>
                                        </p:cTn>
                                        <p:tgtEl>
                                          <p:spTgt spid="375"/>
                                        </p:tgtEl>
                                        <p:attrNameLst>
                                          <p:attrName>style.visibility</p:attrName>
                                        </p:attrNameLst>
                                      </p:cBhvr>
                                      <p:to>
                                        <p:strVal val="visible"/>
                                      </p:to>
                                    </p:set>
                                    <p:animEffect transition="in" filter="fade">
                                      <p:cBhvr>
                                        <p:cTn id="174" dur="1000"/>
                                        <p:tgtEl>
                                          <p:spTgt spid="375"/>
                                        </p:tgtEl>
                                      </p:cBhvr>
                                    </p:animEffect>
                                  </p:childTnLst>
                                </p:cTn>
                              </p:par>
                              <p:par>
                                <p:cTn id="175" presetID="10" presetClass="entr" presetSubtype="0" fill="hold" nodeType="withEffect">
                                  <p:stCondLst>
                                    <p:cond delay="0"/>
                                  </p:stCondLst>
                                  <p:childTnLst>
                                    <p:set>
                                      <p:cBhvr>
                                        <p:cTn id="176" dur="1" fill="hold">
                                          <p:stCondLst>
                                            <p:cond delay="0"/>
                                          </p:stCondLst>
                                        </p:cTn>
                                        <p:tgtEl>
                                          <p:spTgt spid="376"/>
                                        </p:tgtEl>
                                        <p:attrNameLst>
                                          <p:attrName>style.visibility</p:attrName>
                                        </p:attrNameLst>
                                      </p:cBhvr>
                                      <p:to>
                                        <p:strVal val="visible"/>
                                      </p:to>
                                    </p:set>
                                    <p:animEffect transition="in" filter="fade">
                                      <p:cBhvr>
                                        <p:cTn id="177" dur="1000"/>
                                        <p:tgtEl>
                                          <p:spTgt spid="376"/>
                                        </p:tgtEl>
                                      </p:cBhvr>
                                    </p:animEffect>
                                  </p:childTnLst>
                                </p:cTn>
                              </p:par>
                              <p:par>
                                <p:cTn id="178" presetID="10" presetClass="entr" presetSubtype="0" fill="hold" nodeType="withEffect">
                                  <p:stCondLst>
                                    <p:cond delay="0"/>
                                  </p:stCondLst>
                                  <p:childTnLst>
                                    <p:set>
                                      <p:cBhvr>
                                        <p:cTn id="179" dur="1" fill="hold">
                                          <p:stCondLst>
                                            <p:cond delay="0"/>
                                          </p:stCondLst>
                                        </p:cTn>
                                        <p:tgtEl>
                                          <p:spTgt spid="377"/>
                                        </p:tgtEl>
                                        <p:attrNameLst>
                                          <p:attrName>style.visibility</p:attrName>
                                        </p:attrNameLst>
                                      </p:cBhvr>
                                      <p:to>
                                        <p:strVal val="visible"/>
                                      </p:to>
                                    </p:set>
                                    <p:animEffect transition="in" filter="fade">
                                      <p:cBhvr>
                                        <p:cTn id="180" dur="1000"/>
                                        <p:tgtEl>
                                          <p:spTgt spid="377"/>
                                        </p:tgtEl>
                                      </p:cBhvr>
                                    </p:animEffect>
                                  </p:childTnLst>
                                </p:cTn>
                              </p:par>
                              <p:par>
                                <p:cTn id="181" presetID="10" presetClass="entr" presetSubtype="0" fill="hold" nodeType="withEffect">
                                  <p:stCondLst>
                                    <p:cond delay="0"/>
                                  </p:stCondLst>
                                  <p:childTnLst>
                                    <p:set>
                                      <p:cBhvr>
                                        <p:cTn id="182" dur="1" fill="hold">
                                          <p:stCondLst>
                                            <p:cond delay="0"/>
                                          </p:stCondLst>
                                        </p:cTn>
                                        <p:tgtEl>
                                          <p:spTgt spid="378"/>
                                        </p:tgtEl>
                                        <p:attrNameLst>
                                          <p:attrName>style.visibility</p:attrName>
                                        </p:attrNameLst>
                                      </p:cBhvr>
                                      <p:to>
                                        <p:strVal val="visible"/>
                                      </p:to>
                                    </p:set>
                                    <p:animEffect transition="in" filter="fade">
                                      <p:cBhvr>
                                        <p:cTn id="183" dur="1000"/>
                                        <p:tgtEl>
                                          <p:spTgt spid="378"/>
                                        </p:tgtEl>
                                      </p:cBhvr>
                                    </p:animEffect>
                                  </p:childTnLst>
                                </p:cTn>
                              </p:par>
                              <p:par>
                                <p:cTn id="184" presetID="10" presetClass="entr" presetSubtype="0" fill="hold" nodeType="withEffect">
                                  <p:stCondLst>
                                    <p:cond delay="0"/>
                                  </p:stCondLst>
                                  <p:childTnLst>
                                    <p:set>
                                      <p:cBhvr>
                                        <p:cTn id="185" dur="1" fill="hold">
                                          <p:stCondLst>
                                            <p:cond delay="0"/>
                                          </p:stCondLst>
                                        </p:cTn>
                                        <p:tgtEl>
                                          <p:spTgt spid="379"/>
                                        </p:tgtEl>
                                        <p:attrNameLst>
                                          <p:attrName>style.visibility</p:attrName>
                                        </p:attrNameLst>
                                      </p:cBhvr>
                                      <p:to>
                                        <p:strVal val="visible"/>
                                      </p:to>
                                    </p:set>
                                    <p:animEffect transition="in" filter="fade">
                                      <p:cBhvr>
                                        <p:cTn id="186" dur="1000"/>
                                        <p:tgtEl>
                                          <p:spTgt spid="379"/>
                                        </p:tgtEl>
                                      </p:cBhvr>
                                    </p:animEffect>
                                  </p:childTnLst>
                                </p:cTn>
                              </p:par>
                              <p:par>
                                <p:cTn id="187" presetID="10" presetClass="entr" presetSubtype="0" fill="hold" nodeType="withEffect">
                                  <p:stCondLst>
                                    <p:cond delay="0"/>
                                  </p:stCondLst>
                                  <p:childTnLst>
                                    <p:set>
                                      <p:cBhvr>
                                        <p:cTn id="188" dur="1" fill="hold">
                                          <p:stCondLst>
                                            <p:cond delay="0"/>
                                          </p:stCondLst>
                                        </p:cTn>
                                        <p:tgtEl>
                                          <p:spTgt spid="327"/>
                                        </p:tgtEl>
                                        <p:attrNameLst>
                                          <p:attrName>style.visibility</p:attrName>
                                        </p:attrNameLst>
                                      </p:cBhvr>
                                      <p:to>
                                        <p:strVal val="visible"/>
                                      </p:to>
                                    </p:set>
                                    <p:animEffect transition="in" filter="fade">
                                      <p:cBhvr>
                                        <p:cTn id="189" dur="1000"/>
                                        <p:tgtEl>
                                          <p:spTgt spid="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1609</Words>
  <Application>Microsoft Office PowerPoint</Application>
  <PresentationFormat>Presentazione su schermo (16:9)</PresentationFormat>
  <Paragraphs>180</Paragraphs>
  <Slides>12</Slides>
  <Notes>12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Arial</vt:lpstr>
      <vt:lpstr>Nunito</vt:lpstr>
      <vt:lpstr>Calibri</vt:lpstr>
      <vt:lpstr>Shift</vt:lpstr>
      <vt:lpstr>Apprendimento non supervisionato per l’identificazione di contesti di Freezing of Gait (FOG) in pazienti affetti da Morbo di Parkinson</vt:lpstr>
      <vt:lpstr>Agenda</vt:lpstr>
      <vt:lpstr>Freezing of Gait</vt:lpstr>
      <vt:lpstr>Stato dell’arte</vt:lpstr>
      <vt:lpstr>Obiettivi tesi</vt:lpstr>
      <vt:lpstr>Obiettivi della tesi</vt:lpstr>
      <vt:lpstr>Metodologia - Fase 1</vt:lpstr>
      <vt:lpstr>Metodologia - Fase 2 </vt:lpstr>
      <vt:lpstr>Metodologia - Fase 3 </vt:lpstr>
      <vt:lpstr>Risultati Sperimentali</vt:lpstr>
      <vt:lpstr>Risultati Sperimentali</vt:lpstr>
      <vt:lpstr>Conclusioni e Sviluppi Futuri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Apprendimento non supervisionato per l’identificazione di contesti di Freezing of Gait (FOG) in pazienti affetti da Morbo di Parkinson</dc:title>
  <cp:lastModifiedBy>Alessandro Fuser</cp:lastModifiedBy>
  <cp:revision>17</cp:revision>
  <dcterms:modified xsi:type="dcterms:W3CDTF">2018-03-19T10:18:34Z</dcterms:modified>
</cp:coreProperties>
</file>