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quindi etichettati. Principalmente questi lavori si </a:t>
            </a:r>
            <a:r>
              <a:rPr lang="it"/>
              <a:t>concentrano</a:t>
            </a:r>
            <a:r>
              <a:rPr lang="it"/>
              <a:t> </a:t>
            </a:r>
            <a:r>
              <a:rPr lang="it"/>
              <a:t>nell'identificare</a:t>
            </a:r>
            <a:r>
              <a:rPr lang="it"/>
              <a:t>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lavoro di</a:t>
            </a:r>
            <a:r>
              <a:rPr lang="it"/>
              <a:t>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a:t>
            </a:r>
            <a:r>
              <a:rPr lang="it"/>
              <a:t>movimento</a:t>
            </a:r>
            <a:r>
              <a:rPr lang="it"/>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19150" y="348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sp>
        <p:nvSpPr>
          <p:cNvPr id="254" name="Shape 254"/>
          <p:cNvSpPr txBox="1"/>
          <p:nvPr/>
        </p:nvSpPr>
        <p:spPr>
          <a:xfrm>
            <a:off x="3338000" y="1712025"/>
            <a:ext cx="2455200" cy="86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Studio delle 3 classi usando LDA su singolo paziente...</a:t>
            </a:r>
            <a:endParaRPr/>
          </a:p>
        </p:txBody>
      </p:sp>
      <p:sp>
        <p:nvSpPr>
          <p:cNvPr id="255" name="Shape 255"/>
          <p:cNvSpPr txBox="1"/>
          <p:nvPr/>
        </p:nvSpPr>
        <p:spPr>
          <a:xfrm>
            <a:off x="3806688" y="2731575"/>
            <a:ext cx="15915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Studio intervallo</a:t>
            </a:r>
            <a:endParaRPr/>
          </a:p>
        </p:txBody>
      </p:sp>
      <p:pic>
        <p:nvPicPr>
          <p:cNvPr id="256" name="Shape 256"/>
          <p:cNvPicPr preferRelativeResize="0"/>
          <p:nvPr/>
        </p:nvPicPr>
        <p:blipFill>
          <a:blip r:embed="rId3">
            <a:alphaModFix/>
          </a:blip>
          <a:stretch>
            <a:fillRect/>
          </a:stretch>
        </p:blipFill>
        <p:spPr>
          <a:xfrm>
            <a:off x="206475" y="1886138"/>
            <a:ext cx="2721174" cy="1395425"/>
          </a:xfrm>
          <a:prstGeom prst="rect">
            <a:avLst/>
          </a:prstGeom>
          <a:noFill/>
          <a:ln>
            <a:noFill/>
          </a:ln>
        </p:spPr>
      </p:pic>
      <p:pic>
        <p:nvPicPr>
          <p:cNvPr id="257" name="Shape 257"/>
          <p:cNvPicPr preferRelativeResize="0"/>
          <p:nvPr/>
        </p:nvPicPr>
        <p:blipFill>
          <a:blip r:embed="rId4">
            <a:alphaModFix/>
          </a:blip>
          <a:stretch>
            <a:fillRect/>
          </a:stretch>
        </p:blipFill>
        <p:spPr>
          <a:xfrm>
            <a:off x="5793197" y="1797275"/>
            <a:ext cx="3081904" cy="1573175"/>
          </a:xfrm>
          <a:prstGeom prst="rect">
            <a:avLst/>
          </a:prstGeom>
          <a:noFill/>
          <a:ln>
            <a:noFill/>
          </a:ln>
        </p:spPr>
      </p:pic>
      <p:sp>
        <p:nvSpPr>
          <p:cNvPr id="258" name="Shape 258"/>
          <p:cNvSpPr/>
          <p:nvPr/>
        </p:nvSpPr>
        <p:spPr>
          <a:xfrm>
            <a:off x="3983475" y="3069275"/>
            <a:ext cx="11202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59" name="Shape 259"/>
          <p:cNvPicPr preferRelativeResize="0"/>
          <p:nvPr/>
        </p:nvPicPr>
        <p:blipFill>
          <a:blip r:embed="rId5">
            <a:alphaModFix/>
          </a:blip>
          <a:stretch>
            <a:fillRect/>
          </a:stretch>
        </p:blipFill>
        <p:spPr>
          <a:xfrm>
            <a:off x="206475" y="3367500"/>
            <a:ext cx="2721175" cy="1573168"/>
          </a:xfrm>
          <a:prstGeom prst="rect">
            <a:avLst/>
          </a:prstGeom>
          <a:noFill/>
          <a:ln>
            <a:noFill/>
          </a:ln>
        </p:spPr>
      </p:pic>
      <p:pic>
        <p:nvPicPr>
          <p:cNvPr id="260" name="Shape 260"/>
          <p:cNvPicPr preferRelativeResize="0"/>
          <p:nvPr/>
        </p:nvPicPr>
        <p:blipFill>
          <a:blip r:embed="rId6">
            <a:alphaModFix/>
          </a:blip>
          <a:stretch>
            <a:fillRect/>
          </a:stretch>
        </p:blipFill>
        <p:spPr>
          <a:xfrm>
            <a:off x="5793125" y="3367500"/>
            <a:ext cx="2928998" cy="1573175"/>
          </a:xfrm>
          <a:prstGeom prst="rect">
            <a:avLst/>
          </a:prstGeom>
          <a:noFill/>
          <a:ln>
            <a:noFill/>
          </a:ln>
        </p:spPr>
      </p:pic>
      <p:sp>
        <p:nvSpPr>
          <p:cNvPr id="261" name="Shape 261"/>
          <p:cNvSpPr txBox="1"/>
          <p:nvPr/>
        </p:nvSpPr>
        <p:spPr>
          <a:xfrm>
            <a:off x="3338000" y="3822100"/>
            <a:ext cx="2455200" cy="61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a:t>
            </a:r>
            <a:r>
              <a:rPr lang="it"/>
              <a:t>e tutti i pazienti contemporaneamente</a:t>
            </a:r>
            <a:endParaRPr/>
          </a:p>
        </p:txBody>
      </p:sp>
      <p:sp>
        <p:nvSpPr>
          <p:cNvPr id="262" name="Shape 262"/>
          <p:cNvSpPr txBox="1"/>
          <p:nvPr/>
        </p:nvSpPr>
        <p:spPr>
          <a:xfrm>
            <a:off x="440475" y="1001700"/>
            <a:ext cx="8281800" cy="4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Dataset utilizzato: 10 pazienti, dati da 3 accelerometri, per ogni </a:t>
            </a:r>
            <a:r>
              <a:rPr lang="it"/>
              <a:t>accelerometro</a:t>
            </a:r>
            <a:r>
              <a:rPr lang="it"/>
              <a:t> 3 assi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268" name="Shape 268"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269" name="Shape 269"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270" name="Shape 270"/>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271" name="Shape 271"/>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277" name="Shape 27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it"/>
              <a:t>Primo approccio non supervisionato, studio temporale e miglioramento per la distinzione a 3 classi</a:t>
            </a:r>
            <a:endParaRPr/>
          </a:p>
          <a:p>
            <a:pPr indent="-311150" lvl="0" marL="457200" rtl="0">
              <a:spcBef>
                <a:spcPts val="0"/>
              </a:spcBef>
              <a:spcAft>
                <a:spcPts val="0"/>
              </a:spcAft>
              <a:buSzPts val="1300"/>
              <a:buChar char="●"/>
            </a:pPr>
            <a:r>
              <a:rPr lang="it"/>
              <a:t>Miglioramento metodologia di apprendimento non supervisionato per creazione etichette</a:t>
            </a:r>
            <a:endParaRPr/>
          </a:p>
          <a:p>
            <a:pPr indent="-311150" lvl="0" marL="457200" rtl="0">
              <a:spcBef>
                <a:spcPts val="0"/>
              </a:spcBef>
              <a:spcAft>
                <a:spcPts val="0"/>
              </a:spcAft>
              <a:buSzPts val="1300"/>
              <a:buChar char="●"/>
            </a:pPr>
            <a:r>
              <a:rPr lang="it"/>
              <a:t>Miglioramento della predizione su nuovi dati</a:t>
            </a:r>
            <a:endParaRPr/>
          </a:p>
          <a:p>
            <a:pPr indent="-311150" lvl="0" marL="457200" rtl="0">
              <a:spcBef>
                <a:spcPts val="0"/>
              </a:spcBef>
              <a:spcAft>
                <a:spcPts val="0"/>
              </a:spcAft>
              <a:buSzPts val="1300"/>
              <a:buChar char="●"/>
            </a:pPr>
            <a:r>
              <a:rPr lang="it"/>
              <a:t>Implementazione real-time dell’algoritmo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Agenda</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it" sz="1800"/>
              <a:t>Definizione del problema del Freezing of Gait</a:t>
            </a:r>
            <a:endParaRPr sz="1800"/>
          </a:p>
          <a:p>
            <a:pPr indent="-342900" lvl="0" marL="457200" rtl="0">
              <a:spcBef>
                <a:spcPts val="0"/>
              </a:spcBef>
              <a:spcAft>
                <a:spcPts val="0"/>
              </a:spcAft>
              <a:buSzPts val="1800"/>
              <a:buChar char="●"/>
            </a:pPr>
            <a:r>
              <a:rPr lang="it" sz="1800"/>
              <a:t>Stato dell’arte</a:t>
            </a:r>
            <a:endParaRPr sz="1800"/>
          </a:p>
          <a:p>
            <a:pPr indent="-342900" lvl="0" marL="457200" rtl="0">
              <a:spcBef>
                <a:spcPts val="0"/>
              </a:spcBef>
              <a:spcAft>
                <a:spcPts val="0"/>
              </a:spcAft>
              <a:buSzPts val="1800"/>
              <a:buChar char="●"/>
            </a:pPr>
            <a:r>
              <a:rPr lang="it" sz="1800"/>
              <a:t>Obiettivi della Tesi</a:t>
            </a:r>
            <a:endParaRPr sz="1800"/>
          </a:p>
          <a:p>
            <a:pPr indent="-342900" lvl="0" marL="457200" rtl="0">
              <a:spcBef>
                <a:spcPts val="0"/>
              </a:spcBef>
              <a:spcAft>
                <a:spcPts val="0"/>
              </a:spcAft>
              <a:buSzPts val="1800"/>
              <a:buChar char="●"/>
            </a:pPr>
            <a:r>
              <a:rPr lang="it" sz="1800"/>
              <a:t>Metodologia Seguita</a:t>
            </a:r>
            <a:endParaRPr sz="1800"/>
          </a:p>
          <a:p>
            <a:pPr indent="-342900" lvl="0" marL="457200" rtl="0">
              <a:spcBef>
                <a:spcPts val="0"/>
              </a:spcBef>
              <a:spcAft>
                <a:spcPts val="0"/>
              </a:spcAft>
              <a:buSzPts val="1800"/>
              <a:buChar char="●"/>
            </a:pPr>
            <a:r>
              <a:rPr lang="it" sz="1800"/>
              <a:t>Risultati Sperimentali</a:t>
            </a:r>
            <a:endParaRPr sz="1800"/>
          </a:p>
          <a:p>
            <a:pPr indent="-342900" lvl="0" marL="457200" rtl="0">
              <a:spcBef>
                <a:spcPts val="0"/>
              </a:spcBef>
              <a:spcAft>
                <a:spcPts val="0"/>
              </a:spcAft>
              <a:buSzPts val="1800"/>
              <a:buChar char="●"/>
            </a:pPr>
            <a:r>
              <a:rPr lang="it" sz="1800"/>
              <a:t>Conclusione e Sviluppi Futuri</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Freezing of Gait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Stato dell’arte</a:t>
            </a:r>
            <a:endParaRPr/>
          </a:p>
        </p:txBody>
      </p:sp>
      <p:cxnSp>
        <p:nvCxnSpPr>
          <p:cNvPr id="147" name="Shape 147"/>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48" name="Shape 148"/>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49" name="Shape 149"/>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0" name="Shape 150"/>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1" name="Shape 151"/>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2" name="Shape 152"/>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3" name="Shape 153"/>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4" name="Shape 154"/>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5" name="Shape 155"/>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6" name="Shape 156"/>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57" name="Shape 157"/>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8" name="Shape 158"/>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9" name="Shape 159"/>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0" name="Shape 160"/>
          <p:cNvSpPr/>
          <p:nvPr/>
        </p:nvSpPr>
        <p:spPr>
          <a:xfrm rot="559">
            <a:off x="4403355" y="1963909"/>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tesi</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sz="1800"/>
              <a:t>Studio sull’esistenza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Classificare i dati per identificare le occorrenze di preFOG su nuovi dati</a:t>
            </a:r>
            <a:endParaRPr sz="1800"/>
          </a:p>
          <a:p>
            <a:pPr indent="0" lvl="0" marL="0" rtl="0">
              <a:lnSpc>
                <a:spcPct val="150000"/>
              </a:lnSpc>
              <a:spcBef>
                <a:spcPts val="1600"/>
              </a:spcBef>
              <a:spcAft>
                <a:spcPts val="1600"/>
              </a:spcAft>
              <a:buNone/>
            </a:pPr>
            <a:r>
              <a:rPr lang="it" sz="1800">
                <a:solidFill>
                  <a:srgbClr val="000000"/>
                </a:solidFill>
                <a:highlight>
                  <a:srgbClr val="FFFFFF"/>
                </a:highlight>
              </a:rPr>
              <a:t>L’obiettivo principale in cui la tua tesi si inserisce è quello di realizzare un dispositivo indossabile per evitare FOG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della tesi</a:t>
            </a:r>
            <a:endParaRPr/>
          </a:p>
        </p:txBody>
      </p:sp>
      <p:pic>
        <p:nvPicPr>
          <p:cNvPr id="172" name="Shape 172"/>
          <p:cNvPicPr preferRelativeResize="0"/>
          <p:nvPr/>
        </p:nvPicPr>
        <p:blipFill>
          <a:blip r:embed="rId3">
            <a:alphaModFix/>
          </a:blip>
          <a:stretch>
            <a:fillRect/>
          </a:stretch>
        </p:blipFill>
        <p:spPr>
          <a:xfrm>
            <a:off x="1801338" y="1950050"/>
            <a:ext cx="5541325" cy="276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178" name="Shape 178"/>
          <p:cNvSpPr/>
          <p:nvPr/>
        </p:nvSpPr>
        <p:spPr>
          <a:xfrm>
            <a:off x="1062200" y="251775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179" name="Shape 179"/>
          <p:cNvSpPr/>
          <p:nvPr/>
        </p:nvSpPr>
        <p:spPr>
          <a:xfrm>
            <a:off x="1062200" y="1530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180" name="Shape 180"/>
          <p:cNvSpPr/>
          <p:nvPr/>
        </p:nvSpPr>
        <p:spPr>
          <a:xfrm>
            <a:off x="857550" y="3470550"/>
            <a:ext cx="12074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181" name="Shape 181"/>
          <p:cNvCxnSpPr>
            <a:stCxn id="180" idx="0"/>
            <a:endCxn id="178" idx="3"/>
          </p:cNvCxnSpPr>
          <p:nvPr/>
        </p:nvCxnSpPr>
        <p:spPr>
          <a:xfrm rot="10800000">
            <a:off x="1461275" y="31384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79" idx="2"/>
            <a:endCxn id="178" idx="1"/>
          </p:cNvCxnSpPr>
          <p:nvPr/>
        </p:nvCxnSpPr>
        <p:spPr>
          <a:xfrm>
            <a:off x="1461275" y="2185750"/>
            <a:ext cx="0" cy="332100"/>
          </a:xfrm>
          <a:prstGeom prst="straightConnector1">
            <a:avLst/>
          </a:prstGeom>
          <a:noFill/>
          <a:ln cap="flat" cmpd="sng" w="9525">
            <a:solidFill>
              <a:schemeClr val="dk2"/>
            </a:solidFill>
            <a:prstDash val="solid"/>
            <a:round/>
            <a:headEnd len="med" w="med" type="none"/>
            <a:tailEnd len="med" w="med" type="triangle"/>
          </a:ln>
        </p:spPr>
      </p:cxnSp>
      <p:sp>
        <p:nvSpPr>
          <p:cNvPr id="183" name="Shape 183"/>
          <p:cNvSpPr/>
          <p:nvPr/>
        </p:nvSpPr>
        <p:spPr>
          <a:xfrm>
            <a:off x="2457238" y="2517750"/>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184" name="Shape 184"/>
          <p:cNvSpPr/>
          <p:nvPr/>
        </p:nvSpPr>
        <p:spPr>
          <a:xfrm>
            <a:off x="4677700" y="2517775"/>
            <a:ext cx="16522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DISCRIMINANTE LINEARE</a:t>
            </a:r>
            <a:endParaRPr/>
          </a:p>
        </p:txBody>
      </p:sp>
      <p:sp>
        <p:nvSpPr>
          <p:cNvPr id="185" name="Shape 185"/>
          <p:cNvSpPr/>
          <p:nvPr/>
        </p:nvSpPr>
        <p:spPr>
          <a:xfrm>
            <a:off x="6602913" y="2517750"/>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CLASSI</a:t>
            </a:r>
            <a:endParaRPr/>
          </a:p>
        </p:txBody>
      </p:sp>
      <p:cxnSp>
        <p:nvCxnSpPr>
          <p:cNvPr id="186" name="Shape 186"/>
          <p:cNvCxnSpPr>
            <a:stCxn id="178" idx="4"/>
            <a:endCxn id="183" idx="1"/>
          </p:cNvCxnSpPr>
          <p:nvPr/>
        </p:nvCxnSpPr>
        <p:spPr>
          <a:xfrm>
            <a:off x="1860350" y="2828138"/>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187" name="Shape 187"/>
          <p:cNvCxnSpPr>
            <a:stCxn id="183" idx="3"/>
            <a:endCxn id="184" idx="1"/>
          </p:cNvCxnSpPr>
          <p:nvPr/>
        </p:nvCxnSpPr>
        <p:spPr>
          <a:xfrm>
            <a:off x="4310863" y="2828138"/>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188" name="Shape 188"/>
          <p:cNvCxnSpPr>
            <a:stCxn id="184" idx="3"/>
            <a:endCxn id="185" idx="1"/>
          </p:cNvCxnSpPr>
          <p:nvPr/>
        </p:nvCxnSpPr>
        <p:spPr>
          <a:xfrm>
            <a:off x="6329925" y="2828163"/>
            <a:ext cx="273000" cy="0"/>
          </a:xfrm>
          <a:prstGeom prst="straightConnector1">
            <a:avLst/>
          </a:prstGeom>
          <a:noFill/>
          <a:ln cap="flat" cmpd="sng" w="9525">
            <a:solidFill>
              <a:schemeClr val="dk2"/>
            </a:solidFill>
            <a:prstDash val="solid"/>
            <a:round/>
            <a:headEnd len="med" w="med" type="none"/>
            <a:tailEnd len="med" w="med" type="triangle"/>
          </a:ln>
        </p:spPr>
      </p:cxnSp>
      <p:sp>
        <p:nvSpPr>
          <p:cNvPr id="189" name="Shape 189"/>
          <p:cNvSpPr txBox="1"/>
          <p:nvPr/>
        </p:nvSpPr>
        <p:spPr>
          <a:xfrm>
            <a:off x="2127663" y="1976975"/>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a:p>
            <a:pPr indent="0" lvl="0" marL="0">
              <a:spcBef>
                <a:spcPts val="0"/>
              </a:spcBef>
              <a:spcAft>
                <a:spcPts val="0"/>
              </a:spcAft>
              <a:buNone/>
            </a:pPr>
            <a:r>
              <a:rPr lang="it" sz="600"/>
              <a:t>P finestra temporale</a:t>
            </a:r>
            <a:endParaRPr sz="600"/>
          </a:p>
        </p:txBody>
      </p:sp>
      <p:sp>
        <p:nvSpPr>
          <p:cNvPr id="190" name="Shape 190"/>
          <p:cNvSpPr txBox="1"/>
          <p:nvPr/>
        </p:nvSpPr>
        <p:spPr>
          <a:xfrm>
            <a:off x="3879700" y="3331375"/>
            <a:ext cx="798000" cy="33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L vettori (N/P)*M</a:t>
            </a:r>
            <a:endParaRPr sz="600"/>
          </a:p>
        </p:txBody>
      </p:sp>
      <p:sp>
        <p:nvSpPr>
          <p:cNvPr id="191" name="Shape 191"/>
          <p:cNvSpPr txBox="1"/>
          <p:nvPr/>
        </p:nvSpPr>
        <p:spPr>
          <a:xfrm>
            <a:off x="4777891" y="1982649"/>
            <a:ext cx="1056900" cy="44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 numero classi dataset</a:t>
            </a:r>
            <a:endParaRPr sz="600"/>
          </a:p>
          <a:p>
            <a:pPr indent="0" lvl="0" marL="0" rtl="0">
              <a:spcBef>
                <a:spcPts val="0"/>
              </a:spcBef>
              <a:spcAft>
                <a:spcPts val="0"/>
              </a:spcAft>
              <a:buNone/>
            </a:pPr>
            <a:r>
              <a:rPr lang="it" sz="600"/>
              <a:t>L vettori</a:t>
            </a:r>
            <a:endParaRPr sz="600"/>
          </a:p>
        </p:txBody>
      </p:sp>
      <p:sp>
        <p:nvSpPr>
          <p:cNvPr id="192" name="Shape 192"/>
          <p:cNvSpPr txBox="1"/>
          <p:nvPr/>
        </p:nvSpPr>
        <p:spPr>
          <a:xfrm>
            <a:off x="5752725" y="33520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193" name="Shape 193"/>
          <p:cNvSpPr txBox="1"/>
          <p:nvPr/>
        </p:nvSpPr>
        <p:spPr>
          <a:xfrm>
            <a:off x="7246900" y="2081075"/>
            <a:ext cx="4869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Grafico</a:t>
            </a:r>
            <a:endParaRPr sz="600"/>
          </a:p>
        </p:txBody>
      </p:sp>
      <p:sp>
        <p:nvSpPr>
          <p:cNvPr id="194" name="Shape 194"/>
          <p:cNvSpPr/>
          <p:nvPr/>
        </p:nvSpPr>
        <p:spPr>
          <a:xfrm>
            <a:off x="2065000" y="2034863"/>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4677700" y="1971300"/>
            <a:ext cx="10569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3775600" y="3330473"/>
            <a:ext cx="8468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700825" y="3351123"/>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7146188" y="2067873"/>
            <a:ext cx="5970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204" name="Shape 204"/>
          <p:cNvSpPr/>
          <p:nvPr/>
        </p:nvSpPr>
        <p:spPr>
          <a:xfrm>
            <a:off x="1201525" y="2197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05" name="Shape 205"/>
          <p:cNvSpPr/>
          <p:nvPr/>
        </p:nvSpPr>
        <p:spPr>
          <a:xfrm>
            <a:off x="256171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206" name="Shape 206"/>
          <p:cNvSpPr/>
          <p:nvPr/>
        </p:nvSpPr>
        <p:spPr>
          <a:xfrm>
            <a:off x="4542638"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207" name="Shape 207"/>
          <p:cNvSpPr/>
          <p:nvPr/>
        </p:nvSpPr>
        <p:spPr>
          <a:xfrm>
            <a:off x="652356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 STATISTICHE</a:t>
            </a:r>
            <a:endParaRPr sz="1000"/>
          </a:p>
        </p:txBody>
      </p:sp>
      <p:sp>
        <p:nvSpPr>
          <p:cNvPr id="208" name="Shape 208"/>
          <p:cNvSpPr/>
          <p:nvPr/>
        </p:nvSpPr>
        <p:spPr>
          <a:xfrm>
            <a:off x="5179688" y="35532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209" name="Shape 209"/>
          <p:cNvSpPr/>
          <p:nvPr/>
        </p:nvSpPr>
        <p:spPr>
          <a:xfrm>
            <a:off x="3055488" y="35532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210" name="Shape 210"/>
          <p:cNvCxnSpPr>
            <a:stCxn id="204" idx="3"/>
            <a:endCxn id="205" idx="1"/>
          </p:cNvCxnSpPr>
          <p:nvPr/>
        </p:nvCxnSpPr>
        <p:spPr>
          <a:xfrm>
            <a:off x="1999675"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1" name="Shape 211"/>
          <p:cNvCxnSpPr>
            <a:stCxn id="205" idx="3"/>
            <a:endCxn id="206" idx="1"/>
          </p:cNvCxnSpPr>
          <p:nvPr/>
        </p:nvCxnSpPr>
        <p:spPr>
          <a:xfrm>
            <a:off x="3980613"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2" name="Shape 212"/>
          <p:cNvCxnSpPr>
            <a:stCxn id="206" idx="3"/>
            <a:endCxn id="207" idx="1"/>
          </p:cNvCxnSpPr>
          <p:nvPr/>
        </p:nvCxnSpPr>
        <p:spPr>
          <a:xfrm>
            <a:off x="5961538"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3" name="Shape 213"/>
          <p:cNvCxnSpPr>
            <a:stCxn id="207" idx="2"/>
            <a:endCxn id="208" idx="3"/>
          </p:cNvCxnSpPr>
          <p:nvPr/>
        </p:nvCxnSpPr>
        <p:spPr>
          <a:xfrm rot="5400000">
            <a:off x="6401863" y="3032350"/>
            <a:ext cx="1027800" cy="634500"/>
          </a:xfrm>
          <a:prstGeom prst="bentConnector2">
            <a:avLst/>
          </a:prstGeom>
          <a:noFill/>
          <a:ln cap="flat" cmpd="sng" w="9525">
            <a:solidFill>
              <a:schemeClr val="dk2"/>
            </a:solidFill>
            <a:prstDash val="solid"/>
            <a:round/>
            <a:headEnd len="med" w="med" type="none"/>
            <a:tailEnd len="med" w="med" type="triangle"/>
          </a:ln>
        </p:spPr>
      </p:cxnSp>
      <p:cxnSp>
        <p:nvCxnSpPr>
          <p:cNvPr id="214" name="Shape 214"/>
          <p:cNvCxnSpPr>
            <a:stCxn id="208" idx="1"/>
            <a:endCxn id="209" idx="3"/>
          </p:cNvCxnSpPr>
          <p:nvPr/>
        </p:nvCxnSpPr>
        <p:spPr>
          <a:xfrm rot="10800000">
            <a:off x="4474388" y="3863613"/>
            <a:ext cx="705300" cy="0"/>
          </a:xfrm>
          <a:prstGeom prst="straightConnector1">
            <a:avLst/>
          </a:prstGeom>
          <a:noFill/>
          <a:ln cap="flat" cmpd="sng" w="9525">
            <a:solidFill>
              <a:schemeClr val="dk2"/>
            </a:solidFill>
            <a:prstDash val="solid"/>
            <a:round/>
            <a:headEnd len="med" w="med" type="none"/>
            <a:tailEnd len="med" w="med" type="triangle"/>
          </a:ln>
        </p:spPr>
      </p:cxnSp>
      <p:sp>
        <p:nvSpPr>
          <p:cNvPr id="215" name="Shape 215"/>
          <p:cNvSpPr txBox="1"/>
          <p:nvPr/>
        </p:nvSpPr>
        <p:spPr>
          <a:xfrm>
            <a:off x="1659475" y="2927275"/>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p:txBody>
      </p:sp>
      <p:sp>
        <p:nvSpPr>
          <p:cNvPr id="216" name="Shape 216"/>
          <p:cNvSpPr txBox="1"/>
          <p:nvPr/>
        </p:nvSpPr>
        <p:spPr>
          <a:xfrm>
            <a:off x="3640538" y="2918750"/>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p:txBody>
      </p:sp>
      <p:sp>
        <p:nvSpPr>
          <p:cNvPr id="217" name="Shape 217"/>
          <p:cNvSpPr txBox="1"/>
          <p:nvPr/>
        </p:nvSpPr>
        <p:spPr>
          <a:xfrm>
            <a:off x="5650663" y="291875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18" name="Shape 218"/>
          <p:cNvSpPr/>
          <p:nvPr/>
        </p:nvSpPr>
        <p:spPr>
          <a:xfrm>
            <a:off x="1595525"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3583613"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5571725" y="295410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7303900" y="3625582"/>
            <a:ext cx="902100" cy="72935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txBox="1"/>
          <p:nvPr/>
        </p:nvSpPr>
        <p:spPr>
          <a:xfrm>
            <a:off x="7382850" y="3625581"/>
            <a:ext cx="902100" cy="72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Minimo,Massimo</a:t>
            </a:r>
            <a:endParaRPr sz="600"/>
          </a:p>
          <a:p>
            <a:pPr indent="0" lvl="0" marL="0">
              <a:spcBef>
                <a:spcPts val="0"/>
              </a:spcBef>
              <a:spcAft>
                <a:spcPts val="0"/>
              </a:spcAft>
              <a:buNone/>
            </a:pPr>
            <a:r>
              <a:rPr lang="it" sz="600"/>
              <a:t>Media,Mediana</a:t>
            </a:r>
            <a:endParaRPr sz="600"/>
          </a:p>
          <a:p>
            <a:pPr indent="0" lvl="0" marL="0">
              <a:spcBef>
                <a:spcPts val="0"/>
              </a:spcBef>
              <a:spcAft>
                <a:spcPts val="0"/>
              </a:spcAft>
              <a:buNone/>
            </a:pPr>
            <a:r>
              <a:rPr lang="it" sz="600"/>
              <a:t>Energia,Autovalori</a:t>
            </a:r>
            <a:endParaRPr sz="600"/>
          </a:p>
          <a:p>
            <a:pPr indent="0" lvl="0" marL="0">
              <a:spcBef>
                <a:spcPts val="0"/>
              </a:spcBef>
              <a:spcAft>
                <a:spcPts val="0"/>
              </a:spcAft>
              <a:buNone/>
            </a:pPr>
            <a:r>
              <a:rPr lang="it" sz="600"/>
              <a:t>….</a:t>
            </a:r>
            <a:endParaRPr sz="600"/>
          </a:p>
          <a:p>
            <a:pPr indent="0" lvl="0" marL="0">
              <a:spcBef>
                <a:spcPts val="0"/>
              </a:spcBef>
              <a:spcAft>
                <a:spcPts val="0"/>
              </a:spcAft>
              <a:buNone/>
            </a:pPr>
            <a:r>
              <a:t/>
            </a:r>
            <a:endParaRPr sz="600"/>
          </a:p>
          <a:p>
            <a:pPr indent="0" lvl="0" marL="0">
              <a:spcBef>
                <a:spcPts val="0"/>
              </a:spcBef>
              <a:spcAft>
                <a:spcPts val="0"/>
              </a:spcAft>
              <a:buNone/>
            </a:pPr>
            <a:r>
              <a:rPr lang="it" sz="600"/>
              <a:t>Matrice Feature</a:t>
            </a:r>
            <a:endParaRPr sz="600"/>
          </a:p>
        </p:txBody>
      </p:sp>
      <p:sp>
        <p:nvSpPr>
          <p:cNvPr id="223" name="Shape 223"/>
          <p:cNvSpPr/>
          <p:nvPr/>
        </p:nvSpPr>
        <p:spPr>
          <a:xfrm>
            <a:off x="4474400" y="4261775"/>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nvSpPr>
        <p:spPr>
          <a:xfrm>
            <a:off x="4553350" y="4261775"/>
            <a:ext cx="902100" cy="4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K-means</a:t>
            </a:r>
            <a:endParaRPr sz="600"/>
          </a:p>
          <a:p>
            <a:pPr indent="0" lvl="0" marL="0">
              <a:spcBef>
                <a:spcPts val="0"/>
              </a:spcBef>
              <a:spcAft>
                <a:spcPts val="0"/>
              </a:spcAft>
              <a:buNone/>
            </a:pPr>
            <a:r>
              <a:rPr lang="it" sz="600"/>
              <a:t>C-Means</a:t>
            </a:r>
            <a:endParaRPr sz="600"/>
          </a:p>
          <a:p>
            <a:pPr indent="0" lvl="0" marL="0" rtl="0">
              <a:spcBef>
                <a:spcPts val="0"/>
              </a:spcBef>
              <a:spcAft>
                <a:spcPts val="0"/>
              </a:spcAft>
              <a:buNone/>
            </a:pPr>
            <a:r>
              <a:rPr lang="it" sz="600"/>
              <a:t>Reti Neurali</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2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6206675" y="4352125"/>
            <a:ext cx="798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nvSpPr>
        <p:spPr>
          <a:xfrm>
            <a:off x="6377525" y="43521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Nuovi Dati</a:t>
            </a:r>
            <a:endParaRPr sz="600"/>
          </a:p>
        </p:txBody>
      </p:sp>
      <p:sp>
        <p:nvSpPr>
          <p:cNvPr id="231" name="Shape 231"/>
          <p:cNvSpPr/>
          <p:nvPr/>
        </p:nvSpPr>
        <p:spPr>
          <a:xfrm>
            <a:off x="6095475" y="2953700"/>
            <a:ext cx="389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233" name="Shape 233"/>
          <p:cNvSpPr/>
          <p:nvPr/>
        </p:nvSpPr>
        <p:spPr>
          <a:xfrm>
            <a:off x="1388525" y="21910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34" name="Shape 234"/>
          <p:cNvSpPr/>
          <p:nvPr/>
        </p:nvSpPr>
        <p:spPr>
          <a:xfrm>
            <a:off x="2756300" y="2208100"/>
            <a:ext cx="1645437"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DISCRIMINANTE LINEARE</a:t>
            </a:r>
            <a:endParaRPr/>
          </a:p>
        </p:txBody>
      </p:sp>
      <p:sp>
        <p:nvSpPr>
          <p:cNvPr id="235" name="Shape 235"/>
          <p:cNvSpPr/>
          <p:nvPr/>
        </p:nvSpPr>
        <p:spPr>
          <a:xfrm>
            <a:off x="4968449" y="220808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36" name="Shape 236"/>
          <p:cNvSpPr/>
          <p:nvPr/>
        </p:nvSpPr>
        <p:spPr>
          <a:xfrm>
            <a:off x="6937925" y="36019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37" name="Shape 237"/>
          <p:cNvSpPr/>
          <p:nvPr/>
        </p:nvSpPr>
        <p:spPr>
          <a:xfrm>
            <a:off x="4958699" y="3619013"/>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238" name="Shape 238"/>
          <p:cNvCxnSpPr>
            <a:stCxn id="233" idx="3"/>
            <a:endCxn id="234" idx="1"/>
          </p:cNvCxnSpPr>
          <p:nvPr/>
        </p:nvCxnSpPr>
        <p:spPr>
          <a:xfrm>
            <a:off x="2186675" y="251848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34" idx="3"/>
            <a:endCxn id="235" idx="1"/>
          </p:cNvCxnSpPr>
          <p:nvPr/>
        </p:nvCxnSpPr>
        <p:spPr>
          <a:xfrm>
            <a:off x="4401737" y="2518488"/>
            <a:ext cx="566700" cy="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a:stCxn id="236" idx="1"/>
            <a:endCxn id="237" idx="3"/>
          </p:cNvCxnSpPr>
          <p:nvPr/>
        </p:nvCxnSpPr>
        <p:spPr>
          <a:xfrm rot="10800000">
            <a:off x="6377525" y="3929413"/>
            <a:ext cx="560400" cy="0"/>
          </a:xfrm>
          <a:prstGeom prst="straightConnector1">
            <a:avLst/>
          </a:prstGeom>
          <a:noFill/>
          <a:ln cap="flat" cmpd="sng" w="9525">
            <a:solidFill>
              <a:schemeClr val="dk2"/>
            </a:solidFill>
            <a:prstDash val="solid"/>
            <a:round/>
            <a:headEnd len="med" w="med" type="none"/>
            <a:tailEnd len="med" w="med" type="triangle"/>
          </a:ln>
        </p:spPr>
      </p:cxnSp>
      <p:sp>
        <p:nvSpPr>
          <p:cNvPr id="241" name="Shape 241"/>
          <p:cNvSpPr/>
          <p:nvPr/>
        </p:nvSpPr>
        <p:spPr>
          <a:xfrm>
            <a:off x="2848749" y="3619013"/>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42" name="Shape 242"/>
          <p:cNvCxnSpPr>
            <a:stCxn id="237" idx="1"/>
            <a:endCxn id="241" idx="3"/>
          </p:cNvCxnSpPr>
          <p:nvPr/>
        </p:nvCxnSpPr>
        <p:spPr>
          <a:xfrm rot="10800000">
            <a:off x="4267799" y="3929400"/>
            <a:ext cx="690900" cy="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a:stCxn id="235" idx="2"/>
            <a:endCxn id="237" idx="0"/>
          </p:cNvCxnSpPr>
          <p:nvPr/>
        </p:nvCxnSpPr>
        <p:spPr>
          <a:xfrm flipH="1">
            <a:off x="5668299" y="2828863"/>
            <a:ext cx="9600" cy="790200"/>
          </a:xfrm>
          <a:prstGeom prst="straightConnector1">
            <a:avLst/>
          </a:prstGeom>
          <a:noFill/>
          <a:ln cap="flat" cmpd="sng" w="9525">
            <a:solidFill>
              <a:schemeClr val="dk2"/>
            </a:solidFill>
            <a:prstDash val="solid"/>
            <a:round/>
            <a:headEnd len="med" w="med" type="none"/>
            <a:tailEnd len="med" w="med" type="triangle"/>
          </a:ln>
        </p:spPr>
      </p:cxnSp>
      <p:sp>
        <p:nvSpPr>
          <p:cNvPr id="244" name="Shape 244"/>
          <p:cNvSpPr txBox="1"/>
          <p:nvPr/>
        </p:nvSpPr>
        <p:spPr>
          <a:xfrm>
            <a:off x="1854188" y="291880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45" name="Shape 245"/>
          <p:cNvSpPr/>
          <p:nvPr/>
        </p:nvSpPr>
        <p:spPr>
          <a:xfrm>
            <a:off x="1775250" y="295415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txBox="1"/>
          <p:nvPr/>
        </p:nvSpPr>
        <p:spPr>
          <a:xfrm>
            <a:off x="4108500" y="2955050"/>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247" name="Shape 247"/>
          <p:cNvSpPr/>
          <p:nvPr/>
        </p:nvSpPr>
        <p:spPr>
          <a:xfrm>
            <a:off x="4056600" y="2954148"/>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txBox="1"/>
          <p:nvPr/>
        </p:nvSpPr>
        <p:spPr>
          <a:xfrm>
            <a:off x="6137975" y="2954150"/>
            <a:ext cx="3468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KNN</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