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48"/>
      <p:bold r:id="rId49"/>
      <p:italic r:id="rId50"/>
      <p:boldItalic r:id="rId51"/>
    </p:embeddedFon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3171C-2FF0-4319-8B44-C1D994E2EA0E}" v="170" dt="2019-12-03T15:25:37.070"/>
  </p1510:revLst>
</p1510:revInfo>
</file>

<file path=ppt/tableStyles.xml><?xml version="1.0" encoding="utf-8"?>
<a:tblStyleLst xmlns:a="http://schemas.openxmlformats.org/drawingml/2006/main" def="{88E91AC4-B889-4171-A46C-1DB9FB99CBCA}">
  <a:tblStyle styleId="{88E91AC4-B889-4171-A46C-1DB9FB99C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慎也 佐藤" userId="2cc3b20a9b264b1c" providerId="Windows Live" clId="Web-{68E3171C-2FF0-4319-8B44-C1D994E2EA0E}"/>
    <pc:docChg chg="modSld">
      <pc:chgData name="慎也 佐藤" userId="2cc3b20a9b264b1c" providerId="Windows Live" clId="Web-{68E3171C-2FF0-4319-8B44-C1D994E2EA0E}" dt="2019-12-03T15:25:36.945" v="167" actId="20577"/>
      <pc:docMkLst>
        <pc:docMk/>
      </pc:docMkLst>
      <pc:sldChg chg="modSp">
        <pc:chgData name="慎也 佐藤" userId="2cc3b20a9b264b1c" providerId="Windows Live" clId="Web-{68E3171C-2FF0-4319-8B44-C1D994E2EA0E}" dt="2019-12-03T15:13:44.160" v="134" actId="20577"/>
        <pc:sldMkLst>
          <pc:docMk/>
          <pc:sldMk cId="0" sldId="262"/>
        </pc:sldMkLst>
        <pc:spChg chg="mod">
          <ac:chgData name="慎也 佐藤" userId="2cc3b20a9b264b1c" providerId="Windows Live" clId="Web-{68E3171C-2FF0-4319-8B44-C1D994E2EA0E}" dt="2019-12-03T15:13:44.160" v="134" actId="20577"/>
          <ac:spMkLst>
            <pc:docMk/>
            <pc:sldMk cId="0" sldId="262"/>
            <ac:spMk id="130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3:53.098" v="136" actId="20577"/>
        <pc:sldMkLst>
          <pc:docMk/>
          <pc:sldMk cId="0" sldId="263"/>
        </pc:sldMkLst>
        <pc:spChg chg="mod">
          <ac:chgData name="慎也 佐藤" userId="2cc3b20a9b264b1c" providerId="Windows Live" clId="Web-{68E3171C-2FF0-4319-8B44-C1D994E2EA0E}" dt="2019-12-03T15:13:53.098" v="136" actId="20577"/>
          <ac:spMkLst>
            <pc:docMk/>
            <pc:sldMk cId="0" sldId="263"/>
            <ac:spMk id="154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02:27.110" v="0" actId="20577"/>
        <pc:sldMkLst>
          <pc:docMk/>
          <pc:sldMk cId="0" sldId="264"/>
        </pc:sldMkLst>
        <pc:spChg chg="mod">
          <ac:chgData name="慎也 佐藤" userId="2cc3b20a9b264b1c" providerId="Windows Live" clId="Web-{68E3171C-2FF0-4319-8B44-C1D994E2EA0E}" dt="2019-12-03T15:02:27.110" v="0" actId="20577"/>
          <ac:spMkLst>
            <pc:docMk/>
            <pc:sldMk cId="0" sldId="264"/>
            <ac:spMk id="177" creationId="{00000000-0000-0000-0000-000000000000}"/>
          </ac:spMkLst>
        </pc:spChg>
      </pc:sldChg>
      <pc:sldChg chg="addSp delSp modSp">
        <pc:chgData name="慎也 佐藤" userId="2cc3b20a9b264b1c" providerId="Windows Live" clId="Web-{68E3171C-2FF0-4319-8B44-C1D994E2EA0E}" dt="2019-12-03T15:05:37.626" v="40" actId="1076"/>
        <pc:sldMkLst>
          <pc:docMk/>
          <pc:sldMk cId="0" sldId="265"/>
        </pc:sldMkLst>
        <pc:spChg chg="add del">
          <ac:chgData name="慎也 佐藤" userId="2cc3b20a9b264b1c" providerId="Windows Live" clId="Web-{68E3171C-2FF0-4319-8B44-C1D994E2EA0E}" dt="2019-12-03T15:03:05.626" v="6"/>
          <ac:spMkLst>
            <pc:docMk/>
            <pc:sldMk cId="0" sldId="265"/>
            <ac:spMk id="2" creationId="{52184F74-0C60-442E-84D0-DADF2B572641}"/>
          </ac:spMkLst>
        </pc:spChg>
        <pc:spChg chg="add del mod">
          <ac:chgData name="慎也 佐藤" userId="2cc3b20a9b264b1c" providerId="Windows Live" clId="Web-{68E3171C-2FF0-4319-8B44-C1D994E2EA0E}" dt="2019-12-03T15:05:28.798" v="39" actId="14100"/>
          <ac:spMkLst>
            <pc:docMk/>
            <pc:sldMk cId="0" sldId="265"/>
            <ac:spMk id="3" creationId="{8BAB0039-A943-4A0A-A787-C23DE0CEDDFD}"/>
          </ac:spMkLst>
        </pc:spChg>
        <pc:spChg chg="del mod">
          <ac:chgData name="慎也 佐藤" userId="2cc3b20a9b264b1c" providerId="Windows Live" clId="Web-{68E3171C-2FF0-4319-8B44-C1D994E2EA0E}" dt="2019-12-03T15:03:26.376" v="9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05:37.626" v="40" actId="1076"/>
          <ac:spMkLst>
            <pc:docMk/>
            <pc:sldMk cId="0" sldId="265"/>
            <ac:spMk id="188" creationId="{00000000-0000-0000-0000-000000000000}"/>
          </ac:spMkLst>
        </pc:spChg>
      </pc:sldChg>
      <pc:sldChg chg="addSp delSp modSp">
        <pc:chgData name="慎也 佐藤" userId="2cc3b20a9b264b1c" providerId="Windows Live" clId="Web-{68E3171C-2FF0-4319-8B44-C1D994E2EA0E}" dt="2019-12-03T15:06:25.939" v="63" actId="1076"/>
        <pc:sldMkLst>
          <pc:docMk/>
          <pc:sldMk cId="0" sldId="266"/>
        </pc:sldMkLst>
        <pc:spChg chg="add mod">
          <ac:chgData name="慎也 佐藤" userId="2cc3b20a9b264b1c" providerId="Windows Live" clId="Web-{68E3171C-2FF0-4319-8B44-C1D994E2EA0E}" dt="2019-12-03T15:06:17.689" v="62" actId="20577"/>
          <ac:spMkLst>
            <pc:docMk/>
            <pc:sldMk cId="0" sldId="266"/>
            <ac:spMk id="2" creationId="{82DE9AB5-177D-45C5-BC71-5EB84D2BA550}"/>
          </ac:spMkLst>
        </pc:spChg>
        <pc:spChg chg="del mod">
          <ac:chgData name="慎也 佐藤" userId="2cc3b20a9b264b1c" providerId="Windows Live" clId="Web-{68E3171C-2FF0-4319-8B44-C1D994E2EA0E}" dt="2019-12-03T15:06:03.923" v="44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06:25.939" v="63" actId="1076"/>
          <ac:spMkLst>
            <pc:docMk/>
            <pc:sldMk cId="0" sldId="266"/>
            <ac:spMk id="197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4:42.285" v="141" actId="1076"/>
        <pc:sldMkLst>
          <pc:docMk/>
          <pc:sldMk cId="0" sldId="278"/>
        </pc:sldMkLst>
        <pc:spChg chg="mod">
          <ac:chgData name="慎也 佐藤" userId="2cc3b20a9b264b1c" providerId="Windows Live" clId="Web-{68E3171C-2FF0-4319-8B44-C1D994E2EA0E}" dt="2019-12-03T15:14:42.270" v="140" actId="1076"/>
          <ac:spMkLst>
            <pc:docMk/>
            <pc:sldMk cId="0" sldId="278"/>
            <ac:spMk id="301" creationId="{00000000-0000-0000-0000-000000000000}"/>
          </ac:spMkLst>
        </pc:spChg>
        <pc:picChg chg="mod">
          <ac:chgData name="慎也 佐藤" userId="2cc3b20a9b264b1c" providerId="Windows Live" clId="Web-{68E3171C-2FF0-4319-8B44-C1D994E2EA0E}" dt="2019-12-03T15:14:42.285" v="141" actId="1076"/>
          <ac:picMkLst>
            <pc:docMk/>
            <pc:sldMk cId="0" sldId="278"/>
            <ac:picMk id="302" creationId="{00000000-0000-0000-0000-000000000000}"/>
          </ac:picMkLst>
        </pc:picChg>
      </pc:sldChg>
      <pc:sldChg chg="modSp">
        <pc:chgData name="慎也 佐藤" userId="2cc3b20a9b264b1c" providerId="Windows Live" clId="Web-{68E3171C-2FF0-4319-8B44-C1D994E2EA0E}" dt="2019-12-03T15:18:46.411" v="165" actId="20577"/>
        <pc:sldMkLst>
          <pc:docMk/>
          <pc:sldMk cId="0" sldId="280"/>
        </pc:sldMkLst>
        <pc:spChg chg="mod">
          <ac:chgData name="慎也 佐藤" userId="2cc3b20a9b264b1c" providerId="Windows Live" clId="Web-{68E3171C-2FF0-4319-8B44-C1D994E2EA0E}" dt="2019-12-03T15:18:46.411" v="165" actId="20577"/>
          <ac:spMkLst>
            <pc:docMk/>
            <pc:sldMk cId="0" sldId="280"/>
            <ac:spMk id="313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07:25.221" v="64" actId="1076"/>
          <ac:spMkLst>
            <pc:docMk/>
            <pc:sldMk cId="0" sldId="280"/>
            <ac:spMk id="314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5:51.051" v="148" actId="20577"/>
        <pc:sldMkLst>
          <pc:docMk/>
          <pc:sldMk cId="0" sldId="282"/>
        </pc:sldMkLst>
        <pc:spChg chg="mod">
          <ac:chgData name="慎也 佐藤" userId="2cc3b20a9b264b1c" providerId="Windows Live" clId="Web-{68E3171C-2FF0-4319-8B44-C1D994E2EA0E}" dt="2019-12-03T15:15:51.051" v="148" actId="20577"/>
          <ac:spMkLst>
            <pc:docMk/>
            <pc:sldMk cId="0" sldId="282"/>
            <ac:spMk id="326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15:04.145" v="143" actId="1076"/>
          <ac:spMkLst>
            <pc:docMk/>
            <pc:sldMk cId="0" sldId="282"/>
            <ac:spMk id="333" creationId="{00000000-0000-0000-0000-000000000000}"/>
          </ac:spMkLst>
        </pc:spChg>
        <pc:picChg chg="mod">
          <ac:chgData name="慎也 佐藤" userId="2cc3b20a9b264b1c" providerId="Windows Live" clId="Web-{68E3171C-2FF0-4319-8B44-C1D994E2EA0E}" dt="2019-12-03T15:09:10.690" v="76" actId="1076"/>
          <ac:picMkLst>
            <pc:docMk/>
            <pc:sldMk cId="0" sldId="282"/>
            <ac:picMk id="332" creationId="{00000000-0000-0000-0000-000000000000}"/>
          </ac:picMkLst>
        </pc:picChg>
      </pc:sldChg>
      <pc:sldChg chg="modSp">
        <pc:chgData name="慎也 佐藤" userId="2cc3b20a9b264b1c" providerId="Windows Live" clId="Web-{68E3171C-2FF0-4319-8B44-C1D994E2EA0E}" dt="2019-12-03T15:09:27.112" v="81" actId="1076"/>
        <pc:sldMkLst>
          <pc:docMk/>
          <pc:sldMk cId="0" sldId="283"/>
        </pc:sldMkLst>
        <pc:spChg chg="mod">
          <ac:chgData name="慎也 佐藤" userId="2cc3b20a9b264b1c" providerId="Windows Live" clId="Web-{68E3171C-2FF0-4319-8B44-C1D994E2EA0E}" dt="2019-12-03T15:09:21.315" v="78" actId="1076"/>
          <ac:spMkLst>
            <pc:docMk/>
            <pc:sldMk cId="0" sldId="283"/>
            <ac:spMk id="340" creationId="{00000000-0000-0000-0000-000000000000}"/>
          </ac:spMkLst>
        </pc:spChg>
        <pc:picChg chg="mod">
          <ac:chgData name="慎也 佐藤" userId="2cc3b20a9b264b1c" providerId="Windows Live" clId="Web-{68E3171C-2FF0-4319-8B44-C1D994E2EA0E}" dt="2019-12-03T15:09:27.081" v="79" actId="1076"/>
          <ac:picMkLst>
            <pc:docMk/>
            <pc:sldMk cId="0" sldId="283"/>
            <ac:picMk id="341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09:27.097" v="80" actId="1076"/>
          <ac:picMkLst>
            <pc:docMk/>
            <pc:sldMk cId="0" sldId="283"/>
            <ac:picMk id="346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09:27.112" v="81" actId="1076"/>
          <ac:picMkLst>
            <pc:docMk/>
            <pc:sldMk cId="0" sldId="283"/>
            <ac:picMk id="347" creationId="{00000000-0000-0000-0000-000000000000}"/>
          </ac:picMkLst>
        </pc:picChg>
      </pc:sldChg>
      <pc:sldChg chg="modSp">
        <pc:chgData name="慎也 佐藤" userId="2cc3b20a9b264b1c" providerId="Windows Live" clId="Web-{68E3171C-2FF0-4319-8B44-C1D994E2EA0E}" dt="2019-12-03T15:17:03.708" v="155" actId="1076"/>
        <pc:sldMkLst>
          <pc:docMk/>
          <pc:sldMk cId="0" sldId="284"/>
        </pc:sldMkLst>
        <pc:spChg chg="mod">
          <ac:chgData name="慎也 佐藤" userId="2cc3b20a9b264b1c" providerId="Windows Live" clId="Web-{68E3171C-2FF0-4319-8B44-C1D994E2EA0E}" dt="2019-12-03T15:16:51.755" v="149" actId="20577"/>
          <ac:spMkLst>
            <pc:docMk/>
            <pc:sldMk cId="0" sldId="284"/>
            <ac:spMk id="357" creationId="{00000000-0000-0000-0000-000000000000}"/>
          </ac:spMkLst>
        </pc:spChg>
        <pc:picChg chg="mod">
          <ac:chgData name="慎也 佐藤" userId="2cc3b20a9b264b1c" providerId="Windows Live" clId="Web-{68E3171C-2FF0-4319-8B44-C1D994E2EA0E}" dt="2019-12-03T15:16:59.239" v="150" actId="1076"/>
          <ac:picMkLst>
            <pc:docMk/>
            <pc:sldMk cId="0" sldId="284"/>
            <ac:picMk id="369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16:59.255" v="151" actId="1076"/>
          <ac:picMkLst>
            <pc:docMk/>
            <pc:sldMk cId="0" sldId="284"/>
            <ac:picMk id="370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17:03.696" v="154" actId="1076"/>
          <ac:picMkLst>
            <pc:docMk/>
            <pc:sldMk cId="0" sldId="284"/>
            <ac:picMk id="371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17:03.708" v="155" actId="1076"/>
          <ac:picMkLst>
            <pc:docMk/>
            <pc:sldMk cId="0" sldId="284"/>
            <ac:picMk id="373" creationId="{00000000-0000-0000-0000-000000000000}"/>
          </ac:picMkLst>
        </pc:picChg>
      </pc:sldChg>
      <pc:sldChg chg="addSp delSp modSp">
        <pc:chgData name="慎也 佐藤" userId="2cc3b20a9b264b1c" providerId="Windows Live" clId="Web-{68E3171C-2FF0-4319-8B44-C1D994E2EA0E}" dt="2019-12-03T15:17:11.614" v="156" actId="20577"/>
        <pc:sldMkLst>
          <pc:docMk/>
          <pc:sldMk cId="0" sldId="285"/>
        </pc:sldMkLst>
        <pc:spChg chg="add mod">
          <ac:chgData name="慎也 佐藤" userId="2cc3b20a9b264b1c" providerId="Windows Live" clId="Web-{68E3171C-2FF0-4319-8B44-C1D994E2EA0E}" dt="2019-12-03T15:17:11.614" v="156" actId="20577"/>
          <ac:spMkLst>
            <pc:docMk/>
            <pc:sldMk cId="0" sldId="285"/>
            <ac:spMk id="2" creationId="{9AB23F4A-A775-417D-86A0-99C5D2FED4B1}"/>
          </ac:spMkLst>
        </pc:spChg>
        <pc:spChg chg="del mod">
          <ac:chgData name="慎也 佐藤" userId="2cc3b20a9b264b1c" providerId="Windows Live" clId="Web-{68E3171C-2FF0-4319-8B44-C1D994E2EA0E}" dt="2019-12-03T15:10:33.097" v="91"/>
          <ac:spMkLst>
            <pc:docMk/>
            <pc:sldMk cId="0" sldId="285"/>
            <ac:spMk id="384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10:07.973" v="89" actId="1076"/>
          <ac:spMkLst>
            <pc:docMk/>
            <pc:sldMk cId="0" sldId="285"/>
            <ac:spMk id="385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7:19.708" v="157" actId="20577"/>
        <pc:sldMkLst>
          <pc:docMk/>
          <pc:sldMk cId="0" sldId="286"/>
        </pc:sldMkLst>
        <pc:spChg chg="mod">
          <ac:chgData name="慎也 佐藤" userId="2cc3b20a9b264b1c" providerId="Windows Live" clId="Web-{68E3171C-2FF0-4319-8B44-C1D994E2EA0E}" dt="2019-12-03T15:17:19.708" v="157" actId="20577"/>
          <ac:spMkLst>
            <pc:docMk/>
            <pc:sldMk cId="0" sldId="286"/>
            <ac:spMk id="395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7:29.895" v="159" actId="20577"/>
        <pc:sldMkLst>
          <pc:docMk/>
          <pc:sldMk cId="0" sldId="287"/>
        </pc:sldMkLst>
        <pc:spChg chg="mod">
          <ac:chgData name="慎也 佐藤" userId="2cc3b20a9b264b1c" providerId="Windows Live" clId="Web-{68E3171C-2FF0-4319-8B44-C1D994E2EA0E}" dt="2019-12-03T15:17:29.895" v="159" actId="20577"/>
          <ac:spMkLst>
            <pc:docMk/>
            <pc:sldMk cId="0" sldId="287"/>
            <ac:spMk id="455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7:33.708" v="161" actId="20577"/>
        <pc:sldMkLst>
          <pc:docMk/>
          <pc:sldMk cId="0" sldId="288"/>
        </pc:sldMkLst>
        <pc:spChg chg="mod">
          <ac:chgData name="慎也 佐藤" userId="2cc3b20a9b264b1c" providerId="Windows Live" clId="Web-{68E3171C-2FF0-4319-8B44-C1D994E2EA0E}" dt="2019-12-03T15:17:33.708" v="161" actId="20577"/>
          <ac:spMkLst>
            <pc:docMk/>
            <pc:sldMk cId="0" sldId="288"/>
            <ac:spMk id="476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7:52.833" v="163" actId="20577"/>
        <pc:sldMkLst>
          <pc:docMk/>
          <pc:sldMk cId="0" sldId="289"/>
        </pc:sldMkLst>
        <pc:spChg chg="mod">
          <ac:chgData name="慎也 佐藤" userId="2cc3b20a9b264b1c" providerId="Windows Live" clId="Web-{68E3171C-2FF0-4319-8B44-C1D994E2EA0E}" dt="2019-12-03T15:17:44.599" v="162" actId="20577"/>
          <ac:spMkLst>
            <pc:docMk/>
            <pc:sldMk cId="0" sldId="289"/>
            <ac:spMk id="513" creationId="{00000000-0000-0000-0000-000000000000}"/>
          </ac:spMkLst>
        </pc:spChg>
        <pc:spChg chg="mod">
          <ac:chgData name="慎也 佐藤" userId="2cc3b20a9b264b1c" providerId="Windows Live" clId="Web-{68E3171C-2FF0-4319-8B44-C1D994E2EA0E}" dt="2019-12-03T15:17:52.833" v="163" actId="20577"/>
          <ac:spMkLst>
            <pc:docMk/>
            <pc:sldMk cId="0" sldId="289"/>
            <ac:spMk id="515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2:54.535" v="131" actId="1076"/>
        <pc:sldMkLst>
          <pc:docMk/>
          <pc:sldMk cId="0" sldId="290"/>
        </pc:sldMkLst>
        <pc:spChg chg="mod">
          <ac:chgData name="慎也 佐藤" userId="2cc3b20a9b264b1c" providerId="Windows Live" clId="Web-{68E3171C-2FF0-4319-8B44-C1D994E2EA0E}" dt="2019-12-03T15:12:38.769" v="129" actId="20577"/>
          <ac:spMkLst>
            <pc:docMk/>
            <pc:sldMk cId="0" sldId="290"/>
            <ac:spMk id="525" creationId="{00000000-0000-0000-0000-000000000000}"/>
          </ac:spMkLst>
        </pc:spChg>
        <pc:picChg chg="mod">
          <ac:chgData name="慎也 佐藤" userId="2cc3b20a9b264b1c" providerId="Windows Live" clId="Web-{68E3171C-2FF0-4319-8B44-C1D994E2EA0E}" dt="2019-12-03T15:12:49.191" v="130" actId="1076"/>
          <ac:picMkLst>
            <pc:docMk/>
            <pc:sldMk cId="0" sldId="290"/>
            <ac:picMk id="528" creationId="{00000000-0000-0000-0000-000000000000}"/>
          </ac:picMkLst>
        </pc:picChg>
        <pc:picChg chg="mod">
          <ac:chgData name="慎也 佐藤" userId="2cc3b20a9b264b1c" providerId="Windows Live" clId="Web-{68E3171C-2FF0-4319-8B44-C1D994E2EA0E}" dt="2019-12-03T15:12:54.535" v="131" actId="1076"/>
          <ac:picMkLst>
            <pc:docMk/>
            <pc:sldMk cId="0" sldId="290"/>
            <ac:picMk id="529" creationId="{00000000-0000-0000-0000-000000000000}"/>
          </ac:picMkLst>
        </pc:picChg>
      </pc:sldChg>
      <pc:sldChg chg="modSp">
        <pc:chgData name="慎也 佐藤" userId="2cc3b20a9b264b1c" providerId="Windows Live" clId="Web-{68E3171C-2FF0-4319-8B44-C1D994E2EA0E}" dt="2019-12-03T15:25:36.945" v="167" actId="20577"/>
        <pc:sldMkLst>
          <pc:docMk/>
          <pc:sldMk cId="0" sldId="291"/>
        </pc:sldMkLst>
        <pc:spChg chg="mod">
          <ac:chgData name="慎也 佐藤" userId="2cc3b20a9b264b1c" providerId="Windows Live" clId="Web-{68E3171C-2FF0-4319-8B44-C1D994E2EA0E}" dt="2019-12-03T15:25:36.945" v="167" actId="20577"/>
          <ac:spMkLst>
            <pc:docMk/>
            <pc:sldMk cId="0" sldId="291"/>
            <ac:spMk id="540" creationId="{00000000-0000-0000-0000-000000000000}"/>
          </ac:spMkLst>
        </pc:spChg>
      </pc:sldChg>
      <pc:sldChg chg="modSp">
        <pc:chgData name="慎也 佐藤" userId="2cc3b20a9b264b1c" providerId="Windows Live" clId="Web-{68E3171C-2FF0-4319-8B44-C1D994E2EA0E}" dt="2019-12-03T15:13:20.285" v="132" actId="1076"/>
        <pc:sldMkLst>
          <pc:docMk/>
          <pc:sldMk cId="0" sldId="296"/>
        </pc:sldMkLst>
        <pc:graphicFrameChg chg="mod">
          <ac:chgData name="慎也 佐藤" userId="2cc3b20a9b264b1c" providerId="Windows Live" clId="Web-{68E3171C-2FF0-4319-8B44-C1D994E2EA0E}" dt="2019-12-03T15:13:20.285" v="132" actId="1076"/>
          <ac:graphicFrameMkLst>
            <pc:docMk/>
            <pc:sldMk cId="0" sldId="296"/>
            <ac:graphicFrameMk id="577" creationId="{00000000-0000-0000-0000-000000000000}"/>
          </ac:graphicFrameMkLst>
        </pc:graphicFrameChg>
      </pc:sldChg>
      <pc:sldChg chg="modSp">
        <pc:chgData name="慎也 佐藤" userId="2cc3b20a9b264b1c" providerId="Windows Live" clId="Web-{68E3171C-2FF0-4319-8B44-C1D994E2EA0E}" dt="2019-12-03T15:13:27.254" v="133" actId="1076"/>
        <pc:sldMkLst>
          <pc:docMk/>
          <pc:sldMk cId="0" sldId="298"/>
        </pc:sldMkLst>
        <pc:graphicFrameChg chg="mod">
          <ac:chgData name="慎也 佐藤" userId="2cc3b20a9b264b1c" providerId="Windows Live" clId="Web-{68E3171C-2FF0-4319-8B44-C1D994E2EA0E}" dt="2019-12-03T15:13:27.254" v="133" actId="1076"/>
          <ac:graphicFrameMkLst>
            <pc:docMk/>
            <pc:sldMk cId="0" sldId="298"/>
            <ac:graphicFrameMk id="59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2196ed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2196ed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2196ed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2196ed8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2196ed85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92196ed85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19aa0a0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919aa0a0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2196ed8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2196ed8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2196ed85_2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92196ed85_2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19aa0a0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19aa0a0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92196ed8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92196ed8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92196ed8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92196ed8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92196ed85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92196ed85_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19aa0a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19aa0a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92196ed85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92196ed85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92196ed8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92196ed8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2196ed85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92196ed85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92196ed85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92196ed85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92196ed85_2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92196ed85_2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92196ed85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92196ed85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92196ed85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92196ed85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92196ed85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92196ed85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92196ed85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92196ed85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92196ed85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92196ed85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2196ed85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2196ed85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92196ed85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92196ed85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92196ed85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92196ed85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5aacdd6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5aacdd6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5aacdd6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5aacdd6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92196ed85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92196ed85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a66cd3ce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a66cd3ce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92196ed85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92196ed85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92196ed85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92196ed85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a66cd3c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a66cd3c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a66cd3ce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a66cd3ce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aacdd62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aacdd62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a66cd3ce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a66cd3ce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a66cd3ce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7a66cd3ce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a66cd3ce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a66cd3ce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a66cd3c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a66cd3c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a66cd3ce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a66cd3ce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a66cd3ce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a66cd3ce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19aa0a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19aa0a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19aa0a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19aa0a0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19aa0a0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19aa0a0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196ed85_2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2196ed85_2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196e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196e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54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g.uber.com/causal-inference-at-uber/" TargetMode="External"/><Relationship Id="rId4" Type="http://schemas.openxmlformats.org/officeDocument/2006/relationships/hyperlink" Target="https://github.com/uber/causal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anami-datascience/vol3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461v5" TargetMode="External"/><Relationship Id="rId7" Type="http://schemas.openxmlformats.org/officeDocument/2006/relationships/hyperlink" Target="https://github.com/uber/causal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wanami-datascience/vol3/" TargetMode="External"/><Relationship Id="rId5" Type="http://schemas.openxmlformats.org/officeDocument/2006/relationships/hyperlink" Target="http://proceedings.mlr.press/v67/gutierrez17a/gutierrez17a.pdf" TargetMode="External"/><Relationship Id="rId4" Type="http://schemas.openxmlformats.org/officeDocument/2006/relationships/hyperlink" Target="https://core.ac.uk/download/pdf/8189914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統計的因果推論 から、 </a:t>
            </a:r>
            <a:endParaRPr sz="36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84B4"/>
                </a:solidFill>
              </a:rPr>
              <a:t>CausalML</a:t>
            </a:r>
            <a:r>
              <a:rPr lang="ja" sz="36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 まで走り抜けるスライド</a:t>
            </a:r>
            <a:endParaRPr sz="36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推定が一致しないケース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98250" y="1430368"/>
            <a:ext cx="81222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プログラム修了後に進学率を調査したところ、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の方が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進学率が高かった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　⇒　プログラム実施の成果？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4294967295"/>
          </p:nvPr>
        </p:nvSpPr>
        <p:spPr>
          <a:xfrm>
            <a:off x="6840730" y="4533371"/>
            <a:ext cx="17745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保護者の年収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61" y="2910270"/>
            <a:ext cx="5371200" cy="19937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7;p21">
            <a:extLst>
              <a:ext uri="{FF2B5EF4-FFF2-40B4-BE49-F238E27FC236}">
                <a16:creationId xmlns:a16="http://schemas.microsoft.com/office/drawing/2014/main" id="{8BAB0039-A943-4A0A-A787-C23DE0CEDDFD}"/>
              </a:ext>
            </a:extLst>
          </p:cNvPr>
          <p:cNvSpPr txBox="1">
            <a:spLocks/>
          </p:cNvSpPr>
          <p:nvPr/>
        </p:nvSpPr>
        <p:spPr>
          <a:xfrm>
            <a:off x="98250" y="897200"/>
            <a:ext cx="8590500" cy="61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ja-JP" altLang="en-US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 教育支援プログラムの効果検証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処置群と対照群の間に、Yに影響を与える偏りがある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294967295"/>
          </p:nvPr>
        </p:nvSpPr>
        <p:spPr>
          <a:xfrm>
            <a:off x="98250" y="1409460"/>
            <a:ext cx="8122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⇒ 進学率の違いが、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年収の効果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なのか </a:t>
            </a:r>
            <a:r>
              <a:rPr lang="ja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プログラム効果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なのか分からない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4294967295"/>
          </p:nvPr>
        </p:nvSpPr>
        <p:spPr>
          <a:xfrm>
            <a:off x="6840730" y="4533371"/>
            <a:ext cx="17745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b="1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保護者の年収</a:t>
            </a:r>
            <a:endParaRPr b="1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7623400" y="3650950"/>
            <a:ext cx="7800" cy="83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3"/>
          <p:cNvSpPr txBox="1"/>
          <p:nvPr/>
        </p:nvSpPr>
        <p:spPr>
          <a:xfrm>
            <a:off x="6887580" y="2943900"/>
            <a:ext cx="18390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どう考えても、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進学率に影響する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61" y="2910270"/>
            <a:ext cx="5371200" cy="19937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21">
            <a:extLst>
              <a:ext uri="{FF2B5EF4-FFF2-40B4-BE49-F238E27FC236}">
                <a16:creationId xmlns:a16="http://schemas.microsoft.com/office/drawing/2014/main" id="{82DE9AB5-177D-45C5-BC71-5EB84D2BA550}"/>
              </a:ext>
            </a:extLst>
          </p:cNvPr>
          <p:cNvSpPr txBox="1">
            <a:spLocks/>
          </p:cNvSpPr>
          <p:nvPr/>
        </p:nvSpPr>
        <p:spPr>
          <a:xfrm>
            <a:off x="98250" y="897200"/>
            <a:ext cx="8590500" cy="61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ja-JP" altLang="en-US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年収の効果が統制されていない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2635500" y="2250000"/>
            <a:ext cx="38730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何らかの対処 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が必要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Meiryo"/>
              <a:buAutoNum type="arabicPeriod"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ランダム化比較試験（RCT）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と </a:t>
            </a: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を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ランダムに分配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する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4294967295"/>
          </p:nvPr>
        </p:nvSpPr>
        <p:spPr>
          <a:xfrm>
            <a:off x="98250" y="1548850"/>
            <a:ext cx="8122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※ 年収以外の共変量になり得る変数も、介入有無と独立の関係にさせる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00" y="2675530"/>
            <a:ext cx="52959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body" idx="4294967295"/>
          </p:nvPr>
        </p:nvSpPr>
        <p:spPr>
          <a:xfrm>
            <a:off x="6840730" y="4533371"/>
            <a:ext cx="17745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保護者の年収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>
            <a:off x="7623400" y="3650950"/>
            <a:ext cx="7800" cy="83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5"/>
          <p:cNvSpPr txBox="1"/>
          <p:nvPr/>
        </p:nvSpPr>
        <p:spPr>
          <a:xfrm>
            <a:off x="6887580" y="2943900"/>
            <a:ext cx="18390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2群の割り当てと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独立になっている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介入以外の影響を取り除く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4294967295"/>
          </p:nvPr>
        </p:nvSpPr>
        <p:spPr>
          <a:xfrm>
            <a:off x="98250" y="3552600"/>
            <a:ext cx="75438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上記が一致するので、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観測データ から 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平均処置効果 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を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推定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できる！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2" y="2025454"/>
            <a:ext cx="251575" cy="9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>
            <a:spLocks noGrp="1"/>
          </p:cNvSpPr>
          <p:nvPr>
            <p:ph type="body" idx="4294967295"/>
          </p:nvPr>
        </p:nvSpPr>
        <p:spPr>
          <a:xfrm>
            <a:off x="98250" y="8964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このとき、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Yの平均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と 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介入有無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が 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独立 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になり、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l="35959"/>
          <a:stretch/>
        </p:blipFill>
        <p:spPr>
          <a:xfrm>
            <a:off x="588519" y="1784444"/>
            <a:ext cx="2250800" cy="6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11" y="2565604"/>
            <a:ext cx="4385245" cy="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3163650" y="2250000"/>
            <a:ext cx="2816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やったかッ！？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12656"/>
          <a:stretch/>
        </p:blipFill>
        <p:spPr>
          <a:xfrm>
            <a:off x="6374975" y="650949"/>
            <a:ext cx="2769025" cy="44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終われなかった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RCTが毎回できるとは限らない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4294967295"/>
          </p:nvPr>
        </p:nvSpPr>
        <p:spPr>
          <a:xfrm>
            <a:off x="403050" y="1889550"/>
            <a:ext cx="58656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費用の問題</a:t>
            </a: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（実験デザインが必要）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倫理の問題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売上の問題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調査対象自体の問題 </a:t>
            </a:r>
            <a:endParaRPr sz="2400">
              <a:solidFill>
                <a:srgbClr val="0084B4"/>
              </a:solidFill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4294967295"/>
          </p:nvPr>
        </p:nvSpPr>
        <p:spPr>
          <a:xfrm>
            <a:off x="4862100" y="3541666"/>
            <a:ext cx="2360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... etc</a:t>
            </a:r>
            <a:endParaRPr sz="2400">
              <a:solidFill>
                <a:srgbClr val="0084B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2. 線形回帰　- 交絡変数をコントロールする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しかし、すべての共変量が統制できれば、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分布が偏っていても　　　　　　　 　　が推定できるはず！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4294967295"/>
          </p:nvPr>
        </p:nvSpPr>
        <p:spPr>
          <a:xfrm>
            <a:off x="98250" y="2603800"/>
            <a:ext cx="3575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解析した真のモデル: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46" y="1388795"/>
            <a:ext cx="1911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738" y="3322371"/>
            <a:ext cx="3286125" cy="6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線形モデリング難しすぎ問題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満たすべき仮定が多すぎる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4294967295"/>
          </p:nvPr>
        </p:nvSpPr>
        <p:spPr>
          <a:xfrm>
            <a:off x="626050" y="1598375"/>
            <a:ext cx="61788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モデル式が正しい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推定した係数が正しい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共変量と結果変数が線形関係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共変量や残差が正規分布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回帰関数が処置有無を問わず一致 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誤差分布が処置有無を問わず一致  ...etc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575700" y="2250000"/>
            <a:ext cx="1992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まだ厳しい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前置き  &amp;  免責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98250" y="1735400"/>
            <a:ext cx="8880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RCT から CausalML へ関連内容を追って辿ります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DAG や 時系列 など、省略可なものは基本的に省略します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3. 傾向スコア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4294967295"/>
          </p:nvPr>
        </p:nvSpPr>
        <p:spPr>
          <a:xfrm>
            <a:off x="129275" y="2828228"/>
            <a:ext cx="85905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⇒ IPW（逆確率重み付け）推定量をベースに進めます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2群の分布を疑似的にそろえるイメージ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RCT未考慮のデータでも（比較的良く）推定できる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1927688"/>
            <a:ext cx="2223762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826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とても大事な前提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共変量が所与のとき、割当z と 結果変数 が独立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（強く無視できる割り当て）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傾向スコアの求め方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4">
            <a:alphaModFix/>
          </a:blip>
          <a:srcRect l="47998" r="36690"/>
          <a:stretch/>
        </p:blipFill>
        <p:spPr>
          <a:xfrm>
            <a:off x="1920840" y="1996246"/>
            <a:ext cx="383445" cy="59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>
            <a:spLocks noGrp="1"/>
          </p:cNvSpPr>
          <p:nvPr>
            <p:ph type="body" idx="4294967295"/>
          </p:nvPr>
        </p:nvSpPr>
        <p:spPr>
          <a:xfrm>
            <a:off x="98250" y="2947525"/>
            <a:ext cx="85905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傾向スコアの定義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確率p にはロジスティック回帰が使われる例が多い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25" y="3959383"/>
            <a:ext cx="2718339" cy="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傾向スコアの逆数で、各標本に重み付けする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IPW推定量を用いた手法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4228088" y="3925425"/>
            <a:ext cx="7191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3774797"/>
            <a:ext cx="3024200" cy="1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>
            <a:spLocks noGrp="1"/>
          </p:cNvSpPr>
          <p:nvPr>
            <p:ph type="body" idx="4294967295"/>
          </p:nvPr>
        </p:nvSpPr>
        <p:spPr>
          <a:xfrm>
            <a:off x="98250" y="2789000"/>
            <a:ext cx="68976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⇒ 重み付けで 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と </a:t>
            </a: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の分布を近似させるイメージ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984" y="1602192"/>
            <a:ext cx="2738527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33" y="1602192"/>
            <a:ext cx="2104407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7850" y="3582962"/>
            <a:ext cx="2993000" cy="1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198" y="1689842"/>
            <a:ext cx="136800" cy="39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8677" y="1689842"/>
            <a:ext cx="136800" cy="39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0624" y="1745142"/>
            <a:ext cx="179352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疑似的なRCTに帰着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強く無視できる割り当て 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が成立していれば、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傾向スコアで分布の偏りを解消し、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疑似的なRCT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として扱える！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4294967295"/>
          </p:nvPr>
        </p:nvSpPr>
        <p:spPr>
          <a:xfrm>
            <a:off x="321250" y="2172198"/>
            <a:ext cx="70662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　　　　　　　 　が計算できる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処置効果の検定がしたい　⇒　Welchのt検定 など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信頼区間の推定がしたい　⇒　ブートストラップ法 など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87" y="2354102"/>
            <a:ext cx="1763346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3163650" y="2250000"/>
            <a:ext cx="32811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やったかッ！？！！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終われなかった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4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強く無視できる割り当て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が成立しないと詰む</a:t>
            </a:r>
            <a:br>
              <a:rPr lang="ja" dirty="0">
                <a:latin typeface="Meiryo"/>
                <a:ea typeface="Meiryo"/>
                <a:cs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未観測の重要な共変量があると、前提（結果変数と介入有無が独立）が崩れて推定できない</a:t>
            </a:r>
            <a:br>
              <a:rPr lang="ja" sz="1400" dirty="0">
                <a:latin typeface="Meiryo"/>
                <a:ea typeface="Meiryo"/>
                <a:cs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⇒ 教育支援プログラムの例で、年収不明かつ他変数で操作できないケース</a:t>
            </a:r>
            <a:endParaRPr lang="ja-JP" altLang="en-US" sz="1400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4294967295"/>
          </p:nvPr>
        </p:nvSpPr>
        <p:spPr>
          <a:xfrm>
            <a:off x="98250" y="2489247"/>
            <a:ext cx="8590500" cy="1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各個人に対する処置効果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が出せない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平均ではなく、個人別の効果が知りたいときもある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4294967295"/>
          </p:nvPr>
        </p:nvSpPr>
        <p:spPr>
          <a:xfrm>
            <a:off x="98250" y="3745200"/>
            <a:ext cx="8590500" cy="1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特定のサンプルが過大評価されて分布を歪める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傾向スコアが高過ぎ or 低過ぎ のデータ（外れ値除去で一定なんとかなる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）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387900" y="1858825"/>
            <a:ext cx="71127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II.  機械学習の導入</a:t>
            </a:r>
            <a:endParaRPr sz="36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Uplift Modeling　- 機械学習を利用する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細かい仮定は置いておいて、</a:t>
            </a:r>
            <a:br>
              <a:rPr lang="ja" sz="1400" dirty="0">
                <a:latin typeface="Meiryo"/>
                <a:ea typeface="Meiryo"/>
                <a:cs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各個人の介入有無による結果変数の差、</a:t>
            </a:r>
            <a:endParaRPr lang="ja-JP" altLang="en-US" sz="1400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4294967295"/>
          </p:nvPr>
        </p:nvSpPr>
        <p:spPr>
          <a:xfrm>
            <a:off x="98250" y="2544334"/>
            <a:ext cx="72354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機械学習を使い、予測精度で妥当性を担保する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4294967295"/>
          </p:nvPr>
        </p:nvSpPr>
        <p:spPr>
          <a:xfrm>
            <a:off x="98250" y="3403625"/>
            <a:ext cx="73113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各個人への処置効果 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を推定できる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傾向スコアの課題の内、</a:t>
            </a:r>
            <a:b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強く無視できる割り当て</a:t>
            </a: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が成立していた方が精度が高い点は変わらず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913" y="1096919"/>
            <a:ext cx="1906125" cy="14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/>
          <p:nvPr/>
        </p:nvSpPr>
        <p:spPr>
          <a:xfrm rot="3675612">
            <a:off x="8247368" y="1533778"/>
            <a:ext cx="42426" cy="9507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4B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4294967295"/>
          </p:nvPr>
        </p:nvSpPr>
        <p:spPr>
          <a:xfrm>
            <a:off x="7143950" y="783075"/>
            <a:ext cx="15585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原点にして頂点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67" y="1563285"/>
            <a:ext cx="12825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>
            <a:spLocks noGrp="1"/>
          </p:cNvSpPr>
          <p:nvPr>
            <p:ph type="body" idx="4294967295"/>
          </p:nvPr>
        </p:nvSpPr>
        <p:spPr>
          <a:xfrm>
            <a:off x="1996300" y="1561966"/>
            <a:ext cx="3255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が予測できれば良い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4. Uplift Modeling　- Meta-Learner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複数ステップで処置効果を予測する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4294967295"/>
          </p:nvPr>
        </p:nvSpPr>
        <p:spPr>
          <a:xfrm>
            <a:off x="98250" y="1411814"/>
            <a:ext cx="61857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 Two Model Approach (T-Learner)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09" y="2377306"/>
            <a:ext cx="251575" cy="8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4987350" y="2149924"/>
            <a:ext cx="36765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結果変数の予測モデルを、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介入有無別でそれぞれ学習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4294967295"/>
          </p:nvPr>
        </p:nvSpPr>
        <p:spPr>
          <a:xfrm>
            <a:off x="4987350" y="3857099"/>
            <a:ext cx="3936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予測値の差を、処置効果と定義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4294967295"/>
          </p:nvPr>
        </p:nvSpPr>
        <p:spPr>
          <a:xfrm>
            <a:off x="98250" y="4628800"/>
            <a:ext cx="27204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出典）Kunzel et al. (2019)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80" y="3752900"/>
            <a:ext cx="340464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00" y="2083248"/>
            <a:ext cx="3664800" cy="62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200" y="2839248"/>
            <a:ext cx="3664800" cy="62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239" y="3802534"/>
            <a:ext cx="180000" cy="39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7222" y="3802534"/>
            <a:ext cx="180000" cy="39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0000" y="3802534"/>
            <a:ext cx="180000" cy="39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41"/>
          <p:cNvGraphicFramePr/>
          <p:nvPr/>
        </p:nvGraphicFramePr>
        <p:xfrm>
          <a:off x="5690713" y="2602758"/>
          <a:ext cx="3262900" cy="233070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16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>
                        <a:solidFill>
                          <a:srgbClr val="0084B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T-Leaner の学習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観測データからモデルを直接学習しにいく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　　で　　　　を学習し、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　　で　　　　を学習する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8" name="Google Shape;358;p41"/>
          <p:cNvSpPr txBox="1">
            <a:spLocks noGrp="1"/>
          </p:cNvSpPr>
          <p:nvPr>
            <p:ph type="body" idx="4294967295"/>
          </p:nvPr>
        </p:nvSpPr>
        <p:spPr>
          <a:xfrm>
            <a:off x="98250" y="2843650"/>
            <a:ext cx="4899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線形モデリングのときと、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やりたいことはだいたい同じ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モデルがブラックボックスであっても、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処置効果の予測は達成できる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7530450" y="2495200"/>
            <a:ext cx="1241700" cy="2518200"/>
          </a:xfrm>
          <a:prstGeom prst="flowChartAlternateProcess">
            <a:avLst/>
          </a:prstGeom>
          <a:noFill/>
          <a:ln w="28575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8E00"/>
              </a:solidFill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5824700" y="2495200"/>
            <a:ext cx="1315800" cy="2518200"/>
          </a:xfrm>
          <a:prstGeom prst="flowChartAlternateProcess">
            <a:avLst/>
          </a:prstGeom>
          <a:noFill/>
          <a:ln w="28575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4294967295"/>
          </p:nvPr>
        </p:nvSpPr>
        <p:spPr>
          <a:xfrm>
            <a:off x="6177542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4294967295"/>
          </p:nvPr>
        </p:nvSpPr>
        <p:spPr>
          <a:xfrm>
            <a:off x="7809249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3" name="Google Shape;363;p41"/>
          <p:cNvSpPr txBox="1">
            <a:spLocks noGrp="1"/>
          </p:cNvSpPr>
          <p:nvPr>
            <p:ph type="body" idx="4294967295"/>
          </p:nvPr>
        </p:nvSpPr>
        <p:spPr>
          <a:xfrm>
            <a:off x="7824217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4294967295"/>
          </p:nvPr>
        </p:nvSpPr>
        <p:spPr>
          <a:xfrm>
            <a:off x="6169888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65" name="Google Shape;3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267" y="3905747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838" y="3905738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375" y="2727333"/>
            <a:ext cx="45243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846" y="2727355"/>
            <a:ext cx="45243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813" y="1917680"/>
            <a:ext cx="447943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13" y="1526870"/>
            <a:ext cx="429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8984" y="1952528"/>
            <a:ext cx="7254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00746" y="1618775"/>
            <a:ext cx="792360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8984" y="1561718"/>
            <a:ext cx="7254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34017" y="1618775"/>
            <a:ext cx="792360" cy="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>
            <a:spLocks noGrp="1"/>
          </p:cNvSpPr>
          <p:nvPr>
            <p:ph type="body" idx="4294967295"/>
          </p:nvPr>
        </p:nvSpPr>
        <p:spPr>
          <a:xfrm>
            <a:off x="7822189" y="2062462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範囲</a:t>
            </a:r>
            <a:endParaRPr sz="1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body" idx="4294967295"/>
          </p:nvPr>
        </p:nvSpPr>
        <p:spPr>
          <a:xfrm>
            <a:off x="6150326" y="2037712"/>
            <a:ext cx="7254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範囲</a:t>
            </a:r>
            <a:endParaRPr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4294967295"/>
          </p:nvPr>
        </p:nvSpPr>
        <p:spPr>
          <a:xfrm>
            <a:off x="8350337" y="1717434"/>
            <a:ext cx="4479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の</a:t>
            </a:r>
            <a:endParaRPr sz="1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body" idx="4294967295"/>
          </p:nvPr>
        </p:nvSpPr>
        <p:spPr>
          <a:xfrm>
            <a:off x="6719337" y="1717434"/>
            <a:ext cx="4479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の</a:t>
            </a:r>
            <a:endParaRPr sz="14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1858825"/>
            <a:ext cx="71127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3600"/>
              <a:buFont typeface="Meiryo"/>
              <a:buAutoNum type="romanUcPeriod"/>
            </a:pPr>
            <a:r>
              <a:rPr lang="ja" sz="36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統計的因果推論（ざっくり）</a:t>
            </a:r>
            <a:endParaRPr sz="36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5. Uplift Modeling　- Uplift Tree  (Uplift Decision Tree)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4294967295"/>
          </p:nvPr>
        </p:nvSpPr>
        <p:spPr>
          <a:xfrm>
            <a:off x="98250" y="14109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下記指標（情報量）を最大化するように、ノードを分割する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6" name="Google Shape;386;p42"/>
          <p:cNvSpPr txBox="1">
            <a:spLocks noGrp="1"/>
          </p:cNvSpPr>
          <p:nvPr>
            <p:ph type="body" idx="4294967295"/>
          </p:nvPr>
        </p:nvSpPr>
        <p:spPr>
          <a:xfrm>
            <a:off x="98250" y="4628800"/>
            <a:ext cx="41976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出典）Rzepakowski and Jaroszewicz (2012)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2" y="3684418"/>
            <a:ext cx="2366496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08" y="2861683"/>
            <a:ext cx="236808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51" y="2049228"/>
            <a:ext cx="199584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57;p41">
            <a:extLst>
              <a:ext uri="{FF2B5EF4-FFF2-40B4-BE49-F238E27FC236}">
                <a16:creationId xmlns:a16="http://schemas.microsoft.com/office/drawing/2014/main" id="{9AB23F4A-A775-417D-86A0-99C5D2FED4B1}"/>
              </a:ext>
            </a:extLst>
          </p:cNvPr>
          <p:cNvSpPr txBox="1">
            <a:spLocks/>
          </p:cNvSpPr>
          <p:nvPr/>
        </p:nvSpPr>
        <p:spPr>
          <a:xfrm>
            <a:off x="98250" y="897200"/>
            <a:ext cx="8590500" cy="51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ja-JP" altLang="en-US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Treeモデルをベースに、分割基準を変更する</a:t>
            </a:r>
            <a:endParaRPr lang="ja-JP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情報量 (divergence) について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 結果変数が2値で、情報量（D）にユークリッド距離を選択した場合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396" name="Google Shape;396;p43"/>
          <p:cNvSpPr txBox="1">
            <a:spLocks noGrp="1"/>
          </p:cNvSpPr>
          <p:nvPr>
            <p:ph type="body" idx="4294967295"/>
          </p:nvPr>
        </p:nvSpPr>
        <p:spPr>
          <a:xfrm>
            <a:off x="1161825" y="1421820"/>
            <a:ext cx="57492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対象ノード内のクラスi の確率（処置群のみで計算）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body" idx="4294967295"/>
          </p:nvPr>
        </p:nvSpPr>
        <p:spPr>
          <a:xfrm>
            <a:off x="1161825" y="1778908"/>
            <a:ext cx="57492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対象ノード内のクラスi の確率（対照群のみで計算）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8" name="Google Shape;398;p43"/>
          <p:cNvSpPr txBox="1">
            <a:spLocks noGrp="1"/>
          </p:cNvSpPr>
          <p:nvPr>
            <p:ph type="body" idx="4294967295"/>
          </p:nvPr>
        </p:nvSpPr>
        <p:spPr>
          <a:xfrm>
            <a:off x="1161825" y="2159559"/>
            <a:ext cx="57492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結果変数Y の取り得る値 {0, 1}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body" idx="4294967295"/>
          </p:nvPr>
        </p:nvSpPr>
        <p:spPr>
          <a:xfrm>
            <a:off x="98250" y="2788750"/>
            <a:ext cx="8590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情報量のイメージ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あるノード（葉）の中で、処置有無によるYの確率の差 を大きくしたい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body" idx="4294967295"/>
          </p:nvPr>
        </p:nvSpPr>
        <p:spPr>
          <a:xfrm>
            <a:off x="98250" y="4628800"/>
            <a:ext cx="41976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出典）Rzepakowski and Jaroszewicz (2012)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99" y="2096838"/>
            <a:ext cx="352246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38" y="1374650"/>
            <a:ext cx="461908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30" y="1729825"/>
            <a:ext cx="448615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350" y="3615138"/>
            <a:ext cx="2302363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/>
          <p:nvPr/>
        </p:nvSpPr>
        <p:spPr>
          <a:xfrm>
            <a:off x="7511400" y="1803720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7911778" y="1924871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7511400" y="1370747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78" y="1501450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/>
          <p:nvPr/>
        </p:nvSpPr>
        <p:spPr>
          <a:xfrm>
            <a:off x="389650" y="3941075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"/>
          <p:cNvSpPr/>
          <p:nvPr/>
        </p:nvSpPr>
        <p:spPr>
          <a:xfrm>
            <a:off x="2073517" y="4068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4"/>
          <p:cNvSpPr/>
          <p:nvPr/>
        </p:nvSpPr>
        <p:spPr>
          <a:xfrm>
            <a:off x="2073517" y="4525876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4"/>
          <p:cNvSpPr/>
          <p:nvPr/>
        </p:nvSpPr>
        <p:spPr>
          <a:xfrm>
            <a:off x="7511400" y="937775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2123400" y="2163150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不純度を減少 のイメージ（通常の決定木）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2433692" y="2751876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/>
          <p:nvPr/>
        </p:nvSpPr>
        <p:spPr>
          <a:xfrm>
            <a:off x="3423580" y="2294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1" name="Google Shape;4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496" y="2751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809" y="2294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4"/>
          <p:cNvSpPr/>
          <p:nvPr/>
        </p:nvSpPr>
        <p:spPr>
          <a:xfrm>
            <a:off x="3423580" y="2751876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4" name="Google Shape;4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809" y="2751876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4"/>
          <p:cNvSpPr/>
          <p:nvPr/>
        </p:nvSpPr>
        <p:spPr>
          <a:xfrm>
            <a:off x="2433692" y="2294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496" y="2294150"/>
            <a:ext cx="288000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44"/>
          <p:cNvCxnSpPr/>
          <p:nvPr/>
        </p:nvCxnSpPr>
        <p:spPr>
          <a:xfrm rot="10239160" flipH="1">
            <a:off x="1985926" y="3391405"/>
            <a:ext cx="565205" cy="401271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4"/>
          <p:cNvCxnSpPr/>
          <p:nvPr/>
        </p:nvCxnSpPr>
        <p:spPr>
          <a:xfrm rot="-10239160">
            <a:off x="4013866" y="3373331"/>
            <a:ext cx="565205" cy="401271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44"/>
          <p:cNvSpPr/>
          <p:nvPr/>
        </p:nvSpPr>
        <p:spPr>
          <a:xfrm>
            <a:off x="668348" y="4529801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"/>
          <p:cNvSpPr/>
          <p:nvPr/>
        </p:nvSpPr>
        <p:spPr>
          <a:xfrm>
            <a:off x="1677567" y="4068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"/>
          <p:cNvSpPr/>
          <p:nvPr/>
        </p:nvSpPr>
        <p:spPr>
          <a:xfrm>
            <a:off x="1677567" y="4529801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668348" y="407207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3826575" y="3937150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77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720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720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77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4"/>
          <p:cNvSpPr/>
          <p:nvPr/>
        </p:nvSpPr>
        <p:spPr>
          <a:xfrm>
            <a:off x="1055148" y="407207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4"/>
          <p:cNvSpPr/>
          <p:nvPr/>
        </p:nvSpPr>
        <p:spPr>
          <a:xfrm>
            <a:off x="1055148" y="4529801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0" name="Google Shape;4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77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77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4"/>
          <p:cNvSpPr/>
          <p:nvPr/>
        </p:nvSpPr>
        <p:spPr>
          <a:xfrm>
            <a:off x="7653060" y="1064554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" name="Google Shape;4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78" y="1064554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4"/>
          <p:cNvSpPr txBox="1">
            <a:spLocks noGrp="1"/>
          </p:cNvSpPr>
          <p:nvPr>
            <p:ph type="body" idx="4294967295"/>
          </p:nvPr>
        </p:nvSpPr>
        <p:spPr>
          <a:xfrm>
            <a:off x="8165942" y="963604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45" name="Google Shape;4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70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70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/>
          <p:nvPr/>
        </p:nvSpPr>
        <p:spPr>
          <a:xfrm>
            <a:off x="7653060" y="1501450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body" idx="4294967295"/>
          </p:nvPr>
        </p:nvSpPr>
        <p:spPr>
          <a:xfrm>
            <a:off x="8165942" y="1400500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7653060" y="1924871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body" idx="4294967295"/>
          </p:nvPr>
        </p:nvSpPr>
        <p:spPr>
          <a:xfrm>
            <a:off x="8165942" y="1823921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正例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7511400" y="2236692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78" y="2356027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4"/>
          <p:cNvSpPr txBox="1">
            <a:spLocks noGrp="1"/>
          </p:cNvSpPr>
          <p:nvPr>
            <p:ph type="body" idx="4294967295"/>
          </p:nvPr>
        </p:nvSpPr>
        <p:spPr>
          <a:xfrm>
            <a:off x="8165942" y="2255077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負例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54" name="Google Shape;4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060" y="2356027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4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68793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各ノード内において、</a:t>
            </a:r>
            <a:br>
              <a:rPr lang="ja" dirty="0">
                <a:latin typeface="Meiryo"/>
                <a:ea typeface="Meiryo"/>
                <a:cs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〇 か × に </a:t>
            </a: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データが偏る 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ようにする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/>
          <p:nvPr/>
        </p:nvSpPr>
        <p:spPr>
          <a:xfrm>
            <a:off x="3826575" y="3937150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5150830" y="452459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150830" y="4066868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5537630" y="4066868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537630" y="452459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389650" y="3941075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6" name="Google Shape;4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64" y="406512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64" y="4522851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51" y="4522851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5"/>
          <p:cNvSpPr/>
          <p:nvPr/>
        </p:nvSpPr>
        <p:spPr>
          <a:xfrm>
            <a:off x="7511400" y="1803720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7911778" y="1924871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5"/>
          <p:cNvSpPr/>
          <p:nvPr/>
        </p:nvSpPr>
        <p:spPr>
          <a:xfrm>
            <a:off x="7511400" y="1370747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78" y="1501450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5"/>
          <p:cNvSpPr/>
          <p:nvPr/>
        </p:nvSpPr>
        <p:spPr>
          <a:xfrm>
            <a:off x="7511400" y="937775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2123400" y="2163150"/>
            <a:ext cx="2322600" cy="101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情報量を増加 のイメージ（今回のケース）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p45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68793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各ノード内において、</a:t>
            </a:r>
            <a:br>
              <a:rPr lang="ja" dirty="0">
                <a:latin typeface="Meiryo"/>
                <a:ea typeface="Meiryo"/>
                <a:cs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〇×別 で </a:t>
            </a:r>
            <a:r>
              <a:rPr lang="ja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群間の確率の差 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を増やす</a:t>
            </a:r>
            <a:endParaRPr lang="ja-JP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477" name="Google Shape;477;p45"/>
          <p:cNvSpPr/>
          <p:nvPr/>
        </p:nvSpPr>
        <p:spPr>
          <a:xfrm>
            <a:off x="2433692" y="2751876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3423954" y="2294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496" y="2751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183" y="2294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/>
          <p:nvPr/>
        </p:nvSpPr>
        <p:spPr>
          <a:xfrm>
            <a:off x="3423954" y="2751876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2" name="Google Shape;4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183" y="2751876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/>
          <p:nvPr/>
        </p:nvSpPr>
        <p:spPr>
          <a:xfrm>
            <a:off x="2433692" y="2294150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496" y="2294150"/>
            <a:ext cx="288000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45"/>
          <p:cNvCxnSpPr/>
          <p:nvPr/>
        </p:nvCxnSpPr>
        <p:spPr>
          <a:xfrm rot="10239160" flipH="1">
            <a:off x="1985926" y="3391405"/>
            <a:ext cx="565205" cy="401271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45"/>
          <p:cNvCxnSpPr/>
          <p:nvPr/>
        </p:nvCxnSpPr>
        <p:spPr>
          <a:xfrm rot="-10239160">
            <a:off x="4013866" y="3373331"/>
            <a:ext cx="565205" cy="401271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45"/>
          <p:cNvSpPr/>
          <p:nvPr/>
        </p:nvSpPr>
        <p:spPr>
          <a:xfrm>
            <a:off x="668325" y="4529801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668325" y="407207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77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77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/>
          <p:nvPr/>
        </p:nvSpPr>
        <p:spPr>
          <a:xfrm>
            <a:off x="1055125" y="4072075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1055125" y="4529801"/>
            <a:ext cx="288000" cy="288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3" name="Google Shape;4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77" y="452587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77" y="4068150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5"/>
          <p:cNvSpPr/>
          <p:nvPr/>
        </p:nvSpPr>
        <p:spPr>
          <a:xfrm>
            <a:off x="7653060" y="1064554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6" name="Google Shape;4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78" y="1064554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>
            <a:spLocks noGrp="1"/>
          </p:cNvSpPr>
          <p:nvPr>
            <p:ph type="body" idx="4294967295"/>
          </p:nvPr>
        </p:nvSpPr>
        <p:spPr>
          <a:xfrm>
            <a:off x="8165942" y="963604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7653060" y="1501450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4294967295"/>
          </p:nvPr>
        </p:nvSpPr>
        <p:spPr>
          <a:xfrm>
            <a:off x="8165942" y="1400500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00" name="Google Shape;500;p45"/>
          <p:cNvSpPr/>
          <p:nvPr/>
        </p:nvSpPr>
        <p:spPr>
          <a:xfrm>
            <a:off x="7653060" y="1924871"/>
            <a:ext cx="144000" cy="144000"/>
          </a:xfrm>
          <a:prstGeom prst="ellipse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body" idx="4294967295"/>
          </p:nvPr>
        </p:nvSpPr>
        <p:spPr>
          <a:xfrm>
            <a:off x="8165942" y="1823921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正例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02" name="Google Shape;502;p45"/>
          <p:cNvSpPr/>
          <p:nvPr/>
        </p:nvSpPr>
        <p:spPr>
          <a:xfrm>
            <a:off x="7511400" y="2236692"/>
            <a:ext cx="1349400" cy="351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78" y="2356027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>
            <a:spLocks noGrp="1"/>
          </p:cNvSpPr>
          <p:nvPr>
            <p:ph type="body" idx="4294967295"/>
          </p:nvPr>
        </p:nvSpPr>
        <p:spPr>
          <a:xfrm>
            <a:off x="8165942" y="2255077"/>
            <a:ext cx="7329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負例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060" y="2356027"/>
            <a:ext cx="14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51" y="4065125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5"/>
          <p:cNvSpPr txBox="1">
            <a:spLocks noGrp="1"/>
          </p:cNvSpPr>
          <p:nvPr>
            <p:ph type="body" idx="4294967295"/>
          </p:nvPr>
        </p:nvSpPr>
        <p:spPr>
          <a:xfrm>
            <a:off x="6471125" y="3179850"/>
            <a:ext cx="25299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正例の確率 </a:t>
            </a:r>
            <a:r>
              <a:rPr lang="ja" sz="12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(処置群)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と 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正例の確率 </a:t>
            </a:r>
            <a:r>
              <a:rPr lang="ja" sz="12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(対照群)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の差分、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負例の確率 </a:t>
            </a:r>
            <a:r>
              <a:rPr lang="ja" sz="12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(処置群)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と 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負例の確率 </a:t>
            </a:r>
            <a:r>
              <a:rPr lang="ja" sz="12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(対照群)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の差分 が、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ノード内で増加してる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情報量の変化量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13" name="Google Shape;513;p46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情報量の変化量を以下のように定義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514" name="Google Shape;514;p46"/>
          <p:cNvSpPr txBox="1">
            <a:spLocks noGrp="1"/>
          </p:cNvSpPr>
          <p:nvPr>
            <p:ph type="body" idx="4294967295"/>
          </p:nvPr>
        </p:nvSpPr>
        <p:spPr>
          <a:xfrm>
            <a:off x="1085625" y="3014559"/>
            <a:ext cx="57492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ノードの分割候補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15" name="Google Shape;515;p46"/>
          <p:cNvSpPr txBox="1">
            <a:spLocks noGrp="1"/>
          </p:cNvSpPr>
          <p:nvPr>
            <p:ph type="body" idx="4294967295"/>
          </p:nvPr>
        </p:nvSpPr>
        <p:spPr>
          <a:xfrm>
            <a:off x="98250" y="253125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分割後の情報量は、各ノードへ割り当てられた割合で重み付けする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516" name="Google Shape;516;p46"/>
          <p:cNvSpPr txBox="1">
            <a:spLocks noGrp="1"/>
          </p:cNvSpPr>
          <p:nvPr>
            <p:ph type="body" idx="4294967295"/>
          </p:nvPr>
        </p:nvSpPr>
        <p:spPr>
          <a:xfrm>
            <a:off x="98250" y="4628800"/>
            <a:ext cx="41976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出典）Rzepakowski and Jaroszewicz (2012)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59" y="3436884"/>
            <a:ext cx="5585321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00" y="1380401"/>
            <a:ext cx="7156736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71" y="2939909"/>
            <a:ext cx="39744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性能評価の指標: AUUC (Area Under the Uplift Curve)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p47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予測スコア　　　で降順ソート後、下記の式でプロット 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(ROC曲線と似てる)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曲線とx軸との面積 (AUUC) が大きいほど高性能と評価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26" name="Google Shape;5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" y="2123050"/>
            <a:ext cx="260338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405" y="1624975"/>
            <a:ext cx="3502600" cy="35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7"/>
          <p:cNvPicPr preferRelativeResize="0"/>
          <p:nvPr/>
        </p:nvPicPr>
        <p:blipFill rotWithShape="1">
          <a:blip r:embed="rId5">
            <a:alphaModFix/>
          </a:blip>
          <a:srcRect r="78188"/>
          <a:stretch/>
        </p:blipFill>
        <p:spPr>
          <a:xfrm>
            <a:off x="1847429" y="951221"/>
            <a:ext cx="557271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7"/>
          <p:cNvPicPr preferRelativeResize="0"/>
          <p:nvPr/>
        </p:nvPicPr>
        <p:blipFill rotWithShape="1">
          <a:blip r:embed="rId6">
            <a:alphaModFix/>
          </a:blip>
          <a:srcRect r="53976"/>
          <a:stretch/>
        </p:blipFill>
        <p:spPr>
          <a:xfrm>
            <a:off x="1899594" y="966403"/>
            <a:ext cx="1296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7"/>
          <p:cNvSpPr txBox="1">
            <a:spLocks noGrp="1"/>
          </p:cNvSpPr>
          <p:nvPr>
            <p:ph type="body" idx="4294967295"/>
          </p:nvPr>
        </p:nvSpPr>
        <p:spPr>
          <a:xfrm>
            <a:off x="336550" y="3112200"/>
            <a:ext cx="4437900" cy="16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※ </a:t>
            </a:r>
            <a:b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最初の t 番目までの観測データで、</a:t>
            </a:r>
            <a:b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下記の差から、累積の平均処置効果を計算する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iryo"/>
              <a:buChar char="●"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結果変数Y の平均 </a:t>
            </a:r>
            <a:r>
              <a:rPr lang="ja" sz="1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(処置群)</a:t>
            </a:r>
            <a:endParaRPr sz="14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iryo"/>
              <a:buChar char="●"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結果変数Y の平均 </a:t>
            </a:r>
            <a:r>
              <a:rPr lang="ja" sz="1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(対照群)</a:t>
            </a:r>
            <a:endParaRPr sz="1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31" name="Google Shape;531;p47"/>
          <p:cNvSpPr txBox="1">
            <a:spLocks noGrp="1"/>
          </p:cNvSpPr>
          <p:nvPr>
            <p:ph type="body" idx="4294967295"/>
          </p:nvPr>
        </p:nvSpPr>
        <p:spPr>
          <a:xfrm>
            <a:off x="98250" y="4628800"/>
            <a:ext cx="41976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出典）Gutierrez and  Gerardy (2016)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6. Causal ML　- 今回のゴール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37" name="Google Shape;537;p48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Uberが公開した因果推論向けOSS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38" name="Google Shape;538;p48"/>
          <p:cNvSpPr txBox="1">
            <a:spLocks noGrp="1"/>
          </p:cNvSpPr>
          <p:nvPr>
            <p:ph type="body" idx="4294967295"/>
          </p:nvPr>
        </p:nvSpPr>
        <p:spPr>
          <a:xfrm>
            <a:off x="136350" y="1728500"/>
            <a:ext cx="6185700" cy="15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Uplift Modeling の、前述した以下手法他を実装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Meta-Learner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Uplift Tree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39" name="Google Shape;5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900" y="2027217"/>
            <a:ext cx="4178109" cy="14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8"/>
          <p:cNvSpPr txBox="1">
            <a:spLocks noGrp="1"/>
          </p:cNvSpPr>
          <p:nvPr>
            <p:ph type="body" idx="4294967295"/>
          </p:nvPr>
        </p:nvSpPr>
        <p:spPr>
          <a:xfrm>
            <a:off x="98250" y="3527450"/>
            <a:ext cx="6185700" cy="15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GitHub:</a:t>
            </a:r>
            <a:br>
              <a:rPr lang="ja" dirty="0">
                <a:latin typeface="Meiryo"/>
                <a:ea typeface="Meiryo"/>
                <a:cs typeface="Meiryo"/>
              </a:rPr>
            </a:br>
            <a:r>
              <a:rPr lang="ja" u="sng" dirty="0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4"/>
              </a:rPr>
              <a:t>https://github.com/uber/causalml</a:t>
            </a:r>
            <a:endParaRPr>
              <a:solidFill>
                <a:schemeClr val="hlink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Uber のブログ記事:</a:t>
            </a:r>
            <a:br>
              <a:rPr lang="ja" altLang="en-US" dirty="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u="sng" dirty="0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5"/>
              </a:rPr>
              <a:t>https://eng.uber.com/causal-inference-at-uber/</a:t>
            </a:r>
            <a:endParaRPr>
              <a:solidFill>
                <a:schemeClr val="hlink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>
            <a:spLocks noGrp="1"/>
          </p:cNvSpPr>
          <p:nvPr>
            <p:ph type="title"/>
          </p:nvPr>
        </p:nvSpPr>
        <p:spPr>
          <a:xfrm>
            <a:off x="387900" y="1858825"/>
            <a:ext cx="71127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III.  比較検証</a:t>
            </a:r>
            <a:endParaRPr sz="36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傾向スコア と Uplift Modeling を比較検証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使用データ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岩波DS Vol.3  </a:t>
            </a:r>
            <a:r>
              <a:rPr lang="ja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3"/>
              </a:rPr>
              <a:t>https://github.com/iwanami-datascience/vol3/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2" name="Google Shape;552;p50"/>
          <p:cNvSpPr txBox="1">
            <a:spLocks noGrp="1"/>
          </p:cNvSpPr>
          <p:nvPr>
            <p:ph type="body" idx="4294967295"/>
          </p:nvPr>
        </p:nvSpPr>
        <p:spPr>
          <a:xfrm>
            <a:off x="98250" y="2234650"/>
            <a:ext cx="81222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テーマ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アプリのテレビCMの視聴有無は、以下に影響するか？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3" name="Google Shape;553;p50"/>
          <p:cNvSpPr txBox="1">
            <a:spLocks noGrp="1"/>
          </p:cNvSpPr>
          <p:nvPr>
            <p:ph type="body" idx="4294967295"/>
          </p:nvPr>
        </p:nvSpPr>
        <p:spPr>
          <a:xfrm>
            <a:off x="733250" y="3250250"/>
            <a:ext cx="43398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ゲームアプリの利用時間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ゲームアプリの利用有無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使用データの変数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9" name="Google Shape;559;p51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使用した変数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（岩波DS Vol.3 に準拠）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560" name="Google Shape;560;p51"/>
          <p:cNvGraphicFramePr/>
          <p:nvPr/>
        </p:nvGraphicFramePr>
        <p:xfrm>
          <a:off x="681300" y="1587500"/>
          <a:ext cx="6705700" cy="338304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252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属性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該当カラム（予想）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年齢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age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性別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sex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所得、月のお小遣い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inc, pmoney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居住地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area_kanto, area_tokai, area_keihanshin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職業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job_dummy1 ..., job_dummy7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家族構成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marry_dummy, child_dummy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fam_str_dummy1 ..., fam_str_dummy4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TV視聴時間の日次平均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43434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TVwatch_day</a:t>
                      </a:r>
                      <a:endParaRPr>
                        <a:solidFill>
                          <a:srgbClr val="43434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モチベーション　- 因果効果を知りたい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4294967295"/>
          </p:nvPr>
        </p:nvSpPr>
        <p:spPr>
          <a:xfrm>
            <a:off x="98250" y="887900"/>
            <a:ext cx="85905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ある</a:t>
            </a: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介入の有無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による、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2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結果変数 (目的変数)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への</a:t>
            </a:r>
            <a:r>
              <a:rPr lang="ja" sz="2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影響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を知りたい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98250" y="2375200"/>
            <a:ext cx="80016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商品の</a:t>
            </a: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キャンペーンを実施した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結果、</a:t>
            </a:r>
            <a:b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2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商品購入率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へどのくらい</a:t>
            </a:r>
            <a:r>
              <a:rPr lang="ja" sz="2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寄与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したか知りたい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検証 1 - 1. アプリ利用時間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6" name="Google Shape;566;p52"/>
          <p:cNvSpPr txBox="1">
            <a:spLocks noGrp="1"/>
          </p:cNvSpPr>
          <p:nvPr>
            <p:ph type="body" idx="4294967295"/>
          </p:nvPr>
        </p:nvSpPr>
        <p:spPr>
          <a:xfrm>
            <a:off x="644350" y="2202500"/>
            <a:ext cx="2199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全件プロット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7" name="Google Shape;567;p52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処置有無別 アプリ利用時間のヒストグラム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(CM視聴無) の方が</a:t>
            </a: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利用時間が長く(?)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 、負の効果ように見える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8" name="Google Shape;568;p52"/>
          <p:cNvSpPr txBox="1">
            <a:spLocks noGrp="1"/>
          </p:cNvSpPr>
          <p:nvPr>
            <p:ph type="body" idx="4294967295"/>
          </p:nvPr>
        </p:nvSpPr>
        <p:spPr>
          <a:xfrm>
            <a:off x="5083000" y="2202500"/>
            <a:ext cx="27141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0を除外して、常用対数で変換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69" name="Google Shape;5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0" y="2424844"/>
            <a:ext cx="3240000" cy="27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95" y="2424750"/>
            <a:ext cx="3240000" cy="270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検証 1 - 2. アプリ利用時間のATE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6" name="Google Shape;576;p53"/>
          <p:cNvSpPr txBox="1">
            <a:spLocks noGrp="1"/>
          </p:cNvSpPr>
          <p:nvPr>
            <p:ph type="body" idx="4294967295"/>
          </p:nvPr>
        </p:nvSpPr>
        <p:spPr>
          <a:xfrm>
            <a:off x="98250" y="878150"/>
            <a:ext cx="85905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いずれの手法でも、分布の偏りが調整された（共変量が統制された）結果、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CM視聴は正の効果 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と推定（予測）された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577" name="Google Shape;577;p53"/>
          <p:cNvGraphicFramePr/>
          <p:nvPr>
            <p:extLst>
              <p:ext uri="{D42A27DB-BD31-4B8C-83A1-F6EECF244321}">
                <p14:modId xmlns:p14="http://schemas.microsoft.com/office/powerpoint/2010/main" val="1808643789"/>
              </p:ext>
            </p:extLst>
          </p:nvPr>
        </p:nvGraphicFramePr>
        <p:xfrm>
          <a:off x="239400" y="2189666"/>
          <a:ext cx="8287650" cy="280398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253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手法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平均処置効果（ATE）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備考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なし (RCT相当)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-629.64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観測データから2群の差をそのまま計算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傾向スコア (IPW)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84B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1503.92</a:t>
                      </a:r>
                      <a:endParaRPr>
                        <a:solidFill>
                          <a:srgbClr val="0084B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岩波DS Vol.3 の再現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Uplift Modeling (CausalML)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84B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808.30</a:t>
                      </a:r>
                      <a:endParaRPr>
                        <a:solidFill>
                          <a:srgbClr val="0084B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XGBoost + T-Learner (Meta-Leaner)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Uplift Modeling (CausalML)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84B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897.61</a:t>
                      </a:r>
                      <a:endParaRPr>
                        <a:solidFill>
                          <a:srgbClr val="0084B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XGBoost + X-Learner (Meta-Leaner)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重回帰（OLS） ※参考</a:t>
                      </a:r>
                      <a:endParaRPr>
                        <a:solidFill>
                          <a:srgbClr val="99999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-354.94</a:t>
                      </a:r>
                      <a:endParaRPr>
                        <a:solidFill>
                          <a:srgbClr val="99999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adj. R-squared: 0.012, </a:t>
                      </a:r>
                      <a:b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CM視聴ダミー の p値: 0.389</a:t>
                      </a:r>
                      <a:b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">
                          <a:solidFill>
                            <a:srgbClr val="99999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重回帰で推定するには厳しそう</a:t>
                      </a:r>
                      <a:endParaRPr>
                        <a:solidFill>
                          <a:srgbClr val="99999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検証 2 - 1. アプリ利用有無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83" name="Google Shape;583;p54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処置有無別 アプリ利用有無のグラフ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の方が若干多いが、ほとんど変わらないように見える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84" name="Google Shape;5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00" y="2024075"/>
            <a:ext cx="5013199" cy="310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検証 2 - 2. アプリ利用有無のATE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0" name="Google Shape;590;p55"/>
          <p:cNvSpPr txBox="1">
            <a:spLocks noGrp="1"/>
          </p:cNvSpPr>
          <p:nvPr>
            <p:ph type="body" idx="4294967295"/>
          </p:nvPr>
        </p:nvSpPr>
        <p:spPr>
          <a:xfrm>
            <a:off x="98250" y="878150"/>
            <a:ext cx="8590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いずれの手法でも、分布の偏りが調整された（共変量が統制された）結果、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より大きく </a:t>
            </a: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CM視聴は正の効果 </a:t>
            </a: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と推定（予測）された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591" name="Google Shape;591;p55"/>
          <p:cNvGraphicFramePr/>
          <p:nvPr>
            <p:extLst>
              <p:ext uri="{D42A27DB-BD31-4B8C-83A1-F6EECF244321}">
                <p14:modId xmlns:p14="http://schemas.microsoft.com/office/powerpoint/2010/main" val="2195155893"/>
              </p:ext>
            </p:extLst>
          </p:nvPr>
        </p:nvGraphicFramePr>
        <p:xfrm>
          <a:off x="239400" y="2189666"/>
          <a:ext cx="8287650" cy="222492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253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手法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平均処置効果（ATE）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3F3F3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備考</a:t>
                      </a:r>
                      <a:endParaRPr>
                        <a:solidFill>
                          <a:srgbClr val="F3F3F3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なし (RCT相当)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0.002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観測データから2群の差をそのまま計算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傾向スコア (IPW)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84B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0.032</a:t>
                      </a:r>
                      <a:endParaRPr>
                        <a:solidFill>
                          <a:srgbClr val="0084B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岩波DS Vol.3 の再現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Uplift Modeling (CausalML)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84B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0.017</a:t>
                      </a:r>
                      <a:endParaRPr>
                        <a:solidFill>
                          <a:srgbClr val="0084B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UpliftRandomForestClassifier + </a:t>
                      </a:r>
                      <a:b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KL divergence (Uplift Tree)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※ 各レコードの処置効果の全体平均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まとめ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7" name="Google Shape;597;p56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 や Uplift Modeling を利用することで、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(一定の仮定の元、) 以下を考慮して因果推論ができる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8" name="Google Shape;598;p56"/>
          <p:cNvSpPr txBox="1">
            <a:spLocks noGrp="1"/>
          </p:cNvSpPr>
          <p:nvPr>
            <p:ph type="body" idx="4294967295"/>
          </p:nvPr>
        </p:nvSpPr>
        <p:spPr>
          <a:xfrm>
            <a:off x="98250" y="2974325"/>
            <a:ext cx="8590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「強く無視できる割り当て」相当が成立しないとき、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傾向スコアでは正しく推定できず、Uplift Modeling の精度も落ちる（はず）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9" name="Google Shape;599;p56"/>
          <p:cNvSpPr txBox="1">
            <a:spLocks noGrp="1"/>
          </p:cNvSpPr>
          <p:nvPr>
            <p:ph type="body" idx="4294967295"/>
          </p:nvPr>
        </p:nvSpPr>
        <p:spPr>
          <a:xfrm>
            <a:off x="98250" y="4050000"/>
            <a:ext cx="8590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手法や使用した共変量などで推定値がばらつき、</a:t>
            </a:r>
            <a:b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真の効果が推定できるとは限らない点は、Uplift Modeling でも変わらない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0" name="Google Shape;600;p56"/>
          <p:cNvSpPr txBox="1">
            <a:spLocks noGrp="1"/>
          </p:cNvSpPr>
          <p:nvPr>
            <p:ph type="body" idx="4294967295"/>
          </p:nvPr>
        </p:nvSpPr>
        <p:spPr>
          <a:xfrm>
            <a:off x="657050" y="1849700"/>
            <a:ext cx="52170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2群の分布の偏り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各個体への処置効果の推定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</a:rPr>
              <a:t>参考文献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606" name="Google Shape;606;p57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4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Kunzel et al.,(2019). Metalearners for estimating heterogeneous treatment effects using machine learning.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3"/>
              </a:rPr>
              <a:t>https://arxiv.org/abs/1706.03461v5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Rzepakowski and Jaroszewicz (2012). Decision trees for uplift modeling with single and multiple treatments.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4"/>
              </a:rPr>
              <a:t>https://core.ac.uk/download/pdf/81899141.pdf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Gutierrez and  Gerardy (2016). Causal Inference and Uplift Modeling A review of the literature.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5"/>
              </a:rPr>
              <a:t>http://proceedings.mlr.press/v67/gutierrez17a/gutierrez17a.pdf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岩波データサイエンス刊行委員会編 (2016). 『岩波データサイエンス Vol.3』, 岩波書店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(サンプルデータ: </a:t>
            </a:r>
            <a:r>
              <a:rPr lang="ja" sz="12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6"/>
              </a:rPr>
              <a:t>https://github.com/iwanami-datascience/vol3/</a:t>
            </a: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)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星野崇宏 (2009). 『調査観察データの統計科学: 因果推論・選択バイアス・データ融合』, 岩波書店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CausalML </a:t>
            </a:r>
            <a:b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lang="ja" sz="12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7"/>
              </a:rPr>
              <a:t>https://github.com/uber/causalml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因果の定義　- ルービンの反実仮想 -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結果変数Y は、潜在的に両方とも存在するとみなす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961613" y="2315750"/>
          <a:ext cx="4391800" cy="260240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21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>
                        <a:solidFill>
                          <a:srgbClr val="0084B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996388" y="2586351"/>
            <a:ext cx="16815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介入有り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 クーポン配布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4294967295"/>
          </p:nvPr>
        </p:nvSpPr>
        <p:spPr>
          <a:xfrm>
            <a:off x="1036475" y="3918496"/>
            <a:ext cx="16815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介入無し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3678250" y="2987275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4294967295"/>
          </p:nvPr>
        </p:nvSpPr>
        <p:spPr>
          <a:xfrm>
            <a:off x="5873633" y="42704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5888601" y="2987275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3701212" y="42704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 sz="2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4294967295"/>
          </p:nvPr>
        </p:nvSpPr>
        <p:spPr>
          <a:xfrm>
            <a:off x="3232832" y="1720275"/>
            <a:ext cx="17499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処置群: z=1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4294967295"/>
          </p:nvPr>
        </p:nvSpPr>
        <p:spPr>
          <a:xfrm>
            <a:off x="5482432" y="1720275"/>
            <a:ext cx="17499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対照群: z=0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433" y="3685788"/>
            <a:ext cx="565785" cy="59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350" y="3685788"/>
            <a:ext cx="565785" cy="59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087" y="2357100"/>
            <a:ext cx="542925" cy="59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350" y="2357100"/>
            <a:ext cx="542925" cy="5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すべてのパターンは観測できない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ただし、実際に観測できるのは片方だけ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294967295"/>
          </p:nvPr>
        </p:nvSpPr>
        <p:spPr>
          <a:xfrm>
            <a:off x="996388" y="2586351"/>
            <a:ext cx="16815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介入有り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e.g. クーポン配布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4294967295"/>
          </p:nvPr>
        </p:nvSpPr>
        <p:spPr>
          <a:xfrm>
            <a:off x="1036475" y="3918496"/>
            <a:ext cx="16815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介入無し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232832" y="1720275"/>
            <a:ext cx="17499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処置群: z=1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4294967295"/>
          </p:nvPr>
        </p:nvSpPr>
        <p:spPr>
          <a:xfrm>
            <a:off x="5482432" y="1720275"/>
            <a:ext cx="17499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対照群: z=0</a:t>
            </a:r>
            <a:endParaRPr sz="14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2961613" y="2315750"/>
          <a:ext cx="4391800" cy="260240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21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>
                        <a:solidFill>
                          <a:srgbClr val="0084B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18"/>
          <p:cNvSpPr txBox="1">
            <a:spLocks noGrp="1"/>
          </p:cNvSpPr>
          <p:nvPr>
            <p:ph type="body" idx="4294967295"/>
          </p:nvPr>
        </p:nvSpPr>
        <p:spPr>
          <a:xfrm>
            <a:off x="3678250" y="2987275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 sz="24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294967295"/>
          </p:nvPr>
        </p:nvSpPr>
        <p:spPr>
          <a:xfrm>
            <a:off x="5873633" y="42704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 sz="2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5888601" y="2987275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9E9E9E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 sz="2400">
              <a:solidFill>
                <a:srgbClr val="9E9E9E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3701212" y="42704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>
                <a:solidFill>
                  <a:srgbClr val="9E9E9E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 sz="2400">
              <a:solidFill>
                <a:srgbClr val="9E9E9E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00" y="3686400"/>
            <a:ext cx="565785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400" y="3686400"/>
            <a:ext cx="565785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400" y="2358000"/>
            <a:ext cx="542925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400" y="2358000"/>
            <a:ext cx="542925" cy="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5526200" y="3905077"/>
            <a:ext cx="3528000" cy="908700"/>
          </a:xfrm>
          <a:prstGeom prst="flowChartAlternateProcess">
            <a:avLst/>
          </a:prstGeom>
          <a:noFill/>
          <a:ln w="28575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8E00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因果効果の定義　- 平均処置効果（ATE） -  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98250" y="876325"/>
            <a:ext cx="8590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平均処置効果を以下のように定義</a:t>
            </a:r>
            <a:endParaRPr lang="ja-JP" altLang="en-US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5526200" y="2723675"/>
            <a:ext cx="3528000" cy="908700"/>
          </a:xfrm>
          <a:prstGeom prst="flowChartAlternateProcess">
            <a:avLst/>
          </a:prstGeom>
          <a:noFill/>
          <a:ln w="28575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5690713" y="2602758"/>
          <a:ext cx="3262900" cy="233070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16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>
                        <a:solidFill>
                          <a:srgbClr val="0084B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6177542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4294967295"/>
          </p:nvPr>
        </p:nvSpPr>
        <p:spPr>
          <a:xfrm>
            <a:off x="7809249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294967295"/>
          </p:nvPr>
        </p:nvSpPr>
        <p:spPr>
          <a:xfrm>
            <a:off x="7824217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6169888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0" y="4169275"/>
            <a:ext cx="815673" cy="51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body" idx="4294967295"/>
          </p:nvPr>
        </p:nvSpPr>
        <p:spPr>
          <a:xfrm>
            <a:off x="4529714" y="4271424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の範囲</a:t>
            </a:r>
            <a:endParaRPr sz="1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061" y="2860764"/>
            <a:ext cx="804863" cy="5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body" idx="4294967295"/>
          </p:nvPr>
        </p:nvSpPr>
        <p:spPr>
          <a:xfrm>
            <a:off x="4529714" y="29610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の範囲</a:t>
            </a:r>
            <a:endParaRPr sz="14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267" y="3905747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838" y="3905738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5375" y="2727333"/>
            <a:ext cx="45243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5846" y="2727355"/>
            <a:ext cx="45243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644" y="1579908"/>
            <a:ext cx="3514725" cy="622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5915951" y="2187500"/>
            <a:ext cx="1537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処置群: z=1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4294967295"/>
          </p:nvPr>
        </p:nvSpPr>
        <p:spPr>
          <a:xfrm>
            <a:off x="7588079" y="2187500"/>
            <a:ext cx="1537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対照群: z=0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7530450" y="3905075"/>
            <a:ext cx="1241700" cy="908700"/>
          </a:xfrm>
          <a:prstGeom prst="flowChartAlternateProcess">
            <a:avLst/>
          </a:prstGeom>
          <a:noFill/>
          <a:ln w="28575" cap="flat" cmpd="sng">
            <a:solidFill>
              <a:srgbClr val="BF8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8E00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観測できずに一部が欠測している  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4294967295"/>
          </p:nvPr>
        </p:nvSpPr>
        <p:spPr>
          <a:xfrm>
            <a:off x="98250" y="876325"/>
            <a:ext cx="8590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Meiryo"/>
              <a:buChar char="●"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観測結果だけで計算した場合</a:t>
            </a:r>
            <a:endParaRPr lang="ja-JP">
              <a:solidFill>
                <a:srgbClr val="434343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5824700" y="2723675"/>
            <a:ext cx="1315800" cy="908700"/>
          </a:xfrm>
          <a:prstGeom prst="flowChartAlternateProcess">
            <a:avLst/>
          </a:prstGeom>
          <a:noFill/>
          <a:ln w="28575" cap="flat" cmpd="sng">
            <a:solidFill>
              <a:srgbClr val="008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5690713" y="2602758"/>
          <a:ext cx="3262900" cy="2330700"/>
        </p:xfrm>
        <a:graphic>
          <a:graphicData uri="http://schemas.openxmlformats.org/drawingml/2006/table">
            <a:tbl>
              <a:tblPr>
                <a:noFill/>
                <a:tableStyleId>{88E91AC4-B889-4171-A46C-1DB9FB99CBCA}</a:tableStyleId>
              </a:tblPr>
              <a:tblGrid>
                <a:gridCol w="16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>
                        <a:solidFill>
                          <a:srgbClr val="0084B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p20"/>
          <p:cNvSpPr txBox="1">
            <a:spLocks noGrp="1"/>
          </p:cNvSpPr>
          <p:nvPr>
            <p:ph type="body" idx="4294967295"/>
          </p:nvPr>
        </p:nvSpPr>
        <p:spPr>
          <a:xfrm>
            <a:off x="6177542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4294967295"/>
          </p:nvPr>
        </p:nvSpPr>
        <p:spPr>
          <a:xfrm>
            <a:off x="7809249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観測</a:t>
            </a:r>
            <a:endParaRPr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7824217" y="3208561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4294967295"/>
          </p:nvPr>
        </p:nvSpPr>
        <p:spPr>
          <a:xfrm>
            <a:off x="6169888" y="4377606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999999"/>
                </a:solidFill>
                <a:latin typeface="Meiryo"/>
                <a:ea typeface="Meiryo"/>
                <a:cs typeface="Meiryo"/>
                <a:sym typeface="Meiryo"/>
              </a:rPr>
              <a:t>欠測</a:t>
            </a:r>
            <a:endParaRPr>
              <a:solidFill>
                <a:srgbClr val="99999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294967295"/>
          </p:nvPr>
        </p:nvSpPr>
        <p:spPr>
          <a:xfrm>
            <a:off x="4529714" y="4271424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の範囲</a:t>
            </a:r>
            <a:endParaRPr sz="1400"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4294967295"/>
          </p:nvPr>
        </p:nvSpPr>
        <p:spPr>
          <a:xfrm>
            <a:off x="4529714" y="2961050"/>
            <a:ext cx="963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の範囲</a:t>
            </a:r>
            <a:endParaRPr sz="1400"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267" y="3905747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838" y="3905738"/>
            <a:ext cx="47148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375" y="2727333"/>
            <a:ext cx="452438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846" y="2727355"/>
            <a:ext cx="45243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2863" y="4170078"/>
            <a:ext cx="1665660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1983" y="2860764"/>
            <a:ext cx="1646539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800" y="1580400"/>
            <a:ext cx="4385245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5915951" y="2187500"/>
            <a:ext cx="1537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処置群: z=1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294967295"/>
          </p:nvPr>
        </p:nvSpPr>
        <p:spPr>
          <a:xfrm>
            <a:off x="7588079" y="2187500"/>
            <a:ext cx="1537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対照群: z=0</a:t>
            </a:r>
            <a:endParaRPr sz="1200"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3F3F3"/>
                </a:solidFill>
                <a:latin typeface="Meiryo"/>
                <a:ea typeface="Meiryo"/>
                <a:cs typeface="Meiryo"/>
                <a:sym typeface="Meiryo"/>
              </a:rPr>
              <a:t>推定が一致しないケース</a:t>
            </a:r>
            <a:endParaRPr sz="2400">
              <a:solidFill>
                <a:srgbClr val="F3F3F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4294967295"/>
          </p:nvPr>
        </p:nvSpPr>
        <p:spPr>
          <a:xfrm>
            <a:off x="98250" y="897200"/>
            <a:ext cx="8590500" cy="11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このとき、2群間に偏りがあると、</a:t>
            </a:r>
            <a:br>
              <a:rPr lang="ja" dirty="0">
                <a:latin typeface="Meiryo"/>
                <a:ea typeface="Meiryo"/>
                <a:cs typeface="Meiryo"/>
              </a:rPr>
            </a:br>
            <a:r>
              <a:rPr lang="ja">
                <a:solidFill>
                  <a:srgbClr val="434343"/>
                </a:solidFill>
                <a:latin typeface="Meiryo"/>
                <a:ea typeface="Meiryo"/>
                <a:cs typeface="Meiryo"/>
                <a:sym typeface="Meiryo"/>
              </a:rPr>
              <a:t>真のATE と 観測結果の推定値 が一致しない可能性が出る</a:t>
            </a:r>
            <a:endParaRPr>
              <a:solidFill>
                <a:srgbClr val="434343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4294967295"/>
          </p:nvPr>
        </p:nvSpPr>
        <p:spPr>
          <a:xfrm>
            <a:off x="6377000" y="2342800"/>
            <a:ext cx="17745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4B4"/>
                </a:solidFill>
                <a:latin typeface="Meiryo"/>
                <a:ea typeface="Meiryo"/>
                <a:cs typeface="Meiryo"/>
                <a:sym typeface="Meiryo"/>
              </a:rPr>
              <a:t>処置群</a:t>
            </a:r>
            <a:endParaRPr>
              <a:solidFill>
                <a:srgbClr val="0084B4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BF8E00"/>
                </a:solidFill>
                <a:latin typeface="Meiryo"/>
                <a:ea typeface="Meiryo"/>
                <a:cs typeface="Meiryo"/>
                <a:sym typeface="Meiryo"/>
              </a:rPr>
              <a:t>対照群</a:t>
            </a:r>
            <a:endParaRPr>
              <a:solidFill>
                <a:srgbClr val="BF8E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6555711" y="2573116"/>
            <a:ext cx="233400" cy="0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6555711" y="3054654"/>
            <a:ext cx="233400" cy="0"/>
          </a:xfrm>
          <a:prstGeom prst="straightConnector1">
            <a:avLst/>
          </a:prstGeom>
          <a:noFill/>
          <a:ln w="38100" cap="flat" cmpd="sng">
            <a:solidFill>
              <a:srgbClr val="BF8E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61" y="2910270"/>
            <a:ext cx="5371200" cy="199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84B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画面に合わせる (16:9)</PresentationFormat>
  <Slides>45</Slides>
  <Notes>45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Material</vt:lpstr>
      <vt:lpstr>統計的因果推論 から、  CausalML まで走り抜けるスライド</vt:lpstr>
      <vt:lpstr>前置き  &amp;  免責</vt:lpstr>
      <vt:lpstr>統計的因果推論（ざっくり）</vt:lpstr>
      <vt:lpstr>モチベーション　- 因果効果を知りたい -</vt:lpstr>
      <vt:lpstr>因果の定義　- ルービンの反実仮想 -</vt:lpstr>
      <vt:lpstr>すべてのパターンは観測できない</vt:lpstr>
      <vt:lpstr>因果効果の定義　- 平均処置効果（ATE） -  </vt:lpstr>
      <vt:lpstr>観測できずに一部が欠測している  </vt:lpstr>
      <vt:lpstr>推定が一致しないケース</vt:lpstr>
      <vt:lpstr>推定が一致しないケース</vt:lpstr>
      <vt:lpstr>処置群と対照群の間に、Yに影響を与える偏りがある</vt:lpstr>
      <vt:lpstr>何らかの対処 が必要</vt:lpstr>
      <vt:lpstr>ランダム化比較試験（RCT）</vt:lpstr>
      <vt:lpstr>介入以外の影響を取り除く</vt:lpstr>
      <vt:lpstr>やったかッ！？</vt:lpstr>
      <vt:lpstr>終われなかった</vt:lpstr>
      <vt:lpstr>2. 線形回帰　- 交絡変数をコントロールする -</vt:lpstr>
      <vt:lpstr>線形モデリング難しすぎ問題</vt:lpstr>
      <vt:lpstr>まだ厳しい</vt:lpstr>
      <vt:lpstr>3. 傾向スコア</vt:lpstr>
      <vt:lpstr>傾向スコアの求め方</vt:lpstr>
      <vt:lpstr>IPW推定量を用いた手法</vt:lpstr>
      <vt:lpstr>疑似的なRCTに帰着</vt:lpstr>
      <vt:lpstr>やったかッ！？！！</vt:lpstr>
      <vt:lpstr>終われなかった</vt:lpstr>
      <vt:lpstr>II.  機械学習の導入</vt:lpstr>
      <vt:lpstr>Uplift Modeling　- 機械学習を利用する -</vt:lpstr>
      <vt:lpstr>4. Uplift Modeling　- Meta-Learner -</vt:lpstr>
      <vt:lpstr>T-Leaner の学習</vt:lpstr>
      <vt:lpstr>5. Uplift Modeling　- Uplift Tree  (Uplift Decision Tree) -</vt:lpstr>
      <vt:lpstr>情報量 (divergence) について</vt:lpstr>
      <vt:lpstr>不純度を減少 のイメージ（通常の決定木）</vt:lpstr>
      <vt:lpstr>情報量を増加 のイメージ（今回のケース）</vt:lpstr>
      <vt:lpstr>情報量の変化量</vt:lpstr>
      <vt:lpstr>性能評価の指標: AUUC (Area Under the Uplift Curve)</vt:lpstr>
      <vt:lpstr>6. Causal ML　- 今回のゴール -</vt:lpstr>
      <vt:lpstr>III.  比較検証</vt:lpstr>
      <vt:lpstr>傾向スコア と Uplift Modeling を比較検証</vt:lpstr>
      <vt:lpstr>使用データの変数</vt:lpstr>
      <vt:lpstr>検証 1 - 1. アプリ利用時間</vt:lpstr>
      <vt:lpstr>検証 1 - 2. アプリ利用時間のATE</vt:lpstr>
      <vt:lpstr>検証 2 - 1. アプリ利用有無</vt:lpstr>
      <vt:lpstr>検証 2 - 2. アプリ利用有無のATE</vt:lpstr>
      <vt:lpstr>まとめ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統計的因果推論 から、  CausalML まで走り抜けるスライド</dc:title>
  <cp:revision>109</cp:revision>
  <dcterms:modified xsi:type="dcterms:W3CDTF">2019-12-03T15:25:41Z</dcterms:modified>
</cp:coreProperties>
</file>