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73" r:id="rId2"/>
    <p:sldId id="256" r:id="rId3"/>
    <p:sldId id="261" r:id="rId4"/>
    <p:sldId id="258" r:id="rId5"/>
    <p:sldId id="259" r:id="rId6"/>
    <p:sldId id="280" r:id="rId7"/>
    <p:sldId id="281" r:id="rId8"/>
    <p:sldId id="282" r:id="rId9"/>
    <p:sldId id="279" r:id="rId10"/>
    <p:sldId id="269" r:id="rId11"/>
    <p:sldId id="284" r:id="rId12"/>
    <p:sldId id="285" r:id="rId13"/>
    <p:sldId id="276" r:id="rId14"/>
    <p:sldId id="275" r:id="rId15"/>
    <p:sldId id="264" r:id="rId16"/>
    <p:sldId id="265" r:id="rId17"/>
    <p:sldId id="263" r:id="rId18"/>
    <p:sldId id="266" r:id="rId19"/>
    <p:sldId id="267" r:id="rId20"/>
    <p:sldId id="268" r:id="rId21"/>
    <p:sldId id="270" r:id="rId22"/>
    <p:sldId id="272" r:id="rId23"/>
    <p:sldId id="274" r:id="rId24"/>
    <p:sldId id="262" r:id="rId25"/>
    <p:sldId id="277" r:id="rId26"/>
    <p:sldId id="283" r:id="rId27"/>
    <p:sldId id="278"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94000212-9BF4-40DE-BE51-0DD0D6B33CA5}">
          <p14:sldIdLst>
            <p14:sldId id="273"/>
            <p14:sldId id="256"/>
            <p14:sldId id="261"/>
            <p14:sldId id="258"/>
            <p14:sldId id="259"/>
            <p14:sldId id="280"/>
            <p14:sldId id="281"/>
            <p14:sldId id="282"/>
            <p14:sldId id="279"/>
            <p14:sldId id="269"/>
            <p14:sldId id="284"/>
            <p14:sldId id="285"/>
            <p14:sldId id="276"/>
            <p14:sldId id="275"/>
            <p14:sldId id="264"/>
            <p14:sldId id="265"/>
            <p14:sldId id="263"/>
            <p14:sldId id="266"/>
            <p14:sldId id="267"/>
            <p14:sldId id="268"/>
            <p14:sldId id="270"/>
            <p14:sldId id="272"/>
            <p14:sldId id="274"/>
            <p14:sldId id="262"/>
            <p14:sldId id="277"/>
            <p14:sldId id="283"/>
            <p14:sldId id="278"/>
          </p14:sldIdLst>
        </p14:section>
      </p14:sectionLst>
    </p:ex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68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71C5DB-A421-4E57-B28B-09E53AD13B70}" type="datetimeFigureOut">
              <a:rPr lang="en-US" smtClean="0"/>
              <a:t>2/26/2016</a:t>
            </a:fld>
            <a:endParaRPr 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AA2658-6206-454A-AEAA-77FAAF8C0D16}" type="slidenum">
              <a:rPr lang="en-US" smtClean="0"/>
              <a:t>‹#›</a:t>
            </a:fld>
            <a:endParaRPr lang="en-US"/>
          </a:p>
        </p:txBody>
      </p:sp>
    </p:spTree>
    <p:extLst>
      <p:ext uri="{BB962C8B-B14F-4D97-AF65-F5344CB8AC3E}">
        <p14:creationId xmlns:p14="http://schemas.microsoft.com/office/powerpoint/2010/main" val="26009315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0CAA2658-6206-454A-AEAA-77FAAF8C0D16}" type="slidenum">
              <a:rPr lang="en-US" smtClean="0"/>
              <a:t>2</a:t>
            </a:fld>
            <a:endParaRPr lang="en-US"/>
          </a:p>
        </p:txBody>
      </p:sp>
    </p:spTree>
    <p:extLst>
      <p:ext uri="{BB962C8B-B14F-4D97-AF65-F5344CB8AC3E}">
        <p14:creationId xmlns:p14="http://schemas.microsoft.com/office/powerpoint/2010/main" val="31474220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mtClean="0"/>
              <a:t>3 balls, problems to solutions</a:t>
            </a:r>
            <a:endParaRPr lang="en-US" dirty="0"/>
          </a:p>
        </p:txBody>
      </p:sp>
      <p:sp>
        <p:nvSpPr>
          <p:cNvPr id="4" name="灯片编号占位符 3"/>
          <p:cNvSpPr>
            <a:spLocks noGrp="1"/>
          </p:cNvSpPr>
          <p:nvPr>
            <p:ph type="sldNum" sz="quarter" idx="10"/>
          </p:nvPr>
        </p:nvSpPr>
        <p:spPr/>
        <p:txBody>
          <a:bodyPr/>
          <a:lstStyle/>
          <a:p>
            <a:fld id="{0CAA2658-6206-454A-AEAA-77FAAF8C0D16}" type="slidenum">
              <a:rPr lang="en-US" smtClean="0"/>
              <a:t>4</a:t>
            </a:fld>
            <a:endParaRPr lang="en-US"/>
          </a:p>
        </p:txBody>
      </p:sp>
    </p:spTree>
    <p:extLst>
      <p:ext uri="{BB962C8B-B14F-4D97-AF65-F5344CB8AC3E}">
        <p14:creationId xmlns:p14="http://schemas.microsoft.com/office/powerpoint/2010/main" val="8170251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Pointer, object,</a:t>
            </a:r>
            <a:r>
              <a:rPr lang="en-US" altLang="zh-CN" baseline="0" dirty="0" smtClean="0"/>
              <a:t> general type, macro, meta, interface, rec, </a:t>
            </a:r>
            <a:endParaRPr lang="en-US" dirty="0"/>
          </a:p>
        </p:txBody>
      </p:sp>
      <p:sp>
        <p:nvSpPr>
          <p:cNvPr id="4" name="灯片编号占位符 3"/>
          <p:cNvSpPr>
            <a:spLocks noGrp="1"/>
          </p:cNvSpPr>
          <p:nvPr>
            <p:ph type="sldNum" sz="quarter" idx="10"/>
          </p:nvPr>
        </p:nvSpPr>
        <p:spPr/>
        <p:txBody>
          <a:bodyPr/>
          <a:lstStyle/>
          <a:p>
            <a:fld id="{0CAA2658-6206-454A-AEAA-77FAAF8C0D16}" type="slidenum">
              <a:rPr lang="en-US" smtClean="0"/>
              <a:t>11</a:t>
            </a:fld>
            <a:endParaRPr lang="en-US"/>
          </a:p>
        </p:txBody>
      </p:sp>
    </p:spTree>
    <p:extLst>
      <p:ext uri="{BB962C8B-B14F-4D97-AF65-F5344CB8AC3E}">
        <p14:creationId xmlns:p14="http://schemas.microsoft.com/office/powerpoint/2010/main" val="4292418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Horizontal Separation, </a:t>
            </a:r>
            <a:r>
              <a:rPr lang="en-US" sz="1200" b="0" i="0" kern="1200" baseline="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Presentation Layer, Business Layer, Resource Access Layer)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Vertical Separation,</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Aspect Separation</a:t>
            </a:r>
          </a:p>
        </p:txBody>
      </p:sp>
      <p:sp>
        <p:nvSpPr>
          <p:cNvPr id="4" name="灯片编号占位符 3"/>
          <p:cNvSpPr>
            <a:spLocks noGrp="1"/>
          </p:cNvSpPr>
          <p:nvPr>
            <p:ph type="sldNum" sz="quarter" idx="10"/>
          </p:nvPr>
        </p:nvSpPr>
        <p:spPr/>
        <p:txBody>
          <a:bodyPr/>
          <a:lstStyle/>
          <a:p>
            <a:fld id="{0CAA2658-6206-454A-AEAA-77FAAF8C0D16}" type="slidenum">
              <a:rPr lang="en-US" smtClean="0"/>
              <a:t>12</a:t>
            </a:fld>
            <a:endParaRPr lang="en-US"/>
          </a:p>
        </p:txBody>
      </p:sp>
    </p:spTree>
    <p:extLst>
      <p:ext uri="{BB962C8B-B14F-4D97-AF65-F5344CB8AC3E}">
        <p14:creationId xmlns:p14="http://schemas.microsoft.com/office/powerpoint/2010/main" val="38065944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0CAA2658-6206-454A-AEAA-77FAAF8C0D16}" type="slidenum">
              <a:rPr lang="en-US" smtClean="0"/>
              <a:t>15</a:t>
            </a:fld>
            <a:endParaRPr lang="en-US"/>
          </a:p>
        </p:txBody>
      </p:sp>
    </p:spTree>
    <p:extLst>
      <p:ext uri="{BB962C8B-B14F-4D97-AF65-F5344CB8AC3E}">
        <p14:creationId xmlns:p14="http://schemas.microsoft.com/office/powerpoint/2010/main" val="10093566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数牌，投标</a:t>
            </a:r>
            <a:endParaRPr lang="en-US" dirty="0"/>
          </a:p>
        </p:txBody>
      </p:sp>
      <p:sp>
        <p:nvSpPr>
          <p:cNvPr id="4" name="灯片编号占位符 3"/>
          <p:cNvSpPr>
            <a:spLocks noGrp="1"/>
          </p:cNvSpPr>
          <p:nvPr>
            <p:ph type="sldNum" sz="quarter" idx="10"/>
          </p:nvPr>
        </p:nvSpPr>
        <p:spPr/>
        <p:txBody>
          <a:bodyPr/>
          <a:lstStyle/>
          <a:p>
            <a:fld id="{0CAA2658-6206-454A-AEAA-77FAAF8C0D16}" type="slidenum">
              <a:rPr lang="en-US" smtClean="0"/>
              <a:t>18</a:t>
            </a:fld>
            <a:endParaRPr lang="en-US"/>
          </a:p>
        </p:txBody>
      </p:sp>
    </p:spTree>
    <p:extLst>
      <p:ext uri="{BB962C8B-B14F-4D97-AF65-F5344CB8AC3E}">
        <p14:creationId xmlns:p14="http://schemas.microsoft.com/office/powerpoint/2010/main" val="39530148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对象是数据中以方法的形式包含了过程，闭包是在过程中以环境的形式包含了数据</a:t>
            </a:r>
            <a:endParaRPr lang="en-US" dirty="0"/>
          </a:p>
        </p:txBody>
      </p:sp>
      <p:sp>
        <p:nvSpPr>
          <p:cNvPr id="4" name="灯片编号占位符 3"/>
          <p:cNvSpPr>
            <a:spLocks noGrp="1"/>
          </p:cNvSpPr>
          <p:nvPr>
            <p:ph type="sldNum" sz="quarter" idx="10"/>
          </p:nvPr>
        </p:nvSpPr>
        <p:spPr/>
        <p:txBody>
          <a:bodyPr/>
          <a:lstStyle/>
          <a:p>
            <a:fld id="{0CAA2658-6206-454A-AEAA-77FAAF8C0D16}" type="slidenum">
              <a:rPr lang="en-US" smtClean="0"/>
              <a:t>23</a:t>
            </a:fld>
            <a:endParaRPr lang="en-US"/>
          </a:p>
        </p:txBody>
      </p:sp>
    </p:spTree>
    <p:extLst>
      <p:ext uri="{BB962C8B-B14F-4D97-AF65-F5344CB8AC3E}">
        <p14:creationId xmlns:p14="http://schemas.microsoft.com/office/powerpoint/2010/main" val="35548220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愿望，能力，可行性</a:t>
            </a:r>
            <a:endParaRPr lang="en-US" altLang="zh-CN" dirty="0" smtClean="0"/>
          </a:p>
          <a:p>
            <a:endParaRPr lang="en-US" dirty="0"/>
          </a:p>
        </p:txBody>
      </p:sp>
      <p:sp>
        <p:nvSpPr>
          <p:cNvPr id="4" name="灯片编号占位符 3"/>
          <p:cNvSpPr>
            <a:spLocks noGrp="1"/>
          </p:cNvSpPr>
          <p:nvPr>
            <p:ph type="sldNum" sz="quarter" idx="10"/>
          </p:nvPr>
        </p:nvSpPr>
        <p:spPr/>
        <p:txBody>
          <a:bodyPr/>
          <a:lstStyle/>
          <a:p>
            <a:fld id="{0CAA2658-6206-454A-AEAA-77FAAF8C0D16}" type="slidenum">
              <a:rPr lang="en-US" smtClean="0"/>
              <a:t>26</a:t>
            </a:fld>
            <a:endParaRPr lang="en-US"/>
          </a:p>
        </p:txBody>
      </p:sp>
    </p:spTree>
    <p:extLst>
      <p:ext uri="{BB962C8B-B14F-4D97-AF65-F5344CB8AC3E}">
        <p14:creationId xmlns:p14="http://schemas.microsoft.com/office/powerpoint/2010/main" val="17314696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Html,</a:t>
            </a:r>
            <a:r>
              <a:rPr lang="en-US" altLang="zh-CN" baseline="0" dirty="0" smtClean="0"/>
              <a:t> css, jade, Expression, make file, spring xml, </a:t>
            </a:r>
            <a:endParaRPr lang="en-US" dirty="0"/>
          </a:p>
        </p:txBody>
      </p:sp>
      <p:sp>
        <p:nvSpPr>
          <p:cNvPr id="4" name="灯片编号占位符 3"/>
          <p:cNvSpPr>
            <a:spLocks noGrp="1"/>
          </p:cNvSpPr>
          <p:nvPr>
            <p:ph type="sldNum" sz="quarter" idx="10"/>
          </p:nvPr>
        </p:nvSpPr>
        <p:spPr/>
        <p:txBody>
          <a:bodyPr/>
          <a:lstStyle/>
          <a:p>
            <a:fld id="{0CAA2658-6206-454A-AEAA-77FAAF8C0D16}" type="slidenum">
              <a:rPr lang="en-US" smtClean="0"/>
              <a:t>27</a:t>
            </a:fld>
            <a:endParaRPr lang="en-US"/>
          </a:p>
        </p:txBody>
      </p:sp>
    </p:spTree>
    <p:extLst>
      <p:ext uri="{BB962C8B-B14F-4D97-AF65-F5344CB8AC3E}">
        <p14:creationId xmlns:p14="http://schemas.microsoft.com/office/powerpoint/2010/main" val="37008629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a:p>
        </p:txBody>
      </p:sp>
      <p:sp>
        <p:nvSpPr>
          <p:cNvPr id="4" name="日期占位符 3"/>
          <p:cNvSpPr>
            <a:spLocks noGrp="1"/>
          </p:cNvSpPr>
          <p:nvPr>
            <p:ph type="dt" sz="half" idx="10"/>
          </p:nvPr>
        </p:nvSpPr>
        <p:spPr/>
        <p:txBody>
          <a:bodyPr/>
          <a:lstStyle/>
          <a:p>
            <a:fld id="{4256F8EF-5E69-4539-9C43-C3602709DB69}" type="datetimeFigureOut">
              <a:rPr lang="en-US" smtClean="0"/>
              <a:t>2/26/2016</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B77B843E-A8EE-4D45-8633-A386776A5823}" type="slidenum">
              <a:rPr lang="en-US" smtClean="0"/>
              <a:t>‹#›</a:t>
            </a:fld>
            <a:endParaRPr lang="en-US"/>
          </a:p>
        </p:txBody>
      </p:sp>
    </p:spTree>
    <p:extLst>
      <p:ext uri="{BB962C8B-B14F-4D97-AF65-F5344CB8AC3E}">
        <p14:creationId xmlns:p14="http://schemas.microsoft.com/office/powerpoint/2010/main" val="172980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4256F8EF-5E69-4539-9C43-C3602709DB69}" type="datetimeFigureOut">
              <a:rPr lang="en-US" smtClean="0"/>
              <a:t>2/26/2016</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B77B843E-A8EE-4D45-8633-A386776A5823}" type="slidenum">
              <a:rPr lang="en-US" smtClean="0"/>
              <a:t>‹#›</a:t>
            </a:fld>
            <a:endParaRPr lang="en-US"/>
          </a:p>
        </p:txBody>
      </p:sp>
    </p:spTree>
    <p:extLst>
      <p:ext uri="{BB962C8B-B14F-4D97-AF65-F5344CB8AC3E}">
        <p14:creationId xmlns:p14="http://schemas.microsoft.com/office/powerpoint/2010/main" val="1773885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4256F8EF-5E69-4539-9C43-C3602709DB69}" type="datetimeFigureOut">
              <a:rPr lang="en-US" smtClean="0"/>
              <a:t>2/26/2016</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B77B843E-A8EE-4D45-8633-A386776A5823}" type="slidenum">
              <a:rPr lang="en-US" smtClean="0"/>
              <a:t>‹#›</a:t>
            </a:fld>
            <a:endParaRPr lang="en-US"/>
          </a:p>
        </p:txBody>
      </p:sp>
    </p:spTree>
    <p:extLst>
      <p:ext uri="{BB962C8B-B14F-4D97-AF65-F5344CB8AC3E}">
        <p14:creationId xmlns:p14="http://schemas.microsoft.com/office/powerpoint/2010/main" val="4059880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4256F8EF-5E69-4539-9C43-C3602709DB69}" type="datetimeFigureOut">
              <a:rPr lang="en-US" smtClean="0"/>
              <a:t>2/26/2016</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B77B843E-A8EE-4D45-8633-A386776A5823}" type="slidenum">
              <a:rPr lang="en-US" smtClean="0"/>
              <a:t>‹#›</a:t>
            </a:fld>
            <a:endParaRPr lang="en-US"/>
          </a:p>
        </p:txBody>
      </p:sp>
    </p:spTree>
    <p:extLst>
      <p:ext uri="{BB962C8B-B14F-4D97-AF65-F5344CB8AC3E}">
        <p14:creationId xmlns:p14="http://schemas.microsoft.com/office/powerpoint/2010/main" val="3940311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4256F8EF-5E69-4539-9C43-C3602709DB69}" type="datetimeFigureOut">
              <a:rPr lang="en-US" smtClean="0"/>
              <a:t>2/26/2016</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B77B843E-A8EE-4D45-8633-A386776A5823}" type="slidenum">
              <a:rPr lang="en-US" smtClean="0"/>
              <a:t>‹#›</a:t>
            </a:fld>
            <a:endParaRPr lang="en-US"/>
          </a:p>
        </p:txBody>
      </p:sp>
    </p:spTree>
    <p:extLst>
      <p:ext uri="{BB962C8B-B14F-4D97-AF65-F5344CB8AC3E}">
        <p14:creationId xmlns:p14="http://schemas.microsoft.com/office/powerpoint/2010/main" val="3673662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p>
            <a:fld id="{4256F8EF-5E69-4539-9C43-C3602709DB69}" type="datetimeFigureOut">
              <a:rPr lang="en-US" smtClean="0"/>
              <a:t>2/26/2016</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B77B843E-A8EE-4D45-8633-A386776A5823}" type="slidenum">
              <a:rPr lang="en-US" smtClean="0"/>
              <a:t>‹#›</a:t>
            </a:fld>
            <a:endParaRPr lang="en-US"/>
          </a:p>
        </p:txBody>
      </p:sp>
    </p:spTree>
    <p:extLst>
      <p:ext uri="{BB962C8B-B14F-4D97-AF65-F5344CB8AC3E}">
        <p14:creationId xmlns:p14="http://schemas.microsoft.com/office/powerpoint/2010/main" val="666077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6"/>
          <p:cNvSpPr>
            <a:spLocks noGrp="1"/>
          </p:cNvSpPr>
          <p:nvPr>
            <p:ph type="dt" sz="half" idx="10"/>
          </p:nvPr>
        </p:nvSpPr>
        <p:spPr/>
        <p:txBody>
          <a:bodyPr/>
          <a:lstStyle/>
          <a:p>
            <a:fld id="{4256F8EF-5E69-4539-9C43-C3602709DB69}" type="datetimeFigureOut">
              <a:rPr lang="en-US" smtClean="0"/>
              <a:t>2/26/2016</a:t>
            </a:fld>
            <a:endParaRPr lang="en-US"/>
          </a:p>
        </p:txBody>
      </p:sp>
      <p:sp>
        <p:nvSpPr>
          <p:cNvPr id="8" name="页脚占位符 7"/>
          <p:cNvSpPr>
            <a:spLocks noGrp="1"/>
          </p:cNvSpPr>
          <p:nvPr>
            <p:ph type="ftr" sz="quarter" idx="11"/>
          </p:nvPr>
        </p:nvSpPr>
        <p:spPr/>
        <p:txBody>
          <a:bodyPr/>
          <a:lstStyle/>
          <a:p>
            <a:endParaRPr lang="en-US"/>
          </a:p>
        </p:txBody>
      </p:sp>
      <p:sp>
        <p:nvSpPr>
          <p:cNvPr id="9" name="灯片编号占位符 8"/>
          <p:cNvSpPr>
            <a:spLocks noGrp="1"/>
          </p:cNvSpPr>
          <p:nvPr>
            <p:ph type="sldNum" sz="quarter" idx="12"/>
          </p:nvPr>
        </p:nvSpPr>
        <p:spPr/>
        <p:txBody>
          <a:bodyPr/>
          <a:lstStyle/>
          <a:p>
            <a:fld id="{B77B843E-A8EE-4D45-8633-A386776A5823}" type="slidenum">
              <a:rPr lang="en-US" smtClean="0"/>
              <a:t>‹#›</a:t>
            </a:fld>
            <a:endParaRPr lang="en-US"/>
          </a:p>
        </p:txBody>
      </p:sp>
    </p:spTree>
    <p:extLst>
      <p:ext uri="{BB962C8B-B14F-4D97-AF65-F5344CB8AC3E}">
        <p14:creationId xmlns:p14="http://schemas.microsoft.com/office/powerpoint/2010/main" val="1731276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p>
            <a:fld id="{4256F8EF-5E69-4539-9C43-C3602709DB69}" type="datetimeFigureOut">
              <a:rPr lang="en-US" smtClean="0"/>
              <a:t>2/26/2016</a:t>
            </a:fld>
            <a:endParaRPr lang="en-US"/>
          </a:p>
        </p:txBody>
      </p:sp>
      <p:sp>
        <p:nvSpPr>
          <p:cNvPr id="4" name="页脚占位符 3"/>
          <p:cNvSpPr>
            <a:spLocks noGrp="1"/>
          </p:cNvSpPr>
          <p:nvPr>
            <p:ph type="ftr" sz="quarter" idx="11"/>
          </p:nvPr>
        </p:nvSpPr>
        <p:spPr/>
        <p:txBody>
          <a:bodyPr/>
          <a:lstStyle/>
          <a:p>
            <a:endParaRPr lang="en-US"/>
          </a:p>
        </p:txBody>
      </p:sp>
      <p:sp>
        <p:nvSpPr>
          <p:cNvPr id="5" name="灯片编号占位符 4"/>
          <p:cNvSpPr>
            <a:spLocks noGrp="1"/>
          </p:cNvSpPr>
          <p:nvPr>
            <p:ph type="sldNum" sz="quarter" idx="12"/>
          </p:nvPr>
        </p:nvSpPr>
        <p:spPr/>
        <p:txBody>
          <a:bodyPr/>
          <a:lstStyle/>
          <a:p>
            <a:fld id="{B77B843E-A8EE-4D45-8633-A386776A5823}" type="slidenum">
              <a:rPr lang="en-US" smtClean="0"/>
              <a:t>‹#›</a:t>
            </a:fld>
            <a:endParaRPr lang="en-US"/>
          </a:p>
        </p:txBody>
      </p:sp>
    </p:spTree>
    <p:extLst>
      <p:ext uri="{BB962C8B-B14F-4D97-AF65-F5344CB8AC3E}">
        <p14:creationId xmlns:p14="http://schemas.microsoft.com/office/powerpoint/2010/main" val="3969475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256F8EF-5E69-4539-9C43-C3602709DB69}" type="datetimeFigureOut">
              <a:rPr lang="en-US" smtClean="0"/>
              <a:t>2/26/2016</a:t>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B77B843E-A8EE-4D45-8633-A386776A5823}" type="slidenum">
              <a:rPr lang="en-US" smtClean="0"/>
              <a:t>‹#›</a:t>
            </a:fld>
            <a:endParaRPr lang="en-US"/>
          </a:p>
        </p:txBody>
      </p:sp>
    </p:spTree>
    <p:extLst>
      <p:ext uri="{BB962C8B-B14F-4D97-AF65-F5344CB8AC3E}">
        <p14:creationId xmlns:p14="http://schemas.microsoft.com/office/powerpoint/2010/main" val="3761325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256F8EF-5E69-4539-9C43-C3602709DB69}" type="datetimeFigureOut">
              <a:rPr lang="en-US" smtClean="0"/>
              <a:t>2/26/2016</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B77B843E-A8EE-4D45-8633-A386776A5823}" type="slidenum">
              <a:rPr lang="en-US" smtClean="0"/>
              <a:t>‹#›</a:t>
            </a:fld>
            <a:endParaRPr lang="en-US"/>
          </a:p>
        </p:txBody>
      </p:sp>
    </p:spTree>
    <p:extLst>
      <p:ext uri="{BB962C8B-B14F-4D97-AF65-F5344CB8AC3E}">
        <p14:creationId xmlns:p14="http://schemas.microsoft.com/office/powerpoint/2010/main" val="4262748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256F8EF-5E69-4539-9C43-C3602709DB69}" type="datetimeFigureOut">
              <a:rPr lang="en-US" smtClean="0"/>
              <a:t>2/26/2016</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B77B843E-A8EE-4D45-8633-A386776A5823}" type="slidenum">
              <a:rPr lang="en-US" smtClean="0"/>
              <a:t>‹#›</a:t>
            </a:fld>
            <a:endParaRPr lang="en-US"/>
          </a:p>
        </p:txBody>
      </p:sp>
    </p:spTree>
    <p:extLst>
      <p:ext uri="{BB962C8B-B14F-4D97-AF65-F5344CB8AC3E}">
        <p14:creationId xmlns:p14="http://schemas.microsoft.com/office/powerpoint/2010/main" val="3623429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56F8EF-5E69-4539-9C43-C3602709DB69}" type="datetimeFigureOut">
              <a:rPr lang="en-US" smtClean="0"/>
              <a:t>2/26/2016</a:t>
            </a:fld>
            <a:endParaRPr 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7B843E-A8EE-4D45-8633-A386776A5823}" type="slidenum">
              <a:rPr lang="en-US" smtClean="0"/>
              <a:t>‹#›</a:t>
            </a:fld>
            <a:endParaRPr lang="en-US"/>
          </a:p>
        </p:txBody>
      </p:sp>
    </p:spTree>
    <p:extLst>
      <p:ext uri="{BB962C8B-B14F-4D97-AF65-F5344CB8AC3E}">
        <p14:creationId xmlns:p14="http://schemas.microsoft.com/office/powerpoint/2010/main" val="40436397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t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133600" y="2667000"/>
            <a:ext cx="4800610" cy="830997"/>
          </a:xfrm>
          <a:prstGeom prst="rect">
            <a:avLst/>
          </a:prstGeom>
        </p:spPr>
        <p:txBody>
          <a:bodyPr wrap="none">
            <a:spAutoFit/>
          </a:bodyPr>
          <a:lstStyle/>
          <a:p>
            <a:r>
              <a:rPr lang="en-US" altLang="zh-CN" sz="4800" dirty="0" smtClean="0"/>
              <a:t>Abstract &amp; Pattern</a:t>
            </a:r>
            <a:endParaRPr lang="en-US" sz="4800" dirty="0"/>
          </a:p>
        </p:txBody>
      </p:sp>
    </p:spTree>
    <p:extLst>
      <p:ext uri="{BB962C8B-B14F-4D97-AF65-F5344CB8AC3E}">
        <p14:creationId xmlns:p14="http://schemas.microsoft.com/office/powerpoint/2010/main" val="4526717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Zhong\Desktop\circles.jpg"/>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3886200" y="914400"/>
            <a:ext cx="4419600" cy="331470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611646" y="4419600"/>
            <a:ext cx="5791200" cy="1754326"/>
          </a:xfrm>
          <a:prstGeom prst="rect">
            <a:avLst/>
          </a:prstGeom>
        </p:spPr>
        <p:txBody>
          <a:bodyPr wrap="square">
            <a:spAutoFit/>
          </a:bodyPr>
          <a:lstStyle/>
          <a:p>
            <a:r>
              <a:rPr lang="en-US" dirty="0"/>
              <a:t>Manifesto for Agile Software </a:t>
            </a:r>
            <a:r>
              <a:rPr lang="en-US" dirty="0" smtClean="0"/>
              <a:t>Development</a:t>
            </a:r>
          </a:p>
          <a:p>
            <a:endParaRPr lang="en-US" dirty="0" smtClean="0"/>
          </a:p>
          <a:p>
            <a:pPr marL="285750" indent="-285750">
              <a:buFont typeface="Arial" panose="020B0604020202020204" pitchFamily="34" charset="0"/>
              <a:buChar char="•"/>
            </a:pPr>
            <a:r>
              <a:rPr lang="en-US" dirty="0" smtClean="0"/>
              <a:t>Individuals and interactions over processes and tools</a:t>
            </a:r>
          </a:p>
          <a:p>
            <a:pPr marL="285750" indent="-285750">
              <a:buFont typeface="Arial" panose="020B0604020202020204" pitchFamily="34" charset="0"/>
              <a:buChar char="•"/>
            </a:pPr>
            <a:r>
              <a:rPr lang="en-US" dirty="0" smtClean="0"/>
              <a:t>Working </a:t>
            </a:r>
            <a:r>
              <a:rPr lang="en-US" dirty="0"/>
              <a:t>software over comprehensive </a:t>
            </a:r>
            <a:r>
              <a:rPr lang="en-US" dirty="0" smtClean="0"/>
              <a:t>documentation</a:t>
            </a:r>
          </a:p>
          <a:p>
            <a:pPr marL="285750" indent="-285750">
              <a:buFont typeface="Arial" panose="020B0604020202020204" pitchFamily="34" charset="0"/>
              <a:buChar char="•"/>
            </a:pPr>
            <a:r>
              <a:rPr lang="en-US" dirty="0" smtClean="0"/>
              <a:t>Customer </a:t>
            </a:r>
            <a:r>
              <a:rPr lang="en-US" dirty="0"/>
              <a:t>collaboration over contract </a:t>
            </a:r>
            <a:r>
              <a:rPr lang="en-US" dirty="0" smtClean="0"/>
              <a:t>negotiation</a:t>
            </a:r>
          </a:p>
          <a:p>
            <a:pPr marL="285750" indent="-285750">
              <a:buFont typeface="Arial" panose="020B0604020202020204" pitchFamily="34" charset="0"/>
              <a:buChar char="•"/>
            </a:pPr>
            <a:r>
              <a:rPr lang="en-US" dirty="0" smtClean="0"/>
              <a:t>Responding </a:t>
            </a:r>
            <a:r>
              <a:rPr lang="en-US" dirty="0"/>
              <a:t>to change over following a plan</a:t>
            </a:r>
          </a:p>
        </p:txBody>
      </p:sp>
    </p:spTree>
    <p:extLst>
      <p:ext uri="{BB962C8B-B14F-4D97-AF65-F5344CB8AC3E}">
        <p14:creationId xmlns:p14="http://schemas.microsoft.com/office/powerpoint/2010/main" val="40482766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7226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81000" y="3124200"/>
            <a:ext cx="8305800" cy="3262432"/>
          </a:xfrm>
          <a:prstGeom prst="rect">
            <a:avLst/>
          </a:prstGeom>
        </p:spPr>
        <p:txBody>
          <a:bodyPr wrap="square">
            <a:spAutoFit/>
          </a:bodyPr>
          <a:lstStyle/>
          <a:p>
            <a:r>
              <a:rPr lang="en-US" dirty="0"/>
              <a:t>Separation of concerns</a:t>
            </a:r>
          </a:p>
          <a:p>
            <a:endParaRPr lang="en-US" dirty="0"/>
          </a:p>
          <a:p>
            <a:r>
              <a:rPr lang="en-US" dirty="0"/>
              <a:t>In computer science, separation of concerns (SoC) is a design principle for separating a computer program into distinct sections, such that each section addresses a separate concern. A concern is a set of information that affects the code of a computer program. A concern can be as general as the details of the hardware the code is being optimized for, or as specific as the name of a class to instantiate. A program that embodies SoC well is called a modular program. Modularity, and hence separation of concerns, is achieved by encapsulating information inside a section of code that has a well-defined interface. Encapsulation is a means of information hiding. Layered designs in information systems are another embodiment of separation </a:t>
            </a:r>
            <a:r>
              <a:rPr lang="en-US" dirty="0" smtClean="0"/>
              <a:t>of concerns.</a:t>
            </a:r>
            <a:endParaRPr lang="en-US" dirty="0"/>
          </a:p>
          <a:p>
            <a:pPr algn="r"/>
            <a:r>
              <a:rPr lang="en-US" sz="800" dirty="0"/>
              <a:t>https://en.wikipedia.org/wiki/Separation_of_concerns#SoC_via_partial_classes_in_C.23</a:t>
            </a:r>
          </a:p>
        </p:txBody>
      </p:sp>
    </p:spTree>
    <p:extLst>
      <p:ext uri="{BB962C8B-B14F-4D97-AF65-F5344CB8AC3E}">
        <p14:creationId xmlns:p14="http://schemas.microsoft.com/office/powerpoint/2010/main" val="13455605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Zhong\Desktop\42.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5187" b="30375"/>
          <a:stretch/>
        </p:blipFill>
        <p:spPr bwMode="auto">
          <a:xfrm>
            <a:off x="152654" y="685800"/>
            <a:ext cx="6745287" cy="5303520"/>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5257800" y="990600"/>
            <a:ext cx="3507755" cy="369332"/>
          </a:xfrm>
          <a:prstGeom prst="rect">
            <a:avLst/>
          </a:prstGeom>
        </p:spPr>
        <p:txBody>
          <a:bodyPr wrap="none">
            <a:spAutoFit/>
          </a:bodyPr>
          <a:lstStyle/>
          <a:p>
            <a:r>
              <a:rPr lang="en-US" dirty="0"/>
              <a:t>Traditional Application Architecture</a:t>
            </a:r>
          </a:p>
        </p:txBody>
      </p:sp>
    </p:spTree>
    <p:extLst>
      <p:ext uri="{BB962C8B-B14F-4D97-AF65-F5344CB8AC3E}">
        <p14:creationId xmlns:p14="http://schemas.microsoft.com/office/powerpoint/2010/main" val="121541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Zhong\Desktop\app_cub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523999"/>
            <a:ext cx="5705476" cy="3438525"/>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1380875" y="1371600"/>
            <a:ext cx="1200650" cy="369332"/>
          </a:xfrm>
          <a:prstGeom prst="rect">
            <a:avLst/>
          </a:prstGeom>
        </p:spPr>
        <p:txBody>
          <a:bodyPr wrap="none">
            <a:spAutoFit/>
          </a:bodyPr>
          <a:lstStyle/>
          <a:p>
            <a:r>
              <a:rPr lang="en-US" dirty="0"/>
              <a:t>Scale Cube</a:t>
            </a:r>
          </a:p>
        </p:txBody>
      </p:sp>
      <p:sp>
        <p:nvSpPr>
          <p:cNvPr id="5" name="矩形 4"/>
          <p:cNvSpPr/>
          <p:nvPr/>
        </p:nvSpPr>
        <p:spPr>
          <a:xfrm>
            <a:off x="4419600" y="6477000"/>
            <a:ext cx="4572000" cy="215444"/>
          </a:xfrm>
          <a:prstGeom prst="rect">
            <a:avLst/>
          </a:prstGeom>
        </p:spPr>
        <p:txBody>
          <a:bodyPr>
            <a:spAutoFit/>
          </a:bodyPr>
          <a:lstStyle/>
          <a:p>
            <a:r>
              <a:rPr lang="en-US" sz="800" dirty="0"/>
              <a:t>http://akfpartners.com/techblog/2008/05/08/splitting-applications-or-services-for-scale/</a:t>
            </a:r>
          </a:p>
        </p:txBody>
      </p:sp>
    </p:spTree>
    <p:extLst>
      <p:ext uri="{BB962C8B-B14F-4D97-AF65-F5344CB8AC3E}">
        <p14:creationId xmlns:p14="http://schemas.microsoft.com/office/powerpoint/2010/main" val="31977692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81000" y="1981200"/>
            <a:ext cx="8382000" cy="2431435"/>
          </a:xfrm>
          <a:prstGeom prst="rect">
            <a:avLst/>
          </a:prstGeom>
        </p:spPr>
        <p:txBody>
          <a:bodyPr wrap="square">
            <a:spAutoFit/>
          </a:bodyPr>
          <a:lstStyle/>
          <a:p>
            <a:r>
              <a:rPr lang="en-US" dirty="0"/>
              <a:t>Software design pattern</a:t>
            </a:r>
          </a:p>
          <a:p>
            <a:endParaRPr lang="en-US" dirty="0"/>
          </a:p>
          <a:p>
            <a:r>
              <a:rPr lang="en-US" dirty="0"/>
              <a:t>In software engineering, a design pattern is a general reusable solution to a commonly occurring problem within a given context in software design. A design pattern is not a finished design that can be transformed directly into source or machine code. It is a description or template for how to solve a problem that can be used in many different situations. Patterns are formalized best practices that the programmer can use to solve common problems when designing an application or system. </a:t>
            </a:r>
            <a:endParaRPr lang="en-US" dirty="0" smtClean="0"/>
          </a:p>
          <a:p>
            <a:pPr algn="r"/>
            <a:r>
              <a:rPr lang="en-US" sz="800" dirty="0"/>
              <a:t>https://en.wikipedia.org/wiki/Software_design_pattern</a:t>
            </a:r>
          </a:p>
        </p:txBody>
      </p:sp>
    </p:spTree>
    <p:extLst>
      <p:ext uri="{BB962C8B-B14F-4D97-AF65-F5344CB8AC3E}">
        <p14:creationId xmlns:p14="http://schemas.microsoft.com/office/powerpoint/2010/main" val="2559536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57200" y="1524000"/>
            <a:ext cx="8229600" cy="2431435"/>
          </a:xfrm>
          <a:prstGeom prst="rect">
            <a:avLst/>
          </a:prstGeom>
        </p:spPr>
        <p:txBody>
          <a:bodyPr wrap="square">
            <a:spAutoFit/>
          </a:bodyPr>
          <a:lstStyle/>
          <a:p>
            <a:r>
              <a:rPr lang="en-US" dirty="0"/>
              <a:t>Dependency injection</a:t>
            </a:r>
          </a:p>
          <a:p>
            <a:endParaRPr lang="en-US" dirty="0"/>
          </a:p>
          <a:p>
            <a:r>
              <a:rPr lang="en-US" dirty="0"/>
              <a:t>In software engineering, dependency injection is a software design pattern that implements inversion of control for resolving dependencies. A dependency is an object that can be used (a service). An injection is the passing of a dependency to a dependent object (a client) that would use it. The service is made part of the client's state. Passing the service to the client, rather than allowing a client to build or find the service, is the fundamental requirement of the pattern.</a:t>
            </a:r>
          </a:p>
          <a:p>
            <a:pPr algn="r"/>
            <a:r>
              <a:rPr lang="en-US" sz="800" dirty="0"/>
              <a:t>https://en.wikipedia.org/wiki/Dependency_injection</a:t>
            </a:r>
          </a:p>
        </p:txBody>
      </p:sp>
    </p:spTree>
    <p:extLst>
      <p:ext uri="{BB962C8B-B14F-4D97-AF65-F5344CB8AC3E}">
        <p14:creationId xmlns:p14="http://schemas.microsoft.com/office/powerpoint/2010/main" val="6597451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81000" y="3810000"/>
            <a:ext cx="8382000" cy="1877437"/>
          </a:xfrm>
          <a:prstGeom prst="rect">
            <a:avLst/>
          </a:prstGeom>
        </p:spPr>
        <p:txBody>
          <a:bodyPr wrap="square">
            <a:spAutoFit/>
          </a:bodyPr>
          <a:lstStyle/>
          <a:p>
            <a:r>
              <a:rPr lang="en-US" dirty="0"/>
              <a:t>Specification pattern</a:t>
            </a:r>
          </a:p>
          <a:p>
            <a:endParaRPr lang="en-US" dirty="0"/>
          </a:p>
          <a:p>
            <a:r>
              <a:rPr lang="en-US" dirty="0"/>
              <a:t>In computer programming, the specification pattern is a particular software design pattern, whereby business rules can be recombined by chaining the business rules together using boolean logic. The pattern is frequently used in the context of domain-driven design.</a:t>
            </a:r>
          </a:p>
          <a:p>
            <a:pPr algn="r"/>
            <a:r>
              <a:rPr lang="en-US" sz="800" dirty="0" smtClean="0"/>
              <a:t>https</a:t>
            </a:r>
            <a:r>
              <a:rPr lang="en-US" sz="800" dirty="0"/>
              <a:t>://en.wikipedia.org/wiki/Specification_pattern</a:t>
            </a:r>
          </a:p>
        </p:txBody>
      </p:sp>
      <p:pic>
        <p:nvPicPr>
          <p:cNvPr id="1026" name="Picture 2" descr="C:\Users\Zhong\Desktop\Specification_UML_v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7080" y="609600"/>
            <a:ext cx="5153025" cy="3076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71568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62000" y="1859340"/>
            <a:ext cx="7848600" cy="1877437"/>
          </a:xfrm>
          <a:prstGeom prst="rect">
            <a:avLst/>
          </a:prstGeom>
        </p:spPr>
        <p:txBody>
          <a:bodyPr wrap="square">
            <a:spAutoFit/>
          </a:bodyPr>
          <a:lstStyle/>
          <a:p>
            <a:r>
              <a:rPr lang="en-US" dirty="0"/>
              <a:t>Lock</a:t>
            </a:r>
          </a:p>
          <a:p>
            <a:endParaRPr lang="en-US" dirty="0"/>
          </a:p>
          <a:p>
            <a:r>
              <a:rPr lang="en-US" dirty="0"/>
              <a:t>In computer science, a lock or mutex (from mutual exclusion) is a synchronization mechanism for enforcing limits on access to a resource in an environment where there are many threads of execution. A lock is designed to enforce a mutual exclusion concurrency control policy.</a:t>
            </a:r>
          </a:p>
          <a:p>
            <a:pPr algn="r"/>
            <a:r>
              <a:rPr lang="en-US" sz="800" dirty="0"/>
              <a:t>https://en.wikipedia.org/wiki/Lock_(computer_science)</a:t>
            </a:r>
          </a:p>
        </p:txBody>
      </p:sp>
    </p:spTree>
    <p:extLst>
      <p:ext uri="{BB962C8B-B14F-4D97-AF65-F5344CB8AC3E}">
        <p14:creationId xmlns:p14="http://schemas.microsoft.com/office/powerpoint/2010/main" val="33847213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Zhong\Desktop\500px-MVC-Process.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8755" y="762000"/>
            <a:ext cx="2962852" cy="3259137"/>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431630" y="3657600"/>
            <a:ext cx="8001000" cy="2154436"/>
          </a:xfrm>
          <a:prstGeom prst="rect">
            <a:avLst/>
          </a:prstGeom>
        </p:spPr>
        <p:txBody>
          <a:bodyPr wrap="square">
            <a:spAutoFit/>
          </a:bodyPr>
          <a:lstStyle/>
          <a:p>
            <a:r>
              <a:rPr lang="en-US" dirty="0"/>
              <a:t>Model–view–controller</a:t>
            </a:r>
          </a:p>
          <a:p>
            <a:endParaRPr lang="en-US" dirty="0"/>
          </a:p>
          <a:p>
            <a:r>
              <a:rPr lang="en-US" dirty="0"/>
              <a:t>Model–view–controller (MVC) is a software architectural pattern mostly (but not exclusively) for implementing user interfaces on computers. It divides a given software application into three interconnected parts, so as to separate internal representations of information from the ways that information is presented to or accepted from the user.</a:t>
            </a:r>
          </a:p>
          <a:p>
            <a:pPr algn="r"/>
            <a:r>
              <a:rPr lang="en-US" sz="800" dirty="0"/>
              <a:t>https://en.wikipedia.org/wiki/Model-view-controller</a:t>
            </a:r>
          </a:p>
        </p:txBody>
      </p:sp>
    </p:spTree>
    <p:extLst>
      <p:ext uri="{BB962C8B-B14F-4D97-AF65-F5344CB8AC3E}">
        <p14:creationId xmlns:p14="http://schemas.microsoft.com/office/powerpoint/2010/main" val="14732531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57200" y="1305342"/>
            <a:ext cx="8077200" cy="3539430"/>
          </a:xfrm>
          <a:prstGeom prst="rect">
            <a:avLst/>
          </a:prstGeom>
        </p:spPr>
        <p:txBody>
          <a:bodyPr wrap="square">
            <a:spAutoFit/>
          </a:bodyPr>
          <a:lstStyle/>
          <a:p>
            <a:r>
              <a:rPr lang="en-US" dirty="0"/>
              <a:t>The acts of the mind, wherein it exerts its power over simple ideas, are chiefly these three: </a:t>
            </a:r>
            <a:endParaRPr lang="en-US" dirty="0" smtClean="0"/>
          </a:p>
          <a:p>
            <a:endParaRPr lang="en-US" dirty="0" smtClean="0"/>
          </a:p>
          <a:p>
            <a:pPr marL="342900" indent="-342900">
              <a:buAutoNum type="arabicPeriod"/>
            </a:pPr>
            <a:r>
              <a:rPr lang="en-US" dirty="0" smtClean="0"/>
              <a:t>Combining </a:t>
            </a:r>
            <a:r>
              <a:rPr lang="en-US" dirty="0"/>
              <a:t>several simple ideas into one compound one, and thus all complex ideas are made. </a:t>
            </a:r>
            <a:endParaRPr lang="en-US" dirty="0" smtClean="0"/>
          </a:p>
          <a:p>
            <a:pPr marL="342900" indent="-342900">
              <a:buAutoNum type="arabicPeriod"/>
            </a:pPr>
            <a:r>
              <a:rPr lang="en-US" dirty="0" smtClean="0"/>
              <a:t>The </a:t>
            </a:r>
            <a:r>
              <a:rPr lang="en-US" dirty="0"/>
              <a:t>second is bringing two ideas, whether simple or complex, together, and setting them by one another so as to take a view of them at once, without uniting them into one, by which it gets all its ideas of relations</a:t>
            </a:r>
            <a:r>
              <a:rPr lang="en-US" dirty="0" smtClean="0"/>
              <a:t>.</a:t>
            </a:r>
          </a:p>
          <a:p>
            <a:pPr marL="342900" indent="-342900">
              <a:buAutoNum type="arabicPeriod"/>
            </a:pPr>
            <a:r>
              <a:rPr lang="en-US" dirty="0" smtClean="0"/>
              <a:t>The </a:t>
            </a:r>
            <a:r>
              <a:rPr lang="en-US" dirty="0"/>
              <a:t>third is separating them from all other ideas that accompany them in their real existence: this is called abstraction, and thus all its general ideas are made</a:t>
            </a:r>
            <a:r>
              <a:rPr lang="en-US" dirty="0" smtClean="0"/>
              <a:t>.</a:t>
            </a:r>
          </a:p>
          <a:p>
            <a:endParaRPr lang="en-US" dirty="0"/>
          </a:p>
          <a:p>
            <a:pPr algn="r"/>
            <a:r>
              <a:rPr lang="en-US" dirty="0"/>
              <a:t>John Locke, </a:t>
            </a:r>
            <a:r>
              <a:rPr lang="en-US" i="1" dirty="0"/>
              <a:t>An Essay Concerning Human Understanding</a:t>
            </a:r>
            <a:r>
              <a:rPr lang="en-US" dirty="0"/>
              <a:t> (1690</a:t>
            </a:r>
            <a:r>
              <a:rPr lang="en-US" dirty="0" smtClean="0"/>
              <a:t>)</a:t>
            </a:r>
          </a:p>
          <a:p>
            <a:pPr algn="r"/>
            <a:r>
              <a:rPr lang="en-US" sz="800" dirty="0"/>
              <a:t>https://mitpress.mit.edu/sicp/full-text/book/book-Z-H-9.html#%_chap_1</a:t>
            </a:r>
          </a:p>
        </p:txBody>
      </p:sp>
    </p:spTree>
    <p:extLst>
      <p:ext uri="{BB962C8B-B14F-4D97-AF65-F5344CB8AC3E}">
        <p14:creationId xmlns:p14="http://schemas.microsoft.com/office/powerpoint/2010/main" val="30170495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81000" y="3962400"/>
            <a:ext cx="8305800" cy="2431435"/>
          </a:xfrm>
          <a:prstGeom prst="rect">
            <a:avLst/>
          </a:prstGeom>
        </p:spPr>
        <p:txBody>
          <a:bodyPr wrap="square">
            <a:spAutoFit/>
          </a:bodyPr>
          <a:lstStyle/>
          <a:p>
            <a:r>
              <a:rPr lang="en-US" dirty="0"/>
              <a:t>Generic programming</a:t>
            </a:r>
          </a:p>
          <a:p>
            <a:endParaRPr lang="en-US" dirty="0"/>
          </a:p>
          <a:p>
            <a:r>
              <a:rPr lang="en-US" dirty="0"/>
              <a:t>In the simplest definition, generic programming is a style of computer programming in which algorithms are written in terms of types to-be-specified-later that are then instantiated when needed for specific types provided as parameters. This approach, pioneered by ML in 1973, permits writing common functions or types that differ only in the set of types on which they operate when used, thus reducing duplication. </a:t>
            </a:r>
            <a:endParaRPr lang="en-US" dirty="0" smtClean="0"/>
          </a:p>
          <a:p>
            <a:endParaRPr lang="en-US" dirty="0" smtClean="0"/>
          </a:p>
          <a:p>
            <a:pPr algn="r"/>
            <a:r>
              <a:rPr lang="en-US" sz="800" dirty="0" smtClean="0"/>
              <a:t>https</a:t>
            </a:r>
            <a:r>
              <a:rPr lang="en-US" sz="800" dirty="0"/>
              <a:t>://en.wikipedia.org/wiki/Generic_programming</a:t>
            </a:r>
          </a:p>
        </p:txBody>
      </p:sp>
    </p:spTree>
    <p:extLst>
      <p:ext uri="{BB962C8B-B14F-4D97-AF65-F5344CB8AC3E}">
        <p14:creationId xmlns:p14="http://schemas.microsoft.com/office/powerpoint/2010/main" val="18370414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33400" y="3276600"/>
            <a:ext cx="8077200" cy="2985433"/>
          </a:xfrm>
          <a:prstGeom prst="rect">
            <a:avLst/>
          </a:prstGeom>
        </p:spPr>
        <p:txBody>
          <a:bodyPr wrap="square">
            <a:spAutoFit/>
          </a:bodyPr>
          <a:lstStyle/>
          <a:p>
            <a:r>
              <a:rPr lang="en-US" dirty="0"/>
              <a:t>Finite-state machine</a:t>
            </a:r>
          </a:p>
          <a:p>
            <a:endParaRPr lang="en-US" dirty="0"/>
          </a:p>
          <a:p>
            <a:r>
              <a:rPr lang="en-US" dirty="0"/>
              <a:t>A finite-state machine (FSM) or finite-state </a:t>
            </a:r>
            <a:r>
              <a:rPr lang="en-US" dirty="0" smtClean="0"/>
              <a:t>automaton, </a:t>
            </a:r>
            <a:r>
              <a:rPr lang="en-US" dirty="0"/>
              <a:t>or simply a state machine, is a mathematical model of computation used to design both computer programs and sequential logic circuits. It is conceived as an abstract machine that can be in one of a finite number of states. The machine is in only one state at a time; the state it is in at any given time is called the current state. It can change from one state to another when initiated by a triggering event or condition; this is called a transition. A particular FSM is defined by a list of its states, and the triggering condition for each transition.</a:t>
            </a:r>
          </a:p>
          <a:p>
            <a:pPr algn="r"/>
            <a:r>
              <a:rPr lang="en-US" sz="800" dirty="0"/>
              <a:t>https://en.wikipedia.org/wiki/Finite-state_machine</a:t>
            </a:r>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685800"/>
            <a:ext cx="4948238" cy="28489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125956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Zhong\Desktop\318.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 t="5583" r="277" b="54432"/>
          <a:stretch/>
        </p:blipFill>
        <p:spPr bwMode="auto">
          <a:xfrm>
            <a:off x="2133600" y="304800"/>
            <a:ext cx="6858000" cy="3383280"/>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381000" y="3064365"/>
            <a:ext cx="8458200" cy="3539430"/>
          </a:xfrm>
          <a:prstGeom prst="rect">
            <a:avLst/>
          </a:prstGeom>
        </p:spPr>
        <p:txBody>
          <a:bodyPr wrap="square">
            <a:spAutoFit/>
          </a:bodyPr>
          <a:lstStyle/>
          <a:p>
            <a:r>
              <a:rPr lang="en-US" dirty="0"/>
              <a:t>Event</a:t>
            </a:r>
          </a:p>
          <a:p>
            <a:endParaRPr lang="en-US" dirty="0"/>
          </a:p>
          <a:p>
            <a:r>
              <a:rPr lang="en-US" dirty="0"/>
              <a:t>In computing, an event is an action or occurrence recognised by software that may be handled by the software. Computer events can be generated or triggered by the system, by the user or in other ways. Typically, events are handled synchronously with the program flow, that is, the software may have one or more dedicated places where events are handled, frequently an event loop. A source of events includes the user, who may interact with the software by way of, for example, keystrokes on the keyboard. Another source is a hardware device such as a timer. Software can also trigger its own set of events into the event loop, e.g. to communicate the completion of a task. Software that changes its behavior in response to events is said to be event-driven, often with the goal of being interactive.</a:t>
            </a:r>
          </a:p>
          <a:p>
            <a:pPr algn="r"/>
            <a:r>
              <a:rPr lang="en-US" sz="800" dirty="0"/>
              <a:t>https://en.wikipedia.org/wiki/Event_(computing)</a:t>
            </a:r>
          </a:p>
        </p:txBody>
      </p:sp>
    </p:spTree>
    <p:extLst>
      <p:ext uri="{BB962C8B-B14F-4D97-AF65-F5344CB8AC3E}">
        <p14:creationId xmlns:p14="http://schemas.microsoft.com/office/powerpoint/2010/main" val="11028211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04800" y="3352800"/>
            <a:ext cx="8382000" cy="2985433"/>
          </a:xfrm>
          <a:prstGeom prst="rect">
            <a:avLst/>
          </a:prstGeom>
        </p:spPr>
        <p:txBody>
          <a:bodyPr wrap="square">
            <a:spAutoFit/>
          </a:bodyPr>
          <a:lstStyle/>
          <a:p>
            <a:r>
              <a:rPr lang="en-US" dirty="0"/>
              <a:t>Closure</a:t>
            </a:r>
          </a:p>
          <a:p>
            <a:endParaRPr lang="en-US" dirty="0"/>
          </a:p>
          <a:p>
            <a:r>
              <a:rPr lang="en-US" dirty="0"/>
              <a:t>In programming languages, closures (also lexical closures or function closures) are a technique for implementing lexically scoped name binding in languages with first-class functions. Operationally, a closure is a record storing a function together with an environment: a mapping associating each free variable of the function (variables that are used locally, but defined in an enclosing scope) with the value or storage location to which the name was bound when the closure was created. A closure—unlike a plain function—allows the function to access those captured variables through the closure's reference to them, even when the function is invoked outside their scope.</a:t>
            </a:r>
          </a:p>
          <a:p>
            <a:pPr algn="r"/>
            <a:r>
              <a:rPr lang="en-US" sz="800" dirty="0"/>
              <a:t>https://en.wikipedia.org/wiki/Closure_(computer_programming)</a:t>
            </a:r>
          </a:p>
        </p:txBody>
      </p:sp>
    </p:spTree>
    <p:extLst>
      <p:ext uri="{BB962C8B-B14F-4D97-AF65-F5344CB8AC3E}">
        <p14:creationId xmlns:p14="http://schemas.microsoft.com/office/powerpoint/2010/main" val="25560721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Zhong\Desktop\DDD-Pattern-Language-Overview-sm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81000"/>
            <a:ext cx="6673850" cy="5988050"/>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1143000" y="1224409"/>
            <a:ext cx="2271135" cy="369332"/>
          </a:xfrm>
          <a:prstGeom prst="rect">
            <a:avLst/>
          </a:prstGeom>
        </p:spPr>
        <p:txBody>
          <a:bodyPr wrap="none">
            <a:spAutoFit/>
          </a:bodyPr>
          <a:lstStyle/>
          <a:p>
            <a:r>
              <a:rPr lang="en-US" dirty="0"/>
              <a:t>Domain Driven Design</a:t>
            </a:r>
          </a:p>
        </p:txBody>
      </p:sp>
    </p:spTree>
    <p:extLst>
      <p:ext uri="{BB962C8B-B14F-4D97-AF65-F5344CB8AC3E}">
        <p14:creationId xmlns:p14="http://schemas.microsoft.com/office/powerpoint/2010/main" val="15124976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810392"/>
            <a:ext cx="4762500" cy="3800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526239" y="2895600"/>
            <a:ext cx="4441591" cy="1600438"/>
          </a:xfrm>
          <a:prstGeom prst="rect">
            <a:avLst/>
          </a:prstGeom>
        </p:spPr>
        <p:txBody>
          <a:bodyPr wrap="square">
            <a:spAutoFit/>
          </a:bodyPr>
          <a:lstStyle/>
          <a:p>
            <a:r>
              <a:rPr lang="en-US" dirty="0"/>
              <a:t>Domain model</a:t>
            </a:r>
          </a:p>
          <a:p>
            <a:endParaRPr lang="en-US" dirty="0"/>
          </a:p>
          <a:p>
            <a:r>
              <a:rPr lang="en-US" dirty="0"/>
              <a:t>In software engineering a domain model is a conceptual model of the domain that incorporates both behavior and data.</a:t>
            </a:r>
          </a:p>
          <a:p>
            <a:pPr algn="r"/>
            <a:r>
              <a:rPr lang="en-US" sz="800" dirty="0"/>
              <a:t>https://en.wikipedia.org/wiki/Domain_model</a:t>
            </a:r>
          </a:p>
        </p:txBody>
      </p:sp>
      <p:sp>
        <p:nvSpPr>
          <p:cNvPr id="5" name="矩形 4"/>
          <p:cNvSpPr/>
          <p:nvPr/>
        </p:nvSpPr>
        <p:spPr>
          <a:xfrm>
            <a:off x="526240" y="4876800"/>
            <a:ext cx="7924800" cy="1600438"/>
          </a:xfrm>
          <a:prstGeom prst="rect">
            <a:avLst/>
          </a:prstGeom>
        </p:spPr>
        <p:txBody>
          <a:bodyPr wrap="square">
            <a:spAutoFit/>
          </a:bodyPr>
          <a:lstStyle/>
          <a:p>
            <a:r>
              <a:rPr lang="en-US" dirty="0"/>
              <a:t>Domain</a:t>
            </a:r>
          </a:p>
          <a:p>
            <a:endParaRPr lang="en-US" dirty="0"/>
          </a:p>
          <a:p>
            <a:r>
              <a:rPr lang="en-US" dirty="0"/>
              <a:t>A domain is a field of study that defines a set of common requirements, terminology, and functionality for any software program constructed to solve a problem in the area of computer programming, known as domain engineering.</a:t>
            </a:r>
          </a:p>
          <a:p>
            <a:pPr algn="r"/>
            <a:r>
              <a:rPr lang="en-US" sz="800" dirty="0"/>
              <a:t>https://en.wikipedia.org/wiki/Domain_(software_engineering)</a:t>
            </a:r>
          </a:p>
        </p:txBody>
      </p:sp>
    </p:spTree>
    <p:extLst>
      <p:ext uri="{BB962C8B-B14F-4D97-AF65-F5344CB8AC3E}">
        <p14:creationId xmlns:p14="http://schemas.microsoft.com/office/powerpoint/2010/main" val="15693186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l="10971" t="7657" r="22814" b="39371"/>
          <a:stretch/>
        </p:blipFill>
        <p:spPr>
          <a:xfrm>
            <a:off x="2133600" y="990600"/>
            <a:ext cx="4480560" cy="4480560"/>
          </a:xfrm>
          <a:prstGeom prst="rect">
            <a:avLst/>
          </a:prstGeom>
        </p:spPr>
      </p:pic>
      <p:sp>
        <p:nvSpPr>
          <p:cNvPr id="2" name="矩形 1"/>
          <p:cNvSpPr/>
          <p:nvPr/>
        </p:nvSpPr>
        <p:spPr>
          <a:xfrm>
            <a:off x="6400800" y="6096000"/>
            <a:ext cx="1997663" cy="215444"/>
          </a:xfrm>
          <a:prstGeom prst="rect">
            <a:avLst/>
          </a:prstGeom>
        </p:spPr>
        <p:txBody>
          <a:bodyPr wrap="none">
            <a:spAutoFit/>
          </a:bodyPr>
          <a:lstStyle/>
          <a:p>
            <a:r>
              <a:rPr lang="en-US" sz="800" dirty="0"/>
              <a:t>https://en.wikipedia.org/wiki/Alan_Cooper</a:t>
            </a:r>
          </a:p>
        </p:txBody>
      </p:sp>
    </p:spTree>
    <p:extLst>
      <p:ext uri="{BB962C8B-B14F-4D97-AF65-F5344CB8AC3E}">
        <p14:creationId xmlns:p14="http://schemas.microsoft.com/office/powerpoint/2010/main" val="19313105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04800" y="2057400"/>
            <a:ext cx="8458200" cy="4524315"/>
          </a:xfrm>
          <a:prstGeom prst="rect">
            <a:avLst/>
          </a:prstGeom>
        </p:spPr>
        <p:txBody>
          <a:bodyPr wrap="square">
            <a:spAutoFit/>
          </a:bodyPr>
          <a:lstStyle/>
          <a:p>
            <a:r>
              <a:rPr lang="en-US" dirty="0"/>
              <a:t>Domain-specific language</a:t>
            </a:r>
          </a:p>
          <a:p>
            <a:endParaRPr lang="en-US" dirty="0"/>
          </a:p>
          <a:p>
            <a:r>
              <a:rPr lang="en-US" dirty="0"/>
              <a:t>A domain-specific language (DSL) is a computer language specialized to a particular application domain. This is in contrast to a general-purpose language (GPL), which is broadly applicable across domains, and lacks specialized features for a particular domain. There are a wide variety of DSLs, ranging from widely used languages for common domains, such as HTML for web pages, down to languages used by only one or a few pieces of software, such as Emacs Lisp for GNU Emacs and XEmacs. DSLs can be further subdivided by the kind of language, and include domain-specific markup languages, domain-specific modeling languages (more generally, specification languages), and domain-specific programming languages. Special-purpose computer languages have always existed in the computer age, but the term "domain-specific language" has become more popular due to the rise of domain-specific modeling. Simpler DSLs, particularly ones used by a single application, are sometimes informally called mini-languages.</a:t>
            </a:r>
          </a:p>
          <a:p>
            <a:pPr algn="r"/>
            <a:r>
              <a:rPr lang="en-US" dirty="0"/>
              <a:t>https://en.wikipedia.org/wiki/Domain-specific_language</a:t>
            </a:r>
          </a:p>
        </p:txBody>
      </p:sp>
    </p:spTree>
    <p:extLst>
      <p:ext uri="{BB962C8B-B14F-4D97-AF65-F5344CB8AC3E}">
        <p14:creationId xmlns:p14="http://schemas.microsoft.com/office/powerpoint/2010/main" val="18332355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414950" y="3613666"/>
            <a:ext cx="2314095" cy="369332"/>
          </a:xfrm>
          <a:prstGeom prst="rect">
            <a:avLst/>
          </a:prstGeom>
        </p:spPr>
        <p:txBody>
          <a:bodyPr wrap="none">
            <a:spAutoFit/>
          </a:bodyPr>
          <a:lstStyle/>
          <a:p>
            <a:r>
              <a:rPr lang="en-US" dirty="0"/>
              <a:t>Keep It Simple, Stupid</a:t>
            </a:r>
            <a:r>
              <a:rPr lang="en-US" dirty="0" smtClean="0"/>
              <a:t>!</a:t>
            </a:r>
            <a:endParaRPr lang="en-US" dirty="0"/>
          </a:p>
        </p:txBody>
      </p:sp>
      <p:sp>
        <p:nvSpPr>
          <p:cNvPr id="5" name="矩形 4"/>
          <p:cNvSpPr/>
          <p:nvPr/>
        </p:nvSpPr>
        <p:spPr>
          <a:xfrm>
            <a:off x="3438513" y="2121932"/>
            <a:ext cx="2266967" cy="1569660"/>
          </a:xfrm>
          <a:prstGeom prst="rect">
            <a:avLst/>
          </a:prstGeom>
        </p:spPr>
        <p:txBody>
          <a:bodyPr wrap="none">
            <a:spAutoFit/>
          </a:bodyPr>
          <a:lstStyle/>
          <a:p>
            <a:r>
              <a:rPr lang="en-US" sz="9600" dirty="0"/>
              <a:t>KISS</a:t>
            </a:r>
          </a:p>
        </p:txBody>
      </p:sp>
    </p:spTree>
    <p:extLst>
      <p:ext uri="{BB962C8B-B14F-4D97-AF65-F5344CB8AC3E}">
        <p14:creationId xmlns:p14="http://schemas.microsoft.com/office/powerpoint/2010/main" val="28320434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286000" y="2967335"/>
            <a:ext cx="4572000" cy="1046440"/>
          </a:xfrm>
          <a:prstGeom prst="rect">
            <a:avLst/>
          </a:prstGeom>
        </p:spPr>
        <p:txBody>
          <a:bodyPr>
            <a:spAutoFit/>
          </a:bodyPr>
          <a:lstStyle/>
          <a:p>
            <a:r>
              <a:rPr lang="en-US" dirty="0" smtClean="0"/>
              <a:t>Simplicity </a:t>
            </a:r>
            <a:r>
              <a:rPr lang="en-US" dirty="0"/>
              <a:t>is prerequisite for reliability</a:t>
            </a:r>
          </a:p>
          <a:p>
            <a:endParaRPr lang="en-US" dirty="0"/>
          </a:p>
          <a:p>
            <a:pPr algn="r"/>
            <a:r>
              <a:rPr lang="en-US" dirty="0"/>
              <a:t>Edsger W. </a:t>
            </a:r>
            <a:r>
              <a:rPr lang="en-US" dirty="0" smtClean="0"/>
              <a:t>Dijkstra</a:t>
            </a:r>
          </a:p>
          <a:p>
            <a:pPr algn="r"/>
            <a:r>
              <a:rPr lang="en-US" sz="800" dirty="0"/>
              <a:t>https://en.wikiquote.org/wiki/Edsger_W._Dijkstra</a:t>
            </a:r>
          </a:p>
        </p:txBody>
      </p:sp>
    </p:spTree>
    <p:extLst>
      <p:ext uri="{BB962C8B-B14F-4D97-AF65-F5344CB8AC3E}">
        <p14:creationId xmlns:p14="http://schemas.microsoft.com/office/powerpoint/2010/main" val="21295322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85800" y="3810000"/>
            <a:ext cx="7848600" cy="2708434"/>
          </a:xfrm>
          <a:prstGeom prst="rect">
            <a:avLst/>
          </a:prstGeom>
        </p:spPr>
        <p:txBody>
          <a:bodyPr wrap="square">
            <a:spAutoFit/>
          </a:bodyPr>
          <a:lstStyle/>
          <a:p>
            <a:r>
              <a:rPr lang="en-US" dirty="0"/>
              <a:t>Simplicity Made Easy</a:t>
            </a:r>
          </a:p>
          <a:p>
            <a:endParaRPr lang="en-US" dirty="0"/>
          </a:p>
          <a:p>
            <a:pPr marL="285750" indent="-285750">
              <a:buFont typeface="Arial" panose="020B0604020202020204" pitchFamily="34" charset="0"/>
              <a:buChar char="•"/>
            </a:pPr>
            <a:r>
              <a:rPr lang="en-US" dirty="0"/>
              <a:t>Choose simple constructs over complexity-generating constructs. </a:t>
            </a:r>
            <a:endParaRPr lang="en-US" dirty="0" smtClean="0"/>
          </a:p>
          <a:p>
            <a:pPr marL="742950" lvl="1" indent="-285750">
              <a:buFont typeface="Arial" panose="020B0604020202020204" pitchFamily="34" charset="0"/>
              <a:buChar char="•"/>
            </a:pPr>
            <a:r>
              <a:rPr lang="en-US" dirty="0" smtClean="0"/>
              <a:t>It's </a:t>
            </a:r>
            <a:r>
              <a:rPr lang="en-US" dirty="0"/>
              <a:t>the aritifacts, not the authoring.</a:t>
            </a:r>
          </a:p>
          <a:p>
            <a:pPr marL="285750" indent="-285750">
              <a:buFont typeface="Arial" panose="020B0604020202020204" pitchFamily="34" charset="0"/>
              <a:buChar char="•"/>
            </a:pPr>
            <a:r>
              <a:rPr lang="en-US" dirty="0"/>
              <a:t>Create abstractions with simplicity as a basic.</a:t>
            </a:r>
          </a:p>
          <a:p>
            <a:pPr marL="285750" indent="-285750">
              <a:buFont typeface="Arial" panose="020B0604020202020204" pitchFamily="34" charset="0"/>
              <a:buChar char="•"/>
            </a:pPr>
            <a:r>
              <a:rPr lang="en-US" dirty="0"/>
              <a:t>Simplify the problem space before you start.</a:t>
            </a:r>
          </a:p>
          <a:p>
            <a:pPr marL="285750" indent="-285750">
              <a:buFont typeface="Arial" panose="020B0604020202020204" pitchFamily="34" charset="0"/>
              <a:buChar char="•"/>
            </a:pPr>
            <a:r>
              <a:rPr lang="en-US" dirty="0"/>
              <a:t>Simplicity often means making more things, not fewer.</a:t>
            </a:r>
          </a:p>
          <a:p>
            <a:pPr marL="285750" indent="-285750">
              <a:buFont typeface="Arial" panose="020B0604020202020204" pitchFamily="34" charset="0"/>
              <a:buChar char="•"/>
            </a:pPr>
            <a:r>
              <a:rPr lang="en-US" dirty="0"/>
              <a:t>Reap the benifits</a:t>
            </a:r>
            <a:r>
              <a:rPr lang="en-US" dirty="0" smtClean="0"/>
              <a:t>!</a:t>
            </a:r>
            <a:endParaRPr lang="en-US" dirty="0"/>
          </a:p>
          <a:p>
            <a:pPr algn="r"/>
            <a:r>
              <a:rPr lang="en-US" dirty="0"/>
              <a:t>Rich </a:t>
            </a:r>
            <a:r>
              <a:rPr lang="en-US" dirty="0" smtClean="0"/>
              <a:t>Hickey</a:t>
            </a:r>
          </a:p>
          <a:p>
            <a:pPr algn="r"/>
            <a:r>
              <a:rPr lang="en-US" sz="800" dirty="0"/>
              <a:t>https://github.com/matthiasn/talk-transcripts/blob/master/Hickey_Rich/SimpleMadeEasy.md</a:t>
            </a:r>
          </a:p>
        </p:txBody>
      </p:sp>
      <p:graphicFrame>
        <p:nvGraphicFramePr>
          <p:cNvPr id="3" name="表格 2"/>
          <p:cNvGraphicFramePr>
            <a:graphicFrameLocks noGrp="1"/>
          </p:cNvGraphicFramePr>
          <p:nvPr>
            <p:extLst>
              <p:ext uri="{D42A27DB-BD31-4B8C-83A1-F6EECF244321}">
                <p14:modId xmlns:p14="http://schemas.microsoft.com/office/powerpoint/2010/main" val="2264530111"/>
              </p:ext>
            </p:extLst>
          </p:nvPr>
        </p:nvGraphicFramePr>
        <p:xfrm>
          <a:off x="3352800" y="685800"/>
          <a:ext cx="5181600" cy="3352800"/>
        </p:xfrm>
        <a:graphic>
          <a:graphicData uri="http://schemas.openxmlformats.org/drawingml/2006/table">
            <a:tbl>
              <a:tblPr firstRow="1" bandRow="1">
                <a:tableStyleId>{073A0DAA-6AF3-43AB-8588-CEC1D06C72B9}</a:tableStyleId>
              </a:tblPr>
              <a:tblGrid>
                <a:gridCol w="2590800">
                  <a:extLst>
                    <a:ext uri="{9D8B030D-6E8A-4147-A177-3AD203B41FA5}">
                      <a16:colId xmlns="" xmlns:a16="http://schemas.microsoft.com/office/drawing/2014/main" val="20000"/>
                    </a:ext>
                  </a:extLst>
                </a:gridCol>
                <a:gridCol w="2590800">
                  <a:extLst>
                    <a:ext uri="{9D8B030D-6E8A-4147-A177-3AD203B41FA5}">
                      <a16:colId xmlns="" xmlns:a16="http://schemas.microsoft.com/office/drawing/2014/main" val="20001"/>
                    </a:ext>
                  </a:extLst>
                </a:gridCol>
              </a:tblGrid>
              <a:tr h="2459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Complexity </a:t>
                      </a:r>
                    </a:p>
                  </a:txBody>
                  <a:tcPr/>
                </a:tc>
                <a:tc>
                  <a:txBody>
                    <a:bodyPr/>
                    <a:lstStyle/>
                    <a:p>
                      <a:r>
                        <a:rPr lang="en-US" sz="1400" dirty="0" smtClean="0"/>
                        <a:t>Simplicity </a:t>
                      </a:r>
                      <a:endParaRPr lang="en-US" sz="1400" dirty="0"/>
                    </a:p>
                  </a:txBody>
                  <a:tcPr/>
                </a:tc>
                <a:extLst>
                  <a:ext uri="{0D108BD9-81ED-4DB2-BD59-A6C34878D82A}">
                    <a16:rowId xmlns="" xmlns:a16="http://schemas.microsoft.com/office/drawing/2014/main" val="10000"/>
                  </a:ext>
                </a:extLst>
              </a:tr>
              <a:tr h="2459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State, Objects </a:t>
                      </a:r>
                    </a:p>
                  </a:txBody>
                  <a:tcPr/>
                </a:tc>
                <a:tc>
                  <a:txBody>
                    <a:bodyPr/>
                    <a:lstStyle/>
                    <a:p>
                      <a:r>
                        <a:rPr lang="en-US" sz="1400" dirty="0" smtClean="0"/>
                        <a:t>Values </a:t>
                      </a:r>
                      <a:endParaRPr lang="en-US" sz="1400" dirty="0"/>
                    </a:p>
                  </a:txBody>
                  <a:tcPr/>
                </a:tc>
                <a:extLst>
                  <a:ext uri="{0D108BD9-81ED-4DB2-BD59-A6C34878D82A}">
                    <a16:rowId xmlns="" xmlns:a16="http://schemas.microsoft.com/office/drawing/2014/main" val="10001"/>
                  </a:ext>
                </a:extLst>
              </a:tr>
              <a:tr h="2459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Methods </a:t>
                      </a:r>
                    </a:p>
                  </a:txBody>
                  <a:tcPr/>
                </a:tc>
                <a:tc>
                  <a:txBody>
                    <a:bodyPr/>
                    <a:lstStyle/>
                    <a:p>
                      <a:r>
                        <a:rPr lang="en-US" sz="1400" dirty="0" smtClean="0"/>
                        <a:t>Functions, Namespaces </a:t>
                      </a:r>
                      <a:endParaRPr lang="en-US" sz="1400" dirty="0"/>
                    </a:p>
                  </a:txBody>
                  <a:tcPr/>
                </a:tc>
                <a:extLst>
                  <a:ext uri="{0D108BD9-81ED-4DB2-BD59-A6C34878D82A}">
                    <a16:rowId xmlns="" xmlns:a16="http://schemas.microsoft.com/office/drawing/2014/main" val="10002"/>
                  </a:ext>
                </a:extLst>
              </a:tr>
              <a:tr h="245918">
                <a:tc>
                  <a:txBody>
                    <a:bodyPr/>
                    <a:lstStyle/>
                    <a:p>
                      <a:r>
                        <a:rPr lang="en-US" altLang="zh-CN" sz="1400" dirty="0" smtClean="0"/>
                        <a:t>V</a:t>
                      </a:r>
                      <a:r>
                        <a:rPr lang="en-US" sz="1400" dirty="0" smtClean="0"/>
                        <a:t>ars </a:t>
                      </a:r>
                      <a:endParaRPr lang="en-US" sz="1400" dirty="0"/>
                    </a:p>
                  </a:txBody>
                  <a:tcPr/>
                </a:tc>
                <a:tc>
                  <a:txBody>
                    <a:bodyPr/>
                    <a:lstStyle/>
                    <a:p>
                      <a:r>
                        <a:rPr lang="en-US" sz="1400" dirty="0" smtClean="0"/>
                        <a:t>Managed refs </a:t>
                      </a:r>
                      <a:endParaRPr lang="en-US" sz="1400" dirty="0"/>
                    </a:p>
                  </a:txBody>
                  <a:tcPr/>
                </a:tc>
                <a:extLst>
                  <a:ext uri="{0D108BD9-81ED-4DB2-BD59-A6C34878D82A}">
                    <a16:rowId xmlns="" xmlns:a16="http://schemas.microsoft.com/office/drawing/2014/main" val="10003"/>
                  </a:ext>
                </a:extLst>
              </a:tr>
              <a:tr h="245918">
                <a:tc>
                  <a:txBody>
                    <a:bodyPr/>
                    <a:lstStyle/>
                    <a:p>
                      <a:r>
                        <a:rPr lang="en-US" sz="1400" dirty="0" smtClean="0"/>
                        <a:t>Inheritance, switch, matching </a:t>
                      </a:r>
                      <a:endParaRPr lang="en-US" sz="1400" dirty="0"/>
                    </a:p>
                  </a:txBody>
                  <a:tcPr/>
                </a:tc>
                <a:tc>
                  <a:txBody>
                    <a:bodyPr/>
                    <a:lstStyle/>
                    <a:p>
                      <a:r>
                        <a:rPr lang="en-US" sz="1400" dirty="0" smtClean="0"/>
                        <a:t>Polymorphism a la carte </a:t>
                      </a:r>
                      <a:endParaRPr lang="en-US" sz="1400" dirty="0"/>
                    </a:p>
                  </a:txBody>
                  <a:tcPr/>
                </a:tc>
                <a:extLst>
                  <a:ext uri="{0D108BD9-81ED-4DB2-BD59-A6C34878D82A}">
                    <a16:rowId xmlns="" xmlns:a16="http://schemas.microsoft.com/office/drawing/2014/main" val="10004"/>
                  </a:ext>
                </a:extLst>
              </a:tr>
              <a:tr h="245918">
                <a:tc>
                  <a:txBody>
                    <a:bodyPr/>
                    <a:lstStyle/>
                    <a:p>
                      <a:r>
                        <a:rPr lang="en-US" sz="1400" dirty="0" smtClean="0"/>
                        <a:t>Syntax </a:t>
                      </a:r>
                      <a:endParaRPr lang="en-US" sz="1400" dirty="0"/>
                    </a:p>
                  </a:txBody>
                  <a:tcPr/>
                </a:tc>
                <a:tc>
                  <a:txBody>
                    <a:bodyPr/>
                    <a:lstStyle/>
                    <a:p>
                      <a:r>
                        <a:rPr lang="en-US" sz="1400" dirty="0" smtClean="0"/>
                        <a:t>Data </a:t>
                      </a:r>
                      <a:endParaRPr lang="en-US" sz="1400" dirty="0"/>
                    </a:p>
                  </a:txBody>
                  <a:tcPr/>
                </a:tc>
                <a:extLst>
                  <a:ext uri="{0D108BD9-81ED-4DB2-BD59-A6C34878D82A}">
                    <a16:rowId xmlns="" xmlns:a16="http://schemas.microsoft.com/office/drawing/2014/main" val="10005"/>
                  </a:ext>
                </a:extLst>
              </a:tr>
              <a:tr h="245918">
                <a:tc>
                  <a:txBody>
                    <a:bodyPr/>
                    <a:lstStyle/>
                    <a:p>
                      <a:r>
                        <a:rPr lang="en-US" sz="1400" dirty="0" smtClean="0"/>
                        <a:t>Imperative loops, fold </a:t>
                      </a:r>
                      <a:endParaRPr lang="en-US" sz="1400" dirty="0"/>
                    </a:p>
                  </a:txBody>
                  <a:tcPr/>
                </a:tc>
                <a:tc>
                  <a:txBody>
                    <a:bodyPr/>
                    <a:lstStyle/>
                    <a:p>
                      <a:r>
                        <a:rPr lang="en-US" sz="1400" dirty="0" smtClean="0"/>
                        <a:t>Set functions </a:t>
                      </a:r>
                      <a:endParaRPr lang="en-US" sz="1400" dirty="0"/>
                    </a:p>
                  </a:txBody>
                  <a:tcPr/>
                </a:tc>
                <a:extLst>
                  <a:ext uri="{0D108BD9-81ED-4DB2-BD59-A6C34878D82A}">
                    <a16:rowId xmlns="" xmlns:a16="http://schemas.microsoft.com/office/drawing/2014/main" val="10006"/>
                  </a:ext>
                </a:extLst>
              </a:tr>
              <a:tr h="245918">
                <a:tc>
                  <a:txBody>
                    <a:bodyPr/>
                    <a:lstStyle/>
                    <a:p>
                      <a:r>
                        <a:rPr lang="en-US" sz="1400" dirty="0" smtClean="0"/>
                        <a:t>Actors </a:t>
                      </a:r>
                      <a:endParaRPr lang="en-US" sz="1400" dirty="0"/>
                    </a:p>
                  </a:txBody>
                  <a:tcPr/>
                </a:tc>
                <a:tc>
                  <a:txBody>
                    <a:bodyPr/>
                    <a:lstStyle/>
                    <a:p>
                      <a:r>
                        <a:rPr lang="en-US" altLang="zh-CN" sz="1400" dirty="0" smtClean="0"/>
                        <a:t>Queues </a:t>
                      </a:r>
                      <a:endParaRPr lang="en-US" sz="1400" dirty="0"/>
                    </a:p>
                  </a:txBody>
                  <a:tcPr/>
                </a:tc>
                <a:extLst>
                  <a:ext uri="{0D108BD9-81ED-4DB2-BD59-A6C34878D82A}">
                    <a16:rowId xmlns="" xmlns:a16="http://schemas.microsoft.com/office/drawing/2014/main" val="10007"/>
                  </a:ext>
                </a:extLst>
              </a:tr>
              <a:tr h="2459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ORM </a:t>
                      </a:r>
                    </a:p>
                  </a:txBody>
                  <a:tcPr/>
                </a:tc>
                <a:tc>
                  <a:txBody>
                    <a:bodyPr/>
                    <a:lstStyle/>
                    <a:p>
                      <a:r>
                        <a:rPr lang="en-US" sz="1400" dirty="0" smtClean="0"/>
                        <a:t>Declarative data manipulation </a:t>
                      </a:r>
                      <a:endParaRPr lang="en-US" sz="1400" dirty="0"/>
                    </a:p>
                  </a:txBody>
                  <a:tcPr/>
                </a:tc>
                <a:extLst>
                  <a:ext uri="{0D108BD9-81ED-4DB2-BD59-A6C34878D82A}">
                    <a16:rowId xmlns="" xmlns:a16="http://schemas.microsoft.com/office/drawing/2014/main" val="10008"/>
                  </a:ext>
                </a:extLst>
              </a:tr>
              <a:tr h="245918">
                <a:tc>
                  <a:txBody>
                    <a:bodyPr/>
                    <a:lstStyle/>
                    <a:p>
                      <a:r>
                        <a:rPr lang="en-US" sz="1400" dirty="0" smtClean="0"/>
                        <a:t>Conditionals</a:t>
                      </a:r>
                      <a:endParaRPr lang="en-US" sz="1400" dirty="0"/>
                    </a:p>
                  </a:txBody>
                  <a:tcPr/>
                </a:tc>
                <a:tc>
                  <a:txBody>
                    <a:bodyPr/>
                    <a:lstStyle/>
                    <a:p>
                      <a:r>
                        <a:rPr lang="en-US" sz="1400" dirty="0" smtClean="0"/>
                        <a:t>Rules </a:t>
                      </a:r>
                      <a:endParaRPr lang="en-US" sz="1400" dirty="0"/>
                    </a:p>
                  </a:txBody>
                  <a:tcPr/>
                </a:tc>
                <a:extLst>
                  <a:ext uri="{0D108BD9-81ED-4DB2-BD59-A6C34878D82A}">
                    <a16:rowId xmlns="" xmlns:a16="http://schemas.microsoft.com/office/drawing/2014/main" val="10009"/>
                  </a:ext>
                </a:extLst>
              </a:tr>
              <a:tr h="245918">
                <a:tc>
                  <a:txBody>
                    <a:bodyPr/>
                    <a:lstStyle/>
                    <a:p>
                      <a:r>
                        <a:rPr lang="en-US" sz="1400" dirty="0" smtClean="0"/>
                        <a:t>Inconsistency </a:t>
                      </a:r>
                      <a:endParaRPr lang="en-US" sz="1400" dirty="0"/>
                    </a:p>
                  </a:txBody>
                  <a:tcPr/>
                </a:tc>
                <a:tc>
                  <a:txBody>
                    <a:bodyPr/>
                    <a:lstStyle/>
                    <a:p>
                      <a:r>
                        <a:rPr lang="en-US" sz="1400" dirty="0" smtClean="0"/>
                        <a:t>Consistency </a:t>
                      </a:r>
                      <a:endParaRPr lang="en-US" sz="1400" dirty="0"/>
                    </a:p>
                  </a:txBody>
                  <a:tcPr/>
                </a:tc>
                <a:extLst>
                  <a:ext uri="{0D108BD9-81ED-4DB2-BD59-A6C34878D82A}">
                    <a16:rowId xmlns="" xmlns:a16="http://schemas.microsoft.com/office/drawing/2014/main" val="10010"/>
                  </a:ext>
                </a:extLst>
              </a:tr>
            </a:tbl>
          </a:graphicData>
        </a:graphic>
      </p:graphicFrame>
    </p:spTree>
    <p:extLst>
      <p:ext uri="{BB962C8B-B14F-4D97-AF65-F5344CB8AC3E}">
        <p14:creationId xmlns:p14="http://schemas.microsoft.com/office/powerpoint/2010/main" val="15735177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913" y="762000"/>
            <a:ext cx="7496175"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6616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5100" y="2667000"/>
            <a:ext cx="5867400"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6"/>
          <p:cNvSpPr>
            <a:spLocks noChangeArrowheads="1"/>
          </p:cNvSpPr>
          <p:nvPr/>
        </p:nvSpPr>
        <p:spPr bwMode="auto">
          <a:xfrm>
            <a:off x="685800" y="609600"/>
            <a:ext cx="457200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t>#include &lt;</a:t>
            </a:r>
            <a:r>
              <a:rPr lang="en-US" altLang="en-US" dirty="0" err="1"/>
              <a:t>stdio.h</a:t>
            </a:r>
            <a:r>
              <a:rPr lang="en-US" altLang="en-US" dirty="0"/>
              <a:t>&gt;</a:t>
            </a:r>
          </a:p>
          <a:p>
            <a:endParaRPr lang="en-US" altLang="en-US" dirty="0"/>
          </a:p>
          <a:p>
            <a:r>
              <a:rPr lang="en-US" altLang="en-US" dirty="0" err="1"/>
              <a:t>int</a:t>
            </a:r>
            <a:r>
              <a:rPr lang="en-US" altLang="en-US" dirty="0"/>
              <a:t> main()</a:t>
            </a:r>
          </a:p>
          <a:p>
            <a:r>
              <a:rPr lang="en-US" altLang="en-US" dirty="0"/>
              <a:t>{</a:t>
            </a:r>
          </a:p>
          <a:p>
            <a:r>
              <a:rPr lang="en-US" altLang="en-US" dirty="0"/>
              <a:t>    </a:t>
            </a:r>
            <a:r>
              <a:rPr lang="en-US" altLang="en-US" dirty="0" err="1"/>
              <a:t>printf</a:t>
            </a:r>
            <a:r>
              <a:rPr lang="en-US" altLang="en-US" dirty="0"/>
              <a:t>("hello, world\n");</a:t>
            </a:r>
          </a:p>
          <a:p>
            <a:r>
              <a:rPr lang="en-US" altLang="en-US" dirty="0" smtClean="0"/>
              <a:t>}</a:t>
            </a:r>
            <a:endParaRPr lang="en-US" altLang="en-US" dirty="0"/>
          </a:p>
        </p:txBody>
      </p:sp>
      <p:pic>
        <p:nvPicPr>
          <p:cNvPr id="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4114800"/>
            <a:ext cx="7886700"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9583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762000"/>
            <a:ext cx="5495925" cy="519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5"/>
          <p:cNvSpPr>
            <a:spLocks noChangeArrowheads="1"/>
          </p:cNvSpPr>
          <p:nvPr/>
        </p:nvSpPr>
        <p:spPr bwMode="auto">
          <a:xfrm>
            <a:off x="990600" y="2438400"/>
            <a:ext cx="22860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smtClean="0"/>
              <a:t>Processes</a:t>
            </a:r>
            <a:endParaRPr lang="en-US" altLang="en-US" dirty="0"/>
          </a:p>
          <a:p>
            <a:r>
              <a:rPr lang="en-US" altLang="en-US" dirty="0" smtClean="0"/>
              <a:t>Threads</a:t>
            </a:r>
          </a:p>
          <a:p>
            <a:r>
              <a:rPr lang="en-US" altLang="en-US" dirty="0" smtClean="0"/>
              <a:t>Virtual Memory</a:t>
            </a:r>
            <a:endParaRPr lang="en-US" altLang="en-US" dirty="0"/>
          </a:p>
        </p:txBody>
      </p:sp>
    </p:spTree>
    <p:extLst>
      <p:ext uri="{BB962C8B-B14F-4D97-AF65-F5344CB8AC3E}">
        <p14:creationId xmlns:p14="http://schemas.microsoft.com/office/powerpoint/2010/main" val="1444522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6"/>
          <p:cNvGrpSpPr>
            <a:grpSpLocks/>
          </p:cNvGrpSpPr>
          <p:nvPr/>
        </p:nvGrpSpPr>
        <p:grpSpPr bwMode="auto">
          <a:xfrm>
            <a:off x="609600" y="990600"/>
            <a:ext cx="7646988" cy="4949825"/>
            <a:chOff x="727" y="388"/>
            <a:chExt cx="4817" cy="3118"/>
          </a:xfrm>
        </p:grpSpPr>
        <p:sp>
          <p:nvSpPr>
            <p:cNvPr id="5" name="Oval 4"/>
            <p:cNvSpPr>
              <a:spLocks noChangeArrowheads="1"/>
            </p:cNvSpPr>
            <p:nvPr/>
          </p:nvSpPr>
          <p:spPr bwMode="auto">
            <a:xfrm>
              <a:off x="1268" y="703"/>
              <a:ext cx="3968" cy="2620"/>
            </a:xfrm>
            <a:prstGeom prst="ellipse">
              <a:avLst/>
            </a:prstGeom>
            <a:solidFill>
              <a:srgbClr val="C0C0C0"/>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spAutoFit/>
            </a:bodyPr>
            <a:lstStyle/>
            <a:p>
              <a:endParaRPr lang="en-US"/>
            </a:p>
          </p:txBody>
        </p:sp>
        <p:sp>
          <p:nvSpPr>
            <p:cNvPr id="6" name="Cloud"/>
            <p:cNvSpPr>
              <a:spLocks noChangeAspect="1" noEditPoints="1" noChangeArrowheads="1"/>
            </p:cNvSpPr>
            <p:nvPr/>
          </p:nvSpPr>
          <p:spPr bwMode="auto">
            <a:xfrm>
              <a:off x="1344" y="388"/>
              <a:ext cx="931" cy="466"/>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1"/>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300"/>
                    <a:pt x="7635" y="20039"/>
                    <a:pt x="8235" y="19546"/>
                  </a:cubicBezTo>
                  <a:lnTo>
                    <a:pt x="8229" y="19550"/>
                  </a:lnTo>
                  <a:cubicBezTo>
                    <a:pt x="8855" y="20829"/>
                    <a:pt x="9908" y="21597"/>
                    <a:pt x="11036" y="21597"/>
                  </a:cubicBezTo>
                  <a:cubicBezTo>
                    <a:pt x="12523" y="21597"/>
                    <a:pt x="13836" y="20267"/>
                    <a:pt x="14267" y="18324"/>
                  </a:cubicBezTo>
                  <a:lnTo>
                    <a:pt x="14270" y="18350"/>
                  </a:lnTo>
                  <a:cubicBezTo>
                    <a:pt x="14730" y="18740"/>
                    <a:pt x="15260" y="18947"/>
                    <a:pt x="15802" y="18947"/>
                  </a:cubicBezTo>
                  <a:cubicBezTo>
                    <a:pt x="17390" y="18947"/>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w="21600" h="21600" fill="none" extrusionOk="0">
                  <a:moveTo>
                    <a:pt x="1074" y="12702"/>
                  </a:moveTo>
                  <a:cubicBezTo>
                    <a:pt x="1407" y="12969"/>
                    <a:pt x="1786" y="13110"/>
                    <a:pt x="2172" y="13110"/>
                  </a:cubicBezTo>
                  <a:cubicBezTo>
                    <a:pt x="2228" y="13110"/>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nchor="ctr"/>
            <a:lstStyle>
              <a:lvl1pPr defTabSz="762000">
                <a:defRPr>
                  <a:solidFill>
                    <a:schemeClr val="tx1"/>
                  </a:solidFill>
                  <a:latin typeface="Arial" panose="020B0604020202020204" pitchFamily="34" charset="0"/>
                </a:defRPr>
              </a:lvl1pPr>
              <a:lvl2pPr marL="571500" defTabSz="762000">
                <a:defRPr>
                  <a:solidFill>
                    <a:schemeClr val="tx1"/>
                  </a:solidFill>
                  <a:latin typeface="Arial" panose="020B0604020202020204" pitchFamily="34" charset="0"/>
                </a:defRPr>
              </a:lvl2pPr>
              <a:lvl3pPr marL="1143000" defTabSz="762000">
                <a:defRPr>
                  <a:solidFill>
                    <a:schemeClr val="tx1"/>
                  </a:solidFill>
                  <a:latin typeface="Arial" panose="020B0604020202020204" pitchFamily="34" charset="0"/>
                </a:defRPr>
              </a:lvl3pPr>
              <a:lvl4pPr marL="1714500" defTabSz="762000">
                <a:defRPr>
                  <a:solidFill>
                    <a:schemeClr val="tx1"/>
                  </a:solidFill>
                  <a:latin typeface="Arial" panose="020B0604020202020204" pitchFamily="34" charset="0"/>
                </a:defRPr>
              </a:lvl4pPr>
              <a:lvl5pPr marL="2286000" defTabSz="762000">
                <a:defRPr>
                  <a:solidFill>
                    <a:schemeClr val="tx1"/>
                  </a:solidFill>
                  <a:latin typeface="Arial" panose="020B0604020202020204" pitchFamily="34" charset="0"/>
                </a:defRPr>
              </a:lvl5pPr>
              <a:lvl6pPr marL="2743200" defTabSz="762000" fontAlgn="base">
                <a:spcBef>
                  <a:spcPct val="0"/>
                </a:spcBef>
                <a:spcAft>
                  <a:spcPct val="0"/>
                </a:spcAft>
                <a:defRPr>
                  <a:solidFill>
                    <a:schemeClr val="tx1"/>
                  </a:solidFill>
                  <a:latin typeface="Arial" panose="020B0604020202020204" pitchFamily="34" charset="0"/>
                </a:defRPr>
              </a:lvl6pPr>
              <a:lvl7pPr marL="3200400" defTabSz="762000" fontAlgn="base">
                <a:spcBef>
                  <a:spcPct val="0"/>
                </a:spcBef>
                <a:spcAft>
                  <a:spcPct val="0"/>
                </a:spcAft>
                <a:defRPr>
                  <a:solidFill>
                    <a:schemeClr val="tx1"/>
                  </a:solidFill>
                  <a:latin typeface="Arial" panose="020B0604020202020204" pitchFamily="34" charset="0"/>
                </a:defRPr>
              </a:lvl7pPr>
              <a:lvl8pPr marL="3657600" defTabSz="762000" fontAlgn="base">
                <a:spcBef>
                  <a:spcPct val="0"/>
                </a:spcBef>
                <a:spcAft>
                  <a:spcPct val="0"/>
                </a:spcAft>
                <a:defRPr>
                  <a:solidFill>
                    <a:schemeClr val="tx1"/>
                  </a:solidFill>
                  <a:latin typeface="Arial" panose="020B0604020202020204" pitchFamily="34" charset="0"/>
                </a:defRPr>
              </a:lvl8pPr>
              <a:lvl9pPr marL="4114800" defTabSz="762000" fontAlgn="base">
                <a:spcBef>
                  <a:spcPct val="0"/>
                </a:spcBef>
                <a:spcAft>
                  <a:spcPct val="0"/>
                </a:spcAft>
                <a:defRPr>
                  <a:solidFill>
                    <a:schemeClr val="tx1"/>
                  </a:solidFill>
                  <a:latin typeface="Arial" panose="020B0604020202020204" pitchFamily="34" charset="0"/>
                </a:defRPr>
              </a:lvl9pPr>
            </a:lstStyle>
            <a:p>
              <a:pPr algn="ctr">
                <a:spcBef>
                  <a:spcPct val="15000"/>
                </a:spcBef>
                <a:spcAft>
                  <a:spcPct val="15000"/>
                </a:spcAft>
                <a:buClr>
                  <a:schemeClr val="accent1"/>
                </a:buClr>
              </a:pPr>
              <a:r>
                <a:rPr lang="en-US" altLang="en-US" sz="1000">
                  <a:latin typeface="Nokia Sans Wide" pitchFamily="34" charset="0"/>
                </a:rPr>
                <a:t>Problem Definition</a:t>
              </a:r>
            </a:p>
          </p:txBody>
        </p:sp>
        <p:sp>
          <p:nvSpPr>
            <p:cNvPr id="7" name="Cloud"/>
            <p:cNvSpPr>
              <a:spLocks noChangeAspect="1" noEditPoints="1" noChangeArrowheads="1"/>
            </p:cNvSpPr>
            <p:nvPr/>
          </p:nvSpPr>
          <p:spPr bwMode="auto">
            <a:xfrm>
              <a:off x="911" y="1098"/>
              <a:ext cx="925" cy="463"/>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1"/>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300"/>
                    <a:pt x="7635" y="20039"/>
                    <a:pt x="8235" y="19546"/>
                  </a:cubicBezTo>
                  <a:lnTo>
                    <a:pt x="8229" y="19550"/>
                  </a:lnTo>
                  <a:cubicBezTo>
                    <a:pt x="8855" y="20829"/>
                    <a:pt x="9908" y="21597"/>
                    <a:pt x="11036" y="21597"/>
                  </a:cubicBezTo>
                  <a:cubicBezTo>
                    <a:pt x="12523" y="21597"/>
                    <a:pt x="13836" y="20267"/>
                    <a:pt x="14267" y="18324"/>
                  </a:cubicBezTo>
                  <a:lnTo>
                    <a:pt x="14270" y="18350"/>
                  </a:lnTo>
                  <a:cubicBezTo>
                    <a:pt x="14730" y="18740"/>
                    <a:pt x="15260" y="18947"/>
                    <a:pt x="15802" y="18947"/>
                  </a:cubicBezTo>
                  <a:cubicBezTo>
                    <a:pt x="17390" y="18947"/>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w="21600" h="21600" fill="none" extrusionOk="0">
                  <a:moveTo>
                    <a:pt x="1074" y="12702"/>
                  </a:moveTo>
                  <a:cubicBezTo>
                    <a:pt x="1407" y="12969"/>
                    <a:pt x="1786" y="13110"/>
                    <a:pt x="2172" y="13110"/>
                  </a:cubicBezTo>
                  <a:cubicBezTo>
                    <a:pt x="2228" y="13110"/>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nchor="ctr"/>
            <a:lstStyle>
              <a:lvl1pPr defTabSz="762000">
                <a:defRPr>
                  <a:solidFill>
                    <a:schemeClr val="tx1"/>
                  </a:solidFill>
                  <a:latin typeface="Arial" panose="020B0604020202020204" pitchFamily="34" charset="0"/>
                </a:defRPr>
              </a:lvl1pPr>
              <a:lvl2pPr marL="571500" defTabSz="762000">
                <a:defRPr>
                  <a:solidFill>
                    <a:schemeClr val="tx1"/>
                  </a:solidFill>
                  <a:latin typeface="Arial" panose="020B0604020202020204" pitchFamily="34" charset="0"/>
                </a:defRPr>
              </a:lvl2pPr>
              <a:lvl3pPr marL="1143000" defTabSz="762000">
                <a:defRPr>
                  <a:solidFill>
                    <a:schemeClr val="tx1"/>
                  </a:solidFill>
                  <a:latin typeface="Arial" panose="020B0604020202020204" pitchFamily="34" charset="0"/>
                </a:defRPr>
              </a:lvl3pPr>
              <a:lvl4pPr marL="1714500" defTabSz="762000">
                <a:defRPr>
                  <a:solidFill>
                    <a:schemeClr val="tx1"/>
                  </a:solidFill>
                  <a:latin typeface="Arial" panose="020B0604020202020204" pitchFamily="34" charset="0"/>
                </a:defRPr>
              </a:lvl4pPr>
              <a:lvl5pPr marL="2286000" defTabSz="762000">
                <a:defRPr>
                  <a:solidFill>
                    <a:schemeClr val="tx1"/>
                  </a:solidFill>
                  <a:latin typeface="Arial" panose="020B0604020202020204" pitchFamily="34" charset="0"/>
                </a:defRPr>
              </a:lvl5pPr>
              <a:lvl6pPr marL="2743200" defTabSz="762000" fontAlgn="base">
                <a:spcBef>
                  <a:spcPct val="0"/>
                </a:spcBef>
                <a:spcAft>
                  <a:spcPct val="0"/>
                </a:spcAft>
                <a:defRPr>
                  <a:solidFill>
                    <a:schemeClr val="tx1"/>
                  </a:solidFill>
                  <a:latin typeface="Arial" panose="020B0604020202020204" pitchFamily="34" charset="0"/>
                </a:defRPr>
              </a:lvl6pPr>
              <a:lvl7pPr marL="3200400" defTabSz="762000" fontAlgn="base">
                <a:spcBef>
                  <a:spcPct val="0"/>
                </a:spcBef>
                <a:spcAft>
                  <a:spcPct val="0"/>
                </a:spcAft>
                <a:defRPr>
                  <a:solidFill>
                    <a:schemeClr val="tx1"/>
                  </a:solidFill>
                  <a:latin typeface="Arial" panose="020B0604020202020204" pitchFamily="34" charset="0"/>
                </a:defRPr>
              </a:lvl7pPr>
              <a:lvl8pPr marL="3657600" defTabSz="762000" fontAlgn="base">
                <a:spcBef>
                  <a:spcPct val="0"/>
                </a:spcBef>
                <a:spcAft>
                  <a:spcPct val="0"/>
                </a:spcAft>
                <a:defRPr>
                  <a:solidFill>
                    <a:schemeClr val="tx1"/>
                  </a:solidFill>
                  <a:latin typeface="Arial" panose="020B0604020202020204" pitchFamily="34" charset="0"/>
                </a:defRPr>
              </a:lvl8pPr>
              <a:lvl9pPr marL="4114800" defTabSz="762000" fontAlgn="base">
                <a:spcBef>
                  <a:spcPct val="0"/>
                </a:spcBef>
                <a:spcAft>
                  <a:spcPct val="0"/>
                </a:spcAft>
                <a:defRPr>
                  <a:solidFill>
                    <a:schemeClr val="tx1"/>
                  </a:solidFill>
                  <a:latin typeface="Arial" panose="020B0604020202020204" pitchFamily="34" charset="0"/>
                </a:defRPr>
              </a:lvl9pPr>
            </a:lstStyle>
            <a:p>
              <a:pPr algn="ctr">
                <a:spcBef>
                  <a:spcPct val="15000"/>
                </a:spcBef>
                <a:spcAft>
                  <a:spcPct val="15000"/>
                </a:spcAft>
                <a:buClr>
                  <a:schemeClr val="accent1"/>
                </a:buClr>
              </a:pPr>
              <a:r>
                <a:rPr lang="en-US" altLang="en-US" sz="1000">
                  <a:latin typeface="Nokia Sans Wide" pitchFamily="34" charset="0"/>
                </a:rPr>
                <a:t>Requirements Development</a:t>
              </a:r>
            </a:p>
          </p:txBody>
        </p:sp>
        <p:sp>
          <p:nvSpPr>
            <p:cNvPr id="8" name="Cloud"/>
            <p:cNvSpPr>
              <a:spLocks noChangeAspect="1" noEditPoints="1" noChangeArrowheads="1"/>
            </p:cNvSpPr>
            <p:nvPr/>
          </p:nvSpPr>
          <p:spPr bwMode="auto">
            <a:xfrm>
              <a:off x="727" y="1848"/>
              <a:ext cx="1427" cy="66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1"/>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300"/>
                    <a:pt x="7635" y="20039"/>
                    <a:pt x="8235" y="19546"/>
                  </a:cubicBezTo>
                  <a:lnTo>
                    <a:pt x="8229" y="19550"/>
                  </a:lnTo>
                  <a:cubicBezTo>
                    <a:pt x="8855" y="20829"/>
                    <a:pt x="9908" y="21597"/>
                    <a:pt x="11036" y="21597"/>
                  </a:cubicBezTo>
                  <a:cubicBezTo>
                    <a:pt x="12523" y="21597"/>
                    <a:pt x="13836" y="20267"/>
                    <a:pt x="14267" y="18324"/>
                  </a:cubicBezTo>
                  <a:lnTo>
                    <a:pt x="14270" y="18350"/>
                  </a:lnTo>
                  <a:cubicBezTo>
                    <a:pt x="14730" y="18740"/>
                    <a:pt x="15260" y="18947"/>
                    <a:pt x="15802" y="18947"/>
                  </a:cubicBezTo>
                  <a:cubicBezTo>
                    <a:pt x="17390" y="18947"/>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w="21600" h="21600" fill="none" extrusionOk="0">
                  <a:moveTo>
                    <a:pt x="1074" y="12702"/>
                  </a:moveTo>
                  <a:cubicBezTo>
                    <a:pt x="1407" y="12969"/>
                    <a:pt x="1786" y="13110"/>
                    <a:pt x="2172" y="13110"/>
                  </a:cubicBezTo>
                  <a:cubicBezTo>
                    <a:pt x="2228" y="13110"/>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nchor="ctr"/>
            <a:lstStyle>
              <a:lvl1pPr defTabSz="762000">
                <a:defRPr>
                  <a:solidFill>
                    <a:schemeClr val="tx1"/>
                  </a:solidFill>
                  <a:latin typeface="Arial" panose="020B0604020202020204" pitchFamily="34" charset="0"/>
                </a:defRPr>
              </a:lvl1pPr>
              <a:lvl2pPr marL="571500" defTabSz="762000">
                <a:defRPr>
                  <a:solidFill>
                    <a:schemeClr val="tx1"/>
                  </a:solidFill>
                  <a:latin typeface="Arial" panose="020B0604020202020204" pitchFamily="34" charset="0"/>
                </a:defRPr>
              </a:lvl2pPr>
              <a:lvl3pPr marL="1143000" defTabSz="762000">
                <a:defRPr>
                  <a:solidFill>
                    <a:schemeClr val="tx1"/>
                  </a:solidFill>
                  <a:latin typeface="Arial" panose="020B0604020202020204" pitchFamily="34" charset="0"/>
                </a:defRPr>
              </a:lvl3pPr>
              <a:lvl4pPr marL="1714500" defTabSz="762000">
                <a:defRPr>
                  <a:solidFill>
                    <a:schemeClr val="tx1"/>
                  </a:solidFill>
                  <a:latin typeface="Arial" panose="020B0604020202020204" pitchFamily="34" charset="0"/>
                </a:defRPr>
              </a:lvl4pPr>
              <a:lvl5pPr marL="2286000" defTabSz="762000">
                <a:defRPr>
                  <a:solidFill>
                    <a:schemeClr val="tx1"/>
                  </a:solidFill>
                  <a:latin typeface="Arial" panose="020B0604020202020204" pitchFamily="34" charset="0"/>
                </a:defRPr>
              </a:lvl5pPr>
              <a:lvl6pPr marL="2743200" defTabSz="762000" fontAlgn="base">
                <a:spcBef>
                  <a:spcPct val="0"/>
                </a:spcBef>
                <a:spcAft>
                  <a:spcPct val="0"/>
                </a:spcAft>
                <a:defRPr>
                  <a:solidFill>
                    <a:schemeClr val="tx1"/>
                  </a:solidFill>
                  <a:latin typeface="Arial" panose="020B0604020202020204" pitchFamily="34" charset="0"/>
                </a:defRPr>
              </a:lvl6pPr>
              <a:lvl7pPr marL="3200400" defTabSz="762000" fontAlgn="base">
                <a:spcBef>
                  <a:spcPct val="0"/>
                </a:spcBef>
                <a:spcAft>
                  <a:spcPct val="0"/>
                </a:spcAft>
                <a:defRPr>
                  <a:solidFill>
                    <a:schemeClr val="tx1"/>
                  </a:solidFill>
                  <a:latin typeface="Arial" panose="020B0604020202020204" pitchFamily="34" charset="0"/>
                </a:defRPr>
              </a:lvl7pPr>
              <a:lvl8pPr marL="3657600" defTabSz="762000" fontAlgn="base">
                <a:spcBef>
                  <a:spcPct val="0"/>
                </a:spcBef>
                <a:spcAft>
                  <a:spcPct val="0"/>
                </a:spcAft>
                <a:defRPr>
                  <a:solidFill>
                    <a:schemeClr val="tx1"/>
                  </a:solidFill>
                  <a:latin typeface="Arial" panose="020B0604020202020204" pitchFamily="34" charset="0"/>
                </a:defRPr>
              </a:lvl8pPr>
              <a:lvl9pPr marL="4114800" defTabSz="762000" fontAlgn="base">
                <a:spcBef>
                  <a:spcPct val="0"/>
                </a:spcBef>
                <a:spcAft>
                  <a:spcPct val="0"/>
                </a:spcAft>
                <a:defRPr>
                  <a:solidFill>
                    <a:schemeClr val="tx1"/>
                  </a:solidFill>
                  <a:latin typeface="Arial" panose="020B0604020202020204" pitchFamily="34" charset="0"/>
                </a:defRPr>
              </a:lvl9pPr>
            </a:lstStyle>
            <a:p>
              <a:pPr algn="ctr">
                <a:spcBef>
                  <a:spcPct val="15000"/>
                </a:spcBef>
                <a:spcAft>
                  <a:spcPct val="15000"/>
                </a:spcAft>
                <a:buClr>
                  <a:schemeClr val="accent1"/>
                </a:buClr>
              </a:pPr>
              <a:r>
                <a:rPr lang="en-US" altLang="en-US" sz="1800">
                  <a:latin typeface="Nokia Sans Wide" pitchFamily="34" charset="0"/>
                </a:rPr>
                <a:t>Construction Planning</a:t>
              </a:r>
            </a:p>
          </p:txBody>
        </p:sp>
        <p:sp>
          <p:nvSpPr>
            <p:cNvPr id="9" name="Cloud"/>
            <p:cNvSpPr>
              <a:spLocks noChangeAspect="1" noEditPoints="1" noChangeArrowheads="1"/>
            </p:cNvSpPr>
            <p:nvPr/>
          </p:nvSpPr>
          <p:spPr bwMode="auto">
            <a:xfrm>
              <a:off x="1509" y="2885"/>
              <a:ext cx="968" cy="48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1"/>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300"/>
                    <a:pt x="7635" y="20039"/>
                    <a:pt x="8235" y="19546"/>
                  </a:cubicBezTo>
                  <a:lnTo>
                    <a:pt x="8229" y="19550"/>
                  </a:lnTo>
                  <a:cubicBezTo>
                    <a:pt x="8855" y="20829"/>
                    <a:pt x="9908" y="21597"/>
                    <a:pt x="11036" y="21597"/>
                  </a:cubicBezTo>
                  <a:cubicBezTo>
                    <a:pt x="12523" y="21597"/>
                    <a:pt x="13836" y="20267"/>
                    <a:pt x="14267" y="18324"/>
                  </a:cubicBezTo>
                  <a:lnTo>
                    <a:pt x="14270" y="18350"/>
                  </a:lnTo>
                  <a:cubicBezTo>
                    <a:pt x="14730" y="18740"/>
                    <a:pt x="15260" y="18947"/>
                    <a:pt x="15802" y="18947"/>
                  </a:cubicBezTo>
                  <a:cubicBezTo>
                    <a:pt x="17390" y="18947"/>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w="21600" h="21600" fill="none" extrusionOk="0">
                  <a:moveTo>
                    <a:pt x="1074" y="12702"/>
                  </a:moveTo>
                  <a:cubicBezTo>
                    <a:pt x="1407" y="12969"/>
                    <a:pt x="1786" y="13110"/>
                    <a:pt x="2172" y="13110"/>
                  </a:cubicBezTo>
                  <a:cubicBezTo>
                    <a:pt x="2228" y="13110"/>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nchor="ctr"/>
            <a:lstStyle>
              <a:lvl1pPr defTabSz="762000">
                <a:defRPr>
                  <a:solidFill>
                    <a:schemeClr val="tx1"/>
                  </a:solidFill>
                  <a:latin typeface="Arial" panose="020B0604020202020204" pitchFamily="34" charset="0"/>
                </a:defRPr>
              </a:lvl1pPr>
              <a:lvl2pPr marL="571500" defTabSz="762000">
                <a:defRPr>
                  <a:solidFill>
                    <a:schemeClr val="tx1"/>
                  </a:solidFill>
                  <a:latin typeface="Arial" panose="020B0604020202020204" pitchFamily="34" charset="0"/>
                </a:defRPr>
              </a:lvl2pPr>
              <a:lvl3pPr marL="1143000" defTabSz="762000">
                <a:defRPr>
                  <a:solidFill>
                    <a:schemeClr val="tx1"/>
                  </a:solidFill>
                  <a:latin typeface="Arial" panose="020B0604020202020204" pitchFamily="34" charset="0"/>
                </a:defRPr>
              </a:lvl3pPr>
              <a:lvl4pPr marL="1714500" defTabSz="762000">
                <a:defRPr>
                  <a:solidFill>
                    <a:schemeClr val="tx1"/>
                  </a:solidFill>
                  <a:latin typeface="Arial" panose="020B0604020202020204" pitchFamily="34" charset="0"/>
                </a:defRPr>
              </a:lvl4pPr>
              <a:lvl5pPr marL="2286000" defTabSz="762000">
                <a:defRPr>
                  <a:solidFill>
                    <a:schemeClr val="tx1"/>
                  </a:solidFill>
                  <a:latin typeface="Arial" panose="020B0604020202020204" pitchFamily="34" charset="0"/>
                </a:defRPr>
              </a:lvl5pPr>
              <a:lvl6pPr marL="2743200" defTabSz="762000" fontAlgn="base">
                <a:spcBef>
                  <a:spcPct val="0"/>
                </a:spcBef>
                <a:spcAft>
                  <a:spcPct val="0"/>
                </a:spcAft>
                <a:defRPr>
                  <a:solidFill>
                    <a:schemeClr val="tx1"/>
                  </a:solidFill>
                  <a:latin typeface="Arial" panose="020B0604020202020204" pitchFamily="34" charset="0"/>
                </a:defRPr>
              </a:lvl6pPr>
              <a:lvl7pPr marL="3200400" defTabSz="762000" fontAlgn="base">
                <a:spcBef>
                  <a:spcPct val="0"/>
                </a:spcBef>
                <a:spcAft>
                  <a:spcPct val="0"/>
                </a:spcAft>
                <a:defRPr>
                  <a:solidFill>
                    <a:schemeClr val="tx1"/>
                  </a:solidFill>
                  <a:latin typeface="Arial" panose="020B0604020202020204" pitchFamily="34" charset="0"/>
                </a:defRPr>
              </a:lvl7pPr>
              <a:lvl8pPr marL="3657600" defTabSz="762000" fontAlgn="base">
                <a:spcBef>
                  <a:spcPct val="0"/>
                </a:spcBef>
                <a:spcAft>
                  <a:spcPct val="0"/>
                </a:spcAft>
                <a:defRPr>
                  <a:solidFill>
                    <a:schemeClr val="tx1"/>
                  </a:solidFill>
                  <a:latin typeface="Arial" panose="020B0604020202020204" pitchFamily="34" charset="0"/>
                </a:defRPr>
              </a:lvl8pPr>
              <a:lvl9pPr marL="4114800" defTabSz="762000" fontAlgn="base">
                <a:spcBef>
                  <a:spcPct val="0"/>
                </a:spcBef>
                <a:spcAft>
                  <a:spcPct val="0"/>
                </a:spcAft>
                <a:defRPr>
                  <a:solidFill>
                    <a:schemeClr val="tx1"/>
                  </a:solidFill>
                  <a:latin typeface="Arial" panose="020B0604020202020204" pitchFamily="34" charset="0"/>
                </a:defRPr>
              </a:lvl9pPr>
            </a:lstStyle>
            <a:p>
              <a:pPr algn="ctr">
                <a:spcBef>
                  <a:spcPct val="15000"/>
                </a:spcBef>
                <a:spcAft>
                  <a:spcPct val="15000"/>
                </a:spcAft>
                <a:buClr>
                  <a:schemeClr val="accent1"/>
                </a:buClr>
              </a:pPr>
              <a:r>
                <a:rPr lang="en-US" altLang="en-US" sz="1200">
                  <a:latin typeface="Nokia Sans Wide" pitchFamily="34" charset="0"/>
                </a:rPr>
                <a:t>Software Architecture</a:t>
              </a:r>
            </a:p>
          </p:txBody>
        </p:sp>
        <p:sp>
          <p:nvSpPr>
            <p:cNvPr id="10" name="Cloud"/>
            <p:cNvSpPr>
              <a:spLocks noChangeAspect="1" noEditPoints="1" noChangeArrowheads="1"/>
            </p:cNvSpPr>
            <p:nvPr/>
          </p:nvSpPr>
          <p:spPr bwMode="auto">
            <a:xfrm>
              <a:off x="2440" y="552"/>
              <a:ext cx="1566" cy="78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1"/>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300"/>
                    <a:pt x="7635" y="20039"/>
                    <a:pt x="8235" y="19546"/>
                  </a:cubicBezTo>
                  <a:lnTo>
                    <a:pt x="8229" y="19550"/>
                  </a:lnTo>
                  <a:cubicBezTo>
                    <a:pt x="8855" y="20829"/>
                    <a:pt x="9908" y="21597"/>
                    <a:pt x="11036" y="21597"/>
                  </a:cubicBezTo>
                  <a:cubicBezTo>
                    <a:pt x="12523" y="21597"/>
                    <a:pt x="13836" y="20267"/>
                    <a:pt x="14267" y="18324"/>
                  </a:cubicBezTo>
                  <a:lnTo>
                    <a:pt x="14270" y="18350"/>
                  </a:lnTo>
                  <a:cubicBezTo>
                    <a:pt x="14730" y="18740"/>
                    <a:pt x="15260" y="18947"/>
                    <a:pt x="15802" y="18947"/>
                  </a:cubicBezTo>
                  <a:cubicBezTo>
                    <a:pt x="17390" y="18947"/>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w="21600" h="21600" fill="none" extrusionOk="0">
                  <a:moveTo>
                    <a:pt x="1074" y="12702"/>
                  </a:moveTo>
                  <a:cubicBezTo>
                    <a:pt x="1407" y="12969"/>
                    <a:pt x="1786" y="13110"/>
                    <a:pt x="2172" y="13110"/>
                  </a:cubicBezTo>
                  <a:cubicBezTo>
                    <a:pt x="2228" y="13110"/>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nchor="ctr"/>
            <a:lstStyle>
              <a:lvl1pPr defTabSz="762000">
                <a:defRPr>
                  <a:solidFill>
                    <a:schemeClr val="tx1"/>
                  </a:solidFill>
                  <a:latin typeface="Arial" panose="020B0604020202020204" pitchFamily="34" charset="0"/>
                </a:defRPr>
              </a:lvl1pPr>
              <a:lvl2pPr marL="571500" defTabSz="762000">
                <a:defRPr>
                  <a:solidFill>
                    <a:schemeClr val="tx1"/>
                  </a:solidFill>
                  <a:latin typeface="Arial" panose="020B0604020202020204" pitchFamily="34" charset="0"/>
                </a:defRPr>
              </a:lvl2pPr>
              <a:lvl3pPr marL="1143000" defTabSz="762000">
                <a:defRPr>
                  <a:solidFill>
                    <a:schemeClr val="tx1"/>
                  </a:solidFill>
                  <a:latin typeface="Arial" panose="020B0604020202020204" pitchFamily="34" charset="0"/>
                </a:defRPr>
              </a:lvl3pPr>
              <a:lvl4pPr marL="1714500" defTabSz="762000">
                <a:defRPr>
                  <a:solidFill>
                    <a:schemeClr val="tx1"/>
                  </a:solidFill>
                  <a:latin typeface="Arial" panose="020B0604020202020204" pitchFamily="34" charset="0"/>
                </a:defRPr>
              </a:lvl4pPr>
              <a:lvl5pPr marL="2286000" defTabSz="762000">
                <a:defRPr>
                  <a:solidFill>
                    <a:schemeClr val="tx1"/>
                  </a:solidFill>
                  <a:latin typeface="Arial" panose="020B0604020202020204" pitchFamily="34" charset="0"/>
                </a:defRPr>
              </a:lvl5pPr>
              <a:lvl6pPr marL="2743200" defTabSz="762000" fontAlgn="base">
                <a:spcBef>
                  <a:spcPct val="0"/>
                </a:spcBef>
                <a:spcAft>
                  <a:spcPct val="0"/>
                </a:spcAft>
                <a:defRPr>
                  <a:solidFill>
                    <a:schemeClr val="tx1"/>
                  </a:solidFill>
                  <a:latin typeface="Arial" panose="020B0604020202020204" pitchFamily="34" charset="0"/>
                </a:defRPr>
              </a:lvl6pPr>
              <a:lvl7pPr marL="3200400" defTabSz="762000" fontAlgn="base">
                <a:spcBef>
                  <a:spcPct val="0"/>
                </a:spcBef>
                <a:spcAft>
                  <a:spcPct val="0"/>
                </a:spcAft>
                <a:defRPr>
                  <a:solidFill>
                    <a:schemeClr val="tx1"/>
                  </a:solidFill>
                  <a:latin typeface="Arial" panose="020B0604020202020204" pitchFamily="34" charset="0"/>
                </a:defRPr>
              </a:lvl7pPr>
              <a:lvl8pPr marL="3657600" defTabSz="762000" fontAlgn="base">
                <a:spcBef>
                  <a:spcPct val="0"/>
                </a:spcBef>
                <a:spcAft>
                  <a:spcPct val="0"/>
                </a:spcAft>
                <a:defRPr>
                  <a:solidFill>
                    <a:schemeClr val="tx1"/>
                  </a:solidFill>
                  <a:latin typeface="Arial" panose="020B0604020202020204" pitchFamily="34" charset="0"/>
                </a:defRPr>
              </a:lvl8pPr>
              <a:lvl9pPr marL="4114800" defTabSz="762000" fontAlgn="base">
                <a:spcBef>
                  <a:spcPct val="0"/>
                </a:spcBef>
                <a:spcAft>
                  <a:spcPct val="0"/>
                </a:spcAft>
                <a:defRPr>
                  <a:solidFill>
                    <a:schemeClr val="tx1"/>
                  </a:solidFill>
                  <a:latin typeface="Arial" panose="020B0604020202020204" pitchFamily="34" charset="0"/>
                </a:defRPr>
              </a:lvl9pPr>
            </a:lstStyle>
            <a:p>
              <a:pPr algn="ctr">
                <a:spcBef>
                  <a:spcPct val="15000"/>
                </a:spcBef>
                <a:spcAft>
                  <a:spcPct val="15000"/>
                </a:spcAft>
                <a:buClr>
                  <a:schemeClr val="accent1"/>
                </a:buClr>
              </a:pPr>
              <a:r>
                <a:rPr lang="en-US" altLang="en-US" sz="2400">
                  <a:latin typeface="Nokia Sans Wide" pitchFamily="34" charset="0"/>
                </a:rPr>
                <a:t>Detailed Design</a:t>
              </a:r>
            </a:p>
          </p:txBody>
        </p:sp>
        <p:sp>
          <p:nvSpPr>
            <p:cNvPr id="11" name="Cloud"/>
            <p:cNvSpPr>
              <a:spLocks noChangeAspect="1" noEditPoints="1" noChangeArrowheads="1"/>
            </p:cNvSpPr>
            <p:nvPr/>
          </p:nvSpPr>
          <p:spPr bwMode="auto">
            <a:xfrm>
              <a:off x="2599" y="2839"/>
              <a:ext cx="1332" cy="66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1"/>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300"/>
                    <a:pt x="7635" y="20039"/>
                    <a:pt x="8235" y="19546"/>
                  </a:cubicBezTo>
                  <a:lnTo>
                    <a:pt x="8229" y="19550"/>
                  </a:lnTo>
                  <a:cubicBezTo>
                    <a:pt x="8855" y="20829"/>
                    <a:pt x="9908" y="21597"/>
                    <a:pt x="11036" y="21597"/>
                  </a:cubicBezTo>
                  <a:cubicBezTo>
                    <a:pt x="12523" y="21597"/>
                    <a:pt x="13836" y="20267"/>
                    <a:pt x="14267" y="18324"/>
                  </a:cubicBezTo>
                  <a:lnTo>
                    <a:pt x="14270" y="18350"/>
                  </a:lnTo>
                  <a:cubicBezTo>
                    <a:pt x="14730" y="18740"/>
                    <a:pt x="15260" y="18947"/>
                    <a:pt x="15802" y="18947"/>
                  </a:cubicBezTo>
                  <a:cubicBezTo>
                    <a:pt x="17390" y="18947"/>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w="21600" h="21600" fill="none" extrusionOk="0">
                  <a:moveTo>
                    <a:pt x="1074" y="12702"/>
                  </a:moveTo>
                  <a:cubicBezTo>
                    <a:pt x="1407" y="12969"/>
                    <a:pt x="1786" y="13110"/>
                    <a:pt x="2172" y="13110"/>
                  </a:cubicBezTo>
                  <a:cubicBezTo>
                    <a:pt x="2228" y="13110"/>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nchor="ctr"/>
            <a:lstStyle>
              <a:lvl1pPr defTabSz="762000">
                <a:defRPr>
                  <a:solidFill>
                    <a:schemeClr val="tx1"/>
                  </a:solidFill>
                  <a:latin typeface="Arial" panose="020B0604020202020204" pitchFamily="34" charset="0"/>
                </a:defRPr>
              </a:lvl1pPr>
              <a:lvl2pPr marL="571500" defTabSz="762000">
                <a:defRPr>
                  <a:solidFill>
                    <a:schemeClr val="tx1"/>
                  </a:solidFill>
                  <a:latin typeface="Arial" panose="020B0604020202020204" pitchFamily="34" charset="0"/>
                </a:defRPr>
              </a:lvl2pPr>
              <a:lvl3pPr marL="1143000" defTabSz="762000">
                <a:defRPr>
                  <a:solidFill>
                    <a:schemeClr val="tx1"/>
                  </a:solidFill>
                  <a:latin typeface="Arial" panose="020B0604020202020204" pitchFamily="34" charset="0"/>
                </a:defRPr>
              </a:lvl3pPr>
              <a:lvl4pPr marL="1714500" defTabSz="762000">
                <a:defRPr>
                  <a:solidFill>
                    <a:schemeClr val="tx1"/>
                  </a:solidFill>
                  <a:latin typeface="Arial" panose="020B0604020202020204" pitchFamily="34" charset="0"/>
                </a:defRPr>
              </a:lvl4pPr>
              <a:lvl5pPr marL="2286000" defTabSz="762000">
                <a:defRPr>
                  <a:solidFill>
                    <a:schemeClr val="tx1"/>
                  </a:solidFill>
                  <a:latin typeface="Arial" panose="020B0604020202020204" pitchFamily="34" charset="0"/>
                </a:defRPr>
              </a:lvl5pPr>
              <a:lvl6pPr marL="2743200" defTabSz="762000" fontAlgn="base">
                <a:spcBef>
                  <a:spcPct val="0"/>
                </a:spcBef>
                <a:spcAft>
                  <a:spcPct val="0"/>
                </a:spcAft>
                <a:defRPr>
                  <a:solidFill>
                    <a:schemeClr val="tx1"/>
                  </a:solidFill>
                  <a:latin typeface="Arial" panose="020B0604020202020204" pitchFamily="34" charset="0"/>
                </a:defRPr>
              </a:lvl6pPr>
              <a:lvl7pPr marL="3200400" defTabSz="762000" fontAlgn="base">
                <a:spcBef>
                  <a:spcPct val="0"/>
                </a:spcBef>
                <a:spcAft>
                  <a:spcPct val="0"/>
                </a:spcAft>
                <a:defRPr>
                  <a:solidFill>
                    <a:schemeClr val="tx1"/>
                  </a:solidFill>
                  <a:latin typeface="Arial" panose="020B0604020202020204" pitchFamily="34" charset="0"/>
                </a:defRPr>
              </a:lvl7pPr>
              <a:lvl8pPr marL="3657600" defTabSz="762000" fontAlgn="base">
                <a:spcBef>
                  <a:spcPct val="0"/>
                </a:spcBef>
                <a:spcAft>
                  <a:spcPct val="0"/>
                </a:spcAft>
                <a:defRPr>
                  <a:solidFill>
                    <a:schemeClr val="tx1"/>
                  </a:solidFill>
                  <a:latin typeface="Arial" panose="020B0604020202020204" pitchFamily="34" charset="0"/>
                </a:defRPr>
              </a:lvl8pPr>
              <a:lvl9pPr marL="4114800" defTabSz="762000" fontAlgn="base">
                <a:spcBef>
                  <a:spcPct val="0"/>
                </a:spcBef>
                <a:spcAft>
                  <a:spcPct val="0"/>
                </a:spcAft>
                <a:defRPr>
                  <a:solidFill>
                    <a:schemeClr val="tx1"/>
                  </a:solidFill>
                  <a:latin typeface="Arial" panose="020B0604020202020204" pitchFamily="34" charset="0"/>
                </a:defRPr>
              </a:lvl9pPr>
            </a:lstStyle>
            <a:p>
              <a:pPr algn="ctr">
                <a:spcBef>
                  <a:spcPct val="15000"/>
                </a:spcBef>
                <a:spcAft>
                  <a:spcPct val="15000"/>
                </a:spcAft>
                <a:buClr>
                  <a:schemeClr val="accent1"/>
                </a:buClr>
              </a:pPr>
              <a:r>
                <a:rPr lang="en-US" altLang="en-US" sz="2000">
                  <a:latin typeface="Nokia Sans Wide" pitchFamily="34" charset="0"/>
                </a:rPr>
                <a:t>Unit Testing</a:t>
              </a:r>
            </a:p>
          </p:txBody>
        </p:sp>
        <p:sp>
          <p:nvSpPr>
            <p:cNvPr id="12" name="Cloud"/>
            <p:cNvSpPr>
              <a:spLocks noChangeAspect="1" noEditPoints="1" noChangeArrowheads="1"/>
            </p:cNvSpPr>
            <p:nvPr/>
          </p:nvSpPr>
          <p:spPr bwMode="auto">
            <a:xfrm>
              <a:off x="4063" y="2280"/>
              <a:ext cx="1353" cy="58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1"/>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300"/>
                    <a:pt x="7635" y="20039"/>
                    <a:pt x="8235" y="19546"/>
                  </a:cubicBezTo>
                  <a:lnTo>
                    <a:pt x="8229" y="19550"/>
                  </a:lnTo>
                  <a:cubicBezTo>
                    <a:pt x="8855" y="20829"/>
                    <a:pt x="9908" y="21597"/>
                    <a:pt x="11036" y="21597"/>
                  </a:cubicBezTo>
                  <a:cubicBezTo>
                    <a:pt x="12523" y="21597"/>
                    <a:pt x="13836" y="20267"/>
                    <a:pt x="14267" y="18324"/>
                  </a:cubicBezTo>
                  <a:lnTo>
                    <a:pt x="14270" y="18350"/>
                  </a:lnTo>
                  <a:cubicBezTo>
                    <a:pt x="14730" y="18740"/>
                    <a:pt x="15260" y="18947"/>
                    <a:pt x="15802" y="18947"/>
                  </a:cubicBezTo>
                  <a:cubicBezTo>
                    <a:pt x="17390" y="18947"/>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w="21600" h="21600" fill="none" extrusionOk="0">
                  <a:moveTo>
                    <a:pt x="1074" y="12702"/>
                  </a:moveTo>
                  <a:cubicBezTo>
                    <a:pt x="1407" y="12969"/>
                    <a:pt x="1786" y="13110"/>
                    <a:pt x="2172" y="13110"/>
                  </a:cubicBezTo>
                  <a:cubicBezTo>
                    <a:pt x="2228" y="13110"/>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nchor="ctr"/>
            <a:lstStyle>
              <a:lvl1pPr defTabSz="762000">
                <a:defRPr>
                  <a:solidFill>
                    <a:schemeClr val="tx1"/>
                  </a:solidFill>
                  <a:latin typeface="Arial" panose="020B0604020202020204" pitchFamily="34" charset="0"/>
                </a:defRPr>
              </a:lvl1pPr>
              <a:lvl2pPr marL="571500" defTabSz="762000">
                <a:defRPr>
                  <a:solidFill>
                    <a:schemeClr val="tx1"/>
                  </a:solidFill>
                  <a:latin typeface="Arial" panose="020B0604020202020204" pitchFamily="34" charset="0"/>
                </a:defRPr>
              </a:lvl2pPr>
              <a:lvl3pPr marL="1143000" defTabSz="762000">
                <a:defRPr>
                  <a:solidFill>
                    <a:schemeClr val="tx1"/>
                  </a:solidFill>
                  <a:latin typeface="Arial" panose="020B0604020202020204" pitchFamily="34" charset="0"/>
                </a:defRPr>
              </a:lvl3pPr>
              <a:lvl4pPr marL="1714500" defTabSz="762000">
                <a:defRPr>
                  <a:solidFill>
                    <a:schemeClr val="tx1"/>
                  </a:solidFill>
                  <a:latin typeface="Arial" panose="020B0604020202020204" pitchFamily="34" charset="0"/>
                </a:defRPr>
              </a:lvl4pPr>
              <a:lvl5pPr marL="2286000" defTabSz="762000">
                <a:defRPr>
                  <a:solidFill>
                    <a:schemeClr val="tx1"/>
                  </a:solidFill>
                  <a:latin typeface="Arial" panose="020B0604020202020204" pitchFamily="34" charset="0"/>
                </a:defRPr>
              </a:lvl5pPr>
              <a:lvl6pPr marL="2743200" defTabSz="762000" fontAlgn="base">
                <a:spcBef>
                  <a:spcPct val="0"/>
                </a:spcBef>
                <a:spcAft>
                  <a:spcPct val="0"/>
                </a:spcAft>
                <a:defRPr>
                  <a:solidFill>
                    <a:schemeClr val="tx1"/>
                  </a:solidFill>
                  <a:latin typeface="Arial" panose="020B0604020202020204" pitchFamily="34" charset="0"/>
                </a:defRPr>
              </a:lvl6pPr>
              <a:lvl7pPr marL="3200400" defTabSz="762000" fontAlgn="base">
                <a:spcBef>
                  <a:spcPct val="0"/>
                </a:spcBef>
                <a:spcAft>
                  <a:spcPct val="0"/>
                </a:spcAft>
                <a:defRPr>
                  <a:solidFill>
                    <a:schemeClr val="tx1"/>
                  </a:solidFill>
                  <a:latin typeface="Arial" panose="020B0604020202020204" pitchFamily="34" charset="0"/>
                </a:defRPr>
              </a:lvl7pPr>
              <a:lvl8pPr marL="3657600" defTabSz="762000" fontAlgn="base">
                <a:spcBef>
                  <a:spcPct val="0"/>
                </a:spcBef>
                <a:spcAft>
                  <a:spcPct val="0"/>
                </a:spcAft>
                <a:defRPr>
                  <a:solidFill>
                    <a:schemeClr val="tx1"/>
                  </a:solidFill>
                  <a:latin typeface="Arial" panose="020B0604020202020204" pitchFamily="34" charset="0"/>
                </a:defRPr>
              </a:lvl8pPr>
              <a:lvl9pPr marL="4114800" defTabSz="762000" fontAlgn="base">
                <a:spcBef>
                  <a:spcPct val="0"/>
                </a:spcBef>
                <a:spcAft>
                  <a:spcPct val="0"/>
                </a:spcAft>
                <a:defRPr>
                  <a:solidFill>
                    <a:schemeClr val="tx1"/>
                  </a:solidFill>
                  <a:latin typeface="Arial" panose="020B0604020202020204" pitchFamily="34" charset="0"/>
                </a:defRPr>
              </a:lvl9pPr>
            </a:lstStyle>
            <a:p>
              <a:pPr algn="ctr">
                <a:spcBef>
                  <a:spcPct val="15000"/>
                </a:spcBef>
                <a:spcAft>
                  <a:spcPct val="15000"/>
                </a:spcAft>
                <a:buClr>
                  <a:schemeClr val="accent1"/>
                </a:buClr>
              </a:pPr>
              <a:r>
                <a:rPr lang="en-US" altLang="en-US" sz="1800">
                  <a:latin typeface="Nokia Sans Wide" pitchFamily="34" charset="0"/>
                </a:rPr>
                <a:t>Integration Testing</a:t>
              </a:r>
            </a:p>
          </p:txBody>
        </p:sp>
        <p:sp>
          <p:nvSpPr>
            <p:cNvPr id="13" name="Cloud"/>
            <p:cNvSpPr>
              <a:spLocks noChangeAspect="1" noEditPoints="1" noChangeArrowheads="1"/>
            </p:cNvSpPr>
            <p:nvPr/>
          </p:nvSpPr>
          <p:spPr bwMode="auto">
            <a:xfrm>
              <a:off x="4086" y="2962"/>
              <a:ext cx="799" cy="4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1"/>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300"/>
                    <a:pt x="7635" y="20039"/>
                    <a:pt x="8235" y="19546"/>
                  </a:cubicBezTo>
                  <a:lnTo>
                    <a:pt x="8229" y="19550"/>
                  </a:lnTo>
                  <a:cubicBezTo>
                    <a:pt x="8855" y="20829"/>
                    <a:pt x="9908" y="21597"/>
                    <a:pt x="11036" y="21597"/>
                  </a:cubicBezTo>
                  <a:cubicBezTo>
                    <a:pt x="12523" y="21597"/>
                    <a:pt x="13836" y="20267"/>
                    <a:pt x="14267" y="18324"/>
                  </a:cubicBezTo>
                  <a:lnTo>
                    <a:pt x="14270" y="18350"/>
                  </a:lnTo>
                  <a:cubicBezTo>
                    <a:pt x="14730" y="18740"/>
                    <a:pt x="15260" y="18947"/>
                    <a:pt x="15802" y="18947"/>
                  </a:cubicBezTo>
                  <a:cubicBezTo>
                    <a:pt x="17390" y="18947"/>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w="21600" h="21600" fill="none" extrusionOk="0">
                  <a:moveTo>
                    <a:pt x="1074" y="12702"/>
                  </a:moveTo>
                  <a:cubicBezTo>
                    <a:pt x="1407" y="12969"/>
                    <a:pt x="1786" y="13110"/>
                    <a:pt x="2172" y="13110"/>
                  </a:cubicBezTo>
                  <a:cubicBezTo>
                    <a:pt x="2228" y="13110"/>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nchor="ctr"/>
            <a:lstStyle>
              <a:lvl1pPr defTabSz="762000">
                <a:defRPr>
                  <a:solidFill>
                    <a:schemeClr val="tx1"/>
                  </a:solidFill>
                  <a:latin typeface="Arial" panose="020B0604020202020204" pitchFamily="34" charset="0"/>
                </a:defRPr>
              </a:lvl1pPr>
              <a:lvl2pPr marL="571500" defTabSz="762000">
                <a:defRPr>
                  <a:solidFill>
                    <a:schemeClr val="tx1"/>
                  </a:solidFill>
                  <a:latin typeface="Arial" panose="020B0604020202020204" pitchFamily="34" charset="0"/>
                </a:defRPr>
              </a:lvl2pPr>
              <a:lvl3pPr marL="1143000" defTabSz="762000">
                <a:defRPr>
                  <a:solidFill>
                    <a:schemeClr val="tx1"/>
                  </a:solidFill>
                  <a:latin typeface="Arial" panose="020B0604020202020204" pitchFamily="34" charset="0"/>
                </a:defRPr>
              </a:lvl3pPr>
              <a:lvl4pPr marL="1714500" defTabSz="762000">
                <a:defRPr>
                  <a:solidFill>
                    <a:schemeClr val="tx1"/>
                  </a:solidFill>
                  <a:latin typeface="Arial" panose="020B0604020202020204" pitchFamily="34" charset="0"/>
                </a:defRPr>
              </a:lvl4pPr>
              <a:lvl5pPr marL="2286000" defTabSz="762000">
                <a:defRPr>
                  <a:solidFill>
                    <a:schemeClr val="tx1"/>
                  </a:solidFill>
                  <a:latin typeface="Arial" panose="020B0604020202020204" pitchFamily="34" charset="0"/>
                </a:defRPr>
              </a:lvl5pPr>
              <a:lvl6pPr marL="2743200" defTabSz="762000" fontAlgn="base">
                <a:spcBef>
                  <a:spcPct val="0"/>
                </a:spcBef>
                <a:spcAft>
                  <a:spcPct val="0"/>
                </a:spcAft>
                <a:defRPr>
                  <a:solidFill>
                    <a:schemeClr val="tx1"/>
                  </a:solidFill>
                  <a:latin typeface="Arial" panose="020B0604020202020204" pitchFamily="34" charset="0"/>
                </a:defRPr>
              </a:lvl6pPr>
              <a:lvl7pPr marL="3200400" defTabSz="762000" fontAlgn="base">
                <a:spcBef>
                  <a:spcPct val="0"/>
                </a:spcBef>
                <a:spcAft>
                  <a:spcPct val="0"/>
                </a:spcAft>
                <a:defRPr>
                  <a:solidFill>
                    <a:schemeClr val="tx1"/>
                  </a:solidFill>
                  <a:latin typeface="Arial" panose="020B0604020202020204" pitchFamily="34" charset="0"/>
                </a:defRPr>
              </a:lvl7pPr>
              <a:lvl8pPr marL="3657600" defTabSz="762000" fontAlgn="base">
                <a:spcBef>
                  <a:spcPct val="0"/>
                </a:spcBef>
                <a:spcAft>
                  <a:spcPct val="0"/>
                </a:spcAft>
                <a:defRPr>
                  <a:solidFill>
                    <a:schemeClr val="tx1"/>
                  </a:solidFill>
                  <a:latin typeface="Arial" panose="020B0604020202020204" pitchFamily="34" charset="0"/>
                </a:defRPr>
              </a:lvl8pPr>
              <a:lvl9pPr marL="4114800" defTabSz="762000" fontAlgn="base">
                <a:spcBef>
                  <a:spcPct val="0"/>
                </a:spcBef>
                <a:spcAft>
                  <a:spcPct val="0"/>
                </a:spcAft>
                <a:defRPr>
                  <a:solidFill>
                    <a:schemeClr val="tx1"/>
                  </a:solidFill>
                  <a:latin typeface="Arial" panose="020B0604020202020204" pitchFamily="34" charset="0"/>
                </a:defRPr>
              </a:lvl9pPr>
            </a:lstStyle>
            <a:p>
              <a:pPr algn="ctr">
                <a:spcBef>
                  <a:spcPct val="15000"/>
                </a:spcBef>
                <a:spcAft>
                  <a:spcPct val="15000"/>
                </a:spcAft>
                <a:buClr>
                  <a:schemeClr val="accent1"/>
                </a:buClr>
              </a:pPr>
              <a:r>
                <a:rPr lang="en-US" altLang="en-US" sz="1000">
                  <a:latin typeface="Nokia Sans Wide" pitchFamily="34" charset="0"/>
                </a:rPr>
                <a:t>System testing</a:t>
              </a:r>
            </a:p>
          </p:txBody>
        </p:sp>
        <p:sp>
          <p:nvSpPr>
            <p:cNvPr id="14" name="Cloud"/>
            <p:cNvSpPr>
              <a:spLocks noChangeAspect="1" noEditPoints="1" noChangeArrowheads="1"/>
            </p:cNvSpPr>
            <p:nvPr/>
          </p:nvSpPr>
          <p:spPr bwMode="auto">
            <a:xfrm>
              <a:off x="4228" y="1471"/>
              <a:ext cx="1316" cy="606"/>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1"/>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300"/>
                    <a:pt x="7635" y="20039"/>
                    <a:pt x="8235" y="19546"/>
                  </a:cubicBezTo>
                  <a:lnTo>
                    <a:pt x="8229" y="19550"/>
                  </a:lnTo>
                  <a:cubicBezTo>
                    <a:pt x="8855" y="20829"/>
                    <a:pt x="9908" y="21597"/>
                    <a:pt x="11036" y="21597"/>
                  </a:cubicBezTo>
                  <a:cubicBezTo>
                    <a:pt x="12523" y="21597"/>
                    <a:pt x="13836" y="20267"/>
                    <a:pt x="14267" y="18324"/>
                  </a:cubicBezTo>
                  <a:lnTo>
                    <a:pt x="14270" y="18350"/>
                  </a:lnTo>
                  <a:cubicBezTo>
                    <a:pt x="14730" y="18740"/>
                    <a:pt x="15260" y="18947"/>
                    <a:pt x="15802" y="18947"/>
                  </a:cubicBezTo>
                  <a:cubicBezTo>
                    <a:pt x="17390" y="18947"/>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w="21600" h="21600" fill="none" extrusionOk="0">
                  <a:moveTo>
                    <a:pt x="1074" y="12702"/>
                  </a:moveTo>
                  <a:cubicBezTo>
                    <a:pt x="1407" y="12969"/>
                    <a:pt x="1786" y="13110"/>
                    <a:pt x="2172" y="13110"/>
                  </a:cubicBezTo>
                  <a:cubicBezTo>
                    <a:pt x="2228" y="13110"/>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nchor="ctr"/>
            <a:lstStyle>
              <a:lvl1pPr defTabSz="762000">
                <a:defRPr>
                  <a:solidFill>
                    <a:schemeClr val="tx1"/>
                  </a:solidFill>
                  <a:latin typeface="Arial" panose="020B0604020202020204" pitchFamily="34" charset="0"/>
                </a:defRPr>
              </a:lvl1pPr>
              <a:lvl2pPr marL="571500" defTabSz="762000">
                <a:defRPr>
                  <a:solidFill>
                    <a:schemeClr val="tx1"/>
                  </a:solidFill>
                  <a:latin typeface="Arial" panose="020B0604020202020204" pitchFamily="34" charset="0"/>
                </a:defRPr>
              </a:lvl2pPr>
              <a:lvl3pPr marL="1143000" defTabSz="762000">
                <a:defRPr>
                  <a:solidFill>
                    <a:schemeClr val="tx1"/>
                  </a:solidFill>
                  <a:latin typeface="Arial" panose="020B0604020202020204" pitchFamily="34" charset="0"/>
                </a:defRPr>
              </a:lvl3pPr>
              <a:lvl4pPr marL="1714500" defTabSz="762000">
                <a:defRPr>
                  <a:solidFill>
                    <a:schemeClr val="tx1"/>
                  </a:solidFill>
                  <a:latin typeface="Arial" panose="020B0604020202020204" pitchFamily="34" charset="0"/>
                </a:defRPr>
              </a:lvl4pPr>
              <a:lvl5pPr marL="2286000" defTabSz="762000">
                <a:defRPr>
                  <a:solidFill>
                    <a:schemeClr val="tx1"/>
                  </a:solidFill>
                  <a:latin typeface="Arial" panose="020B0604020202020204" pitchFamily="34" charset="0"/>
                </a:defRPr>
              </a:lvl5pPr>
              <a:lvl6pPr marL="2743200" defTabSz="762000" fontAlgn="base">
                <a:spcBef>
                  <a:spcPct val="0"/>
                </a:spcBef>
                <a:spcAft>
                  <a:spcPct val="0"/>
                </a:spcAft>
                <a:defRPr>
                  <a:solidFill>
                    <a:schemeClr val="tx1"/>
                  </a:solidFill>
                  <a:latin typeface="Arial" panose="020B0604020202020204" pitchFamily="34" charset="0"/>
                </a:defRPr>
              </a:lvl6pPr>
              <a:lvl7pPr marL="3200400" defTabSz="762000" fontAlgn="base">
                <a:spcBef>
                  <a:spcPct val="0"/>
                </a:spcBef>
                <a:spcAft>
                  <a:spcPct val="0"/>
                </a:spcAft>
                <a:defRPr>
                  <a:solidFill>
                    <a:schemeClr val="tx1"/>
                  </a:solidFill>
                  <a:latin typeface="Arial" panose="020B0604020202020204" pitchFamily="34" charset="0"/>
                </a:defRPr>
              </a:lvl7pPr>
              <a:lvl8pPr marL="3657600" defTabSz="762000" fontAlgn="base">
                <a:spcBef>
                  <a:spcPct val="0"/>
                </a:spcBef>
                <a:spcAft>
                  <a:spcPct val="0"/>
                </a:spcAft>
                <a:defRPr>
                  <a:solidFill>
                    <a:schemeClr val="tx1"/>
                  </a:solidFill>
                  <a:latin typeface="Arial" panose="020B0604020202020204" pitchFamily="34" charset="0"/>
                </a:defRPr>
              </a:lvl8pPr>
              <a:lvl9pPr marL="4114800" defTabSz="762000" fontAlgn="base">
                <a:spcBef>
                  <a:spcPct val="0"/>
                </a:spcBef>
                <a:spcAft>
                  <a:spcPct val="0"/>
                </a:spcAft>
                <a:defRPr>
                  <a:solidFill>
                    <a:schemeClr val="tx1"/>
                  </a:solidFill>
                  <a:latin typeface="Arial" panose="020B0604020202020204" pitchFamily="34" charset="0"/>
                </a:defRPr>
              </a:lvl9pPr>
            </a:lstStyle>
            <a:p>
              <a:pPr algn="ctr">
                <a:spcBef>
                  <a:spcPct val="15000"/>
                </a:spcBef>
                <a:spcAft>
                  <a:spcPct val="15000"/>
                </a:spcAft>
                <a:buClr>
                  <a:schemeClr val="accent1"/>
                </a:buClr>
              </a:pPr>
              <a:r>
                <a:rPr lang="en-US" altLang="en-US" sz="1800">
                  <a:latin typeface="Nokia Sans Wide" pitchFamily="34" charset="0"/>
                </a:rPr>
                <a:t>Integration</a:t>
              </a:r>
            </a:p>
          </p:txBody>
        </p:sp>
        <p:sp>
          <p:nvSpPr>
            <p:cNvPr id="15" name="Cloud"/>
            <p:cNvSpPr>
              <a:spLocks noChangeAspect="1" noEditPoints="1" noChangeArrowheads="1"/>
            </p:cNvSpPr>
            <p:nvPr/>
          </p:nvSpPr>
          <p:spPr bwMode="auto">
            <a:xfrm>
              <a:off x="4245" y="760"/>
              <a:ext cx="1031" cy="51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1"/>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300"/>
                    <a:pt x="7635" y="20039"/>
                    <a:pt x="8235" y="19546"/>
                  </a:cubicBezTo>
                  <a:lnTo>
                    <a:pt x="8229" y="19550"/>
                  </a:lnTo>
                  <a:cubicBezTo>
                    <a:pt x="8855" y="20829"/>
                    <a:pt x="9908" y="21597"/>
                    <a:pt x="11036" y="21597"/>
                  </a:cubicBezTo>
                  <a:cubicBezTo>
                    <a:pt x="12523" y="21597"/>
                    <a:pt x="13836" y="20267"/>
                    <a:pt x="14267" y="18324"/>
                  </a:cubicBezTo>
                  <a:lnTo>
                    <a:pt x="14270" y="18350"/>
                  </a:lnTo>
                  <a:cubicBezTo>
                    <a:pt x="14730" y="18740"/>
                    <a:pt x="15260" y="18947"/>
                    <a:pt x="15802" y="18947"/>
                  </a:cubicBezTo>
                  <a:cubicBezTo>
                    <a:pt x="17390" y="18947"/>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w="21600" h="21600" fill="none" extrusionOk="0">
                  <a:moveTo>
                    <a:pt x="1074" y="12702"/>
                  </a:moveTo>
                  <a:cubicBezTo>
                    <a:pt x="1407" y="12969"/>
                    <a:pt x="1786" y="13110"/>
                    <a:pt x="2172" y="13110"/>
                  </a:cubicBezTo>
                  <a:cubicBezTo>
                    <a:pt x="2228" y="13110"/>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nchor="ctr"/>
            <a:lstStyle>
              <a:lvl1pPr defTabSz="762000">
                <a:defRPr>
                  <a:solidFill>
                    <a:schemeClr val="tx1"/>
                  </a:solidFill>
                  <a:latin typeface="Arial" panose="020B0604020202020204" pitchFamily="34" charset="0"/>
                </a:defRPr>
              </a:lvl1pPr>
              <a:lvl2pPr marL="571500" defTabSz="762000">
                <a:defRPr>
                  <a:solidFill>
                    <a:schemeClr val="tx1"/>
                  </a:solidFill>
                  <a:latin typeface="Arial" panose="020B0604020202020204" pitchFamily="34" charset="0"/>
                </a:defRPr>
              </a:lvl2pPr>
              <a:lvl3pPr marL="1143000" defTabSz="762000">
                <a:defRPr>
                  <a:solidFill>
                    <a:schemeClr val="tx1"/>
                  </a:solidFill>
                  <a:latin typeface="Arial" panose="020B0604020202020204" pitchFamily="34" charset="0"/>
                </a:defRPr>
              </a:lvl3pPr>
              <a:lvl4pPr marL="1714500" defTabSz="762000">
                <a:defRPr>
                  <a:solidFill>
                    <a:schemeClr val="tx1"/>
                  </a:solidFill>
                  <a:latin typeface="Arial" panose="020B0604020202020204" pitchFamily="34" charset="0"/>
                </a:defRPr>
              </a:lvl4pPr>
              <a:lvl5pPr marL="2286000" defTabSz="762000">
                <a:defRPr>
                  <a:solidFill>
                    <a:schemeClr val="tx1"/>
                  </a:solidFill>
                  <a:latin typeface="Arial" panose="020B0604020202020204" pitchFamily="34" charset="0"/>
                </a:defRPr>
              </a:lvl5pPr>
              <a:lvl6pPr marL="2743200" defTabSz="762000" fontAlgn="base">
                <a:spcBef>
                  <a:spcPct val="0"/>
                </a:spcBef>
                <a:spcAft>
                  <a:spcPct val="0"/>
                </a:spcAft>
                <a:defRPr>
                  <a:solidFill>
                    <a:schemeClr val="tx1"/>
                  </a:solidFill>
                  <a:latin typeface="Arial" panose="020B0604020202020204" pitchFamily="34" charset="0"/>
                </a:defRPr>
              </a:lvl6pPr>
              <a:lvl7pPr marL="3200400" defTabSz="762000" fontAlgn="base">
                <a:spcBef>
                  <a:spcPct val="0"/>
                </a:spcBef>
                <a:spcAft>
                  <a:spcPct val="0"/>
                </a:spcAft>
                <a:defRPr>
                  <a:solidFill>
                    <a:schemeClr val="tx1"/>
                  </a:solidFill>
                  <a:latin typeface="Arial" panose="020B0604020202020204" pitchFamily="34" charset="0"/>
                </a:defRPr>
              </a:lvl7pPr>
              <a:lvl8pPr marL="3657600" defTabSz="762000" fontAlgn="base">
                <a:spcBef>
                  <a:spcPct val="0"/>
                </a:spcBef>
                <a:spcAft>
                  <a:spcPct val="0"/>
                </a:spcAft>
                <a:defRPr>
                  <a:solidFill>
                    <a:schemeClr val="tx1"/>
                  </a:solidFill>
                  <a:latin typeface="Arial" panose="020B0604020202020204" pitchFamily="34" charset="0"/>
                </a:defRPr>
              </a:lvl8pPr>
              <a:lvl9pPr marL="4114800" defTabSz="762000" fontAlgn="base">
                <a:spcBef>
                  <a:spcPct val="0"/>
                </a:spcBef>
                <a:spcAft>
                  <a:spcPct val="0"/>
                </a:spcAft>
                <a:defRPr>
                  <a:solidFill>
                    <a:schemeClr val="tx1"/>
                  </a:solidFill>
                  <a:latin typeface="Arial" panose="020B0604020202020204" pitchFamily="34" charset="0"/>
                </a:defRPr>
              </a:lvl9pPr>
            </a:lstStyle>
            <a:p>
              <a:pPr algn="ctr">
                <a:spcBef>
                  <a:spcPct val="15000"/>
                </a:spcBef>
                <a:spcAft>
                  <a:spcPct val="15000"/>
                </a:spcAft>
                <a:buClr>
                  <a:schemeClr val="accent1"/>
                </a:buClr>
              </a:pPr>
              <a:r>
                <a:rPr lang="en-US" altLang="en-US" sz="1000">
                  <a:latin typeface="Nokia Sans Wide" pitchFamily="34" charset="0"/>
                </a:rPr>
                <a:t>Corrective Maintenance</a:t>
              </a:r>
            </a:p>
          </p:txBody>
        </p:sp>
        <p:sp>
          <p:nvSpPr>
            <p:cNvPr id="16" name="Cloud"/>
            <p:cNvSpPr>
              <a:spLocks noChangeAspect="1" noEditPoints="1" noChangeArrowheads="1"/>
            </p:cNvSpPr>
            <p:nvPr/>
          </p:nvSpPr>
          <p:spPr bwMode="auto">
            <a:xfrm>
              <a:off x="2157" y="1502"/>
              <a:ext cx="2288" cy="114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1"/>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300"/>
                    <a:pt x="7635" y="20039"/>
                    <a:pt x="8235" y="19546"/>
                  </a:cubicBezTo>
                  <a:lnTo>
                    <a:pt x="8229" y="19550"/>
                  </a:lnTo>
                  <a:cubicBezTo>
                    <a:pt x="8855" y="20829"/>
                    <a:pt x="9908" y="21597"/>
                    <a:pt x="11036" y="21597"/>
                  </a:cubicBezTo>
                  <a:cubicBezTo>
                    <a:pt x="12523" y="21597"/>
                    <a:pt x="13836" y="20267"/>
                    <a:pt x="14267" y="18324"/>
                  </a:cubicBezTo>
                  <a:lnTo>
                    <a:pt x="14270" y="18350"/>
                  </a:lnTo>
                  <a:cubicBezTo>
                    <a:pt x="14730" y="18740"/>
                    <a:pt x="15260" y="18947"/>
                    <a:pt x="15802" y="18947"/>
                  </a:cubicBezTo>
                  <a:cubicBezTo>
                    <a:pt x="17390" y="18947"/>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w="21600" h="21600" fill="none" extrusionOk="0">
                  <a:moveTo>
                    <a:pt x="1074" y="12702"/>
                  </a:moveTo>
                  <a:cubicBezTo>
                    <a:pt x="1407" y="12969"/>
                    <a:pt x="1786" y="13110"/>
                    <a:pt x="2172" y="13110"/>
                  </a:cubicBezTo>
                  <a:cubicBezTo>
                    <a:pt x="2228" y="13110"/>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nchor="ctr"/>
            <a:lstStyle>
              <a:lvl1pPr defTabSz="762000">
                <a:defRPr>
                  <a:solidFill>
                    <a:schemeClr val="tx1"/>
                  </a:solidFill>
                  <a:latin typeface="Arial" panose="020B0604020202020204" pitchFamily="34" charset="0"/>
                </a:defRPr>
              </a:lvl1pPr>
              <a:lvl2pPr marL="571500" defTabSz="762000">
                <a:defRPr>
                  <a:solidFill>
                    <a:schemeClr val="tx1"/>
                  </a:solidFill>
                  <a:latin typeface="Arial" panose="020B0604020202020204" pitchFamily="34" charset="0"/>
                </a:defRPr>
              </a:lvl2pPr>
              <a:lvl3pPr marL="1143000" defTabSz="762000">
                <a:defRPr>
                  <a:solidFill>
                    <a:schemeClr val="tx1"/>
                  </a:solidFill>
                  <a:latin typeface="Arial" panose="020B0604020202020204" pitchFamily="34" charset="0"/>
                </a:defRPr>
              </a:lvl3pPr>
              <a:lvl4pPr marL="1714500" defTabSz="762000">
                <a:defRPr>
                  <a:solidFill>
                    <a:schemeClr val="tx1"/>
                  </a:solidFill>
                  <a:latin typeface="Arial" panose="020B0604020202020204" pitchFamily="34" charset="0"/>
                </a:defRPr>
              </a:lvl4pPr>
              <a:lvl5pPr marL="2286000" defTabSz="762000">
                <a:defRPr>
                  <a:solidFill>
                    <a:schemeClr val="tx1"/>
                  </a:solidFill>
                  <a:latin typeface="Arial" panose="020B0604020202020204" pitchFamily="34" charset="0"/>
                </a:defRPr>
              </a:lvl5pPr>
              <a:lvl6pPr marL="2743200" defTabSz="762000" fontAlgn="base">
                <a:spcBef>
                  <a:spcPct val="0"/>
                </a:spcBef>
                <a:spcAft>
                  <a:spcPct val="0"/>
                </a:spcAft>
                <a:defRPr>
                  <a:solidFill>
                    <a:schemeClr val="tx1"/>
                  </a:solidFill>
                  <a:latin typeface="Arial" panose="020B0604020202020204" pitchFamily="34" charset="0"/>
                </a:defRPr>
              </a:lvl6pPr>
              <a:lvl7pPr marL="3200400" defTabSz="762000" fontAlgn="base">
                <a:spcBef>
                  <a:spcPct val="0"/>
                </a:spcBef>
                <a:spcAft>
                  <a:spcPct val="0"/>
                </a:spcAft>
                <a:defRPr>
                  <a:solidFill>
                    <a:schemeClr val="tx1"/>
                  </a:solidFill>
                  <a:latin typeface="Arial" panose="020B0604020202020204" pitchFamily="34" charset="0"/>
                </a:defRPr>
              </a:lvl7pPr>
              <a:lvl8pPr marL="3657600" defTabSz="762000" fontAlgn="base">
                <a:spcBef>
                  <a:spcPct val="0"/>
                </a:spcBef>
                <a:spcAft>
                  <a:spcPct val="0"/>
                </a:spcAft>
                <a:defRPr>
                  <a:solidFill>
                    <a:schemeClr val="tx1"/>
                  </a:solidFill>
                  <a:latin typeface="Arial" panose="020B0604020202020204" pitchFamily="34" charset="0"/>
                </a:defRPr>
              </a:lvl8pPr>
              <a:lvl9pPr marL="4114800" defTabSz="762000" fontAlgn="base">
                <a:spcBef>
                  <a:spcPct val="0"/>
                </a:spcBef>
                <a:spcAft>
                  <a:spcPct val="0"/>
                </a:spcAft>
                <a:defRPr>
                  <a:solidFill>
                    <a:schemeClr val="tx1"/>
                  </a:solidFill>
                  <a:latin typeface="Arial" panose="020B0604020202020204" pitchFamily="34" charset="0"/>
                </a:defRPr>
              </a:lvl9pPr>
            </a:lstStyle>
            <a:p>
              <a:pPr algn="ctr">
                <a:spcBef>
                  <a:spcPct val="15000"/>
                </a:spcBef>
                <a:spcAft>
                  <a:spcPct val="15000"/>
                </a:spcAft>
                <a:buClr>
                  <a:schemeClr val="accent1"/>
                </a:buClr>
              </a:pPr>
              <a:r>
                <a:rPr lang="en-US" altLang="en-US" sz="3200">
                  <a:latin typeface="Nokia Sans Wide" pitchFamily="34" charset="0"/>
                </a:rPr>
                <a:t>Coding and Debugging</a:t>
              </a:r>
            </a:p>
          </p:txBody>
        </p:sp>
      </p:grpSp>
    </p:spTree>
    <p:extLst>
      <p:ext uri="{BB962C8B-B14F-4D97-AF65-F5344CB8AC3E}">
        <p14:creationId xmlns:p14="http://schemas.microsoft.com/office/powerpoint/2010/main" val="146173802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661</TotalTime>
  <Words>1625</Words>
  <Application>Microsoft Office PowerPoint</Application>
  <PresentationFormat>全屏显示(4:3)</PresentationFormat>
  <Paragraphs>148</Paragraphs>
  <Slides>27</Slides>
  <Notes>9</Notes>
  <HiddenSlides>0</HiddenSlides>
  <MMClips>0</MMClips>
  <ScaleCrop>false</ScaleCrop>
  <HeadingPairs>
    <vt:vector size="4" baseType="variant">
      <vt:variant>
        <vt:lpstr>主题</vt:lpstr>
      </vt:variant>
      <vt:variant>
        <vt:i4>1</vt:i4>
      </vt:variant>
      <vt:variant>
        <vt:lpstr>幻灯片标题</vt:lpstr>
      </vt:variant>
      <vt:variant>
        <vt:i4>27</vt:i4>
      </vt:variant>
    </vt:vector>
  </HeadingPairs>
  <TitlesOfParts>
    <vt:vector size="28"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Zhong Weixiao</dc:creator>
  <cp:lastModifiedBy>Zhong Weixiao</cp:lastModifiedBy>
  <cp:revision>72</cp:revision>
  <dcterms:created xsi:type="dcterms:W3CDTF">2016-02-01T07:31:21Z</dcterms:created>
  <dcterms:modified xsi:type="dcterms:W3CDTF">2016-02-26T02:30:46Z</dcterms:modified>
</cp:coreProperties>
</file>