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3" r:id="rId2"/>
    <p:sldId id="256" r:id="rId3"/>
    <p:sldId id="258" r:id="rId4"/>
    <p:sldId id="280" r:id="rId5"/>
    <p:sldId id="281" r:id="rId6"/>
    <p:sldId id="279" r:id="rId7"/>
    <p:sldId id="269" r:id="rId8"/>
    <p:sldId id="259" r:id="rId9"/>
    <p:sldId id="276" r:id="rId10"/>
    <p:sldId id="287" r:id="rId11"/>
    <p:sldId id="275" r:id="rId12"/>
    <p:sldId id="264" r:id="rId13"/>
    <p:sldId id="285" r:id="rId14"/>
    <p:sldId id="265" r:id="rId15"/>
    <p:sldId id="263" r:id="rId16"/>
    <p:sldId id="266" r:id="rId17"/>
    <p:sldId id="267" r:id="rId18"/>
    <p:sldId id="268" r:id="rId19"/>
    <p:sldId id="270" r:id="rId20"/>
    <p:sldId id="272" r:id="rId21"/>
    <p:sldId id="286" r:id="rId22"/>
    <p:sldId id="274" r:id="rId23"/>
    <p:sldId id="262" r:id="rId24"/>
    <p:sldId id="277" r:id="rId25"/>
    <p:sldId id="283"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58"/>
            <p14:sldId id="280"/>
            <p14:sldId id="281"/>
            <p14:sldId id="279"/>
            <p14:sldId id="269"/>
            <p14:sldId id="259"/>
            <p14:sldId id="276"/>
            <p14:sldId id="287"/>
            <p14:sldId id="275"/>
            <p14:sldId id="264"/>
            <p14:sldId id="285"/>
            <p14:sldId id="265"/>
            <p14:sldId id="263"/>
            <p14:sldId id="266"/>
            <p14:sldId id="267"/>
            <p14:sldId id="268"/>
            <p14:sldId id="270"/>
            <p14:sldId id="272"/>
            <p14:sldId id="286"/>
            <p14:sldId id="274"/>
            <p14:sldId id="262"/>
            <p14:sldId id="277"/>
            <p14:sldId id="283"/>
            <p14:sldId id="27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09" autoAdjust="0"/>
  </p:normalViewPr>
  <p:slideViewPr>
    <p:cSldViewPr>
      <p:cViewPr>
        <p:scale>
          <a:sx n="125" d="100"/>
          <a:sy n="125" d="100"/>
        </p:scale>
        <p:origin x="-3132" y="-5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3/8/2016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a:t>
            </a:fld>
            <a:endParaRPr lang="en-US"/>
          </a:p>
        </p:txBody>
      </p:sp>
    </p:spTree>
    <p:extLst>
      <p:ext uri="{BB962C8B-B14F-4D97-AF65-F5344CB8AC3E}">
        <p14:creationId xmlns:p14="http://schemas.microsoft.com/office/powerpoint/2010/main" val="3147422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愿望，能力，可行性</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25</a:t>
            </a:fld>
            <a:endParaRPr lang="en-US"/>
          </a:p>
        </p:txBody>
      </p:sp>
    </p:spTree>
    <p:extLst>
      <p:ext uri="{BB962C8B-B14F-4D97-AF65-F5344CB8AC3E}">
        <p14:creationId xmlns:p14="http://schemas.microsoft.com/office/powerpoint/2010/main" val="1731469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en-US" altLang="zh-CN" baseline="0" dirty="0" smtClean="0"/>
              <a:t> css, jade, Expression, make file, spring xml,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26</a:t>
            </a:fld>
            <a:endParaRPr lang="en-US"/>
          </a:p>
        </p:txBody>
      </p:sp>
    </p:spTree>
    <p:extLst>
      <p:ext uri="{BB962C8B-B14F-4D97-AF65-F5344CB8AC3E}">
        <p14:creationId xmlns:p14="http://schemas.microsoft.com/office/powerpoint/2010/main" val="370086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3 balls, problems to solutions</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3</a:t>
            </a:fld>
            <a:endParaRPr lang="en-US"/>
          </a:p>
        </p:txBody>
      </p:sp>
    </p:spTree>
    <p:extLst>
      <p:ext uri="{BB962C8B-B14F-4D97-AF65-F5344CB8AC3E}">
        <p14:creationId xmlns:p14="http://schemas.microsoft.com/office/powerpoint/2010/main" val="81702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Pointer, object, type, function,</a:t>
            </a:r>
            <a:r>
              <a:rPr lang="en-US" altLang="zh-CN" baseline="0" dirty="0" smtClean="0"/>
              <a:t> general type, macro, meta, interface, rec, </a:t>
            </a:r>
            <a:endParaRPr lang="en-US"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8</a:t>
            </a:fld>
            <a:endParaRPr lang="en-US"/>
          </a:p>
        </p:txBody>
      </p:sp>
    </p:spTree>
    <p:extLst>
      <p:ext uri="{BB962C8B-B14F-4D97-AF65-F5344CB8AC3E}">
        <p14:creationId xmlns:p14="http://schemas.microsoft.com/office/powerpoint/2010/main" val="107375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Microservices</a:t>
            </a:r>
          </a:p>
          <a:p>
            <a:r>
              <a:rPr lang="en-US" sz="1200" b="0" i="0" kern="1200" dirty="0" smtClean="0">
                <a:solidFill>
                  <a:schemeClr val="tx1"/>
                </a:solidFill>
                <a:effectLst/>
                <a:latin typeface="+mn-lt"/>
                <a:ea typeface="+mn-ea"/>
                <a:cs typeface="+mn-cs"/>
              </a:rPr>
              <a:t>Chassis: Externalized configuration,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Logging, Health checks, Metrics</a:t>
            </a:r>
            <a:endParaRPr lang="en-US"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10</a:t>
            </a:fld>
            <a:endParaRPr lang="en-US"/>
          </a:p>
        </p:txBody>
      </p:sp>
    </p:spTree>
    <p:extLst>
      <p:ext uri="{BB962C8B-B14F-4D97-AF65-F5344CB8AC3E}">
        <p14:creationId xmlns:p14="http://schemas.microsoft.com/office/powerpoint/2010/main" val="244539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12</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Horizontal Separation,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Presentation Layer, Business Layer, Resource Access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Vertical Separation,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Aspect </a:t>
            </a:r>
            <a:r>
              <a:rPr lang="en-US" sz="1200" b="0" i="0" kern="1200" dirty="0" smtClean="0">
                <a:solidFill>
                  <a:schemeClr val="tx1"/>
                </a:solidFill>
                <a:effectLst/>
                <a:latin typeface="+mn-lt"/>
                <a:ea typeface="+mn-ea"/>
                <a:cs typeface="+mn-cs"/>
              </a:rPr>
              <a:t>Separation</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Behavior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Extending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Delegating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Inverting Concerns,</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CAA2658-6206-454A-AEAA-77FAAF8C0D16}" type="slidenum">
              <a:rPr lang="en-US" smtClean="0"/>
              <a:t>13</a:t>
            </a:fld>
            <a:endParaRPr lang="en-US"/>
          </a:p>
        </p:txBody>
      </p:sp>
    </p:spTree>
    <p:extLst>
      <p:ext uri="{BB962C8B-B14F-4D97-AF65-F5344CB8AC3E}">
        <p14:creationId xmlns:p14="http://schemas.microsoft.com/office/powerpoint/2010/main" val="380659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16</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参数化类型</a:t>
            </a:r>
            <a:endParaRPr lang="en-US" altLang="zh-CN" smtClean="0"/>
          </a:p>
          <a:p>
            <a:endParaRPr lang="en-US"/>
          </a:p>
        </p:txBody>
      </p:sp>
      <p:sp>
        <p:nvSpPr>
          <p:cNvPr id="4" name="灯片编号占位符 3"/>
          <p:cNvSpPr>
            <a:spLocks noGrp="1"/>
          </p:cNvSpPr>
          <p:nvPr>
            <p:ph type="sldNum" sz="quarter" idx="10"/>
          </p:nvPr>
        </p:nvSpPr>
        <p:spPr/>
        <p:txBody>
          <a:bodyPr/>
          <a:lstStyle/>
          <a:p>
            <a:fld id="{0CAA2658-6206-454A-AEAA-77FAAF8C0D16}" type="slidenum">
              <a:rPr lang="en-US" smtClean="0"/>
              <a:t>18</a:t>
            </a:fld>
            <a:endParaRPr lang="en-US"/>
          </a:p>
        </p:txBody>
      </p:sp>
    </p:spTree>
    <p:extLst>
      <p:ext uri="{BB962C8B-B14F-4D97-AF65-F5344CB8AC3E}">
        <p14:creationId xmlns:p14="http://schemas.microsoft.com/office/powerpoint/2010/main" val="348267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22</a:t>
            </a:fld>
            <a:endParaRPr lang="en-US"/>
          </a:p>
        </p:txBody>
      </p:sp>
    </p:spTree>
    <p:extLst>
      <p:ext uri="{BB962C8B-B14F-4D97-AF65-F5344CB8AC3E}">
        <p14:creationId xmlns:p14="http://schemas.microsoft.com/office/powerpoint/2010/main" val="355482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3/8/2016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3/8/2016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3/8/2016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3/8/2016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3/8/2016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3/8/2016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t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microservices.io/i/PatternsRelatedToMicroservi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5960332" cy="5105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gure 1"/>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486400" y="296732"/>
            <a:ext cx="3513991" cy="214973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945798" y="6391178"/>
            <a:ext cx="2976195" cy="215444"/>
          </a:xfrm>
          <a:prstGeom prst="rect">
            <a:avLst/>
          </a:prstGeom>
        </p:spPr>
        <p:txBody>
          <a:bodyPr wrap="square">
            <a:spAutoFit/>
          </a:bodyPr>
          <a:lstStyle/>
          <a:p>
            <a:pPr algn="r"/>
            <a:r>
              <a:rPr lang="en-US" sz="800" dirty="0"/>
              <a:t>http://microservices.io/patterns/microservices.html</a:t>
            </a:r>
          </a:p>
        </p:txBody>
      </p:sp>
      <p:sp>
        <p:nvSpPr>
          <p:cNvPr id="5" name="矩形 4"/>
          <p:cNvSpPr/>
          <p:nvPr/>
        </p:nvSpPr>
        <p:spPr>
          <a:xfrm>
            <a:off x="6102593" y="2887229"/>
            <a:ext cx="2819400" cy="215444"/>
          </a:xfrm>
          <a:prstGeom prst="rect">
            <a:avLst/>
          </a:prstGeom>
        </p:spPr>
        <p:txBody>
          <a:bodyPr wrap="square">
            <a:spAutoFit/>
          </a:bodyPr>
          <a:lstStyle/>
          <a:p>
            <a:pPr algn="r"/>
            <a:r>
              <a:rPr lang="en-US" sz="800" dirty="0"/>
              <a:t>http://martinfowler.com/articles/microservices.html</a:t>
            </a:r>
          </a:p>
        </p:txBody>
      </p:sp>
    </p:spTree>
    <p:extLst>
      <p:ext uri="{BB962C8B-B14F-4D97-AF65-F5344CB8AC3E}">
        <p14:creationId xmlns:p14="http://schemas.microsoft.com/office/powerpoint/2010/main" val="10765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3124200"/>
            <a:ext cx="8305800" cy="3262432"/>
          </a:xfrm>
          <a:prstGeom prst="rect">
            <a:avLst/>
          </a:prstGeom>
        </p:spPr>
        <p:txBody>
          <a:bodyPr wrap="square">
            <a:spAutoFit/>
          </a:bodyPr>
          <a:lstStyle/>
          <a:p>
            <a:r>
              <a:rPr lang="en-US" dirty="0"/>
              <a:t>Separation of concerns</a:t>
            </a:r>
          </a:p>
          <a:p>
            <a:endParaRPr lang="en-US" dirty="0"/>
          </a:p>
          <a:p>
            <a:r>
              <a:rPr lang="en-US" dirty="0"/>
              <a:t>In computer science, separation of concerns (SoC) is a design principle for separating a computer program into distinct sections, such that each section addresses a separate concern. A concern is a set of information that affects the code of a computer program. A concern can be as general as the details of the hardware the code is being optimized for, or as specific as the name of a class to instantiate. A program that embodies SoC well is called a modular program. Modularity, and hence separation of concerns, is achieved by encapsulating information inside a section of code that has a well-defined interface. Encapsulation is a means of information hiding. Layered designs in information systems are another embodiment of separation </a:t>
            </a:r>
            <a:r>
              <a:rPr lang="en-US" dirty="0" smtClean="0"/>
              <a:t>of concerns.</a:t>
            </a:r>
            <a:endParaRPr lang="en-US" dirty="0"/>
          </a:p>
          <a:p>
            <a:pPr algn="r"/>
            <a:r>
              <a:rPr lang="en-US" sz="800" dirty="0"/>
              <a:t>https://en.wikipedia.org/wiki/Separation_of_concerns#SoC_via_partial_classes_in_C.23</a:t>
            </a:r>
          </a:p>
        </p:txBody>
      </p:sp>
    </p:spTree>
    <p:extLst>
      <p:ext uri="{BB962C8B-B14F-4D97-AF65-F5344CB8AC3E}">
        <p14:creationId xmlns:p14="http://schemas.microsoft.com/office/powerpoint/2010/main" val="134556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1905000" y="187234"/>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
        <p:nvSpPr>
          <p:cNvPr id="2" name="矩形 1"/>
          <p:cNvSpPr/>
          <p:nvPr/>
        </p:nvSpPr>
        <p:spPr>
          <a:xfrm>
            <a:off x="4114800" y="3442156"/>
            <a:ext cx="4572000" cy="215444"/>
          </a:xfrm>
          <a:prstGeom prst="rect">
            <a:avLst/>
          </a:prstGeom>
        </p:spPr>
        <p:txBody>
          <a:bodyPr>
            <a:spAutoFit/>
          </a:bodyPr>
          <a:lstStyle/>
          <a:p>
            <a:pPr algn="r"/>
            <a:r>
              <a:rPr lang="en-US" sz="800" dirty="0"/>
              <a:t>https://msdn.microsoft.com/en-us/library/jj554200.aspx</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89184" y="1112733"/>
            <a:ext cx="6961712" cy="4637314"/>
            <a:chOff x="350520" y="696686"/>
            <a:chExt cx="8675292" cy="5778759"/>
          </a:xfrm>
        </p:grpSpPr>
        <p:pic>
          <p:nvPicPr>
            <p:cNvPr id="1027" name="Picture 3" descr="C:\Users\Zhong\Desktop\687474703a2f2f626c6f672e78656269612e636f6d2f77702d636f6e74656e742f75706c6f6164732f323031352f30332f727265312e706e67.png"/>
            <p:cNvPicPr>
              <a:picLocks noChangeAspect="1" noChangeArrowheads="1"/>
            </p:cNvPicPr>
            <p:nvPr/>
          </p:nvPicPr>
          <p:blipFill rotWithShape="1">
            <a:blip r:embed="rId2">
              <a:extLst>
                <a:ext uri="{28A0092B-C50C-407E-A947-70E740481C1C}">
                  <a14:useLocalDpi xmlns:a14="http://schemas.microsoft.com/office/drawing/2010/main" val="0"/>
                </a:ext>
              </a:extLst>
            </a:blip>
            <a:srcRect b="3142"/>
            <a:stretch/>
          </p:blipFill>
          <p:spPr bwMode="auto">
            <a:xfrm>
              <a:off x="1264920" y="1524000"/>
              <a:ext cx="330638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ong\Desktop\687474703a2f2f626c6f672e78656269612e636f6d2f77702d636f6e74656e742f75706c6f6164732f323031352f30332f7272632e706e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948" y="4290111"/>
              <a:ext cx="3306385" cy="139216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Zhong\Desktop\687474703a2f2f626c6f672e78656269612e636f6d2f77702d636f6e74656e742f75706c6f6164732f323031352f30332f707365312e706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16278"/>
              <a:ext cx="3654426" cy="1244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Zhong\Desktop\687474703a2f2f626c6f672e78656269612e636f6d2f77702d636f6e74656e742f75706c6f6164732f323031352f30332f7073632e706e6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225" y="4424977"/>
              <a:ext cx="3654425" cy="112243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t="41871" r="51998" b="33481"/>
            <a:stretch/>
          </p:blipFill>
          <p:spPr bwMode="auto">
            <a:xfrm>
              <a:off x="2049432" y="804672"/>
              <a:ext cx="1737360" cy="347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49376" t="2" r="30414" b="80540"/>
            <a:stretch/>
          </p:blipFill>
          <p:spPr bwMode="auto">
            <a:xfrm>
              <a:off x="350520" y="2301240"/>
              <a:ext cx="7315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1" t="72605" r="51999" b="6639"/>
            <a:stretch/>
          </p:blipFill>
          <p:spPr bwMode="auto">
            <a:xfrm>
              <a:off x="5911533" y="859536"/>
              <a:ext cx="1737360" cy="2926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74518" t="-984" r="5272" b="81526"/>
            <a:stretch/>
          </p:blipFill>
          <p:spPr bwMode="auto">
            <a:xfrm>
              <a:off x="350520" y="4849032"/>
              <a:ext cx="731520" cy="274320"/>
            </a:xfrm>
            <a:prstGeom prst="rect">
              <a:avLst/>
            </a:prstGeom>
            <a:noFill/>
            <a:extLst>
              <a:ext uri="{909E8E84-426E-40DD-AFC4-6F175D3DCCD1}">
                <a14:hiddenFill xmlns:a14="http://schemas.microsoft.com/office/drawing/2010/main">
                  <a:solidFill>
                    <a:srgbClr val="FFFFFF"/>
                  </a:solidFill>
                </a14:hiddenFill>
              </a:ext>
            </a:extLst>
          </p:spPr>
        </p:pic>
        <p:sp>
          <p:nvSpPr>
            <p:cNvPr id="9" name="任意多边形 8"/>
            <p:cNvSpPr/>
            <p:nvPr/>
          </p:nvSpPr>
          <p:spPr>
            <a:xfrm>
              <a:off x="541176" y="1268956"/>
              <a:ext cx="8416212" cy="205281"/>
            </a:xfrm>
            <a:custGeom>
              <a:avLst/>
              <a:gdLst>
                <a:gd name="connsiteX0" fmla="*/ 0 w 8416212"/>
                <a:gd name="connsiteY0" fmla="*/ 205281 h 205281"/>
                <a:gd name="connsiteX1" fmla="*/ 4211216 w 8416212"/>
                <a:gd name="connsiteY1" fmla="*/ 7 h 205281"/>
                <a:gd name="connsiteX2" fmla="*/ 8416212 w 8416212"/>
                <a:gd name="connsiteY2" fmla="*/ 199060 h 205281"/>
              </a:gdLst>
              <a:ahLst/>
              <a:cxnLst>
                <a:cxn ang="0">
                  <a:pos x="connsiteX0" y="connsiteY0"/>
                </a:cxn>
                <a:cxn ang="0">
                  <a:pos x="connsiteX1" y="connsiteY1"/>
                </a:cxn>
                <a:cxn ang="0">
                  <a:pos x="connsiteX2" y="connsiteY2"/>
                </a:cxn>
              </a:cxnLst>
              <a:rect l="l" t="t" r="r" b="b"/>
              <a:pathLst>
                <a:path w="8416212" h="205281">
                  <a:moveTo>
                    <a:pt x="0" y="205281"/>
                  </a:moveTo>
                  <a:cubicBezTo>
                    <a:pt x="1404257" y="103162"/>
                    <a:pt x="2808514" y="1044"/>
                    <a:pt x="4211216" y="7"/>
                  </a:cubicBezTo>
                  <a:cubicBezTo>
                    <a:pt x="5613918" y="-1030"/>
                    <a:pt x="7015065" y="99015"/>
                    <a:pt x="8416212" y="1990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任意多边形 11"/>
            <p:cNvSpPr/>
            <p:nvPr/>
          </p:nvSpPr>
          <p:spPr>
            <a:xfrm>
              <a:off x="1038808" y="845976"/>
              <a:ext cx="186654" cy="5592146"/>
            </a:xfrm>
            <a:custGeom>
              <a:avLst/>
              <a:gdLst>
                <a:gd name="connsiteX0" fmla="*/ 161731 w 186654"/>
                <a:gd name="connsiteY0" fmla="*/ 0 h 5592146"/>
                <a:gd name="connsiteX1" fmla="*/ 18661 w 186654"/>
                <a:gd name="connsiteY1" fmla="*/ 2034073 h 5592146"/>
                <a:gd name="connsiteX2" fmla="*/ 186612 w 186654"/>
                <a:gd name="connsiteY2" fmla="*/ 4037044 h 5592146"/>
                <a:gd name="connsiteX3" fmla="*/ 0 w 186654"/>
                <a:gd name="connsiteY3" fmla="*/ 5592146 h 5592146"/>
              </a:gdLst>
              <a:ahLst/>
              <a:cxnLst>
                <a:cxn ang="0">
                  <a:pos x="connsiteX0" y="connsiteY0"/>
                </a:cxn>
                <a:cxn ang="0">
                  <a:pos x="connsiteX1" y="connsiteY1"/>
                </a:cxn>
                <a:cxn ang="0">
                  <a:pos x="connsiteX2" y="connsiteY2"/>
                </a:cxn>
                <a:cxn ang="0">
                  <a:pos x="connsiteX3" y="connsiteY3"/>
                </a:cxn>
              </a:cxnLst>
              <a:rect l="l" t="t" r="r" b="b"/>
              <a:pathLst>
                <a:path w="186654" h="5592146">
                  <a:moveTo>
                    <a:pt x="161731" y="0"/>
                  </a:moveTo>
                  <a:cubicBezTo>
                    <a:pt x="88122" y="680616"/>
                    <a:pt x="14514" y="1361232"/>
                    <a:pt x="18661" y="2034073"/>
                  </a:cubicBezTo>
                  <a:cubicBezTo>
                    <a:pt x="22808" y="2706914"/>
                    <a:pt x="189722" y="3444032"/>
                    <a:pt x="186612" y="4037044"/>
                  </a:cubicBezTo>
                  <a:cubicBezTo>
                    <a:pt x="183502" y="4630056"/>
                    <a:pt x="22808" y="5346440"/>
                    <a:pt x="0" y="559214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任意多边形 17"/>
            <p:cNvSpPr/>
            <p:nvPr/>
          </p:nvSpPr>
          <p:spPr>
            <a:xfrm>
              <a:off x="379445" y="3717876"/>
              <a:ext cx="8646367" cy="387593"/>
            </a:xfrm>
            <a:custGeom>
              <a:avLst/>
              <a:gdLst>
                <a:gd name="connsiteX0" fmla="*/ 0 w 8646367"/>
                <a:gd name="connsiteY0" fmla="*/ 387593 h 387593"/>
                <a:gd name="connsiteX1" fmla="*/ 3539412 w 8646367"/>
                <a:gd name="connsiteY1" fmla="*/ 14369 h 387593"/>
                <a:gd name="connsiteX2" fmla="*/ 7029061 w 8646367"/>
                <a:gd name="connsiteY2" fmla="*/ 101455 h 387593"/>
                <a:gd name="connsiteX3" fmla="*/ 8646367 w 8646367"/>
                <a:gd name="connsiteY3" fmla="*/ 331610 h 387593"/>
              </a:gdLst>
              <a:ahLst/>
              <a:cxnLst>
                <a:cxn ang="0">
                  <a:pos x="connsiteX0" y="connsiteY0"/>
                </a:cxn>
                <a:cxn ang="0">
                  <a:pos x="connsiteX1" y="connsiteY1"/>
                </a:cxn>
                <a:cxn ang="0">
                  <a:pos x="connsiteX2" y="connsiteY2"/>
                </a:cxn>
                <a:cxn ang="0">
                  <a:pos x="connsiteX3" y="connsiteY3"/>
                </a:cxn>
              </a:cxnLst>
              <a:rect l="l" t="t" r="r" b="b"/>
              <a:pathLst>
                <a:path w="8646367" h="387593">
                  <a:moveTo>
                    <a:pt x="0" y="387593"/>
                  </a:moveTo>
                  <a:cubicBezTo>
                    <a:pt x="1183951" y="224826"/>
                    <a:pt x="2367902" y="62059"/>
                    <a:pt x="3539412" y="14369"/>
                  </a:cubicBezTo>
                  <a:cubicBezTo>
                    <a:pt x="4710922" y="-33321"/>
                    <a:pt x="6177902" y="48582"/>
                    <a:pt x="7029061" y="101455"/>
                  </a:cubicBezTo>
                  <a:cubicBezTo>
                    <a:pt x="7880220" y="154328"/>
                    <a:pt x="8263293" y="242969"/>
                    <a:pt x="8646367" y="33161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任意多边形 18"/>
            <p:cNvSpPr/>
            <p:nvPr/>
          </p:nvSpPr>
          <p:spPr>
            <a:xfrm>
              <a:off x="4739947" y="696686"/>
              <a:ext cx="174175" cy="5778759"/>
            </a:xfrm>
            <a:custGeom>
              <a:avLst/>
              <a:gdLst>
                <a:gd name="connsiteX0" fmla="*/ 174175 w 174175"/>
                <a:gd name="connsiteY0" fmla="*/ 0 h 5778759"/>
                <a:gd name="connsiteX1" fmla="*/ 4 w 174175"/>
                <a:gd name="connsiteY1" fmla="*/ 2886269 h 5778759"/>
                <a:gd name="connsiteX2" fmla="*/ 167955 w 174175"/>
                <a:gd name="connsiteY2" fmla="*/ 4795934 h 5778759"/>
                <a:gd name="connsiteX3" fmla="*/ 37326 w 174175"/>
                <a:gd name="connsiteY3" fmla="*/ 5778759 h 5778759"/>
              </a:gdLst>
              <a:ahLst/>
              <a:cxnLst>
                <a:cxn ang="0">
                  <a:pos x="connsiteX0" y="connsiteY0"/>
                </a:cxn>
                <a:cxn ang="0">
                  <a:pos x="connsiteX1" y="connsiteY1"/>
                </a:cxn>
                <a:cxn ang="0">
                  <a:pos x="connsiteX2" y="connsiteY2"/>
                </a:cxn>
                <a:cxn ang="0">
                  <a:pos x="connsiteX3" y="connsiteY3"/>
                </a:cxn>
              </a:cxnLst>
              <a:rect l="l" t="t" r="r" b="b"/>
              <a:pathLst>
                <a:path w="174175" h="5778759">
                  <a:moveTo>
                    <a:pt x="174175" y="0"/>
                  </a:moveTo>
                  <a:cubicBezTo>
                    <a:pt x="87608" y="1043473"/>
                    <a:pt x="1041" y="2086947"/>
                    <a:pt x="4" y="2886269"/>
                  </a:cubicBezTo>
                  <a:cubicBezTo>
                    <a:pt x="-1033" y="3685591"/>
                    <a:pt x="161735" y="4313852"/>
                    <a:pt x="167955" y="4795934"/>
                  </a:cubicBezTo>
                  <a:cubicBezTo>
                    <a:pt x="174175" y="5278016"/>
                    <a:pt x="58061" y="5617028"/>
                    <a:pt x="37326" y="577875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 name="矩形 1"/>
          <p:cNvSpPr/>
          <p:nvPr/>
        </p:nvSpPr>
        <p:spPr>
          <a:xfrm>
            <a:off x="410687" y="488538"/>
            <a:ext cx="2708242" cy="369332"/>
          </a:xfrm>
          <a:prstGeom prst="rect">
            <a:avLst/>
          </a:prstGeom>
        </p:spPr>
        <p:txBody>
          <a:bodyPr wrap="none">
            <a:spAutoFit/>
          </a:bodyPr>
          <a:lstStyle/>
          <a:p>
            <a:r>
              <a:rPr lang="en-US" dirty="0"/>
              <a:t>Coupling Versus Autonomy</a:t>
            </a:r>
          </a:p>
        </p:txBody>
      </p:sp>
      <p:sp>
        <p:nvSpPr>
          <p:cNvPr id="4" name="矩形 3"/>
          <p:cNvSpPr/>
          <p:nvPr/>
        </p:nvSpPr>
        <p:spPr>
          <a:xfrm>
            <a:off x="4343400" y="6333249"/>
            <a:ext cx="4572000" cy="215444"/>
          </a:xfrm>
          <a:prstGeom prst="rect">
            <a:avLst/>
          </a:prstGeom>
        </p:spPr>
        <p:txBody>
          <a:bodyPr>
            <a:spAutoFit/>
          </a:bodyPr>
          <a:lstStyle/>
          <a:p>
            <a:r>
              <a:rPr lang="en-US" sz="800" dirty="0"/>
              <a:t>https://www.voxxed.com/blog/2015/04/coupling-versus-autonomy-in-microservices/</a:t>
            </a:r>
          </a:p>
        </p:txBody>
      </p:sp>
    </p:spTree>
    <p:extLst>
      <p:ext uri="{BB962C8B-B14F-4D97-AF65-F5344CB8AC3E}">
        <p14:creationId xmlns:p14="http://schemas.microsoft.com/office/powerpoint/2010/main" val="2949711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
        <p:nvSpPr>
          <p:cNvPr id="2" name="矩形 1"/>
          <p:cNvSpPr/>
          <p:nvPr/>
        </p:nvSpPr>
        <p:spPr>
          <a:xfrm>
            <a:off x="6661942" y="6390728"/>
            <a:ext cx="2098651" cy="215444"/>
          </a:xfrm>
          <a:prstGeom prst="rect">
            <a:avLst/>
          </a:prstGeom>
        </p:spPr>
        <p:txBody>
          <a:bodyPr wrap="none">
            <a:spAutoFit/>
          </a:bodyPr>
          <a:lstStyle/>
          <a:p>
            <a:pPr algn="r"/>
            <a:r>
              <a:rPr lang="en-US" sz="800" dirty="0"/>
              <a:t>http://dddcommunity.org/book/evans_2003/</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971" t="7657" r="22814" b="39371"/>
          <a:stretch/>
        </p:blipFill>
        <p:spPr>
          <a:xfrm>
            <a:off x="2133600" y="990600"/>
            <a:ext cx="4480560" cy="4480560"/>
          </a:xfrm>
          <a:prstGeom prst="rect">
            <a:avLst/>
          </a:prstGeom>
        </p:spPr>
      </p:pic>
      <p:sp>
        <p:nvSpPr>
          <p:cNvPr id="2" name="矩形 1"/>
          <p:cNvSpPr/>
          <p:nvPr/>
        </p:nvSpPr>
        <p:spPr>
          <a:xfrm>
            <a:off x="6400800" y="6096000"/>
            <a:ext cx="1997663" cy="215444"/>
          </a:xfrm>
          <a:prstGeom prst="rect">
            <a:avLst/>
          </a:prstGeom>
        </p:spPr>
        <p:txBody>
          <a:bodyPr wrap="none">
            <a:spAutoFit/>
          </a:bodyPr>
          <a:lstStyle/>
          <a:p>
            <a:r>
              <a:rPr lang="en-US" sz="800" dirty="0"/>
              <a:t>https://en.wikipedia.org/wiki/Alan_Cooper</a:t>
            </a:r>
          </a:p>
        </p:txBody>
      </p:sp>
    </p:spTree>
    <p:extLst>
      <p:ext uri="{BB962C8B-B14F-4D97-AF65-F5344CB8AC3E}">
        <p14:creationId xmlns:p14="http://schemas.microsoft.com/office/powerpoint/2010/main" val="193131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sz="800" dirty="0"/>
              <a:t>https://en.wikipedia.org/wiki/Domain-specific_language</a:t>
            </a:r>
          </a:p>
        </p:txBody>
      </p:sp>
    </p:spTree>
    <p:extLst>
      <p:ext uri="{BB962C8B-B14F-4D97-AF65-F5344CB8AC3E}">
        <p14:creationId xmlns:p14="http://schemas.microsoft.com/office/powerpoint/2010/main" val="183323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6200" y="5257800"/>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
        <p:nvSpPr>
          <p:cNvPr id="3" name="矩形 2"/>
          <p:cNvSpPr/>
          <p:nvPr/>
        </p:nvSpPr>
        <p:spPr>
          <a:xfrm>
            <a:off x="3414950" y="3269159"/>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1777425"/>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162800" y="6292892"/>
            <a:ext cx="1250663" cy="215444"/>
          </a:xfrm>
          <a:prstGeom prst="rect">
            <a:avLst/>
          </a:prstGeom>
        </p:spPr>
        <p:txBody>
          <a:bodyPr wrap="none">
            <a:spAutoFit/>
          </a:bodyPr>
          <a:lstStyle/>
          <a:p>
            <a:r>
              <a:rPr lang="en-US" sz="800" dirty="0"/>
              <a:t>http://csapp.cs.cmu.edu/</a:t>
            </a:r>
          </a:p>
        </p:txBody>
      </p:sp>
    </p:spTree>
    <p:extLst>
      <p:ext uri="{BB962C8B-B14F-4D97-AF65-F5344CB8AC3E}">
        <p14:creationId xmlns:p14="http://schemas.microsoft.com/office/powerpoint/2010/main" val="399661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219200" y="1752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
        <p:nvSpPr>
          <p:cNvPr id="2" name="矩形 1"/>
          <p:cNvSpPr/>
          <p:nvPr/>
        </p:nvSpPr>
        <p:spPr>
          <a:xfrm>
            <a:off x="7601982" y="6324600"/>
            <a:ext cx="902811" cy="215444"/>
          </a:xfrm>
          <a:prstGeom prst="rect">
            <a:avLst/>
          </a:prstGeom>
        </p:spPr>
        <p:txBody>
          <a:bodyPr wrap="none">
            <a:spAutoFit/>
          </a:bodyPr>
          <a:lstStyle/>
          <a:p>
            <a:r>
              <a:rPr lang="en-US" sz="800" dirty="0"/>
              <a:t>http://cc2e.com/</a:t>
            </a:r>
          </a:p>
        </p:txBody>
      </p:sp>
    </p:spTree>
    <p:extLst>
      <p:ext uri="{BB962C8B-B14F-4D97-AF65-F5344CB8AC3E}">
        <p14:creationId xmlns:p14="http://schemas.microsoft.com/office/powerpoint/2010/main" val="14617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4121765"/>
            <a:ext cx="7848600" cy="2431435"/>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285750" indent="-285750">
              <a:buFont typeface="Arial" panose="020B0604020202020204" pitchFamily="34" charset="0"/>
              <a:buChar char="•"/>
            </a:pPr>
            <a:r>
              <a:rPr lang="en-US" dirty="0" smtClean="0"/>
              <a:t>Create </a:t>
            </a:r>
            <a:r>
              <a:rPr lang="en-US" dirty="0"/>
              <a:t>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35190236"/>
              </p:ext>
            </p:extLst>
          </p:nvPr>
        </p:nvGraphicFramePr>
        <p:xfrm>
          <a:off x="3352800" y="6096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a16="http://schemas.microsoft.com/office/drawing/2014/main" xmlns=""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a16="http://schemas.microsoft.com/office/drawing/2014/main" xmlns=""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a16="http://schemas.microsoft.com/office/drawing/2014/main" xmlns=""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a16="http://schemas.microsoft.com/office/drawing/2014/main" xmlns=""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a16="http://schemas.microsoft.com/office/drawing/2014/main" xmlns=""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a16="http://schemas.microsoft.com/office/drawing/2014/main" xmlns=""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a16="http://schemas.microsoft.com/office/drawing/2014/main" xmlns=""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a16="http://schemas.microsoft.com/office/drawing/2014/main" xmlns=""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a16="http://schemas.microsoft.com/office/drawing/2014/main" xmlns=""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a16="http://schemas.microsoft.com/office/drawing/2014/main" xmlns=""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
        <p:nvSpPr>
          <p:cNvPr id="2" name="矩形 1"/>
          <p:cNvSpPr/>
          <p:nvPr/>
        </p:nvSpPr>
        <p:spPr>
          <a:xfrm>
            <a:off x="4189201" y="6248400"/>
            <a:ext cx="4572000" cy="215444"/>
          </a:xfrm>
          <a:prstGeom prst="rect">
            <a:avLst/>
          </a:prstGeom>
        </p:spPr>
        <p:txBody>
          <a:bodyPr>
            <a:spAutoFit/>
          </a:bodyPr>
          <a:lstStyle/>
          <a:p>
            <a:pPr algn="r"/>
            <a:r>
              <a:rPr lang="en-US" sz="800" dirty="0"/>
              <a:t>https://msdn.microsoft.com/en-us/library/ff650706.aspx</a:t>
            </a:r>
          </a:p>
        </p:txBody>
      </p:sp>
    </p:spTree>
    <p:extLst>
      <p:ext uri="{BB962C8B-B14F-4D97-AF65-F5344CB8AC3E}">
        <p14:creationId xmlns:p14="http://schemas.microsoft.com/office/powerpoint/2010/main" val="1215411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1582</TotalTime>
  <Words>1667</Words>
  <Application>Microsoft Office PowerPoint</Application>
  <PresentationFormat>全屏显示(4:3)</PresentationFormat>
  <Paragraphs>159</Paragraphs>
  <Slides>26</Slides>
  <Notes>11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109</cp:revision>
  <dcterms:created xsi:type="dcterms:W3CDTF">2016-02-01T07:31:21Z</dcterms:created>
  <dcterms:modified xsi:type="dcterms:W3CDTF">2016-03-09T01:40:56Z</dcterms:modified>
</cp:coreProperties>
</file>