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64" r:id="rId6"/>
    <p:sldId id="265" r:id="rId7"/>
    <p:sldId id="263" r:id="rId8"/>
    <p:sldId id="266" r:id="rId9"/>
    <p:sldId id="267" r:id="rId10"/>
    <p:sldId id="268" r:id="rId11"/>
    <p:sldId id="262"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4000212-9BF4-40DE-BE51-0DD0D6B33CA5}">
          <p14:sldIdLst>
            <p14:sldId id="256"/>
            <p14:sldId id="261"/>
            <p14:sldId id="258"/>
            <p14:sldId id="259"/>
            <p14:sldId id="264"/>
            <p14:sldId id="265"/>
            <p14:sldId id="263"/>
            <p14:sldId id="266"/>
            <p14:sldId id="267"/>
            <p14:sldId id="268"/>
            <p14:sldId id="262"/>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22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2/18/2016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29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2/18/2016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7388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2/18/2016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0598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2/18/2016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4031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56F8EF-5E69-4539-9C43-C3602709DB69}" type="datetimeFigureOut">
              <a:rPr lang="en-US" smtClean="0"/>
              <a:t>2/18/2016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7366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256F8EF-5E69-4539-9C43-C3602709DB69}" type="datetimeFigureOut">
              <a:rPr lang="en-US" smtClean="0"/>
              <a:t>2/18/2016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6660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256F8EF-5E69-4539-9C43-C3602709DB69}" type="datetimeFigureOut">
              <a:rPr lang="en-US" smtClean="0"/>
              <a:t>2/18/2016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3127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256F8EF-5E69-4539-9C43-C3602709DB69}" type="datetimeFigureOut">
              <a:rPr lang="en-US" smtClean="0"/>
              <a:t>2/18/2016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6947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56F8EF-5E69-4539-9C43-C3602709DB69}" type="datetimeFigureOut">
              <a:rPr lang="en-US" smtClean="0"/>
              <a:t>2/18/2016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76132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2/18/2016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2627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2/18/2016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2342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6F8EF-5E69-4539-9C43-C3602709DB69}" type="datetimeFigureOut">
              <a:rPr lang="en-US" smtClean="0"/>
              <a:t>2/18/2016</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B843E-A8EE-4D45-8633-A386776A5823}" type="slidenum">
              <a:rPr lang="en-US" smtClean="0"/>
              <a:t>‹#›</a:t>
            </a:fld>
            <a:endParaRPr lang="en-US"/>
          </a:p>
        </p:txBody>
      </p:sp>
    </p:spTree>
    <p:extLst>
      <p:ext uri="{BB962C8B-B14F-4D97-AF65-F5344CB8AC3E}">
        <p14:creationId xmlns:p14="http://schemas.microsoft.com/office/powerpoint/2010/main" val="40436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305342"/>
            <a:ext cx="8077200" cy="3539430"/>
          </a:xfrm>
          <a:prstGeom prst="rect">
            <a:avLst/>
          </a:prstGeom>
        </p:spPr>
        <p:txBody>
          <a:bodyPr wrap="square">
            <a:spAutoFit/>
          </a:bodyPr>
          <a:lstStyle/>
          <a:p>
            <a:r>
              <a:rPr lang="en-US" dirty="0"/>
              <a:t>The acts of the mind, wherein it exerts its power over simple ideas, are chiefly these three: </a:t>
            </a:r>
            <a:endParaRPr lang="en-US" dirty="0" smtClean="0"/>
          </a:p>
          <a:p>
            <a:endParaRPr lang="en-US" dirty="0" smtClean="0"/>
          </a:p>
          <a:p>
            <a:pPr marL="342900" indent="-342900">
              <a:buAutoNum type="arabicPeriod"/>
            </a:pPr>
            <a:r>
              <a:rPr lang="en-US" dirty="0" smtClean="0"/>
              <a:t>Combining </a:t>
            </a:r>
            <a:r>
              <a:rPr lang="en-US" dirty="0"/>
              <a:t>several simple ideas into one compound one, and thus all complex ideas are made. </a:t>
            </a:r>
            <a:endParaRPr lang="en-US" dirty="0" smtClean="0"/>
          </a:p>
          <a:p>
            <a:pPr marL="342900" indent="-342900">
              <a:buAutoNum type="arabicPeriod"/>
            </a:pPr>
            <a:r>
              <a:rPr lang="en-US" dirty="0" smtClean="0"/>
              <a:t>The </a:t>
            </a:r>
            <a:r>
              <a:rPr lang="en-US" dirty="0"/>
              <a:t>second is bringing two ideas, whether simple or complex, together, and setting them by one another so as to take a view of them at once, without uniting them into one, by which it gets all its ideas of relations</a:t>
            </a:r>
            <a:r>
              <a:rPr lang="en-US" dirty="0" smtClean="0"/>
              <a:t>.</a:t>
            </a:r>
          </a:p>
          <a:p>
            <a:pPr marL="342900" indent="-342900">
              <a:buAutoNum type="arabicPeriod"/>
            </a:pPr>
            <a:r>
              <a:rPr lang="en-US" dirty="0" smtClean="0"/>
              <a:t>The </a:t>
            </a:r>
            <a:r>
              <a:rPr lang="en-US" dirty="0"/>
              <a:t>third is separating them from all other ideas that accompany them in their real existence: this is called abstraction, and thus all its general ideas are made</a:t>
            </a:r>
            <a:r>
              <a:rPr lang="en-US" dirty="0" smtClean="0"/>
              <a:t>.</a:t>
            </a:r>
          </a:p>
          <a:p>
            <a:endParaRPr lang="en-US" dirty="0"/>
          </a:p>
          <a:p>
            <a:pPr algn="r"/>
            <a:r>
              <a:rPr lang="en-US" dirty="0"/>
              <a:t>John Locke, </a:t>
            </a:r>
            <a:r>
              <a:rPr lang="en-US" i="1" dirty="0"/>
              <a:t>An Essay Concerning Human Understanding</a:t>
            </a:r>
            <a:r>
              <a:rPr lang="en-US" dirty="0"/>
              <a:t> (1690</a:t>
            </a:r>
            <a:r>
              <a:rPr lang="en-US" dirty="0" smtClean="0"/>
              <a:t>)</a:t>
            </a:r>
          </a:p>
          <a:p>
            <a:pPr algn="r"/>
            <a:r>
              <a:rPr lang="en-US" sz="800" dirty="0"/>
              <a:t>https://mitpress.mit.edu/sicp/full-text/book/book-Z-H-9.html#%_chap_1</a:t>
            </a:r>
          </a:p>
        </p:txBody>
      </p:sp>
    </p:spTree>
    <p:extLst>
      <p:ext uri="{BB962C8B-B14F-4D97-AF65-F5344CB8AC3E}">
        <p14:creationId xmlns:p14="http://schemas.microsoft.com/office/powerpoint/2010/main" val="3017049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2362200"/>
            <a:ext cx="8305800" cy="4093428"/>
          </a:xfrm>
          <a:prstGeom prst="rect">
            <a:avLst/>
          </a:prstGeom>
        </p:spPr>
        <p:txBody>
          <a:bodyPr wrap="square">
            <a:spAutoFit/>
          </a:bodyPr>
          <a:lstStyle/>
          <a:p>
            <a:r>
              <a:rPr lang="en-US" dirty="0"/>
              <a:t>Generic programming</a:t>
            </a:r>
          </a:p>
          <a:p>
            <a:endParaRPr lang="en-US" dirty="0"/>
          </a:p>
          <a:p>
            <a:r>
              <a:rPr lang="en-US" dirty="0"/>
              <a:t>In the simplest definition, generic programming is a style of computer programming in which algorithms are written in terms of types to-be-specified-later that are then instantiated when needed for specific types provided as parameters. This approach, pioneered by ML in 1973, permits writing common functions or types that differ only in the set of types on which they operate when used, thus reducing duplication. Such software entities are known as generics in Ada, Delphi, Eiffel, Java, C#, F#, Objective-C, Swift, and Visual Basic .NET; parametric polymorphism in ML, Scala, Haskell (the Haskell community also uses the term "generic" for a related but somewhat different concept) and Julia; templates in C++ and D; and parameterized types in the influential 1994 book Design Patterns. The authors of Design Patterns note that this technique, especially when combined with delegation, is very powerful but that "[dynamic], highly parameterized software is harder to understand than more static software."</a:t>
            </a:r>
          </a:p>
          <a:p>
            <a:pPr algn="r"/>
            <a:r>
              <a:rPr lang="en-US" sz="800" dirty="0"/>
              <a:t>https://en.wikipedia.org/wiki/Generic_programming</a:t>
            </a:r>
          </a:p>
        </p:txBody>
      </p:sp>
    </p:spTree>
    <p:extLst>
      <p:ext uri="{BB962C8B-B14F-4D97-AF65-F5344CB8AC3E}">
        <p14:creationId xmlns:p14="http://schemas.microsoft.com/office/powerpoint/2010/main" val="1837041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hong\Desktop\DDD-Pattern-Language-Overview-s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6673850" cy="59880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143000" y="1224409"/>
            <a:ext cx="2271135" cy="369332"/>
          </a:xfrm>
          <a:prstGeom prst="rect">
            <a:avLst/>
          </a:prstGeom>
        </p:spPr>
        <p:txBody>
          <a:bodyPr wrap="none">
            <a:spAutoFit/>
          </a:bodyPr>
          <a:lstStyle/>
          <a:p>
            <a:r>
              <a:rPr lang="en-US" dirty="0"/>
              <a:t>Domain Driven Design</a:t>
            </a:r>
          </a:p>
        </p:txBody>
      </p:sp>
    </p:spTree>
    <p:extLst>
      <p:ext uri="{BB962C8B-B14F-4D97-AF65-F5344CB8AC3E}">
        <p14:creationId xmlns:p14="http://schemas.microsoft.com/office/powerpoint/2010/main" val="151249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circl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057400"/>
            <a:ext cx="44196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27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4950" y="3613666"/>
            <a:ext cx="2314095" cy="369332"/>
          </a:xfrm>
          <a:prstGeom prst="rect">
            <a:avLst/>
          </a:prstGeom>
        </p:spPr>
        <p:txBody>
          <a:bodyPr wrap="none">
            <a:spAutoFit/>
          </a:bodyPr>
          <a:lstStyle/>
          <a:p>
            <a:r>
              <a:rPr lang="en-US" dirty="0"/>
              <a:t>Keep It Simple, Stupid</a:t>
            </a:r>
            <a:r>
              <a:rPr lang="en-US" dirty="0" smtClean="0"/>
              <a:t>!</a:t>
            </a:r>
            <a:endParaRPr lang="en-US" dirty="0"/>
          </a:p>
        </p:txBody>
      </p:sp>
      <p:sp>
        <p:nvSpPr>
          <p:cNvPr id="5" name="矩形 4"/>
          <p:cNvSpPr/>
          <p:nvPr/>
        </p:nvSpPr>
        <p:spPr>
          <a:xfrm>
            <a:off x="3438513" y="2121932"/>
            <a:ext cx="2266967" cy="1569660"/>
          </a:xfrm>
          <a:prstGeom prst="rect">
            <a:avLst/>
          </a:prstGeom>
        </p:spPr>
        <p:txBody>
          <a:bodyPr wrap="none">
            <a:spAutoFit/>
          </a:bodyPr>
          <a:lstStyle/>
          <a:p>
            <a:r>
              <a:rPr lang="en-US" sz="9600" dirty="0"/>
              <a:t>KISS</a:t>
            </a:r>
          </a:p>
        </p:txBody>
      </p:sp>
    </p:spTree>
    <p:extLst>
      <p:ext uri="{BB962C8B-B14F-4D97-AF65-F5344CB8AC3E}">
        <p14:creationId xmlns:p14="http://schemas.microsoft.com/office/powerpoint/2010/main" val="283204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6000" y="2967335"/>
            <a:ext cx="4572000" cy="1046440"/>
          </a:xfrm>
          <a:prstGeom prst="rect">
            <a:avLst/>
          </a:prstGeom>
        </p:spPr>
        <p:txBody>
          <a:bodyPr>
            <a:spAutoFit/>
          </a:bodyPr>
          <a:lstStyle/>
          <a:p>
            <a:r>
              <a:rPr lang="en-US" dirty="0" smtClean="0"/>
              <a:t>Simplicity </a:t>
            </a:r>
            <a:r>
              <a:rPr lang="en-US" dirty="0"/>
              <a:t>is prerequisite for reliability</a:t>
            </a:r>
          </a:p>
          <a:p>
            <a:endParaRPr lang="en-US" dirty="0"/>
          </a:p>
          <a:p>
            <a:pPr algn="r"/>
            <a:r>
              <a:rPr lang="en-US" dirty="0"/>
              <a:t>Edsger W. </a:t>
            </a:r>
            <a:r>
              <a:rPr lang="en-US" dirty="0" smtClean="0"/>
              <a:t>Dijkstra</a:t>
            </a:r>
          </a:p>
          <a:p>
            <a:pPr algn="r"/>
            <a:r>
              <a:rPr lang="en-US" sz="800" dirty="0"/>
              <a:t>https://en.wikiquote.org/wiki/Edsger_W._Dijkstra</a:t>
            </a:r>
          </a:p>
        </p:txBody>
      </p:sp>
    </p:spTree>
    <p:extLst>
      <p:ext uri="{BB962C8B-B14F-4D97-AF65-F5344CB8AC3E}">
        <p14:creationId xmlns:p14="http://schemas.microsoft.com/office/powerpoint/2010/main" val="212953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800" y="3810000"/>
            <a:ext cx="7848600" cy="2708434"/>
          </a:xfrm>
          <a:prstGeom prst="rect">
            <a:avLst/>
          </a:prstGeom>
        </p:spPr>
        <p:txBody>
          <a:bodyPr wrap="square">
            <a:spAutoFit/>
          </a:bodyPr>
          <a:lstStyle/>
          <a:p>
            <a:r>
              <a:rPr lang="en-US" dirty="0"/>
              <a:t>Simplicity Made Easy</a:t>
            </a:r>
          </a:p>
          <a:p>
            <a:endParaRPr lang="en-US" dirty="0"/>
          </a:p>
          <a:p>
            <a:pPr marL="285750" indent="-285750">
              <a:buFont typeface="Arial" panose="020B0604020202020204" pitchFamily="34" charset="0"/>
              <a:buChar char="•"/>
            </a:pPr>
            <a:r>
              <a:rPr lang="en-US" dirty="0"/>
              <a:t>Choose simple constructs over complexity-generating constructs. </a:t>
            </a:r>
            <a:endParaRPr lang="en-US" dirty="0" smtClean="0"/>
          </a:p>
          <a:p>
            <a:pPr marL="742950" lvl="1" indent="-285750">
              <a:buFont typeface="Arial" panose="020B0604020202020204" pitchFamily="34" charset="0"/>
              <a:buChar char="•"/>
            </a:pPr>
            <a:r>
              <a:rPr lang="en-US" dirty="0" smtClean="0"/>
              <a:t>It's </a:t>
            </a:r>
            <a:r>
              <a:rPr lang="en-US" dirty="0"/>
              <a:t>the aritifacts, not the authoring.</a:t>
            </a:r>
          </a:p>
          <a:p>
            <a:pPr marL="285750" indent="-285750">
              <a:buFont typeface="Arial" panose="020B0604020202020204" pitchFamily="34" charset="0"/>
              <a:buChar char="•"/>
            </a:pPr>
            <a:r>
              <a:rPr lang="en-US" dirty="0"/>
              <a:t>Create abstractions with simplicity as a basic.</a:t>
            </a:r>
          </a:p>
          <a:p>
            <a:pPr marL="285750" indent="-285750">
              <a:buFont typeface="Arial" panose="020B0604020202020204" pitchFamily="34" charset="0"/>
              <a:buChar char="•"/>
            </a:pPr>
            <a:r>
              <a:rPr lang="en-US" dirty="0"/>
              <a:t>Simplify the problem space before you start.</a:t>
            </a:r>
          </a:p>
          <a:p>
            <a:pPr marL="285750" indent="-285750">
              <a:buFont typeface="Arial" panose="020B0604020202020204" pitchFamily="34" charset="0"/>
              <a:buChar char="•"/>
            </a:pPr>
            <a:r>
              <a:rPr lang="en-US" dirty="0"/>
              <a:t>Simplicity often means making more things, not fewer.</a:t>
            </a:r>
          </a:p>
          <a:p>
            <a:pPr marL="285750" indent="-285750">
              <a:buFont typeface="Arial" panose="020B0604020202020204" pitchFamily="34" charset="0"/>
              <a:buChar char="•"/>
            </a:pPr>
            <a:r>
              <a:rPr lang="en-US" dirty="0"/>
              <a:t>Reap the benifits</a:t>
            </a:r>
            <a:r>
              <a:rPr lang="en-US" dirty="0" smtClean="0"/>
              <a:t>!</a:t>
            </a:r>
            <a:endParaRPr lang="en-US" dirty="0"/>
          </a:p>
          <a:p>
            <a:pPr algn="r"/>
            <a:r>
              <a:rPr lang="en-US" dirty="0"/>
              <a:t>Rich </a:t>
            </a:r>
            <a:r>
              <a:rPr lang="en-US" dirty="0" smtClean="0"/>
              <a:t>Hickey</a:t>
            </a:r>
          </a:p>
          <a:p>
            <a:pPr algn="r"/>
            <a:r>
              <a:rPr lang="en-US" sz="800" dirty="0"/>
              <a:t>https://github.com/matthiasn/talk-transcripts/blob/master/Hickey_Rich/SimpleMadeEasy.md</a:t>
            </a:r>
          </a:p>
        </p:txBody>
      </p:sp>
      <p:graphicFrame>
        <p:nvGraphicFramePr>
          <p:cNvPr id="3" name="表格 2"/>
          <p:cNvGraphicFramePr>
            <a:graphicFrameLocks noGrp="1"/>
          </p:cNvGraphicFramePr>
          <p:nvPr>
            <p:extLst>
              <p:ext uri="{D42A27DB-BD31-4B8C-83A1-F6EECF244321}">
                <p14:modId xmlns:p14="http://schemas.microsoft.com/office/powerpoint/2010/main" val="2264530111"/>
              </p:ext>
            </p:extLst>
          </p:nvPr>
        </p:nvGraphicFramePr>
        <p:xfrm>
          <a:off x="3352800" y="685800"/>
          <a:ext cx="5181600" cy="3352800"/>
        </p:xfrm>
        <a:graphic>
          <a:graphicData uri="http://schemas.openxmlformats.org/drawingml/2006/table">
            <a:tbl>
              <a:tblPr firstRow="1" bandRow="1">
                <a:tableStyleId>{073A0DAA-6AF3-43AB-8588-CEC1D06C72B9}</a:tableStyleId>
              </a:tblPr>
              <a:tblGrid>
                <a:gridCol w="2590800"/>
                <a:gridCol w="2590800"/>
              </a:tblGrid>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Complexity </a:t>
                      </a:r>
                    </a:p>
                  </a:txBody>
                  <a:tcPr/>
                </a:tc>
                <a:tc>
                  <a:txBody>
                    <a:bodyPr/>
                    <a:lstStyle/>
                    <a:p>
                      <a:r>
                        <a:rPr lang="en-US" sz="1400" dirty="0" smtClean="0"/>
                        <a:t>Simplicity </a:t>
                      </a:r>
                      <a:endParaRPr lang="en-US" sz="1400" dirty="0"/>
                    </a:p>
                  </a:txBody>
                  <a:tcPr/>
                </a:tc>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State, Objects </a:t>
                      </a:r>
                    </a:p>
                  </a:txBody>
                  <a:tcPr/>
                </a:tc>
                <a:tc>
                  <a:txBody>
                    <a:bodyPr/>
                    <a:lstStyle/>
                    <a:p>
                      <a:r>
                        <a:rPr lang="en-US" sz="1400" dirty="0" smtClean="0"/>
                        <a:t>Values </a:t>
                      </a:r>
                      <a:endParaRPr lang="en-US" sz="1400" dirty="0"/>
                    </a:p>
                  </a:txBody>
                  <a:tcPr/>
                </a:tc>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Methods </a:t>
                      </a:r>
                    </a:p>
                  </a:txBody>
                  <a:tcPr/>
                </a:tc>
                <a:tc>
                  <a:txBody>
                    <a:bodyPr/>
                    <a:lstStyle/>
                    <a:p>
                      <a:r>
                        <a:rPr lang="en-US" sz="1400" dirty="0" smtClean="0"/>
                        <a:t>Functions, Namespaces </a:t>
                      </a:r>
                      <a:endParaRPr lang="en-US" sz="1400" dirty="0"/>
                    </a:p>
                  </a:txBody>
                  <a:tcPr/>
                </a:tc>
              </a:tr>
              <a:tr h="245918">
                <a:tc>
                  <a:txBody>
                    <a:bodyPr/>
                    <a:lstStyle/>
                    <a:p>
                      <a:r>
                        <a:rPr lang="en-US" altLang="zh-CN" sz="1400" dirty="0" smtClean="0"/>
                        <a:t>V</a:t>
                      </a:r>
                      <a:r>
                        <a:rPr lang="en-US" sz="1400" dirty="0" smtClean="0"/>
                        <a:t>ars </a:t>
                      </a:r>
                      <a:endParaRPr lang="en-US" sz="1400" dirty="0"/>
                    </a:p>
                  </a:txBody>
                  <a:tcPr/>
                </a:tc>
                <a:tc>
                  <a:txBody>
                    <a:bodyPr/>
                    <a:lstStyle/>
                    <a:p>
                      <a:r>
                        <a:rPr lang="en-US" sz="1400" dirty="0" smtClean="0"/>
                        <a:t>Managed refs </a:t>
                      </a:r>
                      <a:endParaRPr lang="en-US" sz="1400" dirty="0"/>
                    </a:p>
                  </a:txBody>
                  <a:tcPr/>
                </a:tc>
              </a:tr>
              <a:tr h="245918">
                <a:tc>
                  <a:txBody>
                    <a:bodyPr/>
                    <a:lstStyle/>
                    <a:p>
                      <a:r>
                        <a:rPr lang="en-US" sz="1400" dirty="0" smtClean="0"/>
                        <a:t>Inheritance, switch, matching </a:t>
                      </a:r>
                      <a:endParaRPr lang="en-US" sz="1400" dirty="0"/>
                    </a:p>
                  </a:txBody>
                  <a:tcPr/>
                </a:tc>
                <a:tc>
                  <a:txBody>
                    <a:bodyPr/>
                    <a:lstStyle/>
                    <a:p>
                      <a:r>
                        <a:rPr lang="en-US" sz="1400" dirty="0" smtClean="0"/>
                        <a:t>Polymorphism a la carte </a:t>
                      </a:r>
                      <a:endParaRPr lang="en-US" sz="1400" dirty="0"/>
                    </a:p>
                  </a:txBody>
                  <a:tcPr/>
                </a:tc>
              </a:tr>
              <a:tr h="245918">
                <a:tc>
                  <a:txBody>
                    <a:bodyPr/>
                    <a:lstStyle/>
                    <a:p>
                      <a:r>
                        <a:rPr lang="en-US" sz="1400" dirty="0" smtClean="0"/>
                        <a:t>Syntax </a:t>
                      </a:r>
                      <a:endParaRPr lang="en-US" sz="1400" dirty="0"/>
                    </a:p>
                  </a:txBody>
                  <a:tcPr/>
                </a:tc>
                <a:tc>
                  <a:txBody>
                    <a:bodyPr/>
                    <a:lstStyle/>
                    <a:p>
                      <a:r>
                        <a:rPr lang="en-US" sz="1400" dirty="0" smtClean="0"/>
                        <a:t>Data </a:t>
                      </a:r>
                      <a:endParaRPr lang="en-US" sz="1400" dirty="0"/>
                    </a:p>
                  </a:txBody>
                  <a:tcPr/>
                </a:tc>
              </a:tr>
              <a:tr h="245918">
                <a:tc>
                  <a:txBody>
                    <a:bodyPr/>
                    <a:lstStyle/>
                    <a:p>
                      <a:r>
                        <a:rPr lang="en-US" sz="1400" dirty="0" smtClean="0"/>
                        <a:t>Imperative loops, fold </a:t>
                      </a:r>
                      <a:endParaRPr lang="en-US" sz="1400" dirty="0"/>
                    </a:p>
                  </a:txBody>
                  <a:tcPr/>
                </a:tc>
                <a:tc>
                  <a:txBody>
                    <a:bodyPr/>
                    <a:lstStyle/>
                    <a:p>
                      <a:r>
                        <a:rPr lang="en-US" sz="1400" dirty="0" smtClean="0"/>
                        <a:t>Set functions </a:t>
                      </a:r>
                      <a:endParaRPr lang="en-US" sz="1400" dirty="0"/>
                    </a:p>
                  </a:txBody>
                  <a:tcPr/>
                </a:tc>
              </a:tr>
              <a:tr h="245918">
                <a:tc>
                  <a:txBody>
                    <a:bodyPr/>
                    <a:lstStyle/>
                    <a:p>
                      <a:r>
                        <a:rPr lang="en-US" sz="1400" dirty="0" smtClean="0"/>
                        <a:t>Actors </a:t>
                      </a:r>
                      <a:endParaRPr lang="en-US" sz="1400" dirty="0"/>
                    </a:p>
                  </a:txBody>
                  <a:tcPr/>
                </a:tc>
                <a:tc>
                  <a:txBody>
                    <a:bodyPr/>
                    <a:lstStyle/>
                    <a:p>
                      <a:r>
                        <a:rPr lang="en-US" altLang="zh-CN" sz="1400" dirty="0" smtClean="0"/>
                        <a:t>Queues </a:t>
                      </a:r>
                      <a:endParaRPr lang="en-US" sz="1400" dirty="0"/>
                    </a:p>
                  </a:txBody>
                  <a:tcPr/>
                </a:tc>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ORM </a:t>
                      </a:r>
                    </a:p>
                  </a:txBody>
                  <a:tcPr/>
                </a:tc>
                <a:tc>
                  <a:txBody>
                    <a:bodyPr/>
                    <a:lstStyle/>
                    <a:p>
                      <a:r>
                        <a:rPr lang="en-US" sz="1400" dirty="0" smtClean="0"/>
                        <a:t>Declarative data manipulation </a:t>
                      </a:r>
                      <a:endParaRPr lang="en-US" sz="1400" dirty="0"/>
                    </a:p>
                  </a:txBody>
                  <a:tcPr/>
                </a:tc>
              </a:tr>
              <a:tr h="245918">
                <a:tc>
                  <a:txBody>
                    <a:bodyPr/>
                    <a:lstStyle/>
                    <a:p>
                      <a:r>
                        <a:rPr lang="en-US" sz="1400" dirty="0" smtClean="0"/>
                        <a:t>Conditionals</a:t>
                      </a:r>
                      <a:endParaRPr lang="en-US" sz="1400" dirty="0"/>
                    </a:p>
                  </a:txBody>
                  <a:tcPr/>
                </a:tc>
                <a:tc>
                  <a:txBody>
                    <a:bodyPr/>
                    <a:lstStyle/>
                    <a:p>
                      <a:r>
                        <a:rPr lang="en-US" sz="1400" dirty="0" smtClean="0"/>
                        <a:t>Rules </a:t>
                      </a:r>
                      <a:endParaRPr lang="en-US" sz="1400" dirty="0"/>
                    </a:p>
                  </a:txBody>
                  <a:tcPr/>
                </a:tc>
              </a:tr>
              <a:tr h="245918">
                <a:tc>
                  <a:txBody>
                    <a:bodyPr/>
                    <a:lstStyle/>
                    <a:p>
                      <a:r>
                        <a:rPr lang="en-US" sz="1400" dirty="0" smtClean="0"/>
                        <a:t>Inconsistency </a:t>
                      </a:r>
                      <a:endParaRPr lang="en-US" sz="1400" dirty="0"/>
                    </a:p>
                  </a:txBody>
                  <a:tcPr/>
                </a:tc>
                <a:tc>
                  <a:txBody>
                    <a:bodyPr/>
                    <a:lstStyle/>
                    <a:p>
                      <a:r>
                        <a:rPr lang="en-US" sz="1400" dirty="0" smtClean="0"/>
                        <a:t>Consistency </a:t>
                      </a:r>
                      <a:endParaRPr lang="en-US" sz="1400" dirty="0"/>
                    </a:p>
                  </a:txBody>
                  <a:tcPr/>
                </a:tc>
              </a:tr>
            </a:tbl>
          </a:graphicData>
        </a:graphic>
      </p:graphicFrame>
    </p:spTree>
    <p:extLst>
      <p:ext uri="{BB962C8B-B14F-4D97-AF65-F5344CB8AC3E}">
        <p14:creationId xmlns:p14="http://schemas.microsoft.com/office/powerpoint/2010/main" val="157351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1981200"/>
            <a:ext cx="8382000" cy="2431435"/>
          </a:xfrm>
          <a:prstGeom prst="rect">
            <a:avLst/>
          </a:prstGeom>
        </p:spPr>
        <p:txBody>
          <a:bodyPr wrap="square">
            <a:spAutoFit/>
          </a:bodyPr>
          <a:lstStyle/>
          <a:p>
            <a:r>
              <a:rPr lang="en-US" dirty="0"/>
              <a:t>Software design pattern</a:t>
            </a:r>
          </a:p>
          <a:p>
            <a:endParaRPr lang="en-US" dirty="0"/>
          </a:p>
          <a:p>
            <a:r>
              <a:rPr lang="en-US" dirty="0"/>
              <a:t>In software engineering, a design pattern is a general reusable solution to a commonly occurring problem within a given context in software design. A design pattern is not a finished design that can be transformed directly into source or machine code. It is a description or template for how to solve a problem that can be used in many different situations. Patterns are formalized best practices that the programmer can use to solve common problems when designing an application or system. </a:t>
            </a:r>
            <a:endParaRPr lang="en-US" dirty="0" smtClean="0"/>
          </a:p>
          <a:p>
            <a:pPr algn="r"/>
            <a:r>
              <a:rPr lang="en-US" sz="800" dirty="0"/>
              <a:t>https://en.wikipedia.org/wiki/Software_design_pattern</a:t>
            </a:r>
          </a:p>
        </p:txBody>
      </p:sp>
    </p:spTree>
    <p:extLst>
      <p:ext uri="{BB962C8B-B14F-4D97-AF65-F5344CB8AC3E}">
        <p14:creationId xmlns:p14="http://schemas.microsoft.com/office/powerpoint/2010/main" val="25595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524000"/>
            <a:ext cx="8229600" cy="2431435"/>
          </a:xfrm>
          <a:prstGeom prst="rect">
            <a:avLst/>
          </a:prstGeom>
        </p:spPr>
        <p:txBody>
          <a:bodyPr wrap="square">
            <a:spAutoFit/>
          </a:bodyPr>
          <a:lstStyle/>
          <a:p>
            <a:r>
              <a:rPr lang="en-US" dirty="0"/>
              <a:t>Dependency injection</a:t>
            </a:r>
          </a:p>
          <a:p>
            <a:endParaRPr lang="en-US" dirty="0"/>
          </a:p>
          <a:p>
            <a:r>
              <a:rPr lang="en-US" dirty="0"/>
              <a:t>In software engineering, dependency injection is a software design pattern that implements inversion of control for resolving dependencies. A dependency is an object that can be used (a service). An injection is the passing of a dependency to a dependent object (a client) that would use it. The service is made part of the client's state. Passing the service to the client, rather than allowing a client to build or find the service, is the fundamental requirement of the pattern.</a:t>
            </a:r>
          </a:p>
          <a:p>
            <a:pPr algn="r"/>
            <a:r>
              <a:rPr lang="en-US" sz="800" dirty="0"/>
              <a:t>https://en.wikipedia.org/wiki/Dependency_injection</a:t>
            </a:r>
          </a:p>
        </p:txBody>
      </p:sp>
    </p:spTree>
    <p:extLst>
      <p:ext uri="{BB962C8B-B14F-4D97-AF65-F5344CB8AC3E}">
        <p14:creationId xmlns:p14="http://schemas.microsoft.com/office/powerpoint/2010/main" val="65974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810000"/>
            <a:ext cx="8382000" cy="1877437"/>
          </a:xfrm>
          <a:prstGeom prst="rect">
            <a:avLst/>
          </a:prstGeom>
        </p:spPr>
        <p:txBody>
          <a:bodyPr wrap="square">
            <a:spAutoFit/>
          </a:bodyPr>
          <a:lstStyle/>
          <a:p>
            <a:r>
              <a:rPr lang="en-US" dirty="0"/>
              <a:t>Specification pattern</a:t>
            </a:r>
          </a:p>
          <a:p>
            <a:endParaRPr lang="en-US" dirty="0"/>
          </a:p>
          <a:p>
            <a:r>
              <a:rPr lang="en-US" dirty="0"/>
              <a:t>In computer programming, the specification pattern is a particular software design pattern, whereby business rules can be recombined by chaining the business rules together using boolean logic. The pattern is frequently used in the context of domain-driven design.</a:t>
            </a:r>
          </a:p>
          <a:p>
            <a:pPr algn="r"/>
            <a:r>
              <a:rPr lang="en-US" sz="800" dirty="0" smtClean="0"/>
              <a:t>https</a:t>
            </a:r>
            <a:r>
              <a:rPr lang="en-US" sz="800" dirty="0"/>
              <a:t>://en.wikipedia.org/wiki/Specification_pattern</a:t>
            </a:r>
          </a:p>
        </p:txBody>
      </p:sp>
      <p:pic>
        <p:nvPicPr>
          <p:cNvPr id="1026" name="Picture 2" descr="C:\Users\Zhong\Desktop\Specification_UML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080" y="609600"/>
            <a:ext cx="51530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1859340"/>
            <a:ext cx="7848600" cy="1877437"/>
          </a:xfrm>
          <a:prstGeom prst="rect">
            <a:avLst/>
          </a:prstGeom>
        </p:spPr>
        <p:txBody>
          <a:bodyPr wrap="square">
            <a:spAutoFit/>
          </a:bodyPr>
          <a:lstStyle/>
          <a:p>
            <a:r>
              <a:rPr lang="en-US" dirty="0"/>
              <a:t>Lock</a:t>
            </a:r>
          </a:p>
          <a:p>
            <a:endParaRPr lang="en-US" dirty="0"/>
          </a:p>
          <a:p>
            <a:r>
              <a:rPr lang="en-US" dirty="0"/>
              <a:t>In computer science, a lock or mutex (from mutual exclusion) is a synchronization mechanism for enforcing limits on access to a resource in an environment where there are many threads of execution. A lock is designed to enforce a mutual exclusion concurrency control policy.</a:t>
            </a:r>
          </a:p>
          <a:p>
            <a:pPr algn="r"/>
            <a:r>
              <a:rPr lang="en-US" sz="800" dirty="0"/>
              <a:t>https://en.wikipedia.org/wiki/Lock_(computer_science)</a:t>
            </a:r>
          </a:p>
        </p:txBody>
      </p:sp>
    </p:spTree>
    <p:extLst>
      <p:ext uri="{BB962C8B-B14F-4D97-AF65-F5344CB8AC3E}">
        <p14:creationId xmlns:p14="http://schemas.microsoft.com/office/powerpoint/2010/main" val="338472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500px-MVC-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755" y="762000"/>
            <a:ext cx="2962852" cy="32591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1630" y="3657600"/>
            <a:ext cx="8001000" cy="2154436"/>
          </a:xfrm>
          <a:prstGeom prst="rect">
            <a:avLst/>
          </a:prstGeom>
        </p:spPr>
        <p:txBody>
          <a:bodyPr wrap="square">
            <a:spAutoFit/>
          </a:bodyPr>
          <a:lstStyle/>
          <a:p>
            <a:r>
              <a:rPr lang="en-US" dirty="0"/>
              <a:t>Model–view–controller</a:t>
            </a:r>
          </a:p>
          <a:p>
            <a:endParaRPr lang="en-US" dirty="0"/>
          </a:p>
          <a:p>
            <a:r>
              <a:rPr lang="en-US" dirty="0"/>
              <a:t>Model–view–controller (MVC) is a software architectural pattern mostly (but not exclusively) for implementing user interfaces on computers. It divides a given software application into three interconnected parts, so as to separate internal representations of information from the ways that information is presented to or accepted from the user.</a:t>
            </a:r>
          </a:p>
          <a:p>
            <a:pPr algn="r"/>
            <a:r>
              <a:rPr lang="en-US" sz="800" dirty="0"/>
              <a:t>https://en.wikipedia.org/wiki/Model-view-controller</a:t>
            </a:r>
          </a:p>
        </p:txBody>
      </p:sp>
    </p:spTree>
    <p:extLst>
      <p:ext uri="{BB962C8B-B14F-4D97-AF65-F5344CB8AC3E}">
        <p14:creationId xmlns:p14="http://schemas.microsoft.com/office/powerpoint/2010/main" val="14732531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774</Words>
  <Application>Microsoft Office PowerPoint</Application>
  <PresentationFormat>全屏显示(4:3)</PresentationFormat>
  <Paragraphs>71</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 Weixiao</dc:creator>
  <cp:lastModifiedBy>Zhong Weixiao</cp:lastModifiedBy>
  <cp:revision>33</cp:revision>
  <dcterms:created xsi:type="dcterms:W3CDTF">2016-02-01T07:31:21Z</dcterms:created>
  <dcterms:modified xsi:type="dcterms:W3CDTF">2016-02-18T04:11:27Z</dcterms:modified>
</cp:coreProperties>
</file>