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3" r:id="rId2"/>
    <p:sldId id="256" r:id="rId3"/>
    <p:sldId id="258" r:id="rId4"/>
    <p:sldId id="280" r:id="rId5"/>
    <p:sldId id="281" r:id="rId6"/>
    <p:sldId id="279" r:id="rId7"/>
    <p:sldId id="269" r:id="rId8"/>
    <p:sldId id="259" r:id="rId9"/>
    <p:sldId id="276" r:id="rId10"/>
    <p:sldId id="287" r:id="rId11"/>
    <p:sldId id="275" r:id="rId12"/>
    <p:sldId id="264" r:id="rId13"/>
    <p:sldId id="285" r:id="rId14"/>
    <p:sldId id="265" r:id="rId15"/>
    <p:sldId id="263" r:id="rId16"/>
    <p:sldId id="266" r:id="rId17"/>
    <p:sldId id="267" r:id="rId18"/>
    <p:sldId id="268" r:id="rId19"/>
    <p:sldId id="270" r:id="rId20"/>
    <p:sldId id="272" r:id="rId21"/>
    <p:sldId id="286" r:id="rId22"/>
    <p:sldId id="274" r:id="rId23"/>
    <p:sldId id="262" r:id="rId24"/>
    <p:sldId id="291" r:id="rId25"/>
    <p:sldId id="277" r:id="rId26"/>
    <p:sldId id="283" r:id="rId27"/>
    <p:sldId id="278" r:id="rId28"/>
    <p:sldId id="288" r:id="rId29"/>
    <p:sldId id="29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58"/>
            <p14:sldId id="280"/>
            <p14:sldId id="281"/>
            <p14:sldId id="279"/>
            <p14:sldId id="269"/>
            <p14:sldId id="259"/>
            <p14:sldId id="276"/>
            <p14:sldId id="287"/>
            <p14:sldId id="275"/>
            <p14:sldId id="264"/>
            <p14:sldId id="285"/>
            <p14:sldId id="265"/>
            <p14:sldId id="263"/>
            <p14:sldId id="266"/>
            <p14:sldId id="267"/>
            <p14:sldId id="268"/>
            <p14:sldId id="270"/>
            <p14:sldId id="272"/>
            <p14:sldId id="286"/>
            <p14:sldId id="274"/>
            <p14:sldId id="262"/>
            <p14:sldId id="291"/>
            <p14:sldId id="277"/>
            <p14:sldId id="283"/>
            <p14:sldId id="278"/>
            <p14:sldId id="288"/>
            <p14:sldId id="29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09" autoAdjust="0"/>
  </p:normalViewPr>
  <p:slideViewPr>
    <p:cSldViewPr>
      <p:cViewPr>
        <p:scale>
          <a:sx n="100" d="100"/>
          <a:sy n="100" d="100"/>
        </p:scale>
        <p:origin x="-3852" y="-10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3/14/2016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a:t>
            </a:fld>
            <a:endParaRPr lang="en-US"/>
          </a:p>
        </p:txBody>
      </p:sp>
    </p:spTree>
    <p:extLst>
      <p:ext uri="{BB962C8B-B14F-4D97-AF65-F5344CB8AC3E}">
        <p14:creationId xmlns:p14="http://schemas.microsoft.com/office/powerpoint/2010/main" val="3147422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愿望，能力，可行性</a:t>
            </a:r>
            <a:endParaRPr lang="en-US" altLang="zh-CN"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26</a:t>
            </a:fld>
            <a:endParaRPr lang="en-US"/>
          </a:p>
        </p:txBody>
      </p:sp>
    </p:spTree>
    <p:extLst>
      <p:ext uri="{BB962C8B-B14F-4D97-AF65-F5344CB8AC3E}">
        <p14:creationId xmlns:p14="http://schemas.microsoft.com/office/powerpoint/2010/main" val="1731469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a:t>
            </a:r>
            <a:r>
              <a:rPr lang="en-US" altLang="zh-CN" baseline="0" dirty="0" smtClean="0"/>
              <a:t> css, jade, Expression, make file, spring xml, </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27</a:t>
            </a:fld>
            <a:endParaRPr lang="en-US"/>
          </a:p>
        </p:txBody>
      </p:sp>
    </p:spTree>
    <p:extLst>
      <p:ext uri="{BB962C8B-B14F-4D97-AF65-F5344CB8AC3E}">
        <p14:creationId xmlns:p14="http://schemas.microsoft.com/office/powerpoint/2010/main" val="370086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3 balls, problems to solutions</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3</a:t>
            </a:fld>
            <a:endParaRPr lang="en-US"/>
          </a:p>
        </p:txBody>
      </p:sp>
    </p:spTree>
    <p:extLst>
      <p:ext uri="{BB962C8B-B14F-4D97-AF65-F5344CB8AC3E}">
        <p14:creationId xmlns:p14="http://schemas.microsoft.com/office/powerpoint/2010/main" val="81702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Pointer, object, type, function,</a:t>
            </a:r>
            <a:r>
              <a:rPr lang="en-US" altLang="zh-CN" baseline="0" dirty="0" smtClean="0"/>
              <a:t> general type, macro, meta, interface, rec, </a:t>
            </a:r>
            <a:endParaRPr lang="en-US"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8</a:t>
            </a:fld>
            <a:endParaRPr lang="en-US"/>
          </a:p>
        </p:txBody>
      </p:sp>
    </p:spTree>
    <p:extLst>
      <p:ext uri="{BB962C8B-B14F-4D97-AF65-F5344CB8AC3E}">
        <p14:creationId xmlns:p14="http://schemas.microsoft.com/office/powerpoint/2010/main" val="107375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Microservices</a:t>
            </a:r>
          </a:p>
          <a:p>
            <a:r>
              <a:rPr lang="en-US" sz="1200" b="0" i="0" kern="1200" dirty="0" smtClean="0">
                <a:solidFill>
                  <a:schemeClr val="tx1"/>
                </a:solidFill>
                <a:effectLst/>
                <a:latin typeface="+mn-lt"/>
                <a:ea typeface="+mn-ea"/>
                <a:cs typeface="+mn-cs"/>
              </a:rPr>
              <a:t>Chassis: Externalized configuration,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Logging, Health checks, Metrics</a:t>
            </a:r>
            <a:endParaRPr lang="en-US"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10</a:t>
            </a:fld>
            <a:endParaRPr lang="en-US"/>
          </a:p>
        </p:txBody>
      </p:sp>
    </p:spTree>
    <p:extLst>
      <p:ext uri="{BB962C8B-B14F-4D97-AF65-F5344CB8AC3E}">
        <p14:creationId xmlns:p14="http://schemas.microsoft.com/office/powerpoint/2010/main" val="244539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12</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Horizontal Separation,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Presentation Layer, Business Layer, Resource Access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Vertical Separation,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Aspect Separation</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Data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Behavior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Extending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Delegating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Inverting Concerns,</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CAA2658-6206-454A-AEAA-77FAAF8C0D16}" type="slidenum">
              <a:rPr lang="en-US" smtClean="0"/>
              <a:t>13</a:t>
            </a:fld>
            <a:endParaRPr lang="en-US"/>
          </a:p>
        </p:txBody>
      </p:sp>
    </p:spTree>
    <p:extLst>
      <p:ext uri="{BB962C8B-B14F-4D97-AF65-F5344CB8AC3E}">
        <p14:creationId xmlns:p14="http://schemas.microsoft.com/office/powerpoint/2010/main" val="380659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16</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参数化类型</a:t>
            </a:r>
            <a:endParaRPr lang="en-US" altLang="zh-CN" smtClean="0"/>
          </a:p>
          <a:p>
            <a:endParaRPr lang="en-US"/>
          </a:p>
        </p:txBody>
      </p:sp>
      <p:sp>
        <p:nvSpPr>
          <p:cNvPr id="4" name="灯片编号占位符 3"/>
          <p:cNvSpPr>
            <a:spLocks noGrp="1"/>
          </p:cNvSpPr>
          <p:nvPr>
            <p:ph type="sldNum" sz="quarter" idx="10"/>
          </p:nvPr>
        </p:nvSpPr>
        <p:spPr/>
        <p:txBody>
          <a:bodyPr/>
          <a:lstStyle/>
          <a:p>
            <a:fld id="{0CAA2658-6206-454A-AEAA-77FAAF8C0D16}" type="slidenum">
              <a:rPr lang="en-US" smtClean="0"/>
              <a:t>18</a:t>
            </a:fld>
            <a:endParaRPr lang="en-US"/>
          </a:p>
        </p:txBody>
      </p:sp>
    </p:spTree>
    <p:extLst>
      <p:ext uri="{BB962C8B-B14F-4D97-AF65-F5344CB8AC3E}">
        <p14:creationId xmlns:p14="http://schemas.microsoft.com/office/powerpoint/2010/main" val="3482671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22</a:t>
            </a:fld>
            <a:endParaRPr lang="en-US"/>
          </a:p>
        </p:txBody>
      </p:sp>
    </p:spTree>
    <p:extLst>
      <p:ext uri="{BB962C8B-B14F-4D97-AF65-F5344CB8AC3E}">
        <p14:creationId xmlns:p14="http://schemas.microsoft.com/office/powerpoint/2010/main" val="355482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3/14/2016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3/14/2016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3/14/2016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3/14/2016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3/14/2016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3/14/2016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3/14/2016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3/14/2016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3/14/2016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3/14/2016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3/14/2016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3/14/2016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5.wdp"/></Relationships>
</file>

<file path=ppt/slides/_rels/slide2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3600" y="2667000"/>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microservices.io/i/PatternsRelatedToMicroservi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5960332" cy="5105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gure 1"/>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486400" y="296732"/>
            <a:ext cx="3513991" cy="214973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945798" y="6391178"/>
            <a:ext cx="2976195" cy="215444"/>
          </a:xfrm>
          <a:prstGeom prst="rect">
            <a:avLst/>
          </a:prstGeom>
        </p:spPr>
        <p:txBody>
          <a:bodyPr wrap="square">
            <a:spAutoFit/>
          </a:bodyPr>
          <a:lstStyle/>
          <a:p>
            <a:pPr algn="r"/>
            <a:r>
              <a:rPr lang="en-US" sz="800" dirty="0"/>
              <a:t>http://microservices.io/patterns/microservices.html</a:t>
            </a:r>
          </a:p>
        </p:txBody>
      </p:sp>
      <p:sp>
        <p:nvSpPr>
          <p:cNvPr id="5" name="矩形 4"/>
          <p:cNvSpPr/>
          <p:nvPr/>
        </p:nvSpPr>
        <p:spPr>
          <a:xfrm>
            <a:off x="6102593" y="2887229"/>
            <a:ext cx="2819400" cy="215444"/>
          </a:xfrm>
          <a:prstGeom prst="rect">
            <a:avLst/>
          </a:prstGeom>
        </p:spPr>
        <p:txBody>
          <a:bodyPr wrap="square">
            <a:spAutoFit/>
          </a:bodyPr>
          <a:lstStyle/>
          <a:p>
            <a:pPr algn="r"/>
            <a:r>
              <a:rPr lang="en-US" sz="800" dirty="0"/>
              <a:t>http://martinfowler.com/articles/microservices.html</a:t>
            </a:r>
          </a:p>
        </p:txBody>
      </p:sp>
    </p:spTree>
    <p:extLst>
      <p:ext uri="{BB962C8B-B14F-4D97-AF65-F5344CB8AC3E}">
        <p14:creationId xmlns:p14="http://schemas.microsoft.com/office/powerpoint/2010/main" val="10765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623965"/>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pic>
        <p:nvPicPr>
          <p:cNvPr id="1026" name="Picture 2" descr="C:\Users\Zhong\Desktop\design-patterns.pn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03220" y="381000"/>
            <a:ext cx="600075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000" y="3124200"/>
            <a:ext cx="8305800" cy="3262432"/>
          </a:xfrm>
          <a:prstGeom prst="rect">
            <a:avLst/>
          </a:prstGeom>
        </p:spPr>
        <p:txBody>
          <a:bodyPr wrap="square">
            <a:spAutoFit/>
          </a:bodyPr>
          <a:lstStyle/>
          <a:p>
            <a:r>
              <a:rPr lang="en-US" dirty="0"/>
              <a:t>Separation of concerns</a:t>
            </a:r>
          </a:p>
          <a:p>
            <a:endParaRPr lang="en-US" dirty="0"/>
          </a:p>
          <a:p>
            <a:r>
              <a:rPr lang="en-US" dirty="0"/>
              <a:t>In computer science, separation of concerns (SoC) is a design principle for separating a computer program into distinct sections, such that each section addresses a separate concern. A concern is a set of information that affects the code of a computer program. A concern can be as general as the details of the hardware the code is being optimized for, or as specific as the name of a class to instantiate. A program that embodies SoC well is called a modular program. Modularity, and hence separation of concerns, is achieved by encapsulating information inside a section of code that has a well-defined interface. Encapsulation is a means of information hiding. Layered designs in information systems are another embodiment of separation </a:t>
            </a:r>
            <a:r>
              <a:rPr lang="en-US" dirty="0" smtClean="0"/>
              <a:t>of concerns.</a:t>
            </a:r>
            <a:endParaRPr lang="en-US" dirty="0"/>
          </a:p>
          <a:p>
            <a:pPr algn="r"/>
            <a:r>
              <a:rPr lang="en-US" sz="800" dirty="0"/>
              <a:t>https://en.wikipedia.org/wiki/Separation_of_concerns#SoC_via_partial_classes_in_C.23</a:t>
            </a:r>
          </a:p>
        </p:txBody>
      </p:sp>
      <p:pic>
        <p:nvPicPr>
          <p:cNvPr id="2050" name="Picture 2" descr="C:\Users\Zhong\Desktop\CleanArchitecture-81565aba46f035911a5018e77a0f2d4e.jp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91000" y="228600"/>
            <a:ext cx="4572000" cy="335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6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7660" y="40386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pic>
        <p:nvPicPr>
          <p:cNvPr id="3074" name="Picture 2" descr="C:\Users\Zhong\Desktop\what-is-dependency-injection-980x735.jp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657600" y="533400"/>
            <a:ext cx="4975860" cy="373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600" y="4383087"/>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pic>
        <p:nvPicPr>
          <p:cNvPr id="4098" name="Picture 2" descr="C:\Users\Zhong\Desktop\concurrencyControlOptimisticLoc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81000"/>
            <a:ext cx="3698356" cy="4154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4235"/>
            <a:ext cx="7772400" cy="3181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962400" y="3429000"/>
            <a:ext cx="4572000" cy="215444"/>
          </a:xfrm>
          <a:prstGeom prst="rect">
            <a:avLst/>
          </a:prstGeom>
        </p:spPr>
        <p:txBody>
          <a:bodyPr>
            <a:spAutoFit/>
          </a:bodyPr>
          <a:lstStyle/>
          <a:p>
            <a:pPr algn="r"/>
            <a:r>
              <a:rPr lang="en-US" sz="800" dirty="0"/>
              <a:t>http://citeseerx.ist.psu.edu/viewdoc/download?doi=10.1.1.176.5300&amp;rep=rep1&amp;type=pdf</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718370"/>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1905000" y="187234"/>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
        <p:nvSpPr>
          <p:cNvPr id="2" name="矩形 1"/>
          <p:cNvSpPr/>
          <p:nvPr/>
        </p:nvSpPr>
        <p:spPr>
          <a:xfrm>
            <a:off x="4114800" y="3442156"/>
            <a:ext cx="4572000" cy="215444"/>
          </a:xfrm>
          <a:prstGeom prst="rect">
            <a:avLst/>
          </a:prstGeom>
        </p:spPr>
        <p:txBody>
          <a:bodyPr>
            <a:spAutoFit/>
          </a:bodyPr>
          <a:lstStyle/>
          <a:p>
            <a:pPr algn="r"/>
            <a:r>
              <a:rPr lang="en-US" sz="800" dirty="0"/>
              <a:t>https://msdn.microsoft.com/en-us/library/jj554200.aspx</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89184" y="1112733"/>
            <a:ext cx="6961712" cy="4637314"/>
            <a:chOff x="350520" y="696686"/>
            <a:chExt cx="8675292" cy="5778759"/>
          </a:xfrm>
        </p:grpSpPr>
        <p:pic>
          <p:nvPicPr>
            <p:cNvPr id="1027" name="Picture 3" descr="C:\Users\Zhong\Desktop\687474703a2f2f626c6f672e78656269612e636f6d2f77702d636f6e74656e742f75706c6f6164732f323031352f30332f727265312e706e67.png"/>
            <p:cNvPicPr>
              <a:picLocks noChangeAspect="1" noChangeArrowheads="1"/>
            </p:cNvPicPr>
            <p:nvPr/>
          </p:nvPicPr>
          <p:blipFill rotWithShape="1">
            <a:blip r:embed="rId2">
              <a:extLst>
                <a:ext uri="{28A0092B-C50C-407E-A947-70E740481C1C}">
                  <a14:useLocalDpi xmlns:a14="http://schemas.microsoft.com/office/drawing/2010/main" val="0"/>
                </a:ext>
              </a:extLst>
            </a:blip>
            <a:srcRect b="3142"/>
            <a:stretch/>
          </p:blipFill>
          <p:spPr bwMode="auto">
            <a:xfrm>
              <a:off x="1264920" y="1524000"/>
              <a:ext cx="330638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ong\Desktop\687474703a2f2f626c6f672e78656269612e636f6d2f77702d636f6e74656e742f75706c6f6164732f323031352f30332f7272632e706e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948" y="4290111"/>
              <a:ext cx="3306385" cy="139216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Zhong\Desktop\687474703a2f2f626c6f672e78656269612e636f6d2f77702d636f6e74656e742f75706c6f6164732f323031352f30332f707365312e706e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816278"/>
              <a:ext cx="3654426" cy="1244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Zhong\Desktop\687474703a2f2f626c6f672e78656269612e636f6d2f77702d636f6e74656e742f75706c6f6164732f323031352f30332f7073632e706e6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225" y="4424977"/>
              <a:ext cx="3654425" cy="112243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t="41871" r="51998" b="33481"/>
            <a:stretch/>
          </p:blipFill>
          <p:spPr bwMode="auto">
            <a:xfrm>
              <a:off x="2049432" y="804672"/>
              <a:ext cx="1737360" cy="3474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49376" t="2" r="30414" b="80540"/>
            <a:stretch/>
          </p:blipFill>
          <p:spPr bwMode="auto">
            <a:xfrm>
              <a:off x="350520" y="2301240"/>
              <a:ext cx="7315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1" t="72605" r="51999" b="6639"/>
            <a:stretch/>
          </p:blipFill>
          <p:spPr bwMode="auto">
            <a:xfrm>
              <a:off x="5911533" y="859536"/>
              <a:ext cx="1737360" cy="2926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74518" t="-984" r="5272" b="81526"/>
            <a:stretch/>
          </p:blipFill>
          <p:spPr bwMode="auto">
            <a:xfrm>
              <a:off x="350520" y="4849032"/>
              <a:ext cx="731520" cy="274320"/>
            </a:xfrm>
            <a:prstGeom prst="rect">
              <a:avLst/>
            </a:prstGeom>
            <a:noFill/>
            <a:extLst>
              <a:ext uri="{909E8E84-426E-40DD-AFC4-6F175D3DCCD1}">
                <a14:hiddenFill xmlns:a14="http://schemas.microsoft.com/office/drawing/2010/main">
                  <a:solidFill>
                    <a:srgbClr val="FFFFFF"/>
                  </a:solidFill>
                </a14:hiddenFill>
              </a:ext>
            </a:extLst>
          </p:spPr>
        </p:pic>
        <p:sp>
          <p:nvSpPr>
            <p:cNvPr id="9" name="任意多边形 8"/>
            <p:cNvSpPr/>
            <p:nvPr/>
          </p:nvSpPr>
          <p:spPr>
            <a:xfrm>
              <a:off x="541176" y="1268956"/>
              <a:ext cx="8416212" cy="205281"/>
            </a:xfrm>
            <a:custGeom>
              <a:avLst/>
              <a:gdLst>
                <a:gd name="connsiteX0" fmla="*/ 0 w 8416212"/>
                <a:gd name="connsiteY0" fmla="*/ 205281 h 205281"/>
                <a:gd name="connsiteX1" fmla="*/ 4211216 w 8416212"/>
                <a:gd name="connsiteY1" fmla="*/ 7 h 205281"/>
                <a:gd name="connsiteX2" fmla="*/ 8416212 w 8416212"/>
                <a:gd name="connsiteY2" fmla="*/ 199060 h 205281"/>
              </a:gdLst>
              <a:ahLst/>
              <a:cxnLst>
                <a:cxn ang="0">
                  <a:pos x="connsiteX0" y="connsiteY0"/>
                </a:cxn>
                <a:cxn ang="0">
                  <a:pos x="connsiteX1" y="connsiteY1"/>
                </a:cxn>
                <a:cxn ang="0">
                  <a:pos x="connsiteX2" y="connsiteY2"/>
                </a:cxn>
              </a:cxnLst>
              <a:rect l="l" t="t" r="r" b="b"/>
              <a:pathLst>
                <a:path w="8416212" h="205281">
                  <a:moveTo>
                    <a:pt x="0" y="205281"/>
                  </a:moveTo>
                  <a:cubicBezTo>
                    <a:pt x="1404257" y="103162"/>
                    <a:pt x="2808514" y="1044"/>
                    <a:pt x="4211216" y="7"/>
                  </a:cubicBezTo>
                  <a:cubicBezTo>
                    <a:pt x="5613918" y="-1030"/>
                    <a:pt x="7015065" y="99015"/>
                    <a:pt x="8416212" y="1990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任意多边形 11"/>
            <p:cNvSpPr/>
            <p:nvPr/>
          </p:nvSpPr>
          <p:spPr>
            <a:xfrm>
              <a:off x="1038808" y="845976"/>
              <a:ext cx="186654" cy="5592146"/>
            </a:xfrm>
            <a:custGeom>
              <a:avLst/>
              <a:gdLst>
                <a:gd name="connsiteX0" fmla="*/ 161731 w 186654"/>
                <a:gd name="connsiteY0" fmla="*/ 0 h 5592146"/>
                <a:gd name="connsiteX1" fmla="*/ 18661 w 186654"/>
                <a:gd name="connsiteY1" fmla="*/ 2034073 h 5592146"/>
                <a:gd name="connsiteX2" fmla="*/ 186612 w 186654"/>
                <a:gd name="connsiteY2" fmla="*/ 4037044 h 5592146"/>
                <a:gd name="connsiteX3" fmla="*/ 0 w 186654"/>
                <a:gd name="connsiteY3" fmla="*/ 5592146 h 5592146"/>
              </a:gdLst>
              <a:ahLst/>
              <a:cxnLst>
                <a:cxn ang="0">
                  <a:pos x="connsiteX0" y="connsiteY0"/>
                </a:cxn>
                <a:cxn ang="0">
                  <a:pos x="connsiteX1" y="connsiteY1"/>
                </a:cxn>
                <a:cxn ang="0">
                  <a:pos x="connsiteX2" y="connsiteY2"/>
                </a:cxn>
                <a:cxn ang="0">
                  <a:pos x="connsiteX3" y="connsiteY3"/>
                </a:cxn>
              </a:cxnLst>
              <a:rect l="l" t="t" r="r" b="b"/>
              <a:pathLst>
                <a:path w="186654" h="5592146">
                  <a:moveTo>
                    <a:pt x="161731" y="0"/>
                  </a:moveTo>
                  <a:cubicBezTo>
                    <a:pt x="88122" y="680616"/>
                    <a:pt x="14514" y="1361232"/>
                    <a:pt x="18661" y="2034073"/>
                  </a:cubicBezTo>
                  <a:cubicBezTo>
                    <a:pt x="22808" y="2706914"/>
                    <a:pt x="189722" y="3444032"/>
                    <a:pt x="186612" y="4037044"/>
                  </a:cubicBezTo>
                  <a:cubicBezTo>
                    <a:pt x="183502" y="4630056"/>
                    <a:pt x="22808" y="5346440"/>
                    <a:pt x="0" y="559214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任意多边形 17"/>
            <p:cNvSpPr/>
            <p:nvPr/>
          </p:nvSpPr>
          <p:spPr>
            <a:xfrm>
              <a:off x="379445" y="3717876"/>
              <a:ext cx="8646367" cy="387593"/>
            </a:xfrm>
            <a:custGeom>
              <a:avLst/>
              <a:gdLst>
                <a:gd name="connsiteX0" fmla="*/ 0 w 8646367"/>
                <a:gd name="connsiteY0" fmla="*/ 387593 h 387593"/>
                <a:gd name="connsiteX1" fmla="*/ 3539412 w 8646367"/>
                <a:gd name="connsiteY1" fmla="*/ 14369 h 387593"/>
                <a:gd name="connsiteX2" fmla="*/ 7029061 w 8646367"/>
                <a:gd name="connsiteY2" fmla="*/ 101455 h 387593"/>
                <a:gd name="connsiteX3" fmla="*/ 8646367 w 8646367"/>
                <a:gd name="connsiteY3" fmla="*/ 331610 h 387593"/>
              </a:gdLst>
              <a:ahLst/>
              <a:cxnLst>
                <a:cxn ang="0">
                  <a:pos x="connsiteX0" y="connsiteY0"/>
                </a:cxn>
                <a:cxn ang="0">
                  <a:pos x="connsiteX1" y="connsiteY1"/>
                </a:cxn>
                <a:cxn ang="0">
                  <a:pos x="connsiteX2" y="connsiteY2"/>
                </a:cxn>
                <a:cxn ang="0">
                  <a:pos x="connsiteX3" y="connsiteY3"/>
                </a:cxn>
              </a:cxnLst>
              <a:rect l="l" t="t" r="r" b="b"/>
              <a:pathLst>
                <a:path w="8646367" h="387593">
                  <a:moveTo>
                    <a:pt x="0" y="387593"/>
                  </a:moveTo>
                  <a:cubicBezTo>
                    <a:pt x="1183951" y="224826"/>
                    <a:pt x="2367902" y="62059"/>
                    <a:pt x="3539412" y="14369"/>
                  </a:cubicBezTo>
                  <a:cubicBezTo>
                    <a:pt x="4710922" y="-33321"/>
                    <a:pt x="6177902" y="48582"/>
                    <a:pt x="7029061" y="101455"/>
                  </a:cubicBezTo>
                  <a:cubicBezTo>
                    <a:pt x="7880220" y="154328"/>
                    <a:pt x="8263293" y="242969"/>
                    <a:pt x="8646367" y="33161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任意多边形 18"/>
            <p:cNvSpPr/>
            <p:nvPr/>
          </p:nvSpPr>
          <p:spPr>
            <a:xfrm>
              <a:off x="4739947" y="696686"/>
              <a:ext cx="174175" cy="5778759"/>
            </a:xfrm>
            <a:custGeom>
              <a:avLst/>
              <a:gdLst>
                <a:gd name="connsiteX0" fmla="*/ 174175 w 174175"/>
                <a:gd name="connsiteY0" fmla="*/ 0 h 5778759"/>
                <a:gd name="connsiteX1" fmla="*/ 4 w 174175"/>
                <a:gd name="connsiteY1" fmla="*/ 2886269 h 5778759"/>
                <a:gd name="connsiteX2" fmla="*/ 167955 w 174175"/>
                <a:gd name="connsiteY2" fmla="*/ 4795934 h 5778759"/>
                <a:gd name="connsiteX3" fmla="*/ 37326 w 174175"/>
                <a:gd name="connsiteY3" fmla="*/ 5778759 h 5778759"/>
              </a:gdLst>
              <a:ahLst/>
              <a:cxnLst>
                <a:cxn ang="0">
                  <a:pos x="connsiteX0" y="connsiteY0"/>
                </a:cxn>
                <a:cxn ang="0">
                  <a:pos x="connsiteX1" y="connsiteY1"/>
                </a:cxn>
                <a:cxn ang="0">
                  <a:pos x="connsiteX2" y="connsiteY2"/>
                </a:cxn>
                <a:cxn ang="0">
                  <a:pos x="connsiteX3" y="connsiteY3"/>
                </a:cxn>
              </a:cxnLst>
              <a:rect l="l" t="t" r="r" b="b"/>
              <a:pathLst>
                <a:path w="174175" h="5778759">
                  <a:moveTo>
                    <a:pt x="174175" y="0"/>
                  </a:moveTo>
                  <a:cubicBezTo>
                    <a:pt x="87608" y="1043473"/>
                    <a:pt x="1041" y="2086947"/>
                    <a:pt x="4" y="2886269"/>
                  </a:cubicBezTo>
                  <a:cubicBezTo>
                    <a:pt x="-1033" y="3685591"/>
                    <a:pt x="161735" y="4313852"/>
                    <a:pt x="167955" y="4795934"/>
                  </a:cubicBezTo>
                  <a:cubicBezTo>
                    <a:pt x="174175" y="5278016"/>
                    <a:pt x="58061" y="5617028"/>
                    <a:pt x="37326" y="577875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 name="矩形 1"/>
          <p:cNvSpPr/>
          <p:nvPr/>
        </p:nvSpPr>
        <p:spPr>
          <a:xfrm>
            <a:off x="410687" y="488538"/>
            <a:ext cx="2708242" cy="369332"/>
          </a:xfrm>
          <a:prstGeom prst="rect">
            <a:avLst/>
          </a:prstGeom>
        </p:spPr>
        <p:txBody>
          <a:bodyPr wrap="none">
            <a:spAutoFit/>
          </a:bodyPr>
          <a:lstStyle/>
          <a:p>
            <a:r>
              <a:rPr lang="en-US" dirty="0"/>
              <a:t>Coupling Versus Autonomy</a:t>
            </a:r>
          </a:p>
        </p:txBody>
      </p:sp>
      <p:sp>
        <p:nvSpPr>
          <p:cNvPr id="4" name="矩形 3"/>
          <p:cNvSpPr/>
          <p:nvPr/>
        </p:nvSpPr>
        <p:spPr>
          <a:xfrm>
            <a:off x="4343400" y="6333249"/>
            <a:ext cx="4572000" cy="215444"/>
          </a:xfrm>
          <a:prstGeom prst="rect">
            <a:avLst/>
          </a:prstGeom>
        </p:spPr>
        <p:txBody>
          <a:bodyPr>
            <a:spAutoFit/>
          </a:bodyPr>
          <a:lstStyle/>
          <a:p>
            <a:r>
              <a:rPr lang="en-US" sz="800" dirty="0"/>
              <a:t>https://www.voxxed.com/blog/2015/04/coupling-versus-autonomy-in-microservices/</a:t>
            </a:r>
          </a:p>
        </p:txBody>
      </p:sp>
    </p:spTree>
    <p:extLst>
      <p:ext uri="{BB962C8B-B14F-4D97-AF65-F5344CB8AC3E}">
        <p14:creationId xmlns:p14="http://schemas.microsoft.com/office/powerpoint/2010/main" val="2949711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5800" y="855077"/>
            <a:ext cx="2271135" cy="369332"/>
          </a:xfrm>
          <a:prstGeom prst="rect">
            <a:avLst/>
          </a:prstGeom>
        </p:spPr>
        <p:txBody>
          <a:bodyPr wrap="none">
            <a:spAutoFit/>
          </a:bodyPr>
          <a:lstStyle/>
          <a:p>
            <a:r>
              <a:rPr lang="en-US" dirty="0"/>
              <a:t>Domain Driven Design</a:t>
            </a:r>
          </a:p>
        </p:txBody>
      </p:sp>
      <p:sp>
        <p:nvSpPr>
          <p:cNvPr id="2" name="矩形 1"/>
          <p:cNvSpPr/>
          <p:nvPr/>
        </p:nvSpPr>
        <p:spPr>
          <a:xfrm>
            <a:off x="6661942" y="6390728"/>
            <a:ext cx="2098651" cy="215444"/>
          </a:xfrm>
          <a:prstGeom prst="rect">
            <a:avLst/>
          </a:prstGeom>
        </p:spPr>
        <p:txBody>
          <a:bodyPr wrap="none">
            <a:spAutoFit/>
          </a:bodyPr>
          <a:lstStyle/>
          <a:p>
            <a:pPr algn="r"/>
            <a:r>
              <a:rPr lang="en-US" sz="800" dirty="0"/>
              <a:t>http://dddcommunity.org/book/evans_2003/</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Zhong\Desktop\La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81000"/>
            <a:ext cx="4381107" cy="33528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45044" y="3276600"/>
            <a:ext cx="8458200" cy="3262432"/>
          </a:xfrm>
          <a:prstGeom prst="rect">
            <a:avLst/>
          </a:prstGeom>
        </p:spPr>
        <p:txBody>
          <a:bodyPr wrap="square">
            <a:spAutoFit/>
          </a:bodyPr>
          <a:lstStyle/>
          <a:p>
            <a:r>
              <a:rPr lang="en-US" dirty="0"/>
              <a:t>Ubiquitous Language</a:t>
            </a:r>
          </a:p>
          <a:p>
            <a:endParaRPr lang="en-US" dirty="0" smtClean="0"/>
          </a:p>
          <a:p>
            <a:r>
              <a:rPr lang="en-US" dirty="0" smtClean="0"/>
              <a:t>Programmers </a:t>
            </a:r>
            <a:r>
              <a:rPr lang="en-US" dirty="0"/>
              <a:t>should speak the language of domain experts to avoid miscommunication, delays, and errors. To avoid mental translation between domain language and code, design your software to use the language of the domain. Reflect in code how users of the </a:t>
            </a:r>
            <a:r>
              <a:rPr lang="en-US" dirty="0" smtClean="0"/>
              <a:t>software think</a:t>
            </a:r>
            <a:r>
              <a:rPr lang="en-US" dirty="0"/>
              <a:t> and speak about their work. One powerful approach is to create a domain model.</a:t>
            </a:r>
          </a:p>
          <a:p>
            <a:r>
              <a:rPr lang="en-US" dirty="0"/>
              <a:t>The ubiquitous language is a living language. Domain experts influence design and code and the issues discovered while coding influence domain experts. When you discover discrepancies, it's an opportunity for conversation and joint discovery. Then update your design to reflect the results</a:t>
            </a:r>
            <a:r>
              <a:rPr lang="en-US" dirty="0" smtClean="0"/>
              <a:t>.</a:t>
            </a:r>
          </a:p>
          <a:p>
            <a:pPr algn="r"/>
            <a:r>
              <a:rPr lang="en-US" sz="800" dirty="0"/>
              <a:t>http://www.jamesshore.com/Agile-Book/ubiquitous_language.html</a:t>
            </a:r>
            <a:endParaRPr lang="en-US" sz="800" dirty="0"/>
          </a:p>
        </p:txBody>
      </p:sp>
    </p:spTree>
    <p:extLst>
      <p:ext uri="{BB962C8B-B14F-4D97-AF65-F5344CB8AC3E}">
        <p14:creationId xmlns:p14="http://schemas.microsoft.com/office/powerpoint/2010/main" val="35974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10392"/>
            <a:ext cx="47625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26239" y="2895600"/>
            <a:ext cx="4441591" cy="1600438"/>
          </a:xfrm>
          <a:prstGeom prst="rect">
            <a:avLst/>
          </a:prstGeom>
        </p:spPr>
        <p:txBody>
          <a:bodyPr wrap="square">
            <a:spAutoFit/>
          </a:bodyPr>
          <a:lstStyle/>
          <a:p>
            <a:r>
              <a:rPr lang="en-US" dirty="0"/>
              <a:t>Domain model</a:t>
            </a:r>
          </a:p>
          <a:p>
            <a:endParaRPr lang="en-US" dirty="0"/>
          </a:p>
          <a:p>
            <a:r>
              <a:rPr lang="en-US" dirty="0"/>
              <a:t>In software engineering a domain model is a conceptual model of the domain that incorporates both behavior and data.</a:t>
            </a:r>
          </a:p>
          <a:p>
            <a:pPr algn="r"/>
            <a:r>
              <a:rPr lang="en-US" sz="800" dirty="0"/>
              <a:t>https://en.wikipedia.org/wiki/Domain_model</a:t>
            </a:r>
          </a:p>
        </p:txBody>
      </p:sp>
      <p:sp>
        <p:nvSpPr>
          <p:cNvPr id="5" name="矩形 4"/>
          <p:cNvSpPr/>
          <p:nvPr/>
        </p:nvSpPr>
        <p:spPr>
          <a:xfrm>
            <a:off x="526240" y="4876800"/>
            <a:ext cx="7924800" cy="1600438"/>
          </a:xfrm>
          <a:prstGeom prst="rect">
            <a:avLst/>
          </a:prstGeom>
        </p:spPr>
        <p:txBody>
          <a:bodyPr wrap="square">
            <a:spAutoFit/>
          </a:bodyPr>
          <a:lstStyle/>
          <a:p>
            <a:r>
              <a:rPr lang="en-US" dirty="0"/>
              <a:t>Domain</a:t>
            </a:r>
          </a:p>
          <a:p>
            <a:endParaRPr lang="en-US" dirty="0"/>
          </a:p>
          <a:p>
            <a:r>
              <a:rPr lang="en-US" dirty="0"/>
              <a:t>A domain is a field of study that defines a set of common requirements, terminology, and functionality for any software program constructed to solve a problem in the area of computer programming, known as domain engineering.</a:t>
            </a:r>
          </a:p>
          <a:p>
            <a:pPr algn="r"/>
            <a:r>
              <a:rPr lang="en-US" sz="800" dirty="0"/>
              <a:t>https://en.wikipedia.org/wiki/Domain_(software_engineering)</a:t>
            </a:r>
          </a:p>
        </p:txBody>
      </p:sp>
    </p:spTree>
    <p:extLst>
      <p:ext uri="{BB962C8B-B14F-4D97-AF65-F5344CB8AC3E}">
        <p14:creationId xmlns:p14="http://schemas.microsoft.com/office/powerpoint/2010/main" val="1569318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0971" t="7657" r="22814" b="39371"/>
          <a:stretch/>
        </p:blipFill>
        <p:spPr>
          <a:xfrm>
            <a:off x="3048000" y="838200"/>
            <a:ext cx="5029200" cy="5029200"/>
          </a:xfrm>
          <a:prstGeom prst="rect">
            <a:avLst/>
          </a:prstGeom>
        </p:spPr>
      </p:pic>
      <p:sp>
        <p:nvSpPr>
          <p:cNvPr id="2" name="矩形 1"/>
          <p:cNvSpPr/>
          <p:nvPr/>
        </p:nvSpPr>
        <p:spPr>
          <a:xfrm>
            <a:off x="6400800" y="6096000"/>
            <a:ext cx="1997663" cy="215444"/>
          </a:xfrm>
          <a:prstGeom prst="rect">
            <a:avLst/>
          </a:prstGeom>
        </p:spPr>
        <p:txBody>
          <a:bodyPr wrap="none">
            <a:spAutoFit/>
          </a:bodyPr>
          <a:lstStyle/>
          <a:p>
            <a:r>
              <a:rPr lang="en-US" sz="800" dirty="0"/>
              <a:t>https://en.wikipedia.org/wiki/Alan_Cooper</a:t>
            </a:r>
          </a:p>
        </p:txBody>
      </p:sp>
    </p:spTree>
    <p:extLst>
      <p:ext uri="{BB962C8B-B14F-4D97-AF65-F5344CB8AC3E}">
        <p14:creationId xmlns:p14="http://schemas.microsoft.com/office/powerpoint/2010/main" val="193131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463766"/>
            <a:ext cx="4114800" cy="2708434"/>
          </a:xfrm>
          <a:prstGeom prst="rect">
            <a:avLst/>
          </a:prstGeom>
        </p:spPr>
        <p:txBody>
          <a:bodyPr wrap="square">
            <a:spAutoFit/>
          </a:bodyPr>
          <a:lstStyle/>
          <a:p>
            <a:r>
              <a:rPr lang="en-US" dirty="0"/>
              <a:t>Domain-specific language</a:t>
            </a:r>
          </a:p>
          <a:p>
            <a:endParaRPr lang="en-US" dirty="0"/>
          </a:p>
          <a:p>
            <a:r>
              <a:rPr lang="en-US" dirty="0"/>
              <a:t>A domain-specific language (DSL) is a computer language specialized to a particular application domain. This is in contrast to a general-purpose language (GPL), which is broadly applicable across domains, and lacks specialized features for a particular domain</a:t>
            </a:r>
            <a:r>
              <a:rPr lang="en-US" dirty="0" smtClean="0"/>
              <a:t>. </a:t>
            </a:r>
          </a:p>
          <a:p>
            <a:pPr algn="r"/>
            <a:r>
              <a:rPr lang="en-US" sz="800" dirty="0" smtClean="0"/>
              <a:t>https</a:t>
            </a:r>
            <a:r>
              <a:rPr lang="en-US" sz="800" dirty="0"/>
              <a:t>://en.wikipedia.org/wiki/Domain-specific_language</a:t>
            </a:r>
          </a:p>
        </p:txBody>
      </p:sp>
      <p:pic>
        <p:nvPicPr>
          <p:cNvPr id="2052" name="Picture 4" descr="C:\Users\Zhong\Desktop\p1466298783.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876800" y="685800"/>
            <a:ext cx="36068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235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5300" y="3844766"/>
            <a:ext cx="8077200" cy="2708434"/>
          </a:xfrm>
          <a:prstGeom prst="rect">
            <a:avLst/>
          </a:prstGeom>
        </p:spPr>
        <p:txBody>
          <a:bodyPr wrap="square">
            <a:spAutoFit/>
          </a:bodyPr>
          <a:lstStyle/>
          <a:p>
            <a:r>
              <a:rPr lang="en-US" dirty="0"/>
              <a:t>Metaprogramming</a:t>
            </a:r>
          </a:p>
          <a:p>
            <a:endParaRPr lang="en-US" dirty="0"/>
          </a:p>
          <a:p>
            <a:r>
              <a:rPr lang="en-US" dirty="0"/>
              <a:t>Metaprogramming is the writing of computer programs with the ability to treat programs as their data. It means that a program could be designed to read, generate, analyse or transform other programs, and even modify itself while running. In some cases, this allows programmers to minimize the number of lines of code to express a solution (hence reducing development time), or it gives programs greater flexibility to efficiently handle new situations without recompilation.</a:t>
            </a:r>
          </a:p>
          <a:p>
            <a:endParaRPr lang="en-US" dirty="0"/>
          </a:p>
          <a:p>
            <a:pPr algn="r"/>
            <a:r>
              <a:rPr lang="en-US" sz="800" dirty="0"/>
              <a:t>https://en.wikipedia.org/wiki/Metaprogramming</a:t>
            </a:r>
          </a:p>
        </p:txBody>
      </p:sp>
      <p:pic>
        <p:nvPicPr>
          <p:cNvPr id="3074" name="Picture 2" descr="C:\Users\Zhong\Desktop\p579071327.jp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72200" y="381000"/>
            <a:ext cx="25654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798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6000" y="3050232"/>
            <a:ext cx="4572000" cy="461665"/>
          </a:xfrm>
          <a:prstGeom prst="rect">
            <a:avLst/>
          </a:prstGeom>
        </p:spPr>
        <p:txBody>
          <a:bodyPr>
            <a:spAutoFit/>
          </a:bodyPr>
          <a:lstStyle/>
          <a:p>
            <a:r>
              <a:rPr lang="en-US" sz="2400" dirty="0"/>
              <a:t>“Talk is cheap. Show me the code.” </a:t>
            </a:r>
          </a:p>
        </p:txBody>
      </p:sp>
    </p:spTree>
    <p:extLst>
      <p:ext uri="{BB962C8B-B14F-4D97-AF65-F5344CB8AC3E}">
        <p14:creationId xmlns:p14="http://schemas.microsoft.com/office/powerpoint/2010/main" val="106608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6200" y="5257800"/>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
        <p:nvSpPr>
          <p:cNvPr id="3" name="矩形 2"/>
          <p:cNvSpPr/>
          <p:nvPr/>
        </p:nvSpPr>
        <p:spPr>
          <a:xfrm>
            <a:off x="3414950" y="3269159"/>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1777425"/>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762000"/>
            <a:ext cx="74961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162800" y="6292892"/>
            <a:ext cx="1250663" cy="215444"/>
          </a:xfrm>
          <a:prstGeom prst="rect">
            <a:avLst/>
          </a:prstGeom>
        </p:spPr>
        <p:txBody>
          <a:bodyPr wrap="none">
            <a:spAutoFit/>
          </a:bodyPr>
          <a:lstStyle/>
          <a:p>
            <a:r>
              <a:rPr lang="en-US" sz="800" dirty="0"/>
              <a:t>http://csapp.cs.cmu.edu/</a:t>
            </a:r>
          </a:p>
        </p:txBody>
      </p:sp>
    </p:spTree>
    <p:extLst>
      <p:ext uri="{BB962C8B-B14F-4D97-AF65-F5344CB8AC3E}">
        <p14:creationId xmlns:p14="http://schemas.microsoft.com/office/powerpoint/2010/main" val="399661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219200" y="1752600"/>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#include &lt;</a:t>
            </a:r>
            <a:r>
              <a:rPr lang="en-US" altLang="en-US" dirty="0" err="1"/>
              <a:t>stdio.h</a:t>
            </a:r>
            <a:r>
              <a:rPr lang="en-US" altLang="en-US" dirty="0"/>
              <a:t>&gt;</a:t>
            </a:r>
          </a:p>
          <a:p>
            <a:endParaRPr lang="en-US" altLang="en-US" dirty="0"/>
          </a:p>
          <a:p>
            <a:r>
              <a:rPr lang="en-US" altLang="en-US" dirty="0" err="1"/>
              <a:t>int</a:t>
            </a:r>
            <a:r>
              <a:rPr lang="en-US" altLang="en-US" dirty="0"/>
              <a:t> main()</a:t>
            </a:r>
          </a:p>
          <a:p>
            <a:r>
              <a:rPr lang="en-US" altLang="en-US" dirty="0"/>
              <a:t>{</a:t>
            </a:r>
          </a:p>
          <a:p>
            <a:r>
              <a:rPr lang="en-US" altLang="en-US" dirty="0"/>
              <a:t>    </a:t>
            </a:r>
            <a:r>
              <a:rPr lang="en-US" altLang="en-US" dirty="0" err="1"/>
              <a:t>printf</a:t>
            </a:r>
            <a:r>
              <a:rPr lang="en-US" altLang="en-US" dirty="0"/>
              <a:t>("hello, world\n");</a:t>
            </a:r>
          </a:p>
          <a:p>
            <a:r>
              <a:rPr lang="en-US" altLang="en-US" dirty="0" smtClean="0"/>
              <a:t>}</a:t>
            </a:r>
            <a:endParaRPr lang="en-US" altLang="en-US" dirty="0"/>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78867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8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a:grpSpLocks/>
          </p:cNvGrpSpPr>
          <p:nvPr/>
        </p:nvGrpSpPr>
        <p:grpSpPr bwMode="auto">
          <a:xfrm>
            <a:off x="609600" y="990600"/>
            <a:ext cx="7646988" cy="4949825"/>
            <a:chOff x="727" y="388"/>
            <a:chExt cx="4817" cy="3118"/>
          </a:xfrm>
        </p:grpSpPr>
        <p:sp>
          <p:nvSpPr>
            <p:cNvPr id="5" name="Oval 4"/>
            <p:cNvSpPr>
              <a:spLocks noChangeArrowheads="1"/>
            </p:cNvSpPr>
            <p:nvPr/>
          </p:nvSpPr>
          <p:spPr bwMode="auto">
            <a:xfrm>
              <a:off x="1268" y="703"/>
              <a:ext cx="3968" cy="2620"/>
            </a:xfrm>
            <a:prstGeom prst="ellipse">
              <a:avLst/>
            </a:prstGeom>
            <a:solidFill>
              <a:srgbClr val="C0C0C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 name="Cloud"/>
            <p:cNvSpPr>
              <a:spLocks noChangeAspect="1" noEditPoints="1" noChangeArrowheads="1"/>
            </p:cNvSpPr>
            <p:nvPr/>
          </p:nvSpPr>
          <p:spPr bwMode="auto">
            <a:xfrm>
              <a:off x="1344" y="388"/>
              <a:ext cx="931" cy="46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Problem Definition</a:t>
              </a:r>
            </a:p>
          </p:txBody>
        </p:sp>
        <p:sp>
          <p:nvSpPr>
            <p:cNvPr id="7" name="Cloud"/>
            <p:cNvSpPr>
              <a:spLocks noChangeAspect="1" noEditPoints="1" noChangeArrowheads="1"/>
            </p:cNvSpPr>
            <p:nvPr/>
          </p:nvSpPr>
          <p:spPr bwMode="auto">
            <a:xfrm>
              <a:off x="911" y="1098"/>
              <a:ext cx="925" cy="4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Requirements Development</a:t>
              </a:r>
            </a:p>
          </p:txBody>
        </p:sp>
        <p:sp>
          <p:nvSpPr>
            <p:cNvPr id="8" name="Cloud"/>
            <p:cNvSpPr>
              <a:spLocks noChangeAspect="1" noEditPoints="1" noChangeArrowheads="1"/>
            </p:cNvSpPr>
            <p:nvPr/>
          </p:nvSpPr>
          <p:spPr bwMode="auto">
            <a:xfrm>
              <a:off x="727" y="1848"/>
              <a:ext cx="1427"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Construction Planning</a:t>
              </a:r>
            </a:p>
          </p:txBody>
        </p:sp>
        <p:sp>
          <p:nvSpPr>
            <p:cNvPr id="9" name="Cloud"/>
            <p:cNvSpPr>
              <a:spLocks noChangeAspect="1" noEditPoints="1" noChangeArrowheads="1"/>
            </p:cNvSpPr>
            <p:nvPr/>
          </p:nvSpPr>
          <p:spPr bwMode="auto">
            <a:xfrm>
              <a:off x="1509" y="2885"/>
              <a:ext cx="968" cy="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200">
                  <a:latin typeface="Nokia Sans Wide" pitchFamily="34" charset="0"/>
                </a:rPr>
                <a:t>Software Architecture</a:t>
              </a:r>
            </a:p>
          </p:txBody>
        </p:sp>
        <p:sp>
          <p:nvSpPr>
            <p:cNvPr id="10" name="Cloud"/>
            <p:cNvSpPr>
              <a:spLocks noChangeAspect="1" noEditPoints="1" noChangeArrowheads="1"/>
            </p:cNvSpPr>
            <p:nvPr/>
          </p:nvSpPr>
          <p:spPr bwMode="auto">
            <a:xfrm>
              <a:off x="2440" y="552"/>
              <a:ext cx="1566" cy="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400">
                  <a:latin typeface="Nokia Sans Wide" pitchFamily="34" charset="0"/>
                </a:rPr>
                <a:t>Detailed Design</a:t>
              </a:r>
            </a:p>
          </p:txBody>
        </p:sp>
        <p:sp>
          <p:nvSpPr>
            <p:cNvPr id="11" name="Cloud"/>
            <p:cNvSpPr>
              <a:spLocks noChangeAspect="1" noEditPoints="1" noChangeArrowheads="1"/>
            </p:cNvSpPr>
            <p:nvPr/>
          </p:nvSpPr>
          <p:spPr bwMode="auto">
            <a:xfrm>
              <a:off x="2599" y="2839"/>
              <a:ext cx="1332"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000">
                  <a:latin typeface="Nokia Sans Wide" pitchFamily="34" charset="0"/>
                </a:rPr>
                <a:t>Unit Testing</a:t>
              </a:r>
            </a:p>
          </p:txBody>
        </p:sp>
        <p:sp>
          <p:nvSpPr>
            <p:cNvPr id="12" name="Cloud"/>
            <p:cNvSpPr>
              <a:spLocks noChangeAspect="1" noEditPoints="1" noChangeArrowheads="1"/>
            </p:cNvSpPr>
            <p:nvPr/>
          </p:nvSpPr>
          <p:spPr bwMode="auto">
            <a:xfrm>
              <a:off x="4063" y="2280"/>
              <a:ext cx="1353" cy="5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 Testing</a:t>
              </a:r>
            </a:p>
          </p:txBody>
        </p:sp>
        <p:sp>
          <p:nvSpPr>
            <p:cNvPr id="13" name="Cloud"/>
            <p:cNvSpPr>
              <a:spLocks noChangeAspect="1" noEditPoints="1" noChangeArrowheads="1"/>
            </p:cNvSpPr>
            <p:nvPr/>
          </p:nvSpPr>
          <p:spPr bwMode="auto">
            <a:xfrm>
              <a:off x="4086" y="2962"/>
              <a:ext cx="799" cy="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System testing</a:t>
              </a:r>
            </a:p>
          </p:txBody>
        </p:sp>
        <p:sp>
          <p:nvSpPr>
            <p:cNvPr id="14" name="Cloud"/>
            <p:cNvSpPr>
              <a:spLocks noChangeAspect="1" noEditPoints="1" noChangeArrowheads="1"/>
            </p:cNvSpPr>
            <p:nvPr/>
          </p:nvSpPr>
          <p:spPr bwMode="auto">
            <a:xfrm>
              <a:off x="4228" y="1471"/>
              <a:ext cx="1316" cy="6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a:t>
              </a:r>
            </a:p>
          </p:txBody>
        </p:sp>
        <p:sp>
          <p:nvSpPr>
            <p:cNvPr id="15" name="Cloud"/>
            <p:cNvSpPr>
              <a:spLocks noChangeAspect="1" noEditPoints="1" noChangeArrowheads="1"/>
            </p:cNvSpPr>
            <p:nvPr/>
          </p:nvSpPr>
          <p:spPr bwMode="auto">
            <a:xfrm>
              <a:off x="4245" y="760"/>
              <a:ext cx="1031" cy="5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Corrective Maintenance</a:t>
              </a:r>
            </a:p>
          </p:txBody>
        </p:sp>
        <p:sp>
          <p:nvSpPr>
            <p:cNvPr id="16" name="Cloud"/>
            <p:cNvSpPr>
              <a:spLocks noChangeAspect="1" noEditPoints="1" noChangeArrowheads="1"/>
            </p:cNvSpPr>
            <p:nvPr/>
          </p:nvSpPr>
          <p:spPr bwMode="auto">
            <a:xfrm>
              <a:off x="2157" y="1502"/>
              <a:ext cx="2288" cy="1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3200">
                  <a:latin typeface="Nokia Sans Wide" pitchFamily="34" charset="0"/>
                </a:rPr>
                <a:t>Coding and Debugging</a:t>
              </a:r>
            </a:p>
          </p:txBody>
        </p:sp>
      </p:grpSp>
      <p:sp>
        <p:nvSpPr>
          <p:cNvPr id="2" name="矩形 1"/>
          <p:cNvSpPr/>
          <p:nvPr/>
        </p:nvSpPr>
        <p:spPr>
          <a:xfrm>
            <a:off x="7601982" y="6324600"/>
            <a:ext cx="902811" cy="215444"/>
          </a:xfrm>
          <a:prstGeom prst="rect">
            <a:avLst/>
          </a:prstGeom>
        </p:spPr>
        <p:txBody>
          <a:bodyPr wrap="none">
            <a:spAutoFit/>
          </a:bodyPr>
          <a:lstStyle/>
          <a:p>
            <a:r>
              <a:rPr lang="en-US" sz="800" dirty="0"/>
              <a:t>http://cc2e.com/</a:t>
            </a:r>
          </a:p>
        </p:txBody>
      </p:sp>
    </p:spTree>
    <p:extLst>
      <p:ext uri="{BB962C8B-B14F-4D97-AF65-F5344CB8AC3E}">
        <p14:creationId xmlns:p14="http://schemas.microsoft.com/office/powerpoint/2010/main" val="146173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4121765"/>
            <a:ext cx="7848600" cy="2431435"/>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285750" indent="-285750">
              <a:buFont typeface="Arial" panose="020B0604020202020204" pitchFamily="34" charset="0"/>
              <a:buChar char="•"/>
            </a:pPr>
            <a:r>
              <a:rPr lang="en-US" dirty="0" smtClean="0"/>
              <a:t>Create </a:t>
            </a:r>
            <a:r>
              <a:rPr lang="en-US" dirty="0"/>
              <a:t>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35190236"/>
              </p:ext>
            </p:extLst>
          </p:nvPr>
        </p:nvGraphicFramePr>
        <p:xfrm>
          <a:off x="3352800" y="609600"/>
          <a:ext cx="5181600" cy="3352800"/>
        </p:xfrm>
        <a:graphic>
          <a:graphicData uri="http://schemas.openxmlformats.org/drawingml/2006/table">
            <a:tbl>
              <a:tblPr firstRow="1" bandRow="1">
                <a:tableStyleId>{073A0DAA-6AF3-43AB-8588-CEC1D06C72B9}</a:tableStyleId>
              </a:tblPr>
              <a:tblGrid>
                <a:gridCol w="2590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extLst>
                  <a:ext uri="{0D108BD9-81ED-4DB2-BD59-A6C34878D82A}">
                    <a16:rowId xmlns:a16="http://schemas.microsoft.com/office/drawing/2014/main" xmlns="" val="10000"/>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extLst>
                  <a:ext uri="{0D108BD9-81ED-4DB2-BD59-A6C34878D82A}">
                    <a16:rowId xmlns:a16="http://schemas.microsoft.com/office/drawing/2014/main" xmlns="" val="10001"/>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extLst>
                  <a:ext uri="{0D108BD9-81ED-4DB2-BD59-A6C34878D82A}">
                    <a16:rowId xmlns:a16="http://schemas.microsoft.com/office/drawing/2014/main" xmlns="" val="10002"/>
                  </a:ext>
                </a:extLst>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extLst>
                  <a:ext uri="{0D108BD9-81ED-4DB2-BD59-A6C34878D82A}">
                    <a16:rowId xmlns:a16="http://schemas.microsoft.com/office/drawing/2014/main" xmlns="" val="10003"/>
                  </a:ext>
                </a:extLst>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extLst>
                  <a:ext uri="{0D108BD9-81ED-4DB2-BD59-A6C34878D82A}">
                    <a16:rowId xmlns:a16="http://schemas.microsoft.com/office/drawing/2014/main" xmlns="" val="10004"/>
                  </a:ext>
                </a:extLst>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extLst>
                  <a:ext uri="{0D108BD9-81ED-4DB2-BD59-A6C34878D82A}">
                    <a16:rowId xmlns:a16="http://schemas.microsoft.com/office/drawing/2014/main" xmlns="" val="10005"/>
                  </a:ext>
                </a:extLst>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extLst>
                  <a:ext uri="{0D108BD9-81ED-4DB2-BD59-A6C34878D82A}">
                    <a16:rowId xmlns:a16="http://schemas.microsoft.com/office/drawing/2014/main" xmlns="" val="10006"/>
                  </a:ext>
                </a:extLst>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extLst>
                  <a:ext uri="{0D108BD9-81ED-4DB2-BD59-A6C34878D82A}">
                    <a16:rowId xmlns:a16="http://schemas.microsoft.com/office/drawing/2014/main" xmlns="" val="10007"/>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extLst>
                  <a:ext uri="{0D108BD9-81ED-4DB2-BD59-A6C34878D82A}">
                    <a16:rowId xmlns:a16="http://schemas.microsoft.com/office/drawing/2014/main" xmlns="" val="10008"/>
                  </a:ext>
                </a:extLst>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extLst>
                  <a:ext uri="{0D108BD9-81ED-4DB2-BD59-A6C34878D82A}">
                    <a16:rowId xmlns:a16="http://schemas.microsoft.com/office/drawing/2014/main" xmlns="" val="10009"/>
                  </a:ext>
                </a:extLst>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
        <p:nvSpPr>
          <p:cNvPr id="2" name="矩形 1"/>
          <p:cNvSpPr/>
          <p:nvPr/>
        </p:nvSpPr>
        <p:spPr>
          <a:xfrm>
            <a:off x="4189201" y="6248400"/>
            <a:ext cx="4572000" cy="215444"/>
          </a:xfrm>
          <a:prstGeom prst="rect">
            <a:avLst/>
          </a:prstGeom>
        </p:spPr>
        <p:txBody>
          <a:bodyPr>
            <a:spAutoFit/>
          </a:bodyPr>
          <a:lstStyle/>
          <a:p>
            <a:pPr algn="r"/>
            <a:r>
              <a:rPr lang="en-US" sz="800" dirty="0"/>
              <a:t>https://msdn.microsoft.com/en-us/library/ff650706.aspx</a:t>
            </a:r>
          </a:p>
        </p:txBody>
      </p:sp>
    </p:spTree>
    <p:extLst>
      <p:ext uri="{BB962C8B-B14F-4D97-AF65-F5344CB8AC3E}">
        <p14:creationId xmlns:p14="http://schemas.microsoft.com/office/powerpoint/2010/main" val="1215411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1727</TotalTime>
  <Words>1688</Words>
  <Application>Microsoft Office PowerPoint</Application>
  <PresentationFormat>全屏显示(4:3)</PresentationFormat>
  <Paragraphs>171</Paragraphs>
  <Slides>29</Slides>
  <Notes>11</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136</cp:revision>
  <dcterms:created xsi:type="dcterms:W3CDTF">2016-02-01T07:31:21Z</dcterms:created>
  <dcterms:modified xsi:type="dcterms:W3CDTF">2016-03-14T01:41:54Z</dcterms:modified>
</cp:coreProperties>
</file>