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x-msvide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17" r:id="rId2"/>
    <p:sldId id="331" r:id="rId3"/>
    <p:sldId id="347" r:id="rId4"/>
    <p:sldId id="348" r:id="rId5"/>
    <p:sldId id="352" r:id="rId6"/>
    <p:sldId id="350" r:id="rId7"/>
    <p:sldId id="349" r:id="rId8"/>
    <p:sldId id="346" r:id="rId9"/>
    <p:sldId id="351" r:id="rId10"/>
    <p:sldId id="334" r:id="rId11"/>
    <p:sldId id="335" r:id="rId12"/>
    <p:sldId id="338" r:id="rId13"/>
    <p:sldId id="339" r:id="rId14"/>
    <p:sldId id="353" r:id="rId15"/>
    <p:sldId id="354" r:id="rId16"/>
    <p:sldId id="355" r:id="rId17"/>
    <p:sldId id="356" r:id="rId18"/>
    <p:sldId id="357" r:id="rId19"/>
  </p:sldIdLst>
  <p:sldSz cx="9144000" cy="6858000" type="screen4x3"/>
  <p:notesSz cx="7315200" cy="96012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D10101"/>
    <a:srgbClr val="FF0000"/>
    <a:srgbClr val="33CC33"/>
    <a:srgbClr val="EA9E16"/>
    <a:srgbClr val="FFDB69"/>
    <a:srgbClr val="99CCFF"/>
    <a:srgbClr val="FFFFCC"/>
    <a:srgbClr val="FF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12" autoAdjust="0"/>
    <p:restoredTop sz="95181" autoAdjust="0"/>
  </p:normalViewPr>
  <p:slideViewPr>
    <p:cSldViewPr snapToGrid="0">
      <p:cViewPr varScale="1">
        <p:scale>
          <a:sx n="83" d="100"/>
          <a:sy n="83" d="100"/>
        </p:scale>
        <p:origin x="290" y="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 smtClean="0"/>
              <a:t>Mintaszöveg szerkesztése</a:t>
            </a:r>
          </a:p>
          <a:p>
            <a:pPr lvl="1"/>
            <a:r>
              <a:rPr lang="hu-HU" noProof="0" smtClean="0"/>
              <a:t>Második szint</a:t>
            </a:r>
          </a:p>
          <a:p>
            <a:pPr lvl="2"/>
            <a:r>
              <a:rPr lang="hu-HU" noProof="0" smtClean="0"/>
              <a:t>Harmadik szint</a:t>
            </a:r>
          </a:p>
          <a:p>
            <a:pPr lvl="3"/>
            <a:r>
              <a:rPr lang="hu-HU" noProof="0" smtClean="0"/>
              <a:t>Negyedik szint</a:t>
            </a:r>
          </a:p>
          <a:p>
            <a:pPr lvl="4"/>
            <a:r>
              <a:rPr lang="hu-HU" noProof="0" smtClean="0"/>
              <a:t>Ötödik szint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94B52368-4B6A-484D-825F-033CAD33C64A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53139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57020" indent="-29116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64647" indent="-23292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30505" indent="-23292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96365" indent="-23292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62224" indent="-2329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082" indent="-2329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3941" indent="-2329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59800" indent="-2329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A477F3D-8A76-4625-9BB9-6360A5A7043E}" type="slidenum">
              <a:rPr lang="hu-HU" altLang="hu-HU" smtClean="0"/>
              <a:pPr eaLnBrk="1" hangingPunct="1"/>
              <a:t>1</a:t>
            </a:fld>
            <a:endParaRPr lang="hu-HU" altLang="hu-HU" smtClean="0"/>
          </a:p>
        </p:txBody>
      </p:sp>
    </p:spTree>
    <p:extLst>
      <p:ext uri="{BB962C8B-B14F-4D97-AF65-F5344CB8AC3E}">
        <p14:creationId xmlns:p14="http://schemas.microsoft.com/office/powerpoint/2010/main" val="4019121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7165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7829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537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6718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5053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4237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50844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1599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7878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4632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5401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5157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0228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0658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8551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4944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5377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08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6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05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97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24"/>
          <p:cNvSpPr/>
          <p:nvPr userDrawn="1"/>
        </p:nvSpPr>
        <p:spPr>
          <a:xfrm>
            <a:off x="0" y="6622744"/>
            <a:ext cx="9144000" cy="2352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Téglalap 43"/>
          <p:cNvSpPr/>
          <p:nvPr userDrawn="1"/>
        </p:nvSpPr>
        <p:spPr>
          <a:xfrm>
            <a:off x="-22982" y="442752"/>
            <a:ext cx="9166983" cy="4571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3" y="12249"/>
            <a:ext cx="1024682" cy="422146"/>
          </a:xfrm>
          <a:prstGeom prst="rect">
            <a:avLst/>
          </a:prstGeom>
        </p:spPr>
      </p:pic>
      <p:sp>
        <p:nvSpPr>
          <p:cNvPr id="7" name="TextBox 4"/>
          <p:cNvSpPr txBox="1"/>
          <p:nvPr userDrawn="1"/>
        </p:nvSpPr>
        <p:spPr>
          <a:xfrm>
            <a:off x="24387" y="6615976"/>
            <a:ext cx="90907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S. </a:t>
            </a:r>
            <a:r>
              <a:rPr lang="en-US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Zoletnik        </a:t>
            </a:r>
            <a:r>
              <a:rPr lang="hu-HU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</a:t>
            </a:r>
            <a:r>
              <a:rPr lang="en-US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hu-HU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</a:t>
            </a:r>
            <a:r>
              <a:rPr lang="en-US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</a:t>
            </a:r>
            <a:r>
              <a:rPr lang="hu-HU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r>
              <a:rPr lang="en-US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</a:t>
            </a:r>
            <a:r>
              <a:rPr lang="hu-HU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r>
              <a:rPr lang="en-US" sz="900" baseline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</a:t>
            </a:r>
            <a:r>
              <a:rPr lang="hu-HU" sz="900" baseline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</a:t>
            </a:r>
            <a:r>
              <a:rPr lang="en-US" sz="900" baseline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</a:t>
            </a:r>
            <a:r>
              <a:rPr lang="en-US" sz="900" baseline="0" smtClean="0">
                <a:solidFill>
                  <a:schemeClr val="tx1"/>
                </a:solidFill>
              </a:rPr>
              <a:t>FLAP     2019.09.05                                                                                                          </a:t>
            </a:r>
            <a:r>
              <a:rPr lang="hu-HU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Page </a:t>
            </a:r>
            <a:fld id="{8BD1C204-4339-449E-8A00-3D77CCAB0074}" type="slidenum">
              <a:rPr lang="hu-HU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‹#›</a:t>
            </a:fld>
            <a:endParaRPr lang="hu-HU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08145" y="69857"/>
            <a:ext cx="749419" cy="30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531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42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4184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38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2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76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291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544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ion-flap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ion-fla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5"/>
          <p:cNvSpPr txBox="1">
            <a:spLocks noChangeArrowheads="1"/>
          </p:cNvSpPr>
          <p:nvPr/>
        </p:nvSpPr>
        <p:spPr bwMode="auto">
          <a:xfrm>
            <a:off x="179388" y="1196975"/>
            <a:ext cx="19081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>
              <a:lnSpc>
                <a:spcPct val="91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endParaRPr lang="en-GB" altLang="hu-HU" sz="1400">
              <a:solidFill>
                <a:srgbClr val="000000"/>
              </a:solidFill>
            </a:endParaRPr>
          </a:p>
        </p:txBody>
      </p:sp>
      <p:sp>
        <p:nvSpPr>
          <p:cNvPr id="1028" name="Text Box 14"/>
          <p:cNvSpPr txBox="1">
            <a:spLocks noChangeArrowheads="1"/>
          </p:cNvSpPr>
          <p:nvPr/>
        </p:nvSpPr>
        <p:spPr bwMode="auto">
          <a:xfrm>
            <a:off x="2620495" y="230066"/>
            <a:ext cx="8346081" cy="754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n-US" sz="1600" smtClean="0">
                <a:solidFill>
                  <a:srgbClr val="FF0000"/>
                </a:solidFill>
              </a:rPr>
              <a:t>F</a:t>
            </a:r>
            <a:r>
              <a:rPr lang="en-US" sz="1600" smtClean="0">
                <a:solidFill>
                  <a:srgbClr val="3333FF"/>
                </a:solidFill>
              </a:rPr>
              <a:t>L</a:t>
            </a:r>
            <a:r>
              <a:rPr lang="en-US" sz="1600" smtClean="0">
                <a:solidFill>
                  <a:srgbClr val="7030A0"/>
                </a:solidFill>
              </a:rPr>
              <a:t>A</a:t>
            </a:r>
            <a:r>
              <a:rPr lang="en-US" sz="1600" smtClean="0">
                <a:solidFill>
                  <a:srgbClr val="33CC33"/>
                </a:solidFill>
              </a:rPr>
              <a:t>P:    </a:t>
            </a:r>
            <a:r>
              <a:rPr lang="en-US" altLang="hu-HU" sz="1600" smtClean="0">
                <a:solidFill>
                  <a:srgbClr val="FF0000"/>
                </a:solidFill>
              </a:rPr>
              <a:t>F</a:t>
            </a:r>
            <a:r>
              <a:rPr lang="en-US" altLang="hu-HU" sz="1600" smtClean="0"/>
              <a:t>usion </a:t>
            </a:r>
            <a:r>
              <a:rPr lang="en-US" altLang="hu-HU" sz="1600" smtClean="0">
                <a:solidFill>
                  <a:srgbClr val="3333FF"/>
                </a:solidFill>
              </a:rPr>
              <a:t>L</a:t>
            </a:r>
            <a:r>
              <a:rPr lang="en-US" altLang="hu-HU" sz="1600" smtClean="0"/>
              <a:t>ibrary of </a:t>
            </a:r>
            <a:r>
              <a:rPr lang="en-US" altLang="hu-HU" sz="1600" smtClean="0">
                <a:solidFill>
                  <a:srgbClr val="7030A0"/>
                </a:solidFill>
              </a:rPr>
              <a:t>A</a:t>
            </a:r>
            <a:r>
              <a:rPr lang="en-US" altLang="hu-HU" sz="1600" smtClean="0"/>
              <a:t>nalysis </a:t>
            </a:r>
            <a:r>
              <a:rPr lang="en-US" altLang="hu-HU" sz="1600" smtClean="0">
                <a:solidFill>
                  <a:srgbClr val="33CC33"/>
                </a:solidFill>
              </a:rPr>
              <a:t>P</a:t>
            </a:r>
            <a:r>
              <a:rPr lang="en-US" altLang="hu-HU" sz="1600" smtClean="0"/>
              <a:t>rograms</a:t>
            </a:r>
          </a:p>
          <a:p>
            <a:pPr algn="ctr" eaLnBrk="1" hangingPunct="1">
              <a:spcBef>
                <a:spcPct val="50000"/>
              </a:spcBef>
            </a:pPr>
            <a:endParaRPr lang="en-GB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041" y="800099"/>
            <a:ext cx="8346081" cy="6093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n-US" sz="4000" smtClean="0">
                <a:solidFill>
                  <a:srgbClr val="FF0000"/>
                </a:solidFill>
              </a:rPr>
              <a:t>F</a:t>
            </a:r>
            <a:r>
              <a:rPr lang="en-US" sz="4000" smtClean="0">
                <a:solidFill>
                  <a:srgbClr val="3333FF"/>
                </a:solidFill>
              </a:rPr>
              <a:t>L</a:t>
            </a:r>
            <a:r>
              <a:rPr lang="en-US" sz="4000" smtClean="0">
                <a:solidFill>
                  <a:srgbClr val="7030A0"/>
                </a:solidFill>
              </a:rPr>
              <a:t>A</a:t>
            </a:r>
            <a:r>
              <a:rPr lang="en-US" sz="4000" smtClean="0">
                <a:solidFill>
                  <a:srgbClr val="33CC33"/>
                </a:solidFill>
              </a:rPr>
              <a:t>P</a:t>
            </a:r>
          </a:p>
          <a:p>
            <a:pPr algn="ctr" eaLnBrk="1" hangingPunct="1">
              <a:spcBef>
                <a:spcPts val="0"/>
              </a:spcBef>
            </a:pPr>
            <a:r>
              <a:rPr lang="en-US" sz="4000" smtClean="0"/>
              <a:t>A program suite for processing large multidimensional datasets</a:t>
            </a:r>
            <a:endParaRPr lang="en-US" sz="4000"/>
          </a:p>
          <a:p>
            <a:pPr algn="ctr" eaLnBrk="1" hangingPunct="1">
              <a:spcBef>
                <a:spcPct val="50000"/>
              </a:spcBef>
            </a:pPr>
            <a:endParaRPr lang="en-US" i="1" smtClean="0"/>
          </a:p>
          <a:p>
            <a:pPr algn="ctr" eaLnBrk="1" hangingPunct="1">
              <a:spcBef>
                <a:spcPct val="50000"/>
              </a:spcBef>
            </a:pPr>
            <a:r>
              <a:rPr lang="en-US" sz="2000" smtClean="0"/>
              <a:t>Sandor Zoletnik</a:t>
            </a:r>
          </a:p>
          <a:p>
            <a:pPr algn="ctr" eaLnBrk="1" hangingPunct="1">
              <a:spcBef>
                <a:spcPct val="50000"/>
              </a:spcBef>
            </a:pPr>
            <a:endParaRPr lang="en-US" sz="2000" smtClean="0"/>
          </a:p>
          <a:p>
            <a:pPr algn="ctr" eaLnBrk="1" hangingPunct="1">
              <a:spcBef>
                <a:spcPct val="50000"/>
              </a:spcBef>
            </a:pPr>
            <a:endParaRPr lang="en-US" sz="2000" smtClean="0"/>
          </a:p>
          <a:p>
            <a:pPr algn="ctr" eaLnBrk="1" hangingPunct="1">
              <a:spcBef>
                <a:spcPct val="50000"/>
              </a:spcBef>
            </a:pPr>
            <a:r>
              <a:rPr lang="en-US" i="1" smtClean="0"/>
              <a:t>Wigner </a:t>
            </a:r>
            <a:r>
              <a:rPr lang="en-US" i="1"/>
              <a:t>Research Center for </a:t>
            </a:r>
            <a:r>
              <a:rPr lang="en-US" i="1" smtClean="0"/>
              <a:t>Physics 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i="1" smtClean="0"/>
              <a:t>Budapest</a:t>
            </a:r>
            <a:r>
              <a:rPr lang="en-US" i="1"/>
              <a:t>, Hungary</a:t>
            </a:r>
          </a:p>
          <a:p>
            <a:pPr algn="ctr" eaLnBrk="1" hangingPunct="1">
              <a:spcBef>
                <a:spcPct val="50000"/>
              </a:spcBef>
            </a:pPr>
            <a:endParaRPr lang="hu-HU" baseline="30000" smtClean="0"/>
          </a:p>
          <a:p>
            <a:pPr algn="ctr" eaLnBrk="1" hangingPunct="1">
              <a:spcBef>
                <a:spcPct val="50000"/>
              </a:spcBef>
            </a:pPr>
            <a:endParaRPr lang="hu-HU" smtClean="0"/>
          </a:p>
          <a:p>
            <a:pPr algn="ctr" eaLnBrk="1" hangingPunct="1">
              <a:spcBef>
                <a:spcPct val="50000"/>
              </a:spcBef>
            </a:pPr>
            <a:endParaRPr lang="hu-HU"/>
          </a:p>
          <a:p>
            <a:pPr algn="ctr" eaLnBrk="1" hangingPunct="1">
              <a:spcBef>
                <a:spcPct val="50000"/>
              </a:spcBef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65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56617" y="562267"/>
            <a:ext cx="90440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j-lt"/>
              </a:rPr>
              <a:t>s</a:t>
            </a:r>
            <a:r>
              <a:rPr lang="en-US" smtClean="0">
                <a:latin typeface="+mj-lt"/>
              </a:rPr>
              <a:t>lice_data method/function can do multiple things: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Cut out part of the data (certain elements or intervals)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Convert part of the data to a single value (Mean, Sum, Min, Max)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C</a:t>
            </a:r>
            <a:r>
              <a:rPr lang="en-US" smtClean="0">
                <a:latin typeface="+mj-lt"/>
              </a:rPr>
              <a:t>ut out intervals and arrange them in a new dimension (multi-slice)</a:t>
            </a:r>
          </a:p>
          <a:p>
            <a:endParaRPr lang="en-US" smtClean="0">
              <a:latin typeface="+mj-lt"/>
            </a:endParaRPr>
          </a:p>
          <a:p>
            <a:r>
              <a:rPr lang="en-US" smtClean="0">
                <a:latin typeface="+mj-lt"/>
              </a:rPr>
              <a:t>Slicing is done along coordinates.</a:t>
            </a: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Example 1: selecting one signal from the 10x15 matrix of signals</a:t>
            </a:r>
            <a:endParaRPr lang="en-US">
              <a:solidFill>
                <a:srgbClr val="3333FF"/>
              </a:solidFill>
              <a:latin typeface="+mj-lt"/>
            </a:endParaRP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Slicing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48" y="2648214"/>
            <a:ext cx="4709922" cy="681500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99951" y="3254809"/>
            <a:ext cx="9044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>
                <a:latin typeface="+mj-lt"/>
              </a:rPr>
              <a:t>Selects TEST-1-2 and save to data object TEST-1-2.</a:t>
            </a:r>
            <a:endParaRPr lang="en-US" i="1">
              <a:latin typeface="+mj-lt"/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99951" y="3494627"/>
            <a:ext cx="9044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mtClean="0"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Example 2: Ploting a time slice of the TESDATA object (3D):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347" y="4259190"/>
            <a:ext cx="8822398" cy="285239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348" y="4238156"/>
            <a:ext cx="8822398" cy="285239"/>
          </a:xfrm>
          <a:prstGeom prst="rect">
            <a:avLst/>
          </a:prstGeom>
        </p:spPr>
      </p:pic>
      <p:sp>
        <p:nvSpPr>
          <p:cNvPr id="10" name="Szövegdoboz 9"/>
          <p:cNvSpPr txBox="1"/>
          <p:nvPr/>
        </p:nvSpPr>
        <p:spPr>
          <a:xfrm>
            <a:off x="99951" y="4616378"/>
            <a:ext cx="9044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mtClean="0"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Example 3: Taking average of all signals in TESTDATA in a time interval:</a:t>
            </a:r>
          </a:p>
          <a:p>
            <a:r>
              <a:rPr lang="en-US" smtClean="0">
                <a:latin typeface="+mj-lt"/>
              </a:rPr>
              <a:t> 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347" y="5390835"/>
            <a:ext cx="7454820" cy="668884"/>
          </a:xfrm>
          <a:prstGeom prst="rect">
            <a:avLst/>
          </a:prstGeom>
        </p:spPr>
      </p:pic>
      <p:sp>
        <p:nvSpPr>
          <p:cNvPr id="12" name="Szövegdoboz 11"/>
          <p:cNvSpPr txBox="1"/>
          <p:nvPr/>
        </p:nvSpPr>
        <p:spPr>
          <a:xfrm>
            <a:off x="99951" y="3250845"/>
            <a:ext cx="9044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>
                <a:latin typeface="+mj-lt"/>
              </a:rPr>
              <a:t>Selects TEST-1-2 and save to data object TEST-1-2.</a:t>
            </a:r>
            <a:endParaRPr lang="en-US" i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478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36971" y="476601"/>
            <a:ext cx="90440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</a:rPr>
              <a:t>Two basic slice types: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Simple slice:</a:t>
            </a:r>
          </a:p>
          <a:p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    Selects certain elements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 data dimension is kept or reduced (if 1 element is kept)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3333FF"/>
                </a:solidFill>
                <a:latin typeface="+mj-lt"/>
                <a:sym typeface="Wingdings" panose="05000000000000000000" pitchFamily="2" charset="2"/>
              </a:rPr>
              <a:t>Multi slice:</a:t>
            </a:r>
          </a:p>
          <a:p>
            <a:r>
              <a:rPr lang="en-US">
                <a:latin typeface="+mj-lt"/>
                <a:sym typeface="Wingdings" panose="05000000000000000000" pitchFamily="2" charset="2"/>
              </a:rPr>
              <a:t>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    Selects multiple intervals (flap.Intervals, Data Object with error/value_ranges)</a:t>
            </a:r>
          </a:p>
          <a:p>
            <a:r>
              <a:rPr lang="en-US">
                <a:latin typeface="+mj-lt"/>
                <a:sym typeface="Wingdings" panose="05000000000000000000" pitchFamily="2" charset="2"/>
              </a:rPr>
              <a:t>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       Adds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dimension</a:t>
            </a:r>
            <a:r>
              <a:rPr lang="hu-HU" smtClean="0">
                <a:latin typeface="+mj-lt"/>
                <a:sym typeface="Wingdings" panose="05000000000000000000" pitchFamily="2" charset="2"/>
              </a:rPr>
              <a:t>: e.g.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from 1D data creates 2D: (intervals, index in intervals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)</a:t>
            </a:r>
          </a:p>
          <a:p>
            <a:r>
              <a:rPr lang="en-US">
                <a:latin typeface="+mj-lt"/>
                <a:sym typeface="Wingdings" panose="05000000000000000000" pitchFamily="2" charset="2"/>
              </a:rPr>
              <a:t>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                                             from 2D data (Time, channel) creates 3D</a:t>
            </a:r>
            <a:endParaRPr lang="en-US" smtClean="0">
              <a:latin typeface="+mj-lt"/>
              <a:sym typeface="Wingdings" panose="05000000000000000000" pitchFamily="2" charset="2"/>
            </a:endParaRPr>
          </a:p>
          <a:p>
            <a:endParaRPr lang="en-US" smtClean="0">
              <a:latin typeface="+mj-lt"/>
            </a:endParaRP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Multi-slice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Csoportba foglalás 48"/>
          <p:cNvGrpSpPr/>
          <p:nvPr/>
        </p:nvGrpSpPr>
        <p:grpSpPr>
          <a:xfrm>
            <a:off x="2214785" y="4412897"/>
            <a:ext cx="2738605" cy="145318"/>
            <a:chOff x="2228570" y="4392796"/>
            <a:chExt cx="2738605" cy="197584"/>
          </a:xfrm>
        </p:grpSpPr>
        <p:sp>
          <p:nvSpPr>
            <p:cNvPr id="2" name="Téglalap 1"/>
            <p:cNvSpPr/>
            <p:nvPr/>
          </p:nvSpPr>
          <p:spPr>
            <a:xfrm>
              <a:off x="2228570" y="4392796"/>
              <a:ext cx="2738605" cy="1975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églalap 10"/>
            <p:cNvSpPr/>
            <p:nvPr/>
          </p:nvSpPr>
          <p:spPr>
            <a:xfrm>
              <a:off x="2321236" y="4402751"/>
              <a:ext cx="196818" cy="18303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églalap 19"/>
            <p:cNvSpPr/>
            <p:nvPr/>
          </p:nvSpPr>
          <p:spPr>
            <a:xfrm>
              <a:off x="2694196" y="4403516"/>
              <a:ext cx="196818" cy="18303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églalap 20"/>
            <p:cNvSpPr/>
            <p:nvPr/>
          </p:nvSpPr>
          <p:spPr>
            <a:xfrm>
              <a:off x="3067156" y="4404281"/>
              <a:ext cx="196818" cy="18303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églalap 21"/>
            <p:cNvSpPr/>
            <p:nvPr/>
          </p:nvSpPr>
          <p:spPr>
            <a:xfrm>
              <a:off x="3440116" y="4405046"/>
              <a:ext cx="196818" cy="18303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églalap 22"/>
            <p:cNvSpPr/>
            <p:nvPr/>
          </p:nvSpPr>
          <p:spPr>
            <a:xfrm>
              <a:off x="3813076" y="4405811"/>
              <a:ext cx="196818" cy="18303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églalap 23"/>
            <p:cNvSpPr/>
            <p:nvPr/>
          </p:nvSpPr>
          <p:spPr>
            <a:xfrm>
              <a:off x="4186036" y="4406576"/>
              <a:ext cx="196818" cy="18303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églalap 24"/>
            <p:cNvSpPr/>
            <p:nvPr/>
          </p:nvSpPr>
          <p:spPr>
            <a:xfrm>
              <a:off x="4558996" y="4407341"/>
              <a:ext cx="196818" cy="18303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Csoportba foglalás 4"/>
          <p:cNvGrpSpPr/>
          <p:nvPr/>
        </p:nvGrpSpPr>
        <p:grpSpPr>
          <a:xfrm>
            <a:off x="1192695" y="2954975"/>
            <a:ext cx="385355" cy="1301884"/>
            <a:chOff x="4170382" y="2784961"/>
            <a:chExt cx="196818" cy="1301884"/>
          </a:xfrm>
        </p:grpSpPr>
        <p:sp>
          <p:nvSpPr>
            <p:cNvPr id="26" name="Téglalap 25"/>
            <p:cNvSpPr/>
            <p:nvPr/>
          </p:nvSpPr>
          <p:spPr>
            <a:xfrm>
              <a:off x="4170382" y="3903811"/>
              <a:ext cx="196818" cy="18303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églalap 26"/>
            <p:cNvSpPr/>
            <p:nvPr/>
          </p:nvSpPr>
          <p:spPr>
            <a:xfrm>
              <a:off x="4170382" y="3717336"/>
              <a:ext cx="196818" cy="18303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églalap 27"/>
            <p:cNvSpPr/>
            <p:nvPr/>
          </p:nvSpPr>
          <p:spPr>
            <a:xfrm>
              <a:off x="4170382" y="3530861"/>
              <a:ext cx="196818" cy="18303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églalap 28"/>
            <p:cNvSpPr/>
            <p:nvPr/>
          </p:nvSpPr>
          <p:spPr>
            <a:xfrm>
              <a:off x="4170382" y="3344386"/>
              <a:ext cx="196818" cy="18303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églalap 29"/>
            <p:cNvSpPr/>
            <p:nvPr/>
          </p:nvSpPr>
          <p:spPr>
            <a:xfrm>
              <a:off x="4170382" y="3157911"/>
              <a:ext cx="196818" cy="18303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églalap 30"/>
            <p:cNvSpPr/>
            <p:nvPr/>
          </p:nvSpPr>
          <p:spPr>
            <a:xfrm>
              <a:off x="4170382" y="2971436"/>
              <a:ext cx="196818" cy="18303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églalap 31"/>
            <p:cNvSpPr/>
            <p:nvPr/>
          </p:nvSpPr>
          <p:spPr>
            <a:xfrm>
              <a:off x="4170382" y="2784961"/>
              <a:ext cx="196818" cy="18303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Ív 5"/>
          <p:cNvSpPr/>
          <p:nvPr/>
        </p:nvSpPr>
        <p:spPr>
          <a:xfrm>
            <a:off x="918995" y="4144667"/>
            <a:ext cx="1447417" cy="474048"/>
          </a:xfrm>
          <a:prstGeom prst="arc">
            <a:avLst/>
          </a:prstGeom>
          <a:ln w="28575">
            <a:solidFill>
              <a:srgbClr val="D1010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Ív 34"/>
          <p:cNvSpPr/>
          <p:nvPr/>
        </p:nvSpPr>
        <p:spPr>
          <a:xfrm>
            <a:off x="477877" y="3947084"/>
            <a:ext cx="2283703" cy="850070"/>
          </a:xfrm>
          <a:prstGeom prst="arc">
            <a:avLst/>
          </a:prstGeom>
          <a:ln w="28575">
            <a:solidFill>
              <a:srgbClr val="D1010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Ív 35"/>
          <p:cNvSpPr/>
          <p:nvPr/>
        </p:nvSpPr>
        <p:spPr>
          <a:xfrm>
            <a:off x="78115" y="3781664"/>
            <a:ext cx="3092417" cy="1176314"/>
          </a:xfrm>
          <a:prstGeom prst="arc">
            <a:avLst/>
          </a:prstGeom>
          <a:ln w="28575">
            <a:solidFill>
              <a:srgbClr val="D1010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Ív 36"/>
          <p:cNvSpPr/>
          <p:nvPr/>
        </p:nvSpPr>
        <p:spPr>
          <a:xfrm>
            <a:off x="-349217" y="3585058"/>
            <a:ext cx="3873563" cy="1602669"/>
          </a:xfrm>
          <a:prstGeom prst="arc">
            <a:avLst/>
          </a:prstGeom>
          <a:ln w="28575">
            <a:solidFill>
              <a:srgbClr val="D1010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Ív 37"/>
          <p:cNvSpPr/>
          <p:nvPr/>
        </p:nvSpPr>
        <p:spPr>
          <a:xfrm>
            <a:off x="-703030" y="3400282"/>
            <a:ext cx="4617950" cy="1939080"/>
          </a:xfrm>
          <a:prstGeom prst="arc">
            <a:avLst/>
          </a:prstGeom>
          <a:ln w="28575">
            <a:solidFill>
              <a:srgbClr val="D1010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Ív 38"/>
          <p:cNvSpPr/>
          <p:nvPr/>
        </p:nvSpPr>
        <p:spPr>
          <a:xfrm>
            <a:off x="-1139554" y="3234862"/>
            <a:ext cx="5417475" cy="2297487"/>
          </a:xfrm>
          <a:prstGeom prst="arc">
            <a:avLst/>
          </a:prstGeom>
          <a:ln w="28575">
            <a:solidFill>
              <a:srgbClr val="D1010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Ív 39"/>
          <p:cNvSpPr/>
          <p:nvPr/>
        </p:nvSpPr>
        <p:spPr>
          <a:xfrm>
            <a:off x="-1497962" y="3051063"/>
            <a:ext cx="6152672" cy="2632921"/>
          </a:xfrm>
          <a:prstGeom prst="arc">
            <a:avLst/>
          </a:prstGeom>
          <a:ln w="28575">
            <a:solidFill>
              <a:srgbClr val="D1010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Egyenes összekötő nyíllal 40"/>
          <p:cNvCxnSpPr/>
          <p:nvPr/>
        </p:nvCxnSpPr>
        <p:spPr>
          <a:xfrm>
            <a:off x="2173423" y="4856888"/>
            <a:ext cx="2940784" cy="45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zövegdoboz 41"/>
          <p:cNvSpPr txBox="1"/>
          <p:nvPr/>
        </p:nvSpPr>
        <p:spPr>
          <a:xfrm>
            <a:off x="4498481" y="4879857"/>
            <a:ext cx="1167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Time</a:t>
            </a:r>
            <a:endParaRPr lang="en-US"/>
          </a:p>
        </p:txBody>
      </p:sp>
      <p:sp>
        <p:nvSpPr>
          <p:cNvPr id="43" name="Szövegdoboz 42"/>
          <p:cNvSpPr txBox="1"/>
          <p:nvPr/>
        </p:nvSpPr>
        <p:spPr>
          <a:xfrm>
            <a:off x="997120" y="4503640"/>
            <a:ext cx="1167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Rel. Time</a:t>
            </a:r>
            <a:endParaRPr lang="en-US" sz="1200"/>
          </a:p>
        </p:txBody>
      </p:sp>
      <p:cxnSp>
        <p:nvCxnSpPr>
          <p:cNvPr id="44" name="Egyenes összekötő nyíllal 43"/>
          <p:cNvCxnSpPr/>
          <p:nvPr/>
        </p:nvCxnSpPr>
        <p:spPr>
          <a:xfrm>
            <a:off x="1192695" y="4373362"/>
            <a:ext cx="286946" cy="68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zövegdoboz 45"/>
          <p:cNvSpPr txBox="1"/>
          <p:nvPr/>
        </p:nvSpPr>
        <p:spPr>
          <a:xfrm rot="16200000">
            <a:off x="331779" y="3577968"/>
            <a:ext cx="1167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Start Time</a:t>
            </a:r>
            <a:endParaRPr lang="en-US" sz="1200"/>
          </a:p>
        </p:txBody>
      </p:sp>
      <p:cxnSp>
        <p:nvCxnSpPr>
          <p:cNvPr id="47" name="Egyenes összekötő nyíllal 46"/>
          <p:cNvCxnSpPr/>
          <p:nvPr/>
        </p:nvCxnSpPr>
        <p:spPr>
          <a:xfrm flipV="1">
            <a:off x="1068630" y="3454666"/>
            <a:ext cx="1622" cy="789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zövegdoboz 49"/>
          <p:cNvSpPr txBox="1"/>
          <p:nvPr/>
        </p:nvSpPr>
        <p:spPr>
          <a:xfrm>
            <a:off x="78115" y="5673625"/>
            <a:ext cx="9044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mtClean="0">
                <a:latin typeface="+mj-lt"/>
              </a:rPr>
              <a:t>Doing </a:t>
            </a:r>
            <a:r>
              <a:rPr lang="en-US" smtClean="0">
                <a:latin typeface="+mj-lt"/>
              </a:rPr>
              <a:t>‘</a:t>
            </a:r>
            <a:r>
              <a:rPr lang="hu-HU" smtClean="0">
                <a:latin typeface="+mj-lt"/>
              </a:rPr>
              <a:t>mean</a:t>
            </a:r>
            <a:r>
              <a:rPr lang="en-US" smtClean="0">
                <a:latin typeface="+mj-lt"/>
              </a:rPr>
              <a:t>’ along Start Time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 average time evolution in intervals </a:t>
            </a:r>
            <a:endParaRPr lang="en-US">
              <a:latin typeface="+mj-lt"/>
              <a:sym typeface="Wingdings" panose="05000000000000000000" pitchFamily="2" charset="2"/>
            </a:endParaRPr>
          </a:p>
          <a:p>
            <a:r>
              <a:rPr lang="en-US" smtClean="0">
                <a:latin typeface="+mj-lt"/>
                <a:sym typeface="Wingdings" panose="05000000000000000000" pitchFamily="2" charset="2"/>
              </a:rPr>
              <a:t>Doing ‘mean’ along Rel. Time  mean signal in intervals</a:t>
            </a:r>
          </a:p>
        </p:txBody>
      </p:sp>
    </p:spTree>
    <p:extLst>
      <p:ext uri="{BB962C8B-B14F-4D97-AF65-F5344CB8AC3E}">
        <p14:creationId xmlns:p14="http://schemas.microsoft.com/office/powerpoint/2010/main" val="171637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Summing through intervals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08" y="1023425"/>
            <a:ext cx="7036734" cy="1702276"/>
          </a:xfrm>
          <a:prstGeom prst="rect">
            <a:avLst/>
          </a:prstGeom>
        </p:spPr>
      </p:pic>
      <p:sp>
        <p:nvSpPr>
          <p:cNvPr id="10" name="Szövegdoboz 9"/>
          <p:cNvSpPr txBox="1"/>
          <p:nvPr/>
        </p:nvSpPr>
        <p:spPr>
          <a:xfrm>
            <a:off x="175313" y="565661"/>
            <a:ext cx="9044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  <a:sym typeface="Wingdings" panose="05000000000000000000" pitchFamily="2" charset="2"/>
              </a:rPr>
              <a:t>Plotting across intervals with slicing/summing one DataObject (ABES-20)</a:t>
            </a:r>
          </a:p>
          <a:p>
            <a:endParaRPr lang="en-US" smtClean="0">
              <a:latin typeface="+mj-lt"/>
            </a:endParaRP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598" y="2901580"/>
            <a:ext cx="5557364" cy="360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82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Summing in intervals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zövegdoboz 9"/>
          <p:cNvSpPr txBox="1"/>
          <p:nvPr/>
        </p:nvSpPr>
        <p:spPr>
          <a:xfrm>
            <a:off x="175313" y="565661"/>
            <a:ext cx="9044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  <a:sym typeface="Wingdings" panose="05000000000000000000" pitchFamily="2" charset="2"/>
              </a:rPr>
              <a:t>Avearing along intervals gives the time evolution of interval mean data</a:t>
            </a:r>
          </a:p>
          <a:p>
            <a:endParaRPr lang="en-US" smtClean="0">
              <a:latin typeface="+mj-lt"/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49" y="990411"/>
            <a:ext cx="8555120" cy="839040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49" y="2293286"/>
            <a:ext cx="5848771" cy="3883312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 rotWithShape="1">
          <a:blip r:embed="rId5"/>
          <a:srcRect l="5586" t="5887" r="80404" b="9120"/>
          <a:stretch/>
        </p:blipFill>
        <p:spPr>
          <a:xfrm>
            <a:off x="6150221" y="1797071"/>
            <a:ext cx="2360734" cy="470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8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Data processing methods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zövegdoboz 9"/>
          <p:cNvSpPr txBox="1"/>
          <p:nvPr/>
        </p:nvSpPr>
        <p:spPr>
          <a:xfrm>
            <a:off x="175313" y="565661"/>
            <a:ext cx="9044049" cy="5696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mtClean="0">
                <a:latin typeface="+mj-lt"/>
                <a:sym typeface="Wingdings" panose="05000000000000000000" pitchFamily="2" charset="2"/>
              </a:rPr>
              <a:t>All processing methods operate on data objects and produce data objects as output.</a:t>
            </a:r>
          </a:p>
          <a:p>
            <a:pPr>
              <a:lnSpc>
                <a:spcPts val="1900"/>
              </a:lnSpc>
            </a:pPr>
            <a:r>
              <a:rPr lang="en-US" smtClean="0">
                <a:latin typeface="+mj-lt"/>
                <a:sym typeface="Wingdings" panose="05000000000000000000" pitchFamily="2" charset="2"/>
              </a:rPr>
              <a:t>It is possible to limit processing to intervals:</a:t>
            </a:r>
          </a:p>
          <a:p>
            <a:pPr>
              <a:lnSpc>
                <a:spcPts val="1900"/>
              </a:lnSpc>
            </a:pPr>
            <a:endParaRPr lang="en-US">
              <a:latin typeface="+mj-lt"/>
              <a:sym typeface="Wingdings" panose="05000000000000000000" pitchFamily="2" charset="2"/>
            </a:endParaRPr>
          </a:p>
          <a:p>
            <a:pPr>
              <a:lnSpc>
                <a:spcPts val="1900"/>
              </a:lnSpc>
            </a:pPr>
            <a:r>
              <a:rPr lang="en-US" smtClean="0">
                <a:solidFill>
                  <a:srgbClr val="3333FF"/>
                </a:solidFill>
                <a:latin typeface="+mj-lt"/>
                <a:sym typeface="Wingdings" panose="05000000000000000000" pitchFamily="2" charset="2"/>
              </a:rPr>
              <a:t>filter_data: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Various scipy filters can be used along one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coordinate</a:t>
            </a:r>
          </a:p>
          <a:p>
            <a:pPr>
              <a:lnSpc>
                <a:spcPts val="1900"/>
              </a:lnSpc>
            </a:pPr>
            <a:endParaRPr lang="en-US">
              <a:latin typeface="+mj-lt"/>
              <a:sym typeface="Wingdings" panose="05000000000000000000" pitchFamily="2" charset="2"/>
            </a:endParaRPr>
          </a:p>
          <a:p>
            <a:pPr>
              <a:lnSpc>
                <a:spcPts val="1900"/>
              </a:lnSpc>
            </a:pPr>
            <a:r>
              <a:rPr lang="en-US" smtClean="0">
                <a:solidFill>
                  <a:srgbClr val="3333FF"/>
                </a:solidFill>
                <a:latin typeface="+mj-lt"/>
                <a:sym typeface="Wingdings" panose="05000000000000000000" pitchFamily="2" charset="2"/>
              </a:rPr>
              <a:t>detrend: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 Remove trend with polyfit. </a:t>
            </a:r>
            <a:endParaRPr lang="en-US" smtClean="0">
              <a:latin typeface="+mj-lt"/>
              <a:sym typeface="Wingdings" panose="05000000000000000000" pitchFamily="2" charset="2"/>
            </a:endParaRPr>
          </a:p>
          <a:p>
            <a:pPr>
              <a:lnSpc>
                <a:spcPts val="1900"/>
              </a:lnSpc>
            </a:pPr>
            <a:endParaRPr lang="en-US" smtClean="0">
              <a:latin typeface="+mj-lt"/>
              <a:sym typeface="Wingdings" panose="05000000000000000000" pitchFamily="2" charset="2"/>
            </a:endParaRPr>
          </a:p>
          <a:p>
            <a:pPr>
              <a:lnSpc>
                <a:spcPts val="1900"/>
              </a:lnSpc>
            </a:pPr>
            <a:r>
              <a:rPr lang="en-US" smtClean="0">
                <a:solidFill>
                  <a:srgbClr val="3333FF"/>
                </a:solidFill>
                <a:latin typeface="+mj-lt"/>
                <a:sym typeface="Wingdings" panose="05000000000000000000" pitchFamily="2" charset="2"/>
              </a:rPr>
              <a:t>apsd: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 Auto Power Spectral Density along a coordinate</a:t>
            </a:r>
          </a:p>
          <a:p>
            <a:pPr>
              <a:lnSpc>
                <a:spcPts val="1900"/>
              </a:lnSpc>
            </a:pPr>
            <a:r>
              <a:rPr lang="en-US">
                <a:latin typeface="+mj-lt"/>
                <a:sym typeface="Wingdings" panose="05000000000000000000" pitchFamily="2" charset="2"/>
              </a:rPr>
              <a:t>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        (e.g. converts Time coordinate to Frequency)</a:t>
            </a:r>
          </a:p>
          <a:p>
            <a:pPr>
              <a:lnSpc>
                <a:spcPts val="1900"/>
              </a:lnSpc>
            </a:pPr>
            <a:endParaRPr lang="en-US" smtClean="0">
              <a:latin typeface="+mj-lt"/>
              <a:sym typeface="Wingdings" panose="05000000000000000000" pitchFamily="2" charset="2"/>
            </a:endParaRPr>
          </a:p>
          <a:p>
            <a:pPr>
              <a:lnSpc>
                <a:spcPts val="1900"/>
              </a:lnSpc>
            </a:pPr>
            <a:r>
              <a:rPr lang="en-US" smtClean="0">
                <a:solidFill>
                  <a:srgbClr val="3333FF"/>
                </a:solidFill>
                <a:latin typeface="+mj-lt"/>
                <a:sym typeface="Wingdings" panose="05000000000000000000" pitchFamily="2" charset="2"/>
              </a:rPr>
              <a:t>cpsd: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Cross Power Spectral Density between all signals in two data objects</a:t>
            </a:r>
          </a:p>
          <a:p>
            <a:pPr>
              <a:lnSpc>
                <a:spcPts val="1900"/>
              </a:lnSpc>
            </a:pPr>
            <a:r>
              <a:rPr lang="en-US">
                <a:latin typeface="+mj-lt"/>
                <a:sym typeface="Wingdings" panose="05000000000000000000" pitchFamily="2" charset="2"/>
              </a:rPr>
              <a:t>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        </a:t>
            </a:r>
            <a:r>
              <a:rPr lang="en-US">
                <a:sym typeface="Wingdings" panose="05000000000000000000" pitchFamily="2" charset="2"/>
              </a:rPr>
              <a:t>(e.g. converts Time coordinate to Frequency</a:t>
            </a:r>
            <a:r>
              <a:rPr lang="en-US" smtClean="0">
                <a:sym typeface="Wingdings" panose="05000000000000000000" pitchFamily="2" charset="2"/>
              </a:rPr>
              <a:t>)</a:t>
            </a:r>
            <a:endParaRPr lang="en-US" smtClean="0">
              <a:latin typeface="+mj-lt"/>
              <a:sym typeface="Wingdings" panose="05000000000000000000" pitchFamily="2" charset="2"/>
            </a:endParaRPr>
          </a:p>
          <a:p>
            <a:pPr>
              <a:lnSpc>
                <a:spcPts val="1900"/>
              </a:lnSpc>
            </a:pPr>
            <a:endParaRPr lang="en-US" smtClean="0">
              <a:latin typeface="+mj-lt"/>
              <a:sym typeface="Wingdings" panose="05000000000000000000" pitchFamily="2" charset="2"/>
            </a:endParaRPr>
          </a:p>
          <a:p>
            <a:pPr>
              <a:lnSpc>
                <a:spcPts val="1900"/>
              </a:lnSpc>
            </a:pPr>
            <a:r>
              <a:rPr lang="en-US" smtClean="0">
                <a:solidFill>
                  <a:srgbClr val="3333FF"/>
                </a:solidFill>
                <a:latin typeface="+mj-lt"/>
                <a:sym typeface="Wingdings" panose="05000000000000000000" pitchFamily="2" charset="2"/>
              </a:rPr>
              <a:t>ccf: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Cross Correlation Function between all signals in two data objects</a:t>
            </a:r>
          </a:p>
          <a:p>
            <a:pPr>
              <a:lnSpc>
                <a:spcPts val="1900"/>
              </a:lnSpc>
            </a:pPr>
            <a:r>
              <a:rPr lang="en-US">
                <a:latin typeface="+mj-lt"/>
                <a:sym typeface="Wingdings" panose="05000000000000000000" pitchFamily="2" charset="2"/>
              </a:rPr>
              <a:t>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      Also multi-dimensional CCF</a:t>
            </a:r>
          </a:p>
          <a:p>
            <a:pPr>
              <a:lnSpc>
                <a:spcPts val="1900"/>
              </a:lnSpc>
            </a:pPr>
            <a:r>
              <a:rPr lang="en-US">
                <a:latin typeface="+mj-lt"/>
                <a:sym typeface="Wingdings" panose="05000000000000000000" pitchFamily="2" charset="2"/>
              </a:rPr>
              <a:t>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      </a:t>
            </a:r>
            <a:r>
              <a:rPr lang="en-US">
                <a:sym typeface="Wingdings" panose="05000000000000000000" pitchFamily="2" charset="2"/>
              </a:rPr>
              <a:t>(e.g. converts Time coordinate to </a:t>
            </a:r>
            <a:r>
              <a:rPr lang="en-US" smtClean="0">
                <a:sym typeface="Wingdings" panose="05000000000000000000" pitchFamily="2" charset="2"/>
              </a:rPr>
              <a:t>Time lag)</a:t>
            </a:r>
            <a:endParaRPr lang="en-US" smtClean="0">
              <a:latin typeface="+mj-lt"/>
              <a:sym typeface="Wingdings" panose="05000000000000000000" pitchFamily="2" charset="2"/>
            </a:endParaRPr>
          </a:p>
          <a:p>
            <a:pPr>
              <a:lnSpc>
                <a:spcPts val="1900"/>
              </a:lnSpc>
            </a:pPr>
            <a:endParaRPr lang="en-US" smtClean="0">
              <a:latin typeface="+mj-lt"/>
              <a:sym typeface="Wingdings" panose="05000000000000000000" pitchFamily="2" charset="2"/>
            </a:endParaRPr>
          </a:p>
          <a:p>
            <a:pPr>
              <a:lnSpc>
                <a:spcPts val="1900"/>
              </a:lnSpc>
            </a:pPr>
            <a:r>
              <a:rPr lang="en-US" smtClean="0">
                <a:solidFill>
                  <a:srgbClr val="3333FF"/>
                </a:solidFill>
                <a:latin typeface="+mj-lt"/>
                <a:sym typeface="Wingdings" panose="05000000000000000000" pitchFamily="2" charset="2"/>
              </a:rPr>
              <a:t>select_intervals: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 Select intervals in a coordinate either by mouse click or on condition</a:t>
            </a:r>
          </a:p>
          <a:p>
            <a:pPr>
              <a:lnSpc>
                <a:spcPts val="1900"/>
              </a:lnSpc>
            </a:pPr>
            <a:r>
              <a:rPr lang="en-US">
                <a:latin typeface="+mj-lt"/>
                <a:sym typeface="Wingdings" panose="05000000000000000000" pitchFamily="2" charset="2"/>
              </a:rPr>
              <a:t>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       Output is data object where intervals are described by data and error.</a:t>
            </a:r>
          </a:p>
          <a:p>
            <a:pPr>
              <a:lnSpc>
                <a:spcPts val="1900"/>
              </a:lnSpc>
            </a:pPr>
            <a:r>
              <a:rPr lang="en-US">
                <a:latin typeface="+mj-lt"/>
                <a:sym typeface="Wingdings" panose="05000000000000000000" pitchFamily="2" charset="2"/>
              </a:rPr>
              <a:t>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       The output data object can be used in slice_data  conditional averaging</a:t>
            </a:r>
          </a:p>
          <a:p>
            <a:pPr>
              <a:lnSpc>
                <a:spcPts val="1900"/>
              </a:lnSpc>
            </a:pPr>
            <a:endParaRPr lang="en-US" smtClean="0">
              <a:latin typeface="+mj-lt"/>
            </a:endParaRPr>
          </a:p>
          <a:p>
            <a:pPr>
              <a:lnSpc>
                <a:spcPts val="1900"/>
              </a:lnSpc>
            </a:pPr>
            <a:r>
              <a:rPr lang="en-US" smtClean="0">
                <a:solidFill>
                  <a:srgbClr val="3333FF"/>
                </a:solidFill>
                <a:latin typeface="+mj-lt"/>
              </a:rPr>
              <a:t>arithmetic:</a:t>
            </a:r>
            <a:r>
              <a:rPr lang="en-US" smtClean="0">
                <a:latin typeface="+mj-lt"/>
              </a:rPr>
              <a:t> +,-,* is implemented between data objects with identical shape and scalars</a:t>
            </a:r>
          </a:p>
          <a:p>
            <a:pPr>
              <a:lnSpc>
                <a:spcPts val="1900"/>
              </a:lnSpc>
            </a:pPr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                 broadcasting to be implemented soon </a:t>
            </a:r>
          </a:p>
        </p:txBody>
      </p:sp>
    </p:spTree>
    <p:extLst>
      <p:ext uri="{BB962C8B-B14F-4D97-AF65-F5344CB8AC3E}">
        <p14:creationId xmlns:p14="http://schemas.microsoft.com/office/powerpoint/2010/main" val="277048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Plotting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zövegdoboz 9"/>
          <p:cNvSpPr txBox="1"/>
          <p:nvPr/>
        </p:nvSpPr>
        <p:spPr>
          <a:xfrm>
            <a:off x="175313" y="565661"/>
            <a:ext cx="9044049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3333FF"/>
                </a:solidFill>
                <a:latin typeface="+mj-lt"/>
              </a:rPr>
              <a:t>flap.plot function </a:t>
            </a:r>
            <a:r>
              <a:rPr lang="en-US" smtClean="0">
                <a:latin typeface="+mj-lt"/>
              </a:rPr>
              <a:t>implements higher level plots on the basis on Matplotlib: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Handles coordinates, errors, ... automatically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Can plot data vs coordinates, coordinates vs coordinates, constant vs coordinate,</a:t>
            </a:r>
          </a:p>
          <a:p>
            <a:pPr>
              <a:lnSpc>
                <a:spcPct val="150000"/>
              </a:lnSpc>
            </a:pPr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    one data object vs another, ....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Handles overplotting: as default prevents overplotting data with incompatible units</a:t>
            </a:r>
          </a:p>
          <a:p>
            <a:pPr>
              <a:lnSpc>
                <a:spcPct val="150000"/>
              </a:lnSpc>
            </a:pPr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    (can be overridden)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Plot types as present: xy, multi xy, image, contour, anim-image, anim-contour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Default plots: e.g. 3D data object plotted as anim-...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Multiple part plots. (e.g. complex signal is plot as amplitude/phase or real/imaginary)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Plot ID is returned: possible to overplot to any existing (even multi-part) plot.</a:t>
            </a:r>
          </a:p>
        </p:txBody>
      </p:sp>
    </p:spTree>
    <p:extLst>
      <p:ext uri="{BB962C8B-B14F-4D97-AF65-F5344CB8AC3E}">
        <p14:creationId xmlns:p14="http://schemas.microsoft.com/office/powerpoint/2010/main" val="204841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Plotting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760" y="1320811"/>
            <a:ext cx="5341055" cy="3866623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5341055" y="951479"/>
            <a:ext cx="257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</a:rPr>
              <a:t>‘multi-xy’ plot</a:t>
            </a:r>
            <a:endParaRPr lang="en-US" smtClean="0">
              <a:latin typeface="+mj-lt"/>
            </a:endParaRPr>
          </a:p>
        </p:txBody>
      </p:sp>
      <p:cxnSp>
        <p:nvCxnSpPr>
          <p:cNvPr id="7" name="Egyenes összekötő nyíllal 6"/>
          <p:cNvCxnSpPr/>
          <p:nvPr/>
        </p:nvCxnSpPr>
        <p:spPr>
          <a:xfrm flipH="1">
            <a:off x="4778774" y="1240643"/>
            <a:ext cx="562281" cy="54220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/>
          <p:cNvSpPr txBox="1"/>
          <p:nvPr/>
        </p:nvSpPr>
        <p:spPr>
          <a:xfrm>
            <a:off x="269360" y="5583979"/>
            <a:ext cx="257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</a:rPr>
              <a:t>‘xy’ plot</a:t>
            </a:r>
            <a:endParaRPr lang="en-US" smtClean="0">
              <a:latin typeface="+mj-lt"/>
            </a:endParaRPr>
          </a:p>
        </p:txBody>
      </p:sp>
      <p:cxnSp>
        <p:nvCxnSpPr>
          <p:cNvPr id="14" name="Egyenes összekötő nyíllal 13"/>
          <p:cNvCxnSpPr/>
          <p:nvPr/>
        </p:nvCxnSpPr>
        <p:spPr>
          <a:xfrm flipV="1">
            <a:off x="845475" y="4574654"/>
            <a:ext cx="307864" cy="109663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zövegdoboz 14"/>
          <p:cNvSpPr txBox="1"/>
          <p:nvPr/>
        </p:nvSpPr>
        <p:spPr>
          <a:xfrm>
            <a:off x="227552" y="517339"/>
            <a:ext cx="257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</a:rPr>
              <a:t>‘image’ plot</a:t>
            </a:r>
            <a:endParaRPr lang="en-US" smtClean="0">
              <a:latin typeface="+mj-lt"/>
            </a:endParaRPr>
          </a:p>
        </p:txBody>
      </p:sp>
      <p:cxnSp>
        <p:nvCxnSpPr>
          <p:cNvPr id="17" name="Egyenes összekötő nyíllal 16"/>
          <p:cNvCxnSpPr/>
          <p:nvPr/>
        </p:nvCxnSpPr>
        <p:spPr>
          <a:xfrm>
            <a:off x="845475" y="836285"/>
            <a:ext cx="569777" cy="83169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/>
          <p:cNvCxnSpPr/>
          <p:nvPr/>
        </p:nvCxnSpPr>
        <p:spPr>
          <a:xfrm>
            <a:off x="7269250" y="2476691"/>
            <a:ext cx="284889" cy="73979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doboz 20"/>
          <p:cNvSpPr txBox="1"/>
          <p:nvPr/>
        </p:nvSpPr>
        <p:spPr>
          <a:xfrm>
            <a:off x="6091506" y="1843956"/>
            <a:ext cx="2721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</a:rPr>
              <a:t>‘xy’ plot from complex data</a:t>
            </a:r>
            <a:endParaRPr lang="en-US" smtClean="0">
              <a:latin typeface="+mj-lt"/>
            </a:endParaRPr>
          </a:p>
        </p:txBody>
      </p:sp>
      <p:pic>
        <p:nvPicPr>
          <p:cNvPr id="22" name="Kép 21"/>
          <p:cNvPicPr>
            <a:picLocks noChangeAspect="1"/>
          </p:cNvPicPr>
          <p:nvPr/>
        </p:nvPicPr>
        <p:blipFill rotWithShape="1">
          <a:blip r:embed="rId4"/>
          <a:srcRect l="1221"/>
          <a:stretch/>
        </p:blipFill>
        <p:spPr>
          <a:xfrm>
            <a:off x="5270435" y="3120211"/>
            <a:ext cx="3873565" cy="263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1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anim plots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test_video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822672" y="1596109"/>
            <a:ext cx="5436005" cy="4009760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94" y="1121360"/>
            <a:ext cx="8970558" cy="322362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4697337" y="6108093"/>
            <a:ext cx="411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</a:rPr>
              <a:t>‘anim-image’ plot of test video data</a:t>
            </a:r>
            <a:endParaRPr lang="en-US" smtClean="0">
              <a:latin typeface="+mj-lt"/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175313" y="565661"/>
            <a:ext cx="9044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</a:rPr>
              <a:t>‘anim-image’, ‘anim-contour’ are 3D plots</a:t>
            </a:r>
            <a:endParaRPr lang="en-US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215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Summary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zövegdoboz 10"/>
          <p:cNvSpPr txBox="1"/>
          <p:nvPr/>
        </p:nvSpPr>
        <p:spPr>
          <a:xfrm>
            <a:off x="172443" y="689303"/>
            <a:ext cx="90440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FLAP package has now good functionality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  <a:sym typeface="Wingdings" panose="05000000000000000000" pitchFamily="2" charset="2"/>
              </a:rPr>
              <a:t>Considered as beta version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  <a:sym typeface="Wingdings" panose="05000000000000000000" pitchFamily="2" charset="2"/>
              </a:rPr>
              <a:t>Available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on GitHub: </a:t>
            </a:r>
            <a:r>
              <a:rPr lang="en-US">
                <a:hlinkClick r:id="rId3"/>
              </a:rPr>
              <a:t>https://</a:t>
            </a:r>
            <a:r>
              <a:rPr lang="en-US" smtClean="0">
                <a:hlinkClick r:id="rId3"/>
              </a:rPr>
              <a:t>github.com/fusion-flap</a:t>
            </a:r>
            <a:endParaRPr lang="en-US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  <a:sym typeface="Wingdings" panose="05000000000000000000" pitchFamily="2" charset="2"/>
              </a:rPr>
              <a:t>master branch is stable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  <a:sym typeface="Wingdings" panose="05000000000000000000" pitchFamily="2" charset="2"/>
              </a:rPr>
              <a:t>development is current upgrades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  <a:sym typeface="Wingdings" panose="05000000000000000000" pitchFamily="2" charset="2"/>
              </a:rPr>
              <a:t>flap_tests.py demonstrates possibilities on test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  <a:sym typeface="Wingdings" panose="05000000000000000000" pitchFamily="2" charset="2"/>
              </a:rPr>
              <a:t>Users, collaborators are welcome</a:t>
            </a:r>
            <a:endParaRPr lang="en-US" smtClean="0">
              <a:latin typeface="+mj-lt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smtClean="0">
              <a:latin typeface="+mj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563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149469" y="712278"/>
            <a:ext cx="9044049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Python 3.7 + numpy + matplotlib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All data are in flap.DataObject: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N dimensional (complex) data + error + coordinates + other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Stored in variable or memory storage area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Save/load to file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Processing: filter, slicing, APSD, CPSD, CCF, conditional averaging, ...</a:t>
            </a:r>
          </a:p>
          <a:p>
            <a:pPr>
              <a:lnSpc>
                <a:spcPct val="150000"/>
              </a:lnSpc>
            </a:pPr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     flap.DataObject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 processing  flap.DataObject</a:t>
            </a:r>
            <a:endParaRPr lang="en-US" smtClean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Optimized numpy processing routines operate along 1 (or multiple) dimensions</a:t>
            </a:r>
          </a:p>
          <a:p>
            <a:pPr>
              <a:lnSpc>
                <a:spcPct val="150000"/>
              </a:lnSpc>
            </a:pPr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    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 processing of many signals in one call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  <a:sym typeface="Wingdings" panose="05000000000000000000" pitchFamily="2" charset="2"/>
              </a:rPr>
              <a:t>Data input modules: core FLAP and data access methods are separate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  <a:sym typeface="Wingdings" panose="05000000000000000000" pitchFamily="2" charset="2"/>
              </a:rPr>
              <a:t>Options configurable for processing methods, data source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  <a:sym typeface="Wingdings" panose="05000000000000000000" pitchFamily="2" charset="2"/>
              </a:rPr>
              <a:t>Plots for 1D, 2D, 3D data objects, slices of objects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  <a:sym typeface="Wingdings" panose="05000000000000000000" pitchFamily="2" charset="2"/>
              </a:rPr>
              <a:t>Available on GitHub: </a:t>
            </a:r>
            <a:r>
              <a:rPr lang="en-US">
                <a:hlinkClick r:id="rId3"/>
              </a:rPr>
              <a:t>https://github.com/fusion-flap</a:t>
            </a:r>
            <a:endParaRPr lang="en-US" smtClean="0">
              <a:latin typeface="+mj-lt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mtClean="0">
              <a:latin typeface="+mj-lt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hu-HU" smtClean="0">
              <a:latin typeface="+mj-lt"/>
            </a:endParaRP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FLAP features in nutshell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99951" y="522207"/>
            <a:ext cx="9044049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</a:rPr>
              <a:t>All data (experimental, calculated, modeling) are stored in DataObjects</a:t>
            </a:r>
          </a:p>
          <a:p>
            <a:endParaRPr lang="en-US" smtClean="0">
              <a:latin typeface="+mj-lt"/>
            </a:endParaRPr>
          </a:p>
          <a:p>
            <a:r>
              <a:rPr lang="en-US" sz="1600" smtClean="0">
                <a:latin typeface="Consolas" panose="020B0609020204030204" pitchFamily="49" charset="0"/>
              </a:rPr>
              <a:t>d = flap.DataObject(data=..., error=...)</a:t>
            </a:r>
          </a:p>
          <a:p>
            <a:endParaRPr lang="en-US" smtClean="0">
              <a:solidFill>
                <a:srgbClr val="3333FF"/>
              </a:solidFill>
              <a:latin typeface="+mj-lt"/>
            </a:endParaRPr>
          </a:p>
          <a:p>
            <a:endParaRPr lang="en-US" smtClean="0">
              <a:solidFill>
                <a:srgbClr val="3333FF"/>
              </a:solidFill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Data fields:</a:t>
            </a:r>
          </a:p>
          <a:p>
            <a:endParaRPr lang="en-US" smtClean="0">
              <a:solidFill>
                <a:srgbClr val="3333FF"/>
              </a:solidFill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data:  </a:t>
            </a:r>
            <a:r>
              <a:rPr lang="en-US" smtClean="0">
                <a:latin typeface="+mj-lt"/>
              </a:rPr>
              <a:t>n-dimensional numpy array: integer, float, complex, ...</a:t>
            </a:r>
          </a:p>
          <a:p>
            <a:r>
              <a:rPr lang="en-US" smtClean="0">
                <a:latin typeface="+mj-lt"/>
              </a:rPr>
              <a:t>  data_shape: Data array shape (used if no data is present)</a:t>
            </a: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error:</a:t>
            </a:r>
            <a:r>
              <a:rPr lang="en-US" smtClean="0">
                <a:latin typeface="+mj-lt"/>
              </a:rPr>
              <a:t> Optional error values: symmetric (1 array)  asymmetric (list of two arrays)</a:t>
            </a:r>
            <a:endParaRPr lang="en-US"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data title: </a:t>
            </a:r>
            <a:r>
              <a:rPr lang="en-US" smtClean="0">
                <a:latin typeface="+mj-lt"/>
              </a:rPr>
              <a:t>String (e.g. ‘ABES-13’) </a:t>
            </a: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data unit: </a:t>
            </a:r>
            <a:r>
              <a:rPr lang="en-US" smtClean="0">
                <a:latin typeface="+mj-lt"/>
              </a:rPr>
              <a:t>flap.Unit class</a:t>
            </a:r>
          </a:p>
          <a:p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                      name:  String (e.g. ‘Signal’)</a:t>
            </a:r>
          </a:p>
          <a:p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                      unit: String (e.g. ‘Volt’)</a:t>
            </a:r>
          </a:p>
          <a:p>
            <a:r>
              <a:rPr lang="en-US">
                <a:solidFill>
                  <a:srgbClr val="3333FF"/>
                </a:solidFill>
              </a:rPr>
              <a:t>coordinates: </a:t>
            </a:r>
            <a:r>
              <a:rPr lang="en-US"/>
              <a:t>List of flap.Coordinate() objects</a:t>
            </a:r>
          </a:p>
          <a:p>
            <a:r>
              <a:rPr lang="en-US"/>
              <a:t>                    Arbitrary number of coordinate values can be assigned to data points</a:t>
            </a:r>
            <a:r>
              <a:rPr lang="en-US" smtClean="0"/>
              <a:t>:</a:t>
            </a:r>
            <a:endParaRPr lang="en-US"/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exp_id:</a:t>
            </a:r>
            <a:r>
              <a:rPr lang="en-US" smtClean="0">
                <a:latin typeface="+mj-lt"/>
              </a:rPr>
              <a:t> Some kind of experiment ID (shot number, project no..)</a:t>
            </a: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data_source:</a:t>
            </a:r>
            <a:r>
              <a:rPr lang="en-US" smtClean="0">
                <a:latin typeface="+mj-lt"/>
              </a:rPr>
              <a:t> String (e.g. ‘W7X_ABES’)</a:t>
            </a:r>
            <a:endParaRPr lang="en-US"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info: </a:t>
            </a:r>
            <a:r>
              <a:rPr lang="en-US" smtClean="0">
                <a:latin typeface="+mj-lt"/>
              </a:rPr>
              <a:t>Any other information (Depending on data_source)</a:t>
            </a:r>
          </a:p>
          <a:p>
            <a:r>
              <a:rPr lang="en-US" smtClean="0">
                <a:solidFill>
                  <a:srgbClr val="3333FF"/>
                </a:solidFill>
              </a:rPr>
              <a:t>history:</a:t>
            </a:r>
            <a:r>
              <a:rPr lang="en-US"/>
              <a:t> </a:t>
            </a:r>
            <a:r>
              <a:rPr lang="en-US" smtClean="0"/>
              <a:t>at present empty for future application</a:t>
            </a:r>
          </a:p>
          <a:p>
            <a:endParaRPr lang="hu-HU" smtClean="0">
              <a:latin typeface="+mj-lt"/>
            </a:endParaRP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flap.DataObject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66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99951" y="574959"/>
            <a:ext cx="904404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3333FF"/>
                </a:solidFill>
                <a:latin typeface="+mj-lt"/>
              </a:rPr>
              <a:t>Coordinates assign some data to </a:t>
            </a:r>
            <a:r>
              <a:rPr lang="en-US" i="1" smtClean="0">
                <a:solidFill>
                  <a:srgbClr val="3333FF"/>
                </a:solidFill>
                <a:latin typeface="+mj-lt"/>
              </a:rPr>
              <a:t>all</a:t>
            </a:r>
            <a:r>
              <a:rPr lang="en-US" smtClean="0">
                <a:solidFill>
                  <a:srgbClr val="3333FF"/>
                </a:solidFill>
                <a:latin typeface="+mj-lt"/>
              </a:rPr>
              <a:t> data points in the data array.</a:t>
            </a:r>
          </a:p>
          <a:p>
            <a:r>
              <a:rPr lang="en-US" smtClean="0">
                <a:latin typeface="+mj-lt"/>
              </a:rPr>
              <a:t>Arbitrary number of coordinatates can be added to DataObject</a:t>
            </a:r>
            <a:endParaRPr lang="en-US">
              <a:latin typeface="+mj-lt"/>
            </a:endParaRPr>
          </a:p>
          <a:p>
            <a:endParaRPr lang="en-US" smtClean="0">
              <a:solidFill>
                <a:srgbClr val="3333FF"/>
              </a:solidFill>
              <a:latin typeface="+mj-lt"/>
            </a:endParaRPr>
          </a:p>
          <a:p>
            <a:endParaRPr lang="en-US" smtClean="0">
              <a:solidFill>
                <a:srgbClr val="3333FF"/>
              </a:solidFill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What is the difference between data and coordinate?</a:t>
            </a:r>
          </a:p>
          <a:p>
            <a:r>
              <a:rPr lang="en-US" smtClean="0">
                <a:latin typeface="+mj-lt"/>
              </a:rPr>
              <a:t>Coordinates are assumed to have some structure: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Varies only along some dimension(s)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May change systematically   e.g Time: equidistant 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 description is very simple</a:t>
            </a:r>
            <a:endParaRPr lang="en-US" smtClean="0">
              <a:latin typeface="+mj-lt"/>
            </a:endParaRPr>
          </a:p>
          <a:p>
            <a:endParaRPr lang="en-US" smtClean="0">
              <a:solidFill>
                <a:srgbClr val="3333FF"/>
              </a:solidFill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Some examples to coordinates: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3333FF"/>
                </a:solidFill>
                <a:latin typeface="+mj-lt"/>
              </a:rPr>
              <a:t>Sample: </a:t>
            </a:r>
            <a:r>
              <a:rPr lang="en-US" smtClean="0">
                <a:latin typeface="+mj-lt"/>
              </a:rPr>
              <a:t>sample number (integer) 0...N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3333FF"/>
                </a:solidFill>
                <a:latin typeface="+mj-lt"/>
              </a:rPr>
              <a:t>Time:</a:t>
            </a:r>
            <a:r>
              <a:rPr lang="en-US" smtClean="0">
                <a:latin typeface="+mj-lt"/>
              </a:rPr>
              <a:t> Time point of measurement (float)  Start, sampletime,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3333FF"/>
                </a:solidFill>
                <a:latin typeface="+mj-lt"/>
              </a:rPr>
              <a:t>Channel name: </a:t>
            </a:r>
            <a:r>
              <a:rPr lang="en-US" smtClean="0">
                <a:latin typeface="+mj-lt"/>
              </a:rPr>
              <a:t>Name of the measurement channel (string)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3333FF"/>
                </a:solidFill>
                <a:latin typeface="+mj-lt"/>
              </a:rPr>
              <a:t>Frequency:</a:t>
            </a:r>
            <a:r>
              <a:rPr lang="en-US" smtClean="0">
                <a:latin typeface="+mj-lt"/>
              </a:rPr>
              <a:t> Frequency in power spectrum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3333FF"/>
                </a:solidFill>
                <a:latin typeface="+mj-lt"/>
              </a:rPr>
              <a:t>Device R:</a:t>
            </a:r>
            <a:r>
              <a:rPr lang="en-US" smtClean="0">
                <a:latin typeface="+mj-lt"/>
              </a:rPr>
              <a:t> Major R coordinate of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3333FF"/>
                </a:solidFill>
                <a:latin typeface="+mj-lt"/>
              </a:rPr>
              <a:t>Flux R:</a:t>
            </a:r>
            <a:r>
              <a:rPr lang="en-US" smtClean="0">
                <a:latin typeface="+mj-lt"/>
              </a:rPr>
              <a:t> Effective radius</a:t>
            </a:r>
          </a:p>
          <a:p>
            <a:endParaRPr lang="en-US" smtClean="0">
              <a:latin typeface="+mj-lt"/>
            </a:endParaRPr>
          </a:p>
          <a:p>
            <a:r>
              <a:rPr lang="en-US" smtClean="0">
                <a:latin typeface="+mj-lt"/>
              </a:rPr>
              <a:t>Coordinates have value and range (error).</a:t>
            </a:r>
          </a:p>
          <a:p>
            <a:endParaRPr lang="en-US">
              <a:latin typeface="+mj-lt"/>
            </a:endParaRPr>
          </a:p>
          <a:p>
            <a:r>
              <a:rPr lang="en-US" smtClean="0">
                <a:solidFill>
                  <a:srgbClr val="FF0000"/>
                </a:solidFill>
                <a:latin typeface="+mj-lt"/>
              </a:rPr>
              <a:t>Some coordinates are generated during data read, others can be added later.</a:t>
            </a:r>
            <a:endParaRPr lang="en-US">
              <a:solidFill>
                <a:srgbClr val="FF0000"/>
              </a:solidFill>
              <a:latin typeface="+mj-lt"/>
            </a:endParaRPr>
          </a:p>
          <a:p>
            <a:endParaRPr lang="en-US">
              <a:latin typeface="+mj-lt"/>
            </a:endParaRPr>
          </a:p>
          <a:p>
            <a:endParaRPr lang="en-US" smtClean="0">
              <a:latin typeface="+mj-lt"/>
            </a:endParaRPr>
          </a:p>
          <a:p>
            <a:endParaRPr lang="en-US" smtClean="0">
              <a:latin typeface="+mj-lt"/>
            </a:endParaRPr>
          </a:p>
          <a:p>
            <a:endParaRPr lang="hu-HU" smtClean="0">
              <a:latin typeface="+mj-lt"/>
            </a:endParaRP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Coordinates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01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139517" y="557374"/>
            <a:ext cx="9044049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Consolas" panose="020B0609020204030204" pitchFamily="49" charset="0"/>
              </a:rPr>
              <a:t>c = flap.Coordinate(name=None,....)</a:t>
            </a:r>
            <a:endParaRPr lang="en-US" sz="1600">
              <a:latin typeface="Consolas" panose="020B0609020204030204" pitchFamily="49" charset="0"/>
            </a:endParaRPr>
          </a:p>
          <a:p>
            <a:r>
              <a:rPr lang="en-US">
                <a:latin typeface="+mj-lt"/>
              </a:rPr>
              <a:t>                 </a:t>
            </a:r>
            <a:endParaRPr lang="en-US" smtClean="0"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name:</a:t>
            </a:r>
            <a:r>
              <a:rPr lang="en-US" smtClean="0">
                <a:latin typeface="+mj-lt"/>
              </a:rPr>
              <a:t> the name (string)</a:t>
            </a:r>
            <a:endParaRPr lang="en-US"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unit</a:t>
            </a:r>
            <a:r>
              <a:rPr lang="en-US" smtClean="0">
                <a:latin typeface="+mj-lt"/>
              </a:rPr>
              <a:t>: flap.</a:t>
            </a:r>
            <a:r>
              <a:rPr lang="en-US" smtClean="0"/>
              <a:t>Unit </a:t>
            </a:r>
            <a:r>
              <a:rPr lang="en-US"/>
              <a:t>class</a:t>
            </a:r>
          </a:p>
          <a:p>
            <a:r>
              <a:rPr lang="en-US"/>
              <a:t>                       name:  </a:t>
            </a:r>
            <a:r>
              <a:rPr lang="en-US" smtClean="0"/>
              <a:t>string </a:t>
            </a:r>
            <a:r>
              <a:rPr lang="en-US"/>
              <a:t>(e.g. </a:t>
            </a:r>
            <a:r>
              <a:rPr lang="en-US" smtClean="0"/>
              <a:t>‘Device x’)</a:t>
            </a:r>
            <a:endParaRPr lang="en-US"/>
          </a:p>
          <a:p>
            <a:r>
              <a:rPr lang="en-US"/>
              <a:t>                       unit: </a:t>
            </a:r>
            <a:r>
              <a:rPr lang="en-US" smtClean="0"/>
              <a:t>string </a:t>
            </a:r>
            <a:r>
              <a:rPr lang="en-US"/>
              <a:t>(e.g. </a:t>
            </a:r>
            <a:r>
              <a:rPr lang="en-US" smtClean="0"/>
              <a:t>‘cm’)</a:t>
            </a:r>
            <a:endParaRPr lang="en-US"/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mode: </a:t>
            </a:r>
            <a:r>
              <a:rPr lang="en-US" smtClean="0">
                <a:latin typeface="+mj-lt"/>
              </a:rPr>
              <a:t>flap.CoordinateMode()</a:t>
            </a:r>
          </a:p>
          <a:p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                     mode.equidistant: boolean</a:t>
            </a:r>
          </a:p>
          <a:p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		True: coordinate changes equidistantly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 description: start, step</a:t>
            </a:r>
          </a:p>
          <a:p>
            <a:r>
              <a:rPr lang="en-US" smtClean="0">
                <a:latin typeface="+mj-lt"/>
                <a:sym typeface="Wingdings" panose="05000000000000000000" pitchFamily="2" charset="2"/>
              </a:rPr>
              <a:t>		False: coordinate values are given in values</a:t>
            </a:r>
          </a:p>
          <a:p>
            <a:r>
              <a:rPr lang="en-US">
                <a:latin typeface="+mj-lt"/>
                <a:sym typeface="Wingdings" panose="05000000000000000000" pitchFamily="2" charset="2"/>
              </a:rPr>
              <a:t>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                     mode.range_symmetric: Boolean</a:t>
            </a:r>
          </a:p>
          <a:p>
            <a:r>
              <a:rPr lang="en-US">
                <a:latin typeface="+mj-lt"/>
                <a:sym typeface="Wingdings" panose="05000000000000000000" pitchFamily="2" charset="2"/>
              </a:rPr>
              <a:t>	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	True: symmetric range [-value_ranges, + value_ranges]</a:t>
            </a:r>
          </a:p>
          <a:p>
            <a:r>
              <a:rPr lang="en-US">
                <a:latin typeface="+mj-lt"/>
                <a:sym typeface="Wingdings" panose="05000000000000000000" pitchFamily="2" charset="2"/>
              </a:rPr>
              <a:t>	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	False: asymmetric range </a:t>
            </a:r>
            <a:r>
              <a:rPr lang="en-US">
                <a:sym typeface="Wingdings" panose="05000000000000000000" pitchFamily="2" charset="2"/>
              </a:rPr>
              <a:t>[-</a:t>
            </a:r>
            <a:r>
              <a:rPr lang="en-US" smtClean="0">
                <a:sym typeface="Wingdings" panose="05000000000000000000" pitchFamily="2" charset="2"/>
              </a:rPr>
              <a:t>value_ranges[0], </a:t>
            </a:r>
            <a:r>
              <a:rPr lang="en-US">
                <a:sym typeface="Wingdings" panose="05000000000000000000" pitchFamily="2" charset="2"/>
              </a:rPr>
              <a:t>+ </a:t>
            </a:r>
            <a:r>
              <a:rPr lang="en-US" smtClean="0">
                <a:sym typeface="Wingdings" panose="05000000000000000000" pitchFamily="2" charset="2"/>
              </a:rPr>
              <a:t>value_ranges[1]]</a:t>
            </a:r>
            <a:endParaRPr lang="en-US" smtClean="0">
              <a:latin typeface="+mj-lt"/>
              <a:sym typeface="Wingdings" panose="05000000000000000000" pitchFamily="2" charset="2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  <a:sym typeface="Wingdings" panose="05000000000000000000" pitchFamily="2" charset="2"/>
              </a:rPr>
              <a:t>start, step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: description for equidistant coordinates</a:t>
            </a:r>
            <a:endParaRPr lang="en-US" smtClean="0"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values:</a:t>
            </a:r>
            <a:r>
              <a:rPr lang="en-US" smtClean="0">
                <a:latin typeface="+mj-lt"/>
              </a:rPr>
              <a:t> the coordinate values for non-equidistant case</a:t>
            </a:r>
            <a:endParaRPr lang="en-US"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value_ranges: </a:t>
            </a:r>
            <a:r>
              <a:rPr lang="en-US" smtClean="0">
                <a:latin typeface="+mj-lt"/>
              </a:rPr>
              <a:t>the range (error)</a:t>
            </a:r>
          </a:p>
          <a:p>
            <a:r>
              <a:rPr lang="en-US" smtClean="0">
                <a:latin typeface="+mj-lt"/>
              </a:rPr>
              <a:t>	for equidistant case: list of  1 or 2 elements (symmetric, asymmetric)</a:t>
            </a:r>
          </a:p>
          <a:p>
            <a:r>
              <a:rPr lang="en-US">
                <a:latin typeface="+mj-lt"/>
              </a:rPr>
              <a:t>	</a:t>
            </a:r>
            <a:r>
              <a:rPr lang="en-US" smtClean="0">
                <a:latin typeface="+mj-lt"/>
              </a:rPr>
              <a:t>for non-equidistant case: list of to arrays with same shape as values</a:t>
            </a:r>
          </a:p>
          <a:p>
            <a:endParaRPr lang="en-US" smtClean="0">
              <a:latin typeface="+mj-lt"/>
            </a:endParaRPr>
          </a:p>
          <a:p>
            <a:endParaRPr lang="hu-HU" smtClean="0">
              <a:latin typeface="+mj-lt"/>
            </a:endParaRP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Coordinate description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74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Adding new coordinates (calibration)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zövegdoboz 8"/>
          <p:cNvSpPr txBox="1"/>
          <p:nvPr/>
        </p:nvSpPr>
        <p:spPr>
          <a:xfrm>
            <a:off x="99951" y="683177"/>
            <a:ext cx="9044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</a:rPr>
              <a:t>Data source modules may also register an add_coordinate() method in their register call. This enables e.g. doing spatial calibration:</a:t>
            </a: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76" y="1512936"/>
            <a:ext cx="4941585" cy="264054"/>
          </a:xfrm>
          <a:prstGeom prst="rect">
            <a:avLst/>
          </a:prstGeom>
        </p:spPr>
      </p:pic>
      <p:sp>
        <p:nvSpPr>
          <p:cNvPr id="11" name="Szövegdoboz 10"/>
          <p:cNvSpPr txBox="1"/>
          <p:nvPr/>
        </p:nvSpPr>
        <p:spPr>
          <a:xfrm>
            <a:off x="151262" y="1883231"/>
            <a:ext cx="9044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</a:rPr>
              <a:t>The above call adds major radius coordinate to the ‘ABES’ data object in FLAP storage.</a:t>
            </a:r>
          </a:p>
          <a:p>
            <a:r>
              <a:rPr lang="en-US" smtClean="0">
                <a:latin typeface="+mj-lt"/>
              </a:rPr>
              <a:t>It is calculated using the ‘Channel’ coordinate and exp_id.</a:t>
            </a:r>
          </a:p>
          <a:p>
            <a:endParaRPr lang="en-US">
              <a:latin typeface="+mj-lt"/>
            </a:endParaRPr>
          </a:p>
          <a:p>
            <a:r>
              <a:rPr lang="en-US" smtClean="0">
                <a:latin typeface="+mj-lt"/>
              </a:rPr>
              <a:t>This way each module can define a method which calculates e.g. flux coordinates.</a:t>
            </a:r>
          </a:p>
        </p:txBody>
      </p:sp>
    </p:spTree>
    <p:extLst>
      <p:ext uri="{BB962C8B-B14F-4D97-AF65-F5344CB8AC3E}">
        <p14:creationId xmlns:p14="http://schemas.microsoft.com/office/powerpoint/2010/main" val="46532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139517" y="557374"/>
            <a:ext cx="90440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</a:rPr>
              <a:t>Flap storage contents can be listed with flap.list_data_objects()</a:t>
            </a:r>
          </a:p>
          <a:p>
            <a:endParaRPr lang="en-US" smtClean="0"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Test data: 10x15 matrix of signals (e.g. GPI):</a:t>
            </a:r>
          </a:p>
          <a:p>
            <a:endParaRPr lang="en-US">
              <a:solidFill>
                <a:srgbClr val="3333FF"/>
              </a:solidFill>
              <a:latin typeface="+mj-lt"/>
            </a:endParaRPr>
          </a:p>
          <a:p>
            <a:endParaRPr lang="en-US">
              <a:latin typeface="+mj-lt"/>
            </a:endParaRPr>
          </a:p>
          <a:p>
            <a:endParaRPr lang="hu-HU" smtClean="0">
              <a:latin typeface="+mj-lt"/>
            </a:endParaRP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Example data objects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87" y="2307396"/>
            <a:ext cx="8546606" cy="1539334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 rotWithShape="1">
          <a:blip r:embed="rId4"/>
          <a:srcRect l="385" r="1"/>
          <a:stretch/>
        </p:blipFill>
        <p:spPr>
          <a:xfrm>
            <a:off x="183799" y="5184736"/>
            <a:ext cx="8569628" cy="1213782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183799" y="4059511"/>
            <a:ext cx="9044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mtClean="0"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Test video: Sequence of 1024x1280 pixel images:</a:t>
            </a:r>
          </a:p>
          <a:p>
            <a:endParaRPr lang="en-US">
              <a:latin typeface="+mj-lt"/>
            </a:endParaRPr>
          </a:p>
          <a:p>
            <a:endParaRPr lang="hu-HU" smtClean="0">
              <a:latin typeface="+mj-lt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987" y="1424080"/>
            <a:ext cx="4217892" cy="836648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518" y="4740045"/>
            <a:ext cx="8048728" cy="24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8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149469" y="643354"/>
            <a:ext cx="9044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3333FF"/>
                </a:solidFill>
                <a:latin typeface="+mj-lt"/>
              </a:rPr>
              <a:t>Data are read into DataObjects through data source modules.</a:t>
            </a:r>
          </a:p>
          <a:p>
            <a:endParaRPr lang="en-US" smtClean="0">
              <a:latin typeface="+mj-lt"/>
            </a:endParaRPr>
          </a:p>
          <a:p>
            <a:r>
              <a:rPr lang="en-US" smtClean="0">
                <a:latin typeface="+mj-lt"/>
              </a:rPr>
              <a:t>After importing module data source should be registered in FLAP:</a:t>
            </a:r>
            <a:endParaRPr lang="hu-HU" smtClean="0">
              <a:latin typeface="+mj-lt"/>
            </a:endParaRP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Data source modules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02" y="1580467"/>
            <a:ext cx="3020885" cy="1065528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99951" y="2645995"/>
            <a:ext cx="9044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3333FF"/>
                </a:solidFill>
                <a:latin typeface="+mj-lt"/>
              </a:rPr>
              <a:t>After registering FLAP can read data from the module using:</a:t>
            </a:r>
          </a:p>
          <a:p>
            <a:r>
              <a:rPr lang="en-US" smtClean="0">
                <a:latin typeface="+mj-lt"/>
              </a:rPr>
              <a:t> data source name, data name, exp_id</a:t>
            </a:r>
            <a:endParaRPr lang="hu-HU" smtClean="0">
              <a:latin typeface="+mj-lt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51" y="3427660"/>
            <a:ext cx="7152449" cy="1073941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99951" y="4501601"/>
            <a:ext cx="90440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</a:rPr>
              <a:t>In the above example variable d will be a flap.DataObject and a copy will be stored </a:t>
            </a:r>
          </a:p>
          <a:p>
            <a:r>
              <a:rPr lang="en-US" smtClean="0">
                <a:latin typeface="+mj-lt"/>
              </a:rPr>
              <a:t>under name TEST_MDS in FLAP data storage (memory).</a:t>
            </a:r>
          </a:p>
          <a:p>
            <a:endParaRPr lang="en-US">
              <a:latin typeface="+mj-lt"/>
            </a:endParaRPr>
          </a:p>
          <a:p>
            <a:r>
              <a:rPr lang="en-US" smtClean="0">
                <a:latin typeface="+mj-lt"/>
              </a:rPr>
              <a:t>All processing works on variables or FLAP storage:</a:t>
            </a:r>
          </a:p>
          <a:p>
            <a:endParaRPr lang="en-US" smtClean="0">
              <a:latin typeface="+mj-lt"/>
            </a:endParaRPr>
          </a:p>
          <a:p>
            <a:endParaRPr lang="hu-HU" smtClean="0">
              <a:latin typeface="+mj-lt"/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 rotWithShape="1">
          <a:blip r:embed="rId5"/>
          <a:srcRect l="1674" t="1" b="-9263"/>
          <a:stretch/>
        </p:blipFill>
        <p:spPr>
          <a:xfrm>
            <a:off x="248129" y="5826429"/>
            <a:ext cx="3356810" cy="51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88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Available input modules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zövegdoboz 10"/>
          <p:cNvSpPr txBox="1"/>
          <p:nvPr/>
        </p:nvSpPr>
        <p:spPr>
          <a:xfrm>
            <a:off x="54768" y="610423"/>
            <a:ext cx="90440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3333FF"/>
                </a:solidFill>
                <a:latin typeface="+mj-lt"/>
              </a:rPr>
              <a:t>testdata</a:t>
            </a:r>
            <a:r>
              <a:rPr lang="en-US" smtClean="0">
                <a:latin typeface="+mj-lt"/>
              </a:rPr>
              <a:t>: Generates various test signals and image sequences</a:t>
            </a:r>
          </a:p>
          <a:p>
            <a:endParaRPr lang="en-US" smtClean="0">
              <a:solidFill>
                <a:srgbClr val="3333FF"/>
              </a:solidFill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w7x_abes:</a:t>
            </a:r>
            <a:r>
              <a:rPr lang="en-US" smtClean="0">
                <a:latin typeface="+mj-lt"/>
              </a:rPr>
              <a:t> W7-X Alka</a:t>
            </a:r>
            <a:r>
              <a:rPr lang="hu-HU" smtClean="0">
                <a:latin typeface="+mj-lt"/>
              </a:rPr>
              <a:t>li</a:t>
            </a:r>
            <a:r>
              <a:rPr lang="en-US" smtClean="0">
                <a:latin typeface="+mj-lt"/>
              </a:rPr>
              <a:t> BES data</a:t>
            </a:r>
            <a:r>
              <a:rPr lang="hu-HU" smtClean="0">
                <a:latin typeface="+mj-lt"/>
              </a:rPr>
              <a:t> </a:t>
            </a:r>
            <a:r>
              <a:rPr lang="en-US" smtClean="0">
                <a:latin typeface="+mj-lt"/>
              </a:rPr>
              <a:t>(locally stored)</a:t>
            </a:r>
          </a:p>
          <a:p>
            <a:endParaRPr lang="en-US">
              <a:solidFill>
                <a:srgbClr val="3333FF"/>
              </a:solidFill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mdsplus:</a:t>
            </a:r>
            <a:r>
              <a:rPr lang="en-US" smtClean="0">
                <a:latin typeface="+mj-lt"/>
              </a:rPr>
              <a:t> General MDS+ module</a:t>
            </a:r>
          </a:p>
          <a:p>
            <a:endParaRPr lang="en-US" smtClean="0">
              <a:solidFill>
                <a:srgbClr val="3333FF"/>
              </a:solidFill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w7x_mdsplus:</a:t>
            </a:r>
            <a:r>
              <a:rPr lang="en-US" smtClean="0">
                <a:latin typeface="+mj-lt"/>
              </a:rPr>
              <a:t> </a:t>
            </a:r>
            <a:r>
              <a:rPr lang="en-US" smtClean="0">
                <a:latin typeface="+mj-lt"/>
              </a:rPr>
              <a:t>MDS+ </a:t>
            </a:r>
            <a:r>
              <a:rPr lang="en-US" smtClean="0">
                <a:latin typeface="+mj-lt"/>
              </a:rPr>
              <a:t>for W7-X. Can use signal translation table, e.g: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7" y="2561061"/>
            <a:ext cx="8869163" cy="579844"/>
          </a:xfrm>
          <a:prstGeom prst="rect">
            <a:avLst/>
          </a:prstGeom>
        </p:spPr>
      </p:pic>
      <p:sp>
        <p:nvSpPr>
          <p:cNvPr id="10" name="Szövegdoboz 9"/>
          <p:cNvSpPr txBox="1"/>
          <p:nvPr/>
        </p:nvSpPr>
        <p:spPr>
          <a:xfrm>
            <a:off x="54767" y="3090888"/>
            <a:ext cx="90440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>
                <a:latin typeface="+mj-lt"/>
              </a:rPr>
              <a:t>This defines CR-B....CR-D complex reflectometry signals from pairs of MDS+ entries.</a:t>
            </a:r>
          </a:p>
          <a:p>
            <a:endParaRPr lang="en-US" smtClean="0">
              <a:solidFill>
                <a:srgbClr val="3333FF"/>
              </a:solidFill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w7x_webapi: W7-X web database access (experimental)</a:t>
            </a:r>
          </a:p>
          <a:p>
            <a:endParaRPr lang="en-US" smtClean="0">
              <a:solidFill>
                <a:srgbClr val="3333FF"/>
              </a:solidFill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nstx_mdsplus:</a:t>
            </a:r>
            <a:r>
              <a:rPr lang="en-US" smtClean="0">
                <a:latin typeface="+mj-lt"/>
              </a:rPr>
              <a:t> NSTX MDS+ access (experimental)</a:t>
            </a:r>
          </a:p>
          <a:p>
            <a:endParaRPr lang="en-US" smtClean="0">
              <a:solidFill>
                <a:srgbClr val="3333FF"/>
              </a:solidFill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w7x_camera:</a:t>
            </a:r>
            <a:r>
              <a:rPr lang="en-US" smtClean="0">
                <a:latin typeface="+mj-lt"/>
              </a:rPr>
              <a:t>  W7-X EDICAM and Photron camera data (locally stored)</a:t>
            </a:r>
          </a:p>
          <a:p>
            <a:endParaRPr lang="en-US" smtClean="0">
              <a:solidFill>
                <a:srgbClr val="3333FF"/>
              </a:solidFill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apdcam:</a:t>
            </a:r>
            <a:r>
              <a:rPr lang="en-US" smtClean="0">
                <a:latin typeface="+mj-lt"/>
              </a:rPr>
              <a:t> General APDCAM access</a:t>
            </a:r>
          </a:p>
        </p:txBody>
      </p:sp>
    </p:spTree>
    <p:extLst>
      <p:ext uri="{BB962C8B-B14F-4D97-AF65-F5344CB8AC3E}">
        <p14:creationId xmlns:p14="http://schemas.microsoft.com/office/powerpoint/2010/main" val="273951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apértelmezett terv">
  <a:themeElements>
    <a:clrScheme name="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lapértelmezett ter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21223</TotalTime>
  <Words>1416</Words>
  <Application>Microsoft Office PowerPoint</Application>
  <PresentationFormat>Diavetítés a képernyőre (4:3 oldalarány)</PresentationFormat>
  <Paragraphs>233</Paragraphs>
  <Slides>18</Slides>
  <Notes>18</Notes>
  <HiddenSlides>0</HiddenSlides>
  <MMClips>1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4" baseType="lpstr">
      <vt:lpstr>Arial</vt:lpstr>
      <vt:lpstr>Arial Unicode MS</vt:lpstr>
      <vt:lpstr>Consolas</vt:lpstr>
      <vt:lpstr>Times New Roman</vt:lpstr>
      <vt:lpstr>Wingdings</vt:lpstr>
      <vt:lpstr>Alapértelmezett terv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>Central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frequency Beam Emission Spectroscopy measurements</dc:title>
  <dc:creator>D.D.</dc:creator>
  <cp:lastModifiedBy>sandor.zoletnik@adimtech.com</cp:lastModifiedBy>
  <cp:revision>1348</cp:revision>
  <cp:lastPrinted>2018-04-14T17:30:30Z</cp:lastPrinted>
  <dcterms:created xsi:type="dcterms:W3CDTF">2008-03-24T20:46:29Z</dcterms:created>
  <dcterms:modified xsi:type="dcterms:W3CDTF">2019-11-14T12:10:47Z</dcterms:modified>
</cp:coreProperties>
</file>