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7" r:id="rId2"/>
    <p:sldId id="331" r:id="rId3"/>
    <p:sldId id="333" r:id="rId4"/>
    <p:sldId id="326" r:id="rId5"/>
    <p:sldId id="350" r:id="rId6"/>
    <p:sldId id="334" r:id="rId7"/>
    <p:sldId id="349" r:id="rId8"/>
    <p:sldId id="330" r:id="rId9"/>
    <p:sldId id="328" r:id="rId10"/>
    <p:sldId id="337" r:id="rId11"/>
    <p:sldId id="339" r:id="rId12"/>
    <p:sldId id="336" r:id="rId13"/>
    <p:sldId id="338" r:id="rId14"/>
    <p:sldId id="348" r:id="rId15"/>
    <p:sldId id="327" r:id="rId16"/>
    <p:sldId id="351" r:id="rId17"/>
    <p:sldId id="352" r:id="rId18"/>
    <p:sldId id="340" r:id="rId19"/>
    <p:sldId id="341" r:id="rId20"/>
    <p:sldId id="342" r:id="rId21"/>
    <p:sldId id="344" r:id="rId22"/>
    <p:sldId id="345" r:id="rId23"/>
    <p:sldId id="359" r:id="rId24"/>
    <p:sldId id="346" r:id="rId25"/>
    <p:sldId id="354" r:id="rId26"/>
    <p:sldId id="356" r:id="rId27"/>
    <p:sldId id="357" r:id="rId28"/>
    <p:sldId id="358" r:id="rId29"/>
    <p:sldId id="360" r:id="rId30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C81"/>
    <a:srgbClr val="3333FF"/>
    <a:srgbClr val="FF0000"/>
    <a:srgbClr val="33CC33"/>
    <a:srgbClr val="D10101"/>
    <a:srgbClr val="EA9E16"/>
    <a:srgbClr val="FFDB69"/>
    <a:srgbClr val="99C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7" d="100"/>
          <a:sy n="87" d="100"/>
        </p:scale>
        <p:origin x="619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84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01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6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5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26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36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31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03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15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12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87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411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799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319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331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607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929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69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4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97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3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4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21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2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26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33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rgbClr val="11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Box 4"/>
          <p:cNvSpPr txBox="1"/>
          <p:nvPr userDrawn="1"/>
        </p:nvSpPr>
        <p:spPr>
          <a:xfrm>
            <a:off x="26631" y="6608280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S. </a:t>
            </a:r>
            <a:r>
              <a:rPr lang="en-US" sz="900">
                <a:solidFill>
                  <a:schemeClr val="bg1"/>
                </a:solidFill>
              </a:rPr>
              <a:t>Zoletnik        </a:t>
            </a:r>
            <a:r>
              <a:rPr lang="hu-HU" sz="900">
                <a:solidFill>
                  <a:schemeClr val="bg1"/>
                </a:solidFill>
              </a:rPr>
              <a:t>        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hu-HU" sz="900">
                <a:solidFill>
                  <a:schemeClr val="bg1"/>
                </a:solidFill>
              </a:rPr>
              <a:t>           </a:t>
            </a:r>
            <a:r>
              <a:rPr lang="en-US" sz="900">
                <a:solidFill>
                  <a:schemeClr val="bg1"/>
                </a:solidFill>
              </a:rPr>
              <a:t>                        </a:t>
            </a:r>
            <a:r>
              <a:rPr lang="hu-HU" sz="900">
                <a:solidFill>
                  <a:schemeClr val="bg1"/>
                </a:solidFill>
              </a:rPr>
              <a:t>   </a:t>
            </a:r>
            <a:r>
              <a:rPr lang="en-US" sz="900">
                <a:solidFill>
                  <a:schemeClr val="bg1"/>
                </a:solidFill>
              </a:rPr>
              <a:t>                        </a:t>
            </a:r>
            <a:r>
              <a:rPr lang="hu-HU" sz="900">
                <a:solidFill>
                  <a:schemeClr val="bg1"/>
                </a:solidFill>
              </a:rPr>
              <a:t>   </a:t>
            </a:r>
            <a:r>
              <a:rPr lang="en-US" sz="900" baseline="0">
                <a:solidFill>
                  <a:schemeClr val="bg1"/>
                </a:solidFill>
              </a:rPr>
              <a:t>     </a:t>
            </a:r>
            <a:r>
              <a:rPr lang="hu-HU" sz="900" baseline="0">
                <a:solidFill>
                  <a:schemeClr val="bg1"/>
                </a:solidFill>
              </a:rPr>
              <a:t>        </a:t>
            </a:r>
            <a:r>
              <a:rPr lang="en-US" sz="900" baseline="0">
                <a:solidFill>
                  <a:schemeClr val="bg1"/>
                </a:solidFill>
              </a:rPr>
              <a:t>       FLAP   Training  28.03.2022                                                                                                </a:t>
            </a:r>
            <a:r>
              <a:rPr lang="hu-HU" sz="900">
                <a:solidFill>
                  <a:schemeClr val="bg1"/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bg1"/>
                </a:solidFill>
              </a:rPr>
              <a:t>‹#›</a:t>
            </a:fld>
            <a:endParaRPr lang="hu-HU" sz="900" dirty="0">
              <a:solidFill>
                <a:schemeClr val="bg1"/>
              </a:solidFill>
            </a:endParaRPr>
          </a:p>
        </p:txBody>
      </p:sp>
      <p:pic>
        <p:nvPicPr>
          <p:cNvPr id="24" name="Ábra 2">
            <a:extLst>
              <a:ext uri="{FF2B5EF4-FFF2-40B4-BE49-F238E27FC236}">
                <a16:creationId xmlns:a16="http://schemas.microsoft.com/office/drawing/2014/main" id="{551638B7-403F-43BD-B2DE-4A9143D66C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607" y="21681"/>
            <a:ext cx="352017" cy="462989"/>
          </a:xfrm>
          <a:prstGeom prst="rect">
            <a:avLst/>
          </a:prstGeom>
        </p:spPr>
      </p:pic>
      <p:pic>
        <p:nvPicPr>
          <p:cNvPr id="25" name="Ábra 3">
            <a:extLst>
              <a:ext uri="{FF2B5EF4-FFF2-40B4-BE49-F238E27FC236}">
                <a16:creationId xmlns:a16="http://schemas.microsoft.com/office/drawing/2014/main" id="{9AE3B1D2-B586-4C0A-ADB4-9FD2D49B68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032" y="-11170"/>
            <a:ext cx="7493968" cy="504825"/>
          </a:xfrm>
          <a:prstGeom prst="rect">
            <a:avLst/>
          </a:prstGeom>
        </p:spPr>
      </p:pic>
      <p:pic>
        <p:nvPicPr>
          <p:cNvPr id="26" name="Ábra 4">
            <a:extLst>
              <a:ext uri="{FF2B5EF4-FFF2-40B4-BE49-F238E27FC236}">
                <a16:creationId xmlns:a16="http://schemas.microsoft.com/office/drawing/2014/main" id="{ADA42D3B-E440-4D2E-896E-33E8AB1F22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"/>
            <a:ext cx="1097199" cy="499133"/>
          </a:xfrm>
          <a:prstGeom prst="rect">
            <a:avLst/>
          </a:prstGeom>
        </p:spPr>
      </p:pic>
      <p:sp>
        <p:nvSpPr>
          <p:cNvPr id="27" name="Szövegdoboz 6">
            <a:extLst>
              <a:ext uri="{FF2B5EF4-FFF2-40B4-BE49-F238E27FC236}">
                <a16:creationId xmlns:a16="http://schemas.microsoft.com/office/drawing/2014/main" id="{3233E5B3-5762-4700-9F6A-56F4BD024F3C}"/>
              </a:ext>
            </a:extLst>
          </p:cNvPr>
          <p:cNvSpPr txBox="1"/>
          <p:nvPr userDrawn="1"/>
        </p:nvSpPr>
        <p:spPr>
          <a:xfrm>
            <a:off x="36290" y="41821"/>
            <a:ext cx="109384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Centre </a:t>
            </a:r>
            <a:r>
              <a:rPr lang="hu-HU" sz="1051" dirty="0" err="1">
                <a:solidFill>
                  <a:prstClr val="white"/>
                </a:solidFill>
                <a:latin typeface="Calibri" panose="020F0502020204030204"/>
              </a:rPr>
              <a:t>for</a:t>
            </a: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hu-HU" sz="1051" dirty="0" err="1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 Research</a:t>
            </a:r>
          </a:p>
        </p:txBody>
      </p:sp>
      <p:pic>
        <p:nvPicPr>
          <p:cNvPr id="28" name="Kép 1">
            <a:extLst>
              <a:ext uri="{FF2B5EF4-FFF2-40B4-BE49-F238E27FC236}">
                <a16:creationId xmlns:a16="http://schemas.microsoft.com/office/drawing/2014/main" id="{535B11E7-1053-4514-A717-D8B25DFCBF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57" y="149632"/>
            <a:ext cx="409572" cy="279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519BE-0061-4B61-BEF3-43E2CBF429A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0265" y="11192"/>
            <a:ext cx="467967" cy="1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ion-flap/fl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>
                <a:solidFill>
                  <a:srgbClr val="FF0000"/>
                </a:solidFill>
              </a:rPr>
              <a:t>F</a:t>
            </a:r>
            <a:r>
              <a:rPr lang="en-US" sz="1600">
                <a:solidFill>
                  <a:srgbClr val="3333FF"/>
                </a:solidFill>
              </a:rPr>
              <a:t>L</a:t>
            </a:r>
            <a:r>
              <a:rPr lang="en-US" sz="1600">
                <a:solidFill>
                  <a:srgbClr val="7030A0"/>
                </a:solidFill>
              </a:rPr>
              <a:t>A</a:t>
            </a:r>
            <a:r>
              <a:rPr lang="en-US" sz="1600">
                <a:solidFill>
                  <a:srgbClr val="33CC33"/>
                </a:solidFill>
              </a:rPr>
              <a:t>P:    </a:t>
            </a:r>
            <a:r>
              <a:rPr lang="en-US" altLang="hu-HU" sz="1600">
                <a:solidFill>
                  <a:srgbClr val="FF0000"/>
                </a:solidFill>
              </a:rPr>
              <a:t>F</a:t>
            </a:r>
            <a:r>
              <a:rPr lang="en-US" altLang="hu-HU" sz="1600"/>
              <a:t>usion </a:t>
            </a:r>
            <a:r>
              <a:rPr lang="en-US" altLang="hu-HU" sz="1600">
                <a:solidFill>
                  <a:srgbClr val="3333FF"/>
                </a:solidFill>
              </a:rPr>
              <a:t>L</a:t>
            </a:r>
            <a:r>
              <a:rPr lang="en-US" altLang="hu-HU" sz="1600"/>
              <a:t>ibrary of </a:t>
            </a:r>
            <a:r>
              <a:rPr lang="en-US" altLang="hu-HU" sz="1600">
                <a:solidFill>
                  <a:srgbClr val="7030A0"/>
                </a:solidFill>
              </a:rPr>
              <a:t>A</a:t>
            </a:r>
            <a:r>
              <a:rPr lang="en-US" altLang="hu-HU" sz="1600"/>
              <a:t>nalysis </a:t>
            </a:r>
            <a:r>
              <a:rPr lang="en-US" altLang="hu-HU" sz="1600">
                <a:solidFill>
                  <a:srgbClr val="33CC33"/>
                </a:solidFill>
              </a:rPr>
              <a:t>P</a:t>
            </a:r>
            <a:r>
              <a:rPr lang="en-US" altLang="hu-HU" sz="160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>
                <a:solidFill>
                  <a:srgbClr val="FF0000"/>
                </a:solidFill>
              </a:rPr>
              <a:t>F</a:t>
            </a:r>
            <a:r>
              <a:rPr lang="en-US" sz="4000">
                <a:solidFill>
                  <a:srgbClr val="3333FF"/>
                </a:solidFill>
              </a:rPr>
              <a:t>L</a:t>
            </a:r>
            <a:r>
              <a:rPr lang="en-US" sz="4000">
                <a:solidFill>
                  <a:srgbClr val="7030A0"/>
                </a:solidFill>
              </a:rPr>
              <a:t>A</a:t>
            </a:r>
            <a:r>
              <a:rPr lang="en-US" sz="400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/>
              <a:t>Training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28 March, 2022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hu-HU" i="1"/>
              <a:t>A. Buzas, </a:t>
            </a:r>
            <a:r>
              <a:rPr lang="en-US" i="1"/>
              <a:t>G. Cseh, D. Dunai, </a:t>
            </a:r>
            <a:r>
              <a:rPr lang="hu-HU" i="1"/>
              <a:t>M. Lampert, </a:t>
            </a:r>
            <a:r>
              <a:rPr lang="en-US" i="1"/>
              <a:t>M. V</a:t>
            </a:r>
            <a:r>
              <a:rPr lang="hu-HU" i="1"/>
              <a:t>écsei, S. Zoletnik</a:t>
            </a:r>
            <a:endParaRPr lang="en-US" i="1"/>
          </a:p>
          <a:p>
            <a:pPr algn="ctr" eaLnBrk="1" hangingPunct="1">
              <a:spcBef>
                <a:spcPct val="50000"/>
              </a:spcBef>
            </a:pPr>
            <a:endParaRPr 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Centre for Energy Research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Budapest,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 = flap.Coordinate(name=None,....)</a:t>
            </a:r>
          </a:p>
          <a:p>
            <a:r>
              <a:rPr lang="en-US">
                <a:latin typeface="+mj-lt"/>
              </a:rPr>
              <a:t>                 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name:</a:t>
            </a:r>
            <a:r>
              <a:rPr lang="en-US">
                <a:latin typeface="+mj-lt"/>
              </a:rPr>
              <a:t> the name (string)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unit</a:t>
            </a:r>
            <a:r>
              <a:rPr lang="en-US">
                <a:latin typeface="+mj-lt"/>
              </a:rPr>
              <a:t>: flap.</a:t>
            </a:r>
            <a:r>
              <a:rPr lang="en-US"/>
              <a:t>Unit class</a:t>
            </a:r>
          </a:p>
          <a:p>
            <a:r>
              <a:rPr lang="en-US"/>
              <a:t>                       name:  string (e.g. ‘Device x’)</a:t>
            </a:r>
          </a:p>
          <a:p>
            <a:r>
              <a:rPr lang="en-US"/>
              <a:t>                       unit: string (e.g. ‘cm’)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mode: </a:t>
            </a:r>
            <a:r>
              <a:rPr lang="en-US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                     mode.equidistant: boolean</a:t>
            </a:r>
          </a:p>
          <a:p>
            <a:r>
              <a:rPr lang="en-US">
                <a:latin typeface="+mj-lt"/>
              </a:rPr>
              <a:t> 		True: coordinate changes equidistantly </a:t>
            </a:r>
            <a:r>
              <a:rPr lang="en-US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False: asymmetric range </a:t>
            </a:r>
            <a:r>
              <a:rPr lang="en-US">
                <a:sym typeface="Wingdings" panose="05000000000000000000" pitchFamily="2" charset="2"/>
              </a:rPr>
              <a:t>[-value_ranges[0], + value_ranges[1]]</a:t>
            </a:r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values:</a:t>
            </a:r>
            <a:r>
              <a:rPr lang="en-US">
                <a:latin typeface="+mj-lt"/>
              </a:rPr>
              <a:t> the coordinate values for non-equidistant case</a:t>
            </a:r>
          </a:p>
          <a:p>
            <a:r>
              <a:rPr lang="en-US">
                <a:latin typeface="+mj-lt"/>
              </a:rPr>
              <a:t>	a) Value given for all data points</a:t>
            </a:r>
          </a:p>
          <a:p>
            <a:r>
              <a:rPr lang="en-US">
                <a:latin typeface="+mj-lt"/>
              </a:rPr>
              <a:t>             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</a:rPr>
              <a:t>b) Different number of values as data points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 interpolation to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                   (not implemented yet, you will get NotInplementedError)</a:t>
            </a:r>
            <a:endParaRPr lang="en-US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>
                <a:latin typeface="+mj-lt"/>
              </a:rPr>
              <a:t>the range (error)</a:t>
            </a:r>
          </a:p>
          <a:p>
            <a:r>
              <a:rPr lang="en-US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for non-equidistant case: list of two arrays with same shape as values</a:t>
            </a: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5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The coordinate description is related to the data array.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flap.Coordinate </a:t>
            </a:r>
            <a:r>
              <a:rPr lang="en-US">
                <a:latin typeface="+mn-lt"/>
              </a:rPr>
              <a:t>has further elements: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dimension_list:</a:t>
            </a:r>
            <a:r>
              <a:rPr lang="en-US">
                <a:latin typeface="+mj-lt"/>
              </a:rPr>
              <a:t> list of data dimensions along which this coordinate changes</a:t>
            </a:r>
          </a:p>
          <a:p>
            <a:r>
              <a:rPr lang="en-US">
                <a:latin typeface="+mj-lt"/>
              </a:rPr>
              <a:t>                         if equidistant </a:t>
            </a:r>
            <a:r>
              <a:rPr lang="en-US">
                <a:latin typeface="+mj-lt"/>
                <a:sym typeface="Wingdings" panose="05000000000000000000" pitchFamily="2" charset="2"/>
              </a:rPr>
              <a:t> step has multiple elements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                        C = start + step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1</a:t>
            </a:r>
            <a:r>
              <a:rPr lang="en-US">
                <a:latin typeface="+mj-lt"/>
                <a:sym typeface="Wingdings" panose="05000000000000000000" pitchFamily="2" charset="2"/>
              </a:rPr>
              <a:t>*i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 </a:t>
            </a:r>
            <a:r>
              <a:rPr lang="en-US">
                <a:latin typeface="+mj-lt"/>
                <a:sym typeface="Wingdings" panose="05000000000000000000" pitchFamily="2" charset="2"/>
              </a:rPr>
              <a:t>+ step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</a:t>
            </a:r>
            <a:r>
              <a:rPr lang="en-US">
                <a:latin typeface="+mj-lt"/>
                <a:sym typeface="Wingdings" panose="05000000000000000000" pitchFamily="2" charset="2"/>
              </a:rPr>
              <a:t>* i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</a:t>
            </a:r>
            <a:r>
              <a:rPr lang="en-US">
                <a:latin typeface="+mj-lt"/>
                <a:sym typeface="Wingdings" panose="05000000000000000000" pitchFamily="2" charset="2"/>
              </a:rPr>
              <a:t> ...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If coordinate is non-equidistant the shape of the values matrix might be different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from the shape of the data subspace (but number of dimensions should be identical)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shape: </a:t>
            </a:r>
            <a:r>
              <a:rPr lang="en-US">
                <a:latin typeface="+mj-lt"/>
              </a:rPr>
              <a:t>shape of the description in non-equidistant case</a:t>
            </a:r>
          </a:p>
          <a:p>
            <a:r>
              <a:rPr lang="en-US">
                <a:latin typeface="+mj-lt"/>
              </a:rPr>
              <a:t>           If shape is different from subspace of data </a:t>
            </a:r>
            <a:r>
              <a:rPr lang="en-US">
                <a:latin typeface="+mj-lt"/>
                <a:sym typeface="Wingdings" panose="05000000000000000000" pitchFamily="2" charset="2"/>
              </a:rPr>
              <a:t> interpolation (not implemented yet)</a:t>
            </a:r>
          </a:p>
          <a:p>
            <a:endParaRPr lang="en-US">
              <a:solidFill>
                <a:srgbClr val="3333F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value_index: If set the coordinate description is based on random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                     in the coordinate sample space (shape)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For details see document.</a:t>
            </a:r>
            <a:endParaRPr lang="en-US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Relation between coordinate and data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725143"/>
            <a:ext cx="904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Example has 2D data matrix, shape: (n, 4)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+mj-lt"/>
              </a:rPr>
              <a:t>Equidistant coordinates </a:t>
            </a: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Simple coordinate examples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250582" y="1804556"/>
            <a:ext cx="4831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Name: Time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shape: (n), dimension_list = [0]</a:t>
            </a:r>
          </a:p>
          <a:p>
            <a:r>
              <a:rPr lang="en-US" sz="2000">
                <a:latin typeface="+mj-lt"/>
              </a:rPr>
              <a:t>t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2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3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4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5</a:t>
            </a:r>
            <a:r>
              <a:rPr lang="en-US" sz="2000">
                <a:latin typeface="+mj-lt"/>
              </a:rPr>
              <a:t>... t</a:t>
            </a:r>
            <a:r>
              <a:rPr lang="en-US" sz="2000" baseline="-25000">
                <a:latin typeface="+mj-lt"/>
              </a:rPr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endParaRPr lang="en-US" sz="2000"/>
          </a:p>
        </p:txBody>
      </p:sp>
      <p:sp>
        <p:nvSpPr>
          <p:cNvPr id="6" name="Szövegdoboz 5"/>
          <p:cNvSpPr txBox="1"/>
          <p:nvPr/>
        </p:nvSpPr>
        <p:spPr>
          <a:xfrm>
            <a:off x="4862451" y="1769387"/>
            <a:ext cx="3617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33FF"/>
                </a:solidFill>
                <a:latin typeface="+mj-lt"/>
              </a:rPr>
              <a:t>Name: y</a:t>
            </a:r>
          </a:p>
          <a:p>
            <a:r>
              <a:rPr lang="en-US">
                <a:solidFill>
                  <a:srgbClr val="3333FF"/>
                </a:solidFill>
              </a:rPr>
              <a:t>shape: (4), dimension_list = [1]</a:t>
            </a:r>
            <a:endParaRPr lang="en-US" sz="2000">
              <a:solidFill>
                <a:srgbClr val="3333FF"/>
              </a:solidFill>
              <a:latin typeface="+mj-lt"/>
            </a:endParaRPr>
          </a:p>
          <a:p>
            <a:r>
              <a:rPr lang="en-US" sz="2000">
                <a:latin typeface="+mj-lt"/>
              </a:rPr>
              <a:t>y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 y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... </a:t>
            </a:r>
            <a:r>
              <a:rPr lang="en-US" sz="2000"/>
              <a:t>y</a:t>
            </a:r>
            <a:r>
              <a:rPr lang="en-US" sz="2000" baseline="-25000"/>
              <a:t>1 </a:t>
            </a:r>
          </a:p>
          <a:p>
            <a:r>
              <a:rPr lang="en-US" sz="2000"/>
              <a:t>y</a:t>
            </a:r>
            <a:r>
              <a:rPr lang="en-US" sz="2000" baseline="-25000"/>
              <a:t>2</a:t>
            </a:r>
            <a:r>
              <a:rPr lang="en-US" sz="2000"/>
              <a:t> 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... y</a:t>
            </a:r>
            <a:r>
              <a:rPr lang="en-US" sz="2000" baseline="-25000"/>
              <a:t>2 </a:t>
            </a:r>
          </a:p>
          <a:p>
            <a:r>
              <a:rPr lang="en-US" sz="2000"/>
              <a:t>y</a:t>
            </a:r>
            <a:r>
              <a:rPr lang="en-US" sz="2000" baseline="-25000"/>
              <a:t>3</a:t>
            </a:r>
            <a:r>
              <a:rPr lang="en-US" sz="2000"/>
              <a:t> 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... y</a:t>
            </a:r>
            <a:r>
              <a:rPr lang="en-US" sz="2000" baseline="-25000"/>
              <a:t>3 </a:t>
            </a:r>
          </a:p>
          <a:p>
            <a:r>
              <a:rPr lang="en-US" sz="2000"/>
              <a:t>y</a:t>
            </a:r>
            <a:r>
              <a:rPr lang="en-US" sz="2000" baseline="-25000"/>
              <a:t>4</a:t>
            </a:r>
            <a:r>
              <a:rPr lang="en-US" sz="2000"/>
              <a:t> 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... y</a:t>
            </a:r>
            <a:r>
              <a:rPr lang="en-US" sz="2000" baseline="-25000"/>
              <a:t>4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593181" y="4173960"/>
            <a:ext cx="58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j-lt"/>
              </a:rPr>
              <a:t>     Non-equidistant coordinate: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554775" y="4674560"/>
            <a:ext cx="3701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33FF"/>
                </a:solidFill>
                <a:latin typeface="+mj-lt"/>
              </a:rPr>
              <a:t>Name: Device Z</a:t>
            </a:r>
          </a:p>
          <a:p>
            <a:r>
              <a:rPr lang="en-US">
                <a:solidFill>
                  <a:srgbClr val="3333FF"/>
                </a:solidFill>
              </a:rPr>
              <a:t>shape: (n,4), dimension_list =[0,1] </a:t>
            </a:r>
          </a:p>
          <a:p>
            <a:r>
              <a:rPr lang="en-US" sz="2000">
                <a:latin typeface="+mj-lt"/>
              </a:rPr>
              <a:t>Z</a:t>
            </a:r>
            <a:r>
              <a:rPr lang="en-US" sz="2000" baseline="-25000">
                <a:latin typeface="+mj-lt"/>
              </a:rPr>
              <a:t>11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12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13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14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15</a:t>
            </a:r>
            <a:r>
              <a:rPr lang="en-US" sz="2000">
                <a:latin typeface="+mj-lt"/>
              </a:rPr>
              <a:t>... Z</a:t>
            </a:r>
            <a:r>
              <a:rPr lang="en-US" sz="2000" baseline="-25000">
                <a:latin typeface="+mj-lt"/>
              </a:rPr>
              <a:t>1n</a:t>
            </a:r>
          </a:p>
          <a:p>
            <a:r>
              <a:rPr lang="en-US" sz="2000"/>
              <a:t>Z</a:t>
            </a:r>
            <a:r>
              <a:rPr lang="en-US" sz="2000" baseline="-25000"/>
              <a:t>21</a:t>
            </a:r>
            <a:r>
              <a:rPr lang="en-US" sz="2000"/>
              <a:t>  Z</a:t>
            </a:r>
            <a:r>
              <a:rPr lang="en-US" sz="2000" baseline="-25000"/>
              <a:t>22</a:t>
            </a:r>
            <a:r>
              <a:rPr lang="en-US" sz="2000"/>
              <a:t>  Z</a:t>
            </a:r>
            <a:r>
              <a:rPr lang="en-US" sz="2000" baseline="-25000"/>
              <a:t>23</a:t>
            </a:r>
            <a:r>
              <a:rPr lang="en-US" sz="2000"/>
              <a:t>  Z</a:t>
            </a:r>
            <a:r>
              <a:rPr lang="en-US" sz="2000" baseline="-25000"/>
              <a:t>24</a:t>
            </a:r>
            <a:r>
              <a:rPr lang="en-US" sz="2000"/>
              <a:t>  Z</a:t>
            </a:r>
            <a:r>
              <a:rPr lang="en-US" sz="2000" baseline="-25000"/>
              <a:t>25</a:t>
            </a:r>
            <a:r>
              <a:rPr lang="en-US" sz="2000"/>
              <a:t>... Z</a:t>
            </a:r>
            <a:r>
              <a:rPr lang="en-US" sz="2000" baseline="-25000"/>
              <a:t>2n</a:t>
            </a:r>
          </a:p>
          <a:p>
            <a:r>
              <a:rPr lang="en-US" sz="2000"/>
              <a:t>Z</a:t>
            </a:r>
            <a:r>
              <a:rPr lang="en-US" sz="2000" baseline="-25000"/>
              <a:t>31</a:t>
            </a:r>
            <a:r>
              <a:rPr lang="en-US" sz="2000"/>
              <a:t>  Z</a:t>
            </a:r>
            <a:r>
              <a:rPr lang="en-US" sz="2000" baseline="-25000"/>
              <a:t>32</a:t>
            </a:r>
            <a:r>
              <a:rPr lang="en-US" sz="2000"/>
              <a:t>  Z</a:t>
            </a:r>
            <a:r>
              <a:rPr lang="en-US" sz="2000" baseline="-25000"/>
              <a:t>33</a:t>
            </a:r>
            <a:r>
              <a:rPr lang="en-US" sz="2000"/>
              <a:t>  Z</a:t>
            </a:r>
            <a:r>
              <a:rPr lang="en-US" sz="2000" baseline="-25000"/>
              <a:t>34</a:t>
            </a:r>
            <a:r>
              <a:rPr lang="en-US" sz="2000"/>
              <a:t>  Z</a:t>
            </a:r>
            <a:r>
              <a:rPr lang="en-US" sz="2000" baseline="-25000"/>
              <a:t>35</a:t>
            </a:r>
            <a:r>
              <a:rPr lang="en-US" sz="2000"/>
              <a:t>... Z</a:t>
            </a:r>
            <a:r>
              <a:rPr lang="en-US" sz="2000" baseline="-25000"/>
              <a:t>3n</a:t>
            </a:r>
          </a:p>
          <a:p>
            <a:r>
              <a:rPr lang="en-US" sz="2000"/>
              <a:t>Z</a:t>
            </a:r>
            <a:r>
              <a:rPr lang="en-US" sz="2000" baseline="-25000"/>
              <a:t>41</a:t>
            </a:r>
            <a:r>
              <a:rPr lang="en-US" sz="2000"/>
              <a:t>  Z</a:t>
            </a:r>
            <a:r>
              <a:rPr lang="en-US" sz="2000" baseline="-25000"/>
              <a:t>42</a:t>
            </a:r>
            <a:r>
              <a:rPr lang="en-US" sz="2000"/>
              <a:t>  Z</a:t>
            </a:r>
            <a:r>
              <a:rPr lang="en-US" sz="2000" baseline="-25000"/>
              <a:t>43</a:t>
            </a:r>
            <a:r>
              <a:rPr lang="en-US" sz="2000"/>
              <a:t>  Z</a:t>
            </a:r>
            <a:r>
              <a:rPr lang="en-US" sz="2000" baseline="-25000"/>
              <a:t>44</a:t>
            </a:r>
            <a:r>
              <a:rPr lang="en-US" sz="2000"/>
              <a:t>  Z</a:t>
            </a:r>
            <a:r>
              <a:rPr lang="en-US" sz="2000" baseline="-25000"/>
              <a:t>45</a:t>
            </a:r>
            <a:r>
              <a:rPr lang="en-US" sz="2000"/>
              <a:t>... Z</a:t>
            </a:r>
            <a:r>
              <a:rPr lang="en-US" sz="2000" baseline="-25000"/>
              <a:t>4n</a:t>
            </a: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97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407905"/>
            <a:ext cx="90440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Deatils of the coordinate description should not be interesting for the ordinary user.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flap.Coordinate.data(data_shape=None, index=None, options=None)</a:t>
            </a:r>
          </a:p>
          <a:p>
            <a:r>
              <a:rPr lang="en-US">
                <a:latin typeface="+mn-lt"/>
              </a:rPr>
              <a:t>   returns the coordinate values and ranges</a:t>
            </a:r>
          </a:p>
          <a:p>
            <a:r>
              <a:rPr lang="en-US">
                <a:latin typeface="+mn-lt"/>
              </a:rPr>
              <a:t>data_shape: the shape of the data matrix (must be present)</a:t>
            </a:r>
          </a:p>
          <a:p>
            <a:r>
              <a:rPr lang="en-US">
                <a:latin typeface="+mj-lt"/>
              </a:rPr>
              <a:t>index: index of various elements describing elements in data</a:t>
            </a:r>
          </a:p>
          <a:p>
            <a:r>
              <a:rPr lang="en-US">
                <a:latin typeface="+mj-lt"/>
              </a:rPr>
              <a:t>	... (Ellipsis)</a:t>
            </a:r>
          </a:p>
          <a:p>
            <a:r>
              <a:rPr lang="en-US">
                <a:latin typeface="+mj-lt"/>
              </a:rPr>
              <a:t>              scalar  e.g. 2</a:t>
            </a:r>
          </a:p>
          <a:p>
            <a:r>
              <a:rPr lang="en-US">
                <a:latin typeface="+mj-lt"/>
              </a:rPr>
              <a:t>	list e.g. [1,3,4] </a:t>
            </a:r>
          </a:p>
          <a:p>
            <a:r>
              <a:rPr lang="en-US">
                <a:latin typeface="+mj-lt"/>
              </a:rPr>
              <a:t>	slice  (elements with fixed step)</a:t>
            </a:r>
          </a:p>
          <a:p>
            <a:r>
              <a:rPr lang="en-US">
                <a:latin typeface="+mj-lt"/>
              </a:rPr>
              <a:t>	range (single range or elements with fixed step)</a:t>
            </a:r>
          </a:p>
          <a:p>
            <a:r>
              <a:rPr lang="en-US">
                <a:latin typeface="+mj-lt"/>
              </a:rPr>
              <a:t>	numpy array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coord = flap.Coordinate(......)</a:t>
            </a:r>
          </a:p>
          <a:p>
            <a:r>
              <a:rPr lang="en-US">
                <a:latin typeface="Consolas" panose="020B0609020204030204" pitchFamily="49" charset="0"/>
              </a:rPr>
              <a:t>	c, cl, ch = c.data((10,1000), [0,...])</a:t>
            </a:r>
          </a:p>
          <a:p>
            <a:r>
              <a:rPr lang="en-US">
                <a:latin typeface="+mj-lt"/>
              </a:rPr>
              <a:t>	</a:t>
            </a:r>
            <a:r>
              <a:rPr lang="en-US">
                <a:latin typeface="Consolas" panose="020B0609020204030204" pitchFamily="49" charset="0"/>
              </a:rPr>
              <a:t>c, cl, ch = c.data((10,1000), [[1,3],range(2,100,2)])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same can be obtained from DataObject: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d = flap.DataObject(....)</a:t>
            </a:r>
          </a:p>
          <a:p>
            <a:r>
              <a:rPr lang="en-US">
                <a:latin typeface="+mj-lt"/>
              </a:rPr>
              <a:t>	</a:t>
            </a:r>
            <a:r>
              <a:rPr lang="en-US">
                <a:latin typeface="Consolas" panose="020B0609020204030204" pitchFamily="49" charset="0"/>
              </a:rPr>
              <a:t>c, cl, ch = d.coordinate(‘Time’, [0,...])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Using Coordinate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08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 and data dimensions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33">
            <a:extLst>
              <a:ext uri="{FF2B5EF4-FFF2-40B4-BE49-F238E27FC236}">
                <a16:creationId xmlns:a16="http://schemas.microsoft.com/office/drawing/2014/main" id="{DC5B7A3B-58D8-47E4-8A69-A7F9B7635682}"/>
              </a:ext>
            </a:extLst>
          </p:cNvPr>
          <p:cNvSpPr txBox="1"/>
          <p:nvPr/>
        </p:nvSpPr>
        <p:spPr>
          <a:xfrm>
            <a:off x="99951" y="658486"/>
            <a:ext cx="90440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coordinate.data() returns the coordinates for a subarray of data.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If index is not given the coordinates of all elements are returned</a:t>
            </a:r>
          </a:p>
          <a:p>
            <a:r>
              <a:rPr lang="en-US">
                <a:latin typeface="+mn-lt"/>
              </a:rPr>
              <a:t>Using options={‘Change only’: True}</a:t>
            </a:r>
          </a:p>
          <a:p>
            <a:r>
              <a:rPr lang="en-US">
                <a:latin typeface="+mn-lt"/>
              </a:rPr>
              <a:t>    returns only coordinates for the dimensions where it changes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E.g.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Assume data is 2D DataObject: (time,channel)</a:t>
            </a:r>
          </a:p>
          <a:p>
            <a:r>
              <a:rPr lang="en-US">
                <a:latin typeface="+mn-lt"/>
              </a:rPr>
              <a:t>Time coordinate is equidistant, changing along dimension 0</a:t>
            </a:r>
          </a:p>
          <a:p>
            <a:r>
              <a:rPr lang="en-US">
                <a:latin typeface="+mn-lt"/>
              </a:rPr>
              <a:t>channel is non-equidistant changing along dimension 1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data.coordinate(‘Time’,options={‘Change only’:True})</a:t>
            </a:r>
          </a:p>
          <a:p>
            <a:r>
              <a:rPr lang="en-US">
                <a:latin typeface="+mn-lt"/>
              </a:rPr>
              <a:t>    returns only the time coordinates (1D array)</a:t>
            </a:r>
          </a:p>
          <a:p>
            <a:r>
              <a:rPr lang="en-US">
                <a:latin typeface="+mn-lt"/>
              </a:rPr>
              <a:t>data.coordinate(‘Channel’,options={‘Change only’:True})</a:t>
            </a:r>
          </a:p>
          <a:p>
            <a:r>
              <a:rPr lang="en-US">
                <a:latin typeface="+mn-lt"/>
              </a:rPr>
              <a:t>    returns only the channel coordinates (1D array)</a:t>
            </a:r>
          </a:p>
          <a:p>
            <a:endParaRPr lang="en-US">
              <a:latin typeface="+mn-lt"/>
            </a:endParaRPr>
          </a:p>
          <a:p>
            <a:endParaRPr lang="en-US">
              <a:latin typeface="+mn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174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Stores DataObjects in global memory area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DataObject is identified by name, exp_id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Advantage is that in GUI/interactive operations data can be used by name without using data object.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 </a:t>
            </a: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FLAP storage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4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6">
            <a:extLst>
              <a:ext uri="{FF2B5EF4-FFF2-40B4-BE49-F238E27FC236}">
                <a16:creationId xmlns:a16="http://schemas.microsoft.com/office/drawing/2014/main" id="{E600E492-EB09-498E-9AE1-5E70576A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44" y="1690321"/>
            <a:ext cx="4210167" cy="1482587"/>
          </a:xfrm>
          <a:prstGeom prst="rect">
            <a:avLst/>
          </a:prstGeom>
        </p:spPr>
      </p:pic>
      <p:sp>
        <p:nvSpPr>
          <p:cNvPr id="6" name="Szövegdoboz 33">
            <a:extLst>
              <a:ext uri="{FF2B5EF4-FFF2-40B4-BE49-F238E27FC236}">
                <a16:creationId xmlns:a16="http://schemas.microsoft.com/office/drawing/2014/main" id="{0DDD3DA6-D71C-462E-9EE2-5F45DEA9D96F}"/>
              </a:ext>
            </a:extLst>
          </p:cNvPr>
          <p:cNvSpPr txBox="1"/>
          <p:nvPr/>
        </p:nvSpPr>
        <p:spPr>
          <a:xfrm>
            <a:off x="56617" y="562267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FLAP processing functions have an options dictionary</a:t>
            </a:r>
          </a:p>
          <a:p>
            <a:r>
              <a:rPr lang="en-US">
                <a:latin typeface="+mj-lt"/>
              </a:rPr>
              <a:t>Configuration is considered for setting defaults for options.</a:t>
            </a:r>
          </a:p>
          <a:p>
            <a:r>
              <a:rPr lang="en-US">
                <a:latin typeface="+mj-lt"/>
              </a:rPr>
              <a:t>3 level defaults:</a:t>
            </a:r>
          </a:p>
          <a:p>
            <a:endParaRPr lang="en-US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b="1">
                <a:latin typeface="+mj-lt"/>
              </a:rPr>
              <a:t>Function defaults:</a:t>
            </a:r>
            <a:r>
              <a:rPr lang="en-US">
                <a:latin typeface="+mj-lt"/>
              </a:rPr>
              <a:t> </a:t>
            </a:r>
          </a:p>
          <a:p>
            <a:r>
              <a:rPr lang="en-US">
                <a:latin typeface="+mj-lt"/>
              </a:rPr>
              <a:t>     Defined when function is written.</a:t>
            </a:r>
          </a:p>
          <a:p>
            <a:r>
              <a:rPr lang="en-US">
                <a:latin typeface="+mj-lt"/>
              </a:rPr>
              <a:t>     All possible options and their default values should </a:t>
            </a:r>
          </a:p>
          <a:p>
            <a:r>
              <a:rPr lang="en-US">
                <a:latin typeface="+mj-lt"/>
              </a:rPr>
              <a:t>     be listed in function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rgbClr val="3333FF"/>
                </a:solidFill>
                <a:latin typeface="+mj-lt"/>
              </a:rPr>
              <a:t>Section defaults:</a:t>
            </a:r>
          </a:p>
          <a:p>
            <a:r>
              <a:rPr lang="en-US">
                <a:latin typeface="+mj-lt"/>
              </a:rPr>
              <a:t>     A section in the configuration file may contain</a:t>
            </a:r>
          </a:p>
          <a:p>
            <a:r>
              <a:rPr lang="en-US">
                <a:latin typeface="+mj-lt"/>
              </a:rPr>
              <a:t>     options.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rgbClr val="FF0000"/>
                </a:solidFill>
                <a:latin typeface="+mj-lt"/>
              </a:rPr>
              <a:t>Module defaults:</a:t>
            </a:r>
          </a:p>
          <a:p>
            <a:r>
              <a:rPr lang="en-US">
                <a:latin typeface="+mj-lt"/>
              </a:rPr>
              <a:t>     A data source module section may contain defaults</a:t>
            </a:r>
          </a:p>
          <a:p>
            <a:r>
              <a:rPr lang="en-US">
                <a:latin typeface="+mj-lt"/>
              </a:rPr>
              <a:t>     for certain section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From config file values are converted to Python types: </a:t>
            </a:r>
          </a:p>
          <a:p>
            <a:r>
              <a:rPr lang="en-US" sz="1600">
                <a:latin typeface="+mj-lt"/>
              </a:rPr>
              <a:t>True (Yes) / False (No) </a:t>
            </a:r>
            <a:r>
              <a:rPr lang="en-US" sz="1600">
                <a:latin typeface="+mj-lt"/>
                <a:sym typeface="Wingdings" panose="05000000000000000000" pitchFamily="2" charset="2"/>
              </a:rPr>
              <a:t> bool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Numbers                        numbers (including complex)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[....]                                list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‘ccscx’ and anything else  string</a:t>
            </a:r>
            <a:endParaRPr lang="en-US" sz="1600">
              <a:latin typeface="+mj-lt"/>
            </a:endParaRPr>
          </a:p>
        </p:txBody>
      </p:sp>
      <p:cxnSp>
        <p:nvCxnSpPr>
          <p:cNvPr id="7" name="Egyenes összekötő 7">
            <a:extLst>
              <a:ext uri="{FF2B5EF4-FFF2-40B4-BE49-F238E27FC236}">
                <a16:creationId xmlns:a16="http://schemas.microsoft.com/office/drawing/2014/main" id="{5F99D7F9-220E-44C8-93D8-540C6663FAFC}"/>
              </a:ext>
            </a:extLst>
          </p:cNvPr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2">
            <a:extLst>
              <a:ext uri="{FF2B5EF4-FFF2-40B4-BE49-F238E27FC236}">
                <a16:creationId xmlns:a16="http://schemas.microsoft.com/office/drawing/2014/main" id="{92C7CBDA-446A-49EC-862C-0BA139E3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77" y="3270739"/>
            <a:ext cx="3500989" cy="1674934"/>
          </a:xfrm>
          <a:prstGeom prst="rect">
            <a:avLst/>
          </a:prstGeom>
        </p:spPr>
      </p:pic>
      <p:sp>
        <p:nvSpPr>
          <p:cNvPr id="10" name="Téglalap 4">
            <a:extLst>
              <a:ext uri="{FF2B5EF4-FFF2-40B4-BE49-F238E27FC236}">
                <a16:creationId xmlns:a16="http://schemas.microsoft.com/office/drawing/2014/main" id="{B12A84BD-C587-4FFA-BFFF-322C657C14F0}"/>
              </a:ext>
            </a:extLst>
          </p:cNvPr>
          <p:cNvSpPr/>
          <p:nvPr/>
        </p:nvSpPr>
        <p:spPr>
          <a:xfrm>
            <a:off x="5599677" y="3265902"/>
            <a:ext cx="1122042" cy="34334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8">
            <a:extLst>
              <a:ext uri="{FF2B5EF4-FFF2-40B4-BE49-F238E27FC236}">
                <a16:creationId xmlns:a16="http://schemas.microsoft.com/office/drawing/2014/main" id="{FA6548FB-D3B8-496F-830A-5200547319ED}"/>
              </a:ext>
            </a:extLst>
          </p:cNvPr>
          <p:cNvSpPr/>
          <p:nvPr/>
        </p:nvSpPr>
        <p:spPr>
          <a:xfrm>
            <a:off x="5630124" y="4752240"/>
            <a:ext cx="1619134" cy="24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zövegdoboz 33">
            <a:extLst>
              <a:ext uri="{FF2B5EF4-FFF2-40B4-BE49-F238E27FC236}">
                <a16:creationId xmlns:a16="http://schemas.microsoft.com/office/drawing/2014/main" id="{7A879CA1-688C-46BE-A32D-D781C58CBA0B}"/>
              </a:ext>
            </a:extLst>
          </p:cNvPr>
          <p:cNvSpPr txBox="1"/>
          <p:nvPr/>
        </p:nvSpPr>
        <p:spPr>
          <a:xfrm>
            <a:off x="56617" y="562267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Precedence:</a:t>
            </a:r>
          </a:p>
          <a:p>
            <a:r>
              <a:rPr lang="en-US"/>
              <a:t>   Function defaults &lt; Section defaults &lt; Module defaults &lt; input options</a:t>
            </a:r>
          </a:p>
          <a:p>
            <a:endParaRPr lang="en-US"/>
          </a:p>
          <a:p>
            <a:r>
              <a:rPr lang="en-US"/>
              <a:t>Options processing and defaults are implemented by single function call: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As all possible options are known at the function call they </a:t>
            </a:r>
            <a:r>
              <a:rPr lang="en-US" i="1">
                <a:latin typeface="+mj-lt"/>
              </a:rPr>
              <a:t>can be abbreaviated</a:t>
            </a:r>
          </a:p>
          <a:p>
            <a:r>
              <a:rPr lang="en-US">
                <a:latin typeface="+mj-lt"/>
              </a:rPr>
              <a:t>until it matches onoly one option name: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In the configuration file full names must be used.</a:t>
            </a:r>
            <a:endParaRPr lang="hu-HU">
              <a:latin typeface="+mj-lt"/>
            </a:endParaRPr>
          </a:p>
        </p:txBody>
      </p:sp>
      <p:cxnSp>
        <p:nvCxnSpPr>
          <p:cNvPr id="14" name="Egyenes összekötő 7">
            <a:extLst>
              <a:ext uri="{FF2B5EF4-FFF2-40B4-BE49-F238E27FC236}">
                <a16:creationId xmlns:a16="http://schemas.microsoft.com/office/drawing/2014/main" id="{BAB7A02B-6139-4611-8426-EB6FDCD7BE41}"/>
              </a:ext>
            </a:extLst>
          </p:cNvPr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5">
            <a:extLst>
              <a:ext uri="{FF2B5EF4-FFF2-40B4-BE49-F238E27FC236}">
                <a16:creationId xmlns:a16="http://schemas.microsoft.com/office/drawing/2014/main" id="{C3EC480F-9DF6-4D08-8A82-B2FBE18D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3" y="1818599"/>
            <a:ext cx="8216929" cy="174829"/>
          </a:xfrm>
          <a:prstGeom prst="rect">
            <a:avLst/>
          </a:prstGeom>
        </p:spPr>
      </p:pic>
      <p:pic>
        <p:nvPicPr>
          <p:cNvPr id="16" name="Kép 1">
            <a:extLst>
              <a:ext uri="{FF2B5EF4-FFF2-40B4-BE49-F238E27FC236}">
                <a16:creationId xmlns:a16="http://schemas.microsoft.com/office/drawing/2014/main" id="{047CB8D9-99C8-4E2E-BA0A-C29BCB92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3288582"/>
            <a:ext cx="8408554" cy="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Data can be read from various data sources.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Data source is implemented by a module and registered during import.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A data source module may provide two interfaces: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“data read” interface:</a:t>
            </a:r>
          </a:p>
          <a:p>
            <a:r>
              <a:rPr lang="en-US">
                <a:latin typeface="+mj-lt"/>
              </a:rPr>
              <a:t>Receives data names(s) to read and returns DataObject 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 sz="1600">
                <a:latin typeface="Consolas" panose="020B0609020204030204" pitchFamily="49" charset="0"/>
              </a:rPr>
              <a:t>get_data(exp_id=‘20181018.003’, data_name=‘ABES-3’)</a:t>
            </a:r>
          </a:p>
          <a:p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>
                <a:latin typeface="+mj-lt"/>
              </a:rPr>
              <a:t>data_name can be string or string array with extended wildcards:</a:t>
            </a:r>
          </a:p>
          <a:p>
            <a:r>
              <a:rPr lang="en-US">
                <a:latin typeface="+mj-lt"/>
              </a:rPr>
              <a:t>     E.g. ‘ABES-*’, ‘SM[1,2]02’, [‘ABES-3, ‘ABES-7’], ‘ABES-[9-23]’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flap.select_signals() </a:t>
            </a:r>
            <a:r>
              <a:rPr lang="en-US">
                <a:latin typeface="+mj-lt"/>
              </a:rPr>
              <a:t>is helper function to process data_name and select from given data list.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“add coordinate” interface:</a:t>
            </a:r>
          </a:p>
          <a:p>
            <a:r>
              <a:rPr lang="en-US">
                <a:latin typeface="+mj-lt"/>
              </a:rPr>
              <a:t>Adds new coordinate values to existing DataObject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 sz="1600">
                <a:latin typeface="Consolas" panose="020B0609020204030204" pitchFamily="49" charset="0"/>
              </a:rPr>
              <a:t>	</a:t>
            </a:r>
            <a:r>
              <a:rPr lang="hu-HU" sz="1600">
                <a:latin typeface="Consolas" panose="020B0609020204030204" pitchFamily="49" charset="0"/>
              </a:rPr>
              <a:t>add_coordinate(d,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hu-HU" sz="1600">
                <a:latin typeface="Consolas" panose="020B0609020204030204" pitchFamily="49" charset="0"/>
              </a:rPr>
              <a:t>coordinates=</a:t>
            </a:r>
            <a:r>
              <a:rPr lang="en-US" sz="1600">
                <a:latin typeface="Consolas" panose="020B0609020204030204" pitchFamily="49" charset="0"/>
              </a:rPr>
              <a:t>[‘Device x’, ‘Device y’, ‘Device z’</a:t>
            </a:r>
            <a:r>
              <a:rPr lang="hu-HU" sz="1600">
                <a:latin typeface="Consolas" panose="020B0609020204030204" pitchFamily="49" charset="0"/>
              </a:rPr>
              <a:t>,</a:t>
            </a:r>
            <a:r>
              <a:rPr lang="en-US" sz="1600">
                <a:latin typeface="Consolas" panose="020B0609020204030204" pitchFamily="49" charset="0"/>
              </a:rPr>
              <a:t>])</a:t>
            </a:r>
            <a:endParaRPr lang="hu-HU" sz="1600">
              <a:latin typeface="Consolas" panose="020B0609020204030204" pitchFamily="49" charset="0"/>
            </a:endParaRPr>
          </a:p>
          <a:p>
            <a:r>
              <a:rPr lang="hu-HU">
                <a:latin typeface="+mj-lt"/>
              </a:rPr>
              <a:t> </a:t>
            </a:r>
            <a:r>
              <a:rPr lang="en-US">
                <a:latin typeface="+mj-lt"/>
              </a:rPr>
              <a:t>Adds spatial calibration to the data.</a:t>
            </a:r>
            <a:r>
              <a:rPr lang="hu-HU">
                <a:latin typeface="+mj-lt"/>
              </a:rPr>
              <a:t>                  </a:t>
            </a:r>
          </a:p>
        </p:txBody>
      </p:sp>
      <p:sp>
        <p:nvSpPr>
          <p:cNvPr id="13" name="Téglalap 4"/>
          <p:cNvSpPr/>
          <p:nvPr/>
        </p:nvSpPr>
        <p:spPr bwMode="auto">
          <a:xfrm>
            <a:off x="1638310" y="59543"/>
            <a:ext cx="6178051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 and coordinate read in data source modules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0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The data source module implements the 2 functions (get_data, add_coordinate)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import flap</a:t>
            </a: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testdata_get_data</a:t>
            </a:r>
            <a:r>
              <a:rPr lang="en-US" sz="1600">
                <a:latin typeface="Consolas" panose="020B0609020204030204" pitchFamily="49" charset="0"/>
              </a:rPr>
              <a:t>(exp_id=None, data_name='*', no_data=False,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options=None, coordinates=None):</a:t>
            </a:r>
          </a:p>
          <a:p>
            <a:r>
              <a:rPr lang="en-US" i="1">
                <a:latin typeface="+mj-lt"/>
              </a:rPr>
              <a:t>.... function body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add_coordinate</a:t>
            </a:r>
            <a:r>
              <a:rPr lang="en-US" sz="1600">
                <a:latin typeface="Consolas" panose="020B0609020204030204" pitchFamily="49" charset="0"/>
              </a:rPr>
              <a:t>(data_object, coordinates=None, exp_id=None, options=None):</a:t>
            </a:r>
            <a:endParaRPr lang="en-US">
              <a:latin typeface="+mj-lt"/>
            </a:endParaRPr>
          </a:p>
          <a:p>
            <a:r>
              <a:rPr lang="en-US" i="1">
                <a:latin typeface="+mj-lt"/>
              </a:rPr>
              <a:t>....function body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module registers these services calling a flap function:</a:t>
            </a:r>
          </a:p>
          <a:p>
            <a:endParaRPr lang="en-US">
              <a:latin typeface="+mj-lt"/>
            </a:endParaRPr>
          </a:p>
          <a:p>
            <a:r>
              <a:rPr lang="hu-HU" sz="1600">
                <a:latin typeface="Consolas" panose="020B0609020204030204" pitchFamily="49" charset="0"/>
              </a:rPr>
              <a:t>flap.register_data_source('TESTDATA', get_data_func=testdata_get_data,               </a:t>
            </a:r>
          </a:p>
          <a:p>
            <a:r>
              <a:rPr lang="hu-HU" sz="1600">
                <a:latin typeface="Consolas" panose="020B0609020204030204" pitchFamily="49" charset="0"/>
              </a:rPr>
              <a:t>                          add_coord_func=add_coordinate)</a:t>
            </a:r>
            <a:endParaRPr lang="en-US" sz="160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i="1">
                <a:latin typeface="+mj-lt"/>
              </a:rPr>
              <a:t>(This example registers data source ‘TESTDATA’.)</a:t>
            </a:r>
            <a:endParaRPr lang="hu-HU" i="1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 source implementation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614524"/>
            <a:ext cx="90440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Programming language is Python 3.7.x</a:t>
            </a:r>
          </a:p>
          <a:p>
            <a:r>
              <a:rPr lang="en-US">
                <a:latin typeface="+mj-lt"/>
              </a:rPr>
              <a:t>Most important packages:</a:t>
            </a:r>
          </a:p>
          <a:p>
            <a:r>
              <a:rPr lang="en-US">
                <a:latin typeface="+mj-lt"/>
              </a:rPr>
              <a:t>        - numpy (Array processing, math)</a:t>
            </a:r>
          </a:p>
          <a:p>
            <a:r>
              <a:rPr lang="en-US">
                <a:latin typeface="+mj-lt"/>
              </a:rPr>
              <a:t>        - matplotlib (Graphics)</a:t>
            </a:r>
          </a:p>
          <a:p>
            <a:r>
              <a:rPr lang="en-US">
                <a:latin typeface="+mj-lt"/>
              </a:rPr>
              <a:t>        - scipy</a:t>
            </a:r>
          </a:p>
          <a:p>
            <a:r>
              <a:rPr lang="en-US">
                <a:latin typeface="+mj-lt"/>
              </a:rPr>
              <a:t>         ...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Environment is contained in Anaconda.</a:t>
            </a:r>
          </a:p>
          <a:p>
            <a:r>
              <a:rPr lang="en-US">
                <a:latin typeface="+mj-lt"/>
              </a:rPr>
              <a:t>Use the docs/conda_setup.yml file to set up the environment before use.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Flap is maintained in GIT archive:</a:t>
            </a:r>
          </a:p>
          <a:p>
            <a:pPr lvl="2"/>
            <a:r>
              <a:rPr lang="en-US">
                <a:hlinkClick r:id="rId3"/>
              </a:rPr>
              <a:t>https://github.com/fusion-flap/flap</a:t>
            </a:r>
            <a:endParaRPr lang="en-US"/>
          </a:p>
          <a:p>
            <a:pPr lvl="2"/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last working version is the MASTER</a:t>
            </a:r>
          </a:p>
          <a:p>
            <a:r>
              <a:rPr lang="en-US">
                <a:latin typeface="+mj-lt"/>
              </a:rPr>
              <a:t>	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Environment, archive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2">
            <a:extLst>
              <a:ext uri="{FF2B5EF4-FFF2-40B4-BE49-F238E27FC236}">
                <a16:creationId xmlns:a16="http://schemas.microsoft.com/office/drawing/2014/main" id="{5C1E6D0B-0FC7-4FFE-BB19-6FD2B345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07" y="3125665"/>
            <a:ext cx="4140891" cy="34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import flap           </a:t>
            </a:r>
            <a:r>
              <a:rPr lang="en-US" sz="1600" i="1">
                <a:latin typeface="+mn-lt"/>
              </a:rPr>
              <a:t>(General FLAP definitions, initialize storage)</a:t>
            </a:r>
          </a:p>
          <a:p>
            <a:r>
              <a:rPr lang="en-US" sz="1600">
                <a:latin typeface="Consolas" panose="020B0609020204030204" pitchFamily="49" charset="0"/>
              </a:rPr>
              <a:t>import flap.testdata  </a:t>
            </a:r>
            <a:r>
              <a:rPr lang="en-US" sz="1600" i="1">
                <a:latin typeface="+mn-lt"/>
              </a:rPr>
              <a:t>(Imports TESTDATA source)</a:t>
            </a:r>
          </a:p>
          <a:p>
            <a:r>
              <a:rPr lang="en-US" sz="1600">
                <a:latin typeface="Consolas" panose="020B0609020204030204" pitchFamily="49" charset="0"/>
              </a:rPr>
              <a:t>flap.testdata.register() (Registers the data source for FLAP)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d=flap.get_data('TESTDATA',name=[‘TEST-1-1’,’TEST-1-2’],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options={'Scaling':'Volt'},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object_name='TD',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coordinates={'Time':[0.3,0.4]})</a:t>
            </a:r>
          </a:p>
          <a:p>
            <a:r>
              <a:rPr lang="en-US" sz="1600" i="1"/>
              <a:t>Reads all TEST-1-1 and TEST-1-2 channels from the TESTDATA source in time range 0.3-0.4 s. Scales data to Volts and returns a DataObject. Also stores the DataObject under name TD in FLAP storage. d.data is 2D array [2, N</a:t>
            </a:r>
            <a:r>
              <a:rPr lang="en-US" sz="1600" i="1" baseline="-25000"/>
              <a:t>time</a:t>
            </a:r>
            <a:r>
              <a:rPr lang="en-US" sz="1600" i="1"/>
              <a:t>]</a:t>
            </a:r>
          </a:p>
          <a:p>
            <a:r>
              <a:rPr lang="en-US" sz="1600" i="1"/>
              <a:t>d has coordinates: Sample, Time, Row, Column, Signal name</a:t>
            </a:r>
          </a:p>
          <a:p>
            <a:endParaRPr lang="en-US" sz="1600" i="1"/>
          </a:p>
          <a:p>
            <a:r>
              <a:rPr lang="en-US" sz="1600" i="1"/>
              <a:t>To plot the data vs time for the first channel:</a:t>
            </a:r>
          </a:p>
          <a:p>
            <a:r>
              <a:rPr lang="en-US" sz="1600">
                <a:latin typeface="Consolas" panose="020B0609020204030204" pitchFamily="49" charset="0"/>
              </a:rPr>
              <a:t>plt.plot(d.coordinate(‘Time’,[0,...]), d.data[0,:]))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endParaRPr lang="en-US" sz="1600" i="1"/>
          </a:p>
          <a:p>
            <a:endParaRPr lang="en-US" sz="1600" i="1"/>
          </a:p>
          <a:p>
            <a:endParaRPr lang="en-US" sz="1600" i="1"/>
          </a:p>
          <a:p>
            <a:endParaRPr lang="en-US" sz="1600" i="1"/>
          </a:p>
          <a:p>
            <a:endParaRPr lang="hu-HU" sz="1600" i="1">
              <a:latin typeface="Consolas" panose="020B0609020204030204" pitchFamily="49" charset="0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Reading data in the user program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Example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1" y="1870196"/>
            <a:ext cx="5133949" cy="1334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638148"/>
            <a:ext cx="9073394" cy="163284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574959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TESTDATA source provides sinus signals on 15x10 spatial matrix with</a:t>
            </a:r>
          </a:p>
          <a:p>
            <a:r>
              <a:rPr lang="en-US">
                <a:latin typeface="+mj-lt"/>
              </a:rPr>
              <a:t>1 MHz time resolution. Signal names are TEST-&lt;column&gt;-&lt;row&gt;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Reading all data:</a:t>
            </a:r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6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Simple 1D plotting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4959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 </a:t>
            </a:r>
            <a:r>
              <a:rPr lang="en-US">
                <a:latin typeface="Consolas" panose="020B0609020204030204" pitchFamily="49" charset="0"/>
              </a:rPr>
              <a:t>d.plot(axes=None, slicing=None, options=None, plot_type=None):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creates plots of the data.</a:t>
            </a:r>
          </a:p>
          <a:p>
            <a:r>
              <a:rPr lang="en-US">
                <a:latin typeface="+mj-lt"/>
              </a:rPr>
              <a:t>plot_type has a default, depending on data dimensions:  </a:t>
            </a:r>
          </a:p>
          <a:p>
            <a:r>
              <a:rPr lang="en-US">
                <a:latin typeface="+mj-lt"/>
              </a:rPr>
              <a:t>xy, scatter, multi_xy, image, contour, anim–image, anim-contour 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 defines the plot axes: list of coordinate names or ‘Data’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6" y="2593022"/>
            <a:ext cx="4140305" cy="11700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" y="3840300"/>
            <a:ext cx="2754923" cy="27378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796" y="3220117"/>
            <a:ext cx="3405554" cy="49416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489" y="3763108"/>
            <a:ext cx="2779987" cy="27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axes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For each plot axes can be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coordinate in DataObject: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Data in DataObject: string: ‘__Data__’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Constant: any contant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Data in another data object: DataObject</a:t>
            </a:r>
          </a:p>
          <a:p>
            <a:r>
              <a:rPr lang="en-US">
                <a:latin typeface="+mj-lt"/>
              </a:rPr>
              <a:t>     </a:t>
            </a:r>
            <a:r>
              <a:rPr lang="en-US">
                <a:latin typeface="+mj-lt"/>
                <a:sym typeface="Wingdings" panose="05000000000000000000" pitchFamily="2" charset="2"/>
              </a:rPr>
              <a:t> Enables plotting data as a function of another data (to be tested in detail)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</a:rPr>
              <a:t>Eamples:</a:t>
            </a:r>
          </a:p>
          <a:p>
            <a:r>
              <a:rPr lang="en-US">
                <a:latin typeface="+mj-lt"/>
              </a:rPr>
              <a:t>axes=[‘Time’]     or    axes=[‘Time’,’__Data__’]</a:t>
            </a:r>
          </a:p>
          <a:p>
            <a:r>
              <a:rPr lang="en-US">
                <a:latin typeface="+mj-lt"/>
              </a:rPr>
              <a:t>x: time coordinate, y: data (default)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axes=[‘__Data__’,3]</a:t>
            </a:r>
          </a:p>
          <a:p>
            <a:r>
              <a:rPr lang="en-US">
                <a:latin typeface="+mj-lt"/>
              </a:rPr>
              <a:t>x: data,  y: constant 3 (see e.g plotting of selected intervals)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axes=[d1,’__Data__’]</a:t>
            </a:r>
          </a:p>
          <a:p>
            <a:r>
              <a:rPr lang="en-US">
                <a:latin typeface="+mj-lt"/>
              </a:rPr>
              <a:t>x: data of d1 DataObject   y: data of own DataObject</a:t>
            </a:r>
          </a:p>
        </p:txBody>
      </p:sp>
    </p:spTree>
    <p:extLst>
      <p:ext uri="{BB962C8B-B14F-4D97-AF65-F5344CB8AC3E}">
        <p14:creationId xmlns:p14="http://schemas.microsoft.com/office/powerpoint/2010/main" val="393661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 acceleration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9355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When a lot of data points are present plot takes a lot of time. By default FLAP plot uses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plot acceleration: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plots maximum 4000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If more points are available divides into boxes and plots mean, minimum, maximum, mean. </a:t>
            </a:r>
          </a:p>
          <a:p>
            <a:r>
              <a:rPr lang="en-US">
                <a:latin typeface="+mj-lt"/>
              </a:rPr>
              <a:t>This is fast but still plots sharp pulses.</a:t>
            </a:r>
          </a:p>
          <a:p>
            <a:r>
              <a:rPr lang="en-US">
                <a:latin typeface="+mj-lt"/>
              </a:rPr>
              <a:t>When magnified with matplotlib magnifier trick becomes visible: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4" y="2677775"/>
            <a:ext cx="3858358" cy="383439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4621975" y="3025310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To plot all points add: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option={‘All_points’: True}</a:t>
            </a:r>
          </a:p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97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Image plot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733463"/>
            <a:ext cx="873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plot: ‘image’</a:t>
            </a:r>
          </a:p>
          <a:p>
            <a:r>
              <a:rPr lang="en-US">
                <a:latin typeface="+mj-lt"/>
              </a:rPr>
              <a:t>Image representation of 2D data in coordinate (like otv in FLIPP)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colorscale, range can be set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8" y="1716616"/>
            <a:ext cx="6057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plot ID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Plot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Matplotlib subplot concept can be used to create multiple plots in figure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FLAP plot is an object with potentially multiple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Each FLAP plot has a PlotID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PlotID can be used to access/modify/overplot any existing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Plot function/method returns PlotID which stores: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Axes and location (figure.sublot)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Link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Prevents overplotting data with different coordinate/units (option Force to overplot)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Can overplot multi-plot data (e.g. complex signals)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Gives potential to refresh plot (e.g. when not all data are plot for speed, not implemented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Can potentially save source of data, plotting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All subplots can be reached by PlotID.plt_axis_list[] </a:t>
            </a:r>
            <a:r>
              <a:rPr lang="en-US">
                <a:latin typeface="+mj-lt"/>
                <a:sym typeface="Wingdings" panose="05000000000000000000" pitchFamily="2" charset="2"/>
              </a:rPr>
              <a:t> Matplotlib axes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Default plotID is always last plot</a:t>
            </a:r>
          </a:p>
          <a:p>
            <a:r>
              <a:rPr lang="en-US">
                <a:latin typeface="+mj-lt"/>
              </a:rPr>
              <a:t>Default can be set with flap.set_plot()</a:t>
            </a:r>
          </a:p>
        </p:txBody>
      </p:sp>
    </p:spTree>
    <p:extLst>
      <p:ext uri="{BB962C8B-B14F-4D97-AF65-F5344CB8AC3E}">
        <p14:creationId xmlns:p14="http://schemas.microsoft.com/office/powerpoint/2010/main" val="18202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" y="546101"/>
            <a:ext cx="4950615" cy="32681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9" y="3903134"/>
            <a:ext cx="4495846" cy="26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42" y="2946400"/>
            <a:ext cx="4361695" cy="340254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0" y="60222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‘</a:t>
            </a:r>
            <a:r>
              <a:rPr lang="en-US">
                <a:latin typeface="+mj-lt"/>
              </a:rPr>
              <a:t>xy’ plot of complex signal results in two axes: real-imag or amp-phase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Automatic recognition of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Horizontal axis is coupled for two axes: magnification works together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0" y="5132389"/>
            <a:ext cx="3751263" cy="6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multi xy plot of complex data: amplitude and phase in one figure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1104901"/>
            <a:ext cx="7069736" cy="140546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96" y="2900112"/>
            <a:ext cx="5189538" cy="36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6281" y="878293"/>
            <a:ext cx="904404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Python is organized into modules. </a:t>
            </a:r>
          </a:p>
          <a:p>
            <a:r>
              <a:rPr lang="en-US">
                <a:latin typeface="+mj-lt"/>
              </a:rPr>
              <a:t>Modules must be imported (run) before use: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	import numpy as np</a:t>
            </a:r>
          </a:p>
          <a:p>
            <a:r>
              <a:rPr lang="en-US" sz="1600">
                <a:latin typeface="Consolas" panose="020B0609020204030204" pitchFamily="49" charset="0"/>
              </a:rPr>
              <a:t>	....</a:t>
            </a:r>
          </a:p>
          <a:p>
            <a:r>
              <a:rPr lang="en-US" sz="1600">
                <a:latin typeface="Consolas" panose="020B0609020204030204" pitchFamily="49" charset="0"/>
              </a:rPr>
              <a:t>	a = np.zeros(100)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Modules can be: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  </a:t>
            </a:r>
            <a:r>
              <a:rPr lang="en-US">
                <a:latin typeface="+mj-lt"/>
              </a:rPr>
              <a:t>- A single python file somewhere on PYTHONPATH</a:t>
            </a:r>
          </a:p>
          <a:p>
            <a:r>
              <a:rPr lang="en-US">
                <a:latin typeface="+mj-lt"/>
              </a:rPr>
              <a:t>   - A directory with programs, subdirectories, ...</a:t>
            </a:r>
          </a:p>
          <a:p>
            <a:r>
              <a:rPr lang="en-US">
                <a:latin typeface="+mj-lt"/>
              </a:rPr>
              <a:t>      __init__.py file in directory is run when module is imported,</a:t>
            </a:r>
          </a:p>
          <a:p>
            <a:r>
              <a:rPr lang="en-US">
                <a:latin typeface="+mj-lt"/>
              </a:rPr>
              <a:t>                         it imports all elements of the module and can do other things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Modules define classes and functions.</a:t>
            </a:r>
          </a:p>
          <a:p>
            <a:r>
              <a:rPr lang="en-US">
                <a:latin typeface="+mj-lt"/>
              </a:rPr>
              <a:t>  classes define objects with data and methods (functions)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FF0000"/>
                </a:solidFill>
                <a:latin typeface="+mj-lt"/>
              </a:rPr>
              <a:t>FLAP has one core module and multiple modules for various data sources.</a:t>
            </a:r>
          </a:p>
          <a:p>
            <a:r>
              <a:rPr lang="en-US">
                <a:latin typeface="+mj-lt"/>
              </a:rPr>
              <a:t>    Data source modules are not part of the core flap package, except testdata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Python modules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1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flap_fusion</a:t>
            </a:r>
          </a:p>
          <a:p>
            <a:r>
              <a:rPr lang="en-US">
                <a:latin typeface="+mj-lt"/>
              </a:rPr>
              <a:t>  </a:t>
            </a:r>
            <a:r>
              <a:rPr lang="en-US">
                <a:solidFill>
                  <a:srgbClr val="3333FF"/>
                </a:solidFill>
                <a:latin typeface="+mj-lt"/>
              </a:rPr>
              <a:t>|</a:t>
            </a:r>
            <a:r>
              <a:rPr lang="en-US">
                <a:latin typeface="+mj-lt"/>
              </a:rPr>
              <a:t> </a:t>
            </a:r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 +---docs</a:t>
            </a:r>
          </a:p>
          <a:p>
            <a:r>
              <a:rPr lang="en-US">
                <a:latin typeface="+mj-lt"/>
              </a:rPr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Style guide: Styleguide.pdf</a:t>
            </a:r>
            <a:endParaRPr lang="en-US">
              <a:solidFill>
                <a:srgbClr val="3333FF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Conda setup: conda_setup.yml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          </a:t>
            </a:r>
            <a:r>
              <a:rPr lang="en-US"/>
              <a:t>Install guide: FLAP_install_guide.pdf</a:t>
            </a: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User’s guide: FLAP_V1.11_Users_Guide_vxxx.pdf</a:t>
            </a: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Presentations</a:t>
            </a:r>
          </a:p>
          <a:p>
            <a:r>
              <a:rPr lang="en-US">
                <a:solidFill>
                  <a:srgbClr val="3333FF"/>
                </a:solidFill>
              </a:rPr>
              <a:t>  +---flap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flap core program files: 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     core.py, data_object.py, coordinate.py, tools.py, config.py, ...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test data source: testdata.py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sample config file: flap_defaults_sample.cfg</a:t>
            </a:r>
          </a:p>
          <a:p>
            <a:r>
              <a:rPr lang="en-US">
                <a:solidFill>
                  <a:srgbClr val="3333FF"/>
                </a:solidFill>
              </a:rPr>
              <a:t>  +---tests</a:t>
            </a: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</a:rPr>
              <a:t>          </a:t>
            </a:r>
            <a:r>
              <a:rPr lang="en-US"/>
              <a:t>Test/sample programs: flap_tests.py</a:t>
            </a:r>
          </a:p>
          <a:p>
            <a:r>
              <a:rPr lang="en-US"/>
              <a:t>          Configuration file for test programs: flap_tests.cfg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Modules: </a:t>
            </a:r>
          </a:p>
          <a:p>
            <a:r>
              <a:rPr lang="en-US">
                <a:latin typeface="+mj-lt"/>
              </a:rPr>
              <a:t>flap_apdcam, flap_mdsplus, flap_mdsplus_nstx, flap_nstx, flap_mdsplus_w7x, flap_w7x_abes, flap_w7x_camera,flap_w7x_webapi</a:t>
            </a:r>
          </a:p>
          <a:p>
            <a:r>
              <a:rPr lang="en-US">
                <a:latin typeface="+mj-lt"/>
              </a:rPr>
              <a:t> 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Project organisation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Module intergration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33">
            <a:extLst>
              <a:ext uri="{FF2B5EF4-FFF2-40B4-BE49-F238E27FC236}">
                <a16:creationId xmlns:a16="http://schemas.microsoft.com/office/drawing/2014/main" id="{0F777FB9-22DF-404F-853F-76EFA2FBE877}"/>
              </a:ext>
            </a:extLst>
          </p:cNvPr>
          <p:cNvSpPr txBox="1"/>
          <p:nvPr/>
        </p:nvSpPr>
        <p:spPr>
          <a:xfrm>
            <a:off x="167054" y="891482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Data source module import and registration separated. 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Reason is to be able to use the functions in the module in other modules.</a:t>
            </a:r>
            <a:endParaRPr lang="hu-HU">
              <a:latin typeface="+mj-lt"/>
            </a:endParaRPr>
          </a:p>
        </p:txBody>
      </p:sp>
      <p:pic>
        <p:nvPicPr>
          <p:cNvPr id="6" name="Kép 1">
            <a:extLst>
              <a:ext uri="{FF2B5EF4-FFF2-40B4-BE49-F238E27FC236}">
                <a16:creationId xmlns:a16="http://schemas.microsoft.com/office/drawing/2014/main" id="{8EAE8D34-CFBA-489B-B760-E940CEBC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6" y="2032357"/>
            <a:ext cx="3466367" cy="2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See st</a:t>
            </a:r>
            <a:r>
              <a:rPr lang="hu-HU">
                <a:latin typeface="+mj-lt"/>
              </a:rPr>
              <a:t>yle guide.</a:t>
            </a:r>
          </a:p>
          <a:p>
            <a:endParaRPr lang="hu-HU">
              <a:latin typeface="+mj-lt"/>
            </a:endParaRPr>
          </a:p>
          <a:p>
            <a:r>
              <a:rPr lang="hu-HU">
                <a:latin typeface="+mj-lt"/>
              </a:rPr>
              <a:t>Basics</a:t>
            </a:r>
            <a:r>
              <a:rPr lang="en-US">
                <a:latin typeface="+mj-lt"/>
              </a:rPr>
              <a:t>:</a:t>
            </a:r>
          </a:p>
          <a:p>
            <a:r>
              <a:rPr lang="en-US">
                <a:latin typeface="+mj-lt"/>
              </a:rPr>
              <a:t>  </a:t>
            </a:r>
          </a:p>
          <a:p>
            <a:r>
              <a:rPr lang="en-US">
                <a:latin typeface="+mj-lt"/>
              </a:rPr>
              <a:t>  Class names in CamelCase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  data, functions are small letters and underscore:</a:t>
            </a:r>
          </a:p>
          <a:p>
            <a:r>
              <a:rPr lang="en-US">
                <a:latin typeface="+mj-lt"/>
              </a:rPr>
              <a:t>     this_is_a_function()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Programming style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Documentation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8">
            <a:extLst>
              <a:ext uri="{FF2B5EF4-FFF2-40B4-BE49-F238E27FC236}">
                <a16:creationId xmlns:a16="http://schemas.microsoft.com/office/drawing/2014/main" id="{778A24B8-53F5-4BDE-939E-418F34CCF176}"/>
              </a:ext>
            </a:extLst>
          </p:cNvPr>
          <p:cNvSpPr txBox="1"/>
          <p:nvPr/>
        </p:nvSpPr>
        <p:spPr>
          <a:xfrm>
            <a:off x="109905" y="623317"/>
            <a:ext cx="4374172" cy="466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Only few line descriptions on functions </a:t>
            </a:r>
            <a:r>
              <a:rPr lang="en-US">
                <a:latin typeface="+mj-lt"/>
                <a:sym typeface="Wingdings" panose="05000000000000000000" pitchFamily="2" charset="2"/>
              </a:rPr>
              <a:t> use code and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Section on how to write and use a data module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  <a:sym typeface="Wingdings" panose="05000000000000000000" pitchFamily="2" charset="2"/>
              </a:rPr>
              <a:t>An extensivev set of test/example programs: flap_tests.py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  <a:sym typeface="Wingdings" panose="05000000000000000000" pitchFamily="2" charset="2"/>
              </a:rPr>
              <a:t>Some test functions for modules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612D-78BB-43BF-AE84-9BA737BF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86" y="580292"/>
            <a:ext cx="2833262" cy="5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6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All data (experimental, calculated, modeling) are stored in DataObjects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latin typeface="+mj-lt"/>
              </a:rPr>
              <a:t>All inputs have defaults, empty object is created as </a:t>
            </a:r>
            <a:r>
              <a:rPr lang="en-US"/>
              <a:t>d = flap.DataObject()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fields: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data:  </a:t>
            </a:r>
            <a:r>
              <a:rPr lang="en-US">
                <a:latin typeface="+mj-lt"/>
              </a:rPr>
              <a:t>n-dimensional numpy array: integer, float, complex, ...</a:t>
            </a:r>
          </a:p>
          <a:p>
            <a:r>
              <a:rPr lang="en-US">
                <a:latin typeface="+mj-lt"/>
              </a:rPr>
              <a:t>data_shape: Data array shape (used if no data is present)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error:</a:t>
            </a:r>
            <a:r>
              <a:rPr lang="en-US">
                <a:latin typeface="+mj-lt"/>
              </a:rPr>
              <a:t> Optional error values: symmetric (1 array)  asymmetric (list of two arrays)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title: </a:t>
            </a:r>
            <a:r>
              <a:rPr lang="en-US">
                <a:latin typeface="+mj-lt"/>
              </a:rPr>
              <a:t>String (e.g. ‘ABES-13’) 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unit: </a:t>
            </a:r>
            <a:r>
              <a:rPr lang="en-US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                      name:  String (e.g. ‘Signal’)</a:t>
            </a:r>
          </a:p>
          <a:p>
            <a:r>
              <a:rPr lang="en-US">
                <a:latin typeface="+mj-lt"/>
              </a:rPr>
              <a:t>                       unit: String (e.g. ‘Volt’)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exp_id:</a:t>
            </a:r>
            <a:r>
              <a:rPr lang="en-US">
                <a:latin typeface="+mj-lt"/>
              </a:rPr>
              <a:t> Some kind of experiment ID (shot number, project no..)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>
                <a:latin typeface="+mj-lt"/>
              </a:rPr>
              <a:t> String (e.g. ‘W7X_ABES’)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info: </a:t>
            </a:r>
            <a:r>
              <a:rPr lang="en-US">
                <a:latin typeface="+mj-lt"/>
              </a:rPr>
              <a:t>Any other information (Depending on data_source)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coordinates: </a:t>
            </a:r>
            <a:r>
              <a:rPr lang="en-US">
                <a:latin typeface="+mj-lt"/>
              </a:rPr>
              <a:t>List of flap.Coordinate() objects</a:t>
            </a:r>
          </a:p>
          <a:p>
            <a:r>
              <a:rPr lang="en-US">
                <a:latin typeface="+mj-lt"/>
              </a:rPr>
              <a:t>                    </a:t>
            </a:r>
            <a:r>
              <a:rPr lang="en-US"/>
              <a:t>Arbitrary number of coordinate values can be assigned to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history: Idea is to record data origin (data read parameters) and add description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of all processing steps with standard FLAP operations (not implemented):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should be possible to regenerate data from data object</a:t>
            </a:r>
            <a:endParaRPr lang="en-US"/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DataObject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1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Coordinates assign additional data to </a:t>
            </a:r>
            <a:r>
              <a:rPr lang="en-US" i="1">
                <a:solidFill>
                  <a:srgbClr val="3333FF"/>
                </a:solidFill>
                <a:latin typeface="+mj-lt"/>
              </a:rPr>
              <a:t>all</a:t>
            </a:r>
            <a:r>
              <a:rPr lang="en-US">
                <a:solidFill>
                  <a:srgbClr val="3333FF"/>
                </a:solidFill>
                <a:latin typeface="+mj-lt"/>
              </a:rPr>
              <a:t> data points.</a:t>
            </a:r>
          </a:p>
          <a:p>
            <a:r>
              <a:rPr lang="en-US">
                <a:latin typeface="+mj-lt"/>
              </a:rPr>
              <a:t>Arbitrary number of coordinatates can be added to DataObject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Varies only along some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May change systematically   e.g Time: equidistant  </a:t>
            </a:r>
            <a:r>
              <a:rPr lang="en-US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Time:</a:t>
            </a:r>
            <a:r>
              <a:rPr lang="en-US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Flux R:</a:t>
            </a:r>
            <a:r>
              <a:rPr lang="en-US">
                <a:latin typeface="+mj-lt"/>
              </a:rPr>
              <a:t> Effective radius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08758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17952</TotalTime>
  <Words>3042</Words>
  <Application>Microsoft Office PowerPoint</Application>
  <PresentationFormat>On-screen Show (4:3)</PresentationFormat>
  <Paragraphs>459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Alapértelmezett terv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Zoletnik Sándor</cp:lastModifiedBy>
  <cp:revision>1291</cp:revision>
  <cp:lastPrinted>2018-04-14T17:30:30Z</cp:lastPrinted>
  <dcterms:created xsi:type="dcterms:W3CDTF">2008-03-24T20:46:29Z</dcterms:created>
  <dcterms:modified xsi:type="dcterms:W3CDTF">2022-03-28T19:51:04Z</dcterms:modified>
</cp:coreProperties>
</file>