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7" r:id="rId2"/>
    <p:sldId id="331" r:id="rId3"/>
    <p:sldId id="333" r:id="rId4"/>
    <p:sldId id="326" r:id="rId5"/>
    <p:sldId id="334" r:id="rId6"/>
    <p:sldId id="330" r:id="rId7"/>
    <p:sldId id="328" r:id="rId8"/>
    <p:sldId id="337" r:id="rId9"/>
    <p:sldId id="339" r:id="rId10"/>
    <p:sldId id="336" r:id="rId11"/>
    <p:sldId id="338" r:id="rId12"/>
    <p:sldId id="327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7" d="100"/>
          <a:sy n="87" d="100"/>
        </p:scale>
        <p:origin x="139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66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5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36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15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48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1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9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8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41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31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35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97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3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21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26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33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84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01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</a:t>
            </a:r>
            <a:r>
              <a:rPr lang="en-US" sz="900" baseline="0" smtClean="0">
                <a:solidFill>
                  <a:schemeClr val="tx1"/>
                </a:solidFill>
              </a:rPr>
              <a:t>UIM/1  04.02.2019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User Information Meeting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UIM/1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hu-HU" i="1" smtClean="0"/>
              <a:t>A. Buzas, </a:t>
            </a:r>
            <a:r>
              <a:rPr lang="en-US" i="1" smtClean="0"/>
              <a:t>G. Cseh, D. Dunai, </a:t>
            </a:r>
            <a:r>
              <a:rPr lang="hu-HU" i="1" smtClean="0"/>
              <a:t>M. Lampert, </a:t>
            </a:r>
            <a:r>
              <a:rPr lang="en-US" i="1" smtClean="0"/>
              <a:t>M. V</a:t>
            </a:r>
            <a:r>
              <a:rPr lang="hu-HU" i="1" smtClean="0"/>
              <a:t>écsei, S. Zoletnik</a:t>
            </a: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725143"/>
            <a:ext cx="904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Example has 2D data matrix, shape: (n, 4)</a:t>
            </a:r>
          </a:p>
          <a:p>
            <a:pPr algn="ctr"/>
            <a:r>
              <a:rPr lang="en-US" sz="2000" smtClean="0">
                <a:solidFill>
                  <a:srgbClr val="FF0000"/>
                </a:solidFill>
                <a:latin typeface="+mj-lt"/>
              </a:rPr>
              <a:t>Equidistant coordinates </a:t>
            </a:r>
            <a:endParaRPr lang="en-US" sz="200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Simple coordinate examples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250582" y="1804556"/>
            <a:ext cx="4831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Name: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Time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shape: (n), dimension_list = [0]</a:t>
            </a:r>
          </a:p>
          <a:p>
            <a:r>
              <a:rPr lang="en-US" sz="2000" smtClean="0">
                <a:latin typeface="+mj-lt"/>
              </a:rPr>
              <a:t>t</a:t>
            </a:r>
            <a:r>
              <a:rPr lang="en-US" sz="2000" baseline="-25000" smtClean="0">
                <a:latin typeface="+mj-lt"/>
              </a:rPr>
              <a:t>1</a:t>
            </a:r>
            <a:r>
              <a:rPr lang="en-US" sz="2000" smtClean="0">
                <a:latin typeface="+mj-lt"/>
              </a:rPr>
              <a:t>  t</a:t>
            </a:r>
            <a:r>
              <a:rPr lang="en-US" sz="2000" baseline="-25000" smtClean="0">
                <a:latin typeface="+mj-lt"/>
              </a:rPr>
              <a:t>2</a:t>
            </a:r>
            <a:r>
              <a:rPr lang="en-US" sz="2000" smtClean="0">
                <a:latin typeface="+mj-lt"/>
              </a:rPr>
              <a:t>  t</a:t>
            </a:r>
            <a:r>
              <a:rPr lang="en-US" sz="2000" baseline="-25000" smtClean="0">
                <a:latin typeface="+mj-lt"/>
              </a:rPr>
              <a:t>3</a:t>
            </a:r>
            <a:r>
              <a:rPr lang="en-US" sz="2000" smtClean="0">
                <a:latin typeface="+mj-lt"/>
              </a:rPr>
              <a:t>  t</a:t>
            </a:r>
            <a:r>
              <a:rPr lang="en-US" sz="2000" baseline="-25000" smtClean="0">
                <a:latin typeface="+mj-lt"/>
              </a:rPr>
              <a:t>4</a:t>
            </a:r>
            <a:r>
              <a:rPr lang="en-US" sz="2000" smtClean="0">
                <a:latin typeface="+mj-lt"/>
              </a:rPr>
              <a:t>  t</a:t>
            </a:r>
            <a:r>
              <a:rPr lang="en-US" sz="2000" baseline="-25000" smtClean="0">
                <a:latin typeface="+mj-lt"/>
              </a:rPr>
              <a:t>5</a:t>
            </a:r>
            <a:r>
              <a:rPr lang="en-US" sz="2000" smtClean="0">
                <a:latin typeface="+mj-lt"/>
              </a:rPr>
              <a:t>... t</a:t>
            </a:r>
            <a:r>
              <a:rPr lang="en-US" sz="2000" baseline="-25000" smtClean="0">
                <a:latin typeface="+mj-lt"/>
              </a:rPr>
              <a:t>n</a:t>
            </a:r>
          </a:p>
          <a:p>
            <a:r>
              <a:rPr lang="en-US" sz="2000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 </a:t>
            </a:r>
            <a:r>
              <a:rPr lang="en-US" sz="2000"/>
              <a:t>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 </a:t>
            </a:r>
            <a:r>
              <a:rPr lang="en-US" sz="2000"/>
              <a:t>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endParaRPr lang="en-US" sz="2000"/>
          </a:p>
        </p:txBody>
      </p:sp>
      <p:sp>
        <p:nvSpPr>
          <p:cNvPr id="6" name="Szövegdoboz 5"/>
          <p:cNvSpPr txBox="1"/>
          <p:nvPr/>
        </p:nvSpPr>
        <p:spPr>
          <a:xfrm>
            <a:off x="4862451" y="1769387"/>
            <a:ext cx="3617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3333FF"/>
                </a:solidFill>
                <a:latin typeface="+mj-lt"/>
              </a:rPr>
              <a:t>Name: </a:t>
            </a:r>
            <a:r>
              <a:rPr lang="en-US" sz="2000" smtClean="0">
                <a:solidFill>
                  <a:srgbClr val="3333FF"/>
                </a:solidFill>
                <a:latin typeface="+mj-lt"/>
              </a:rPr>
              <a:t>y</a:t>
            </a:r>
          </a:p>
          <a:p>
            <a:r>
              <a:rPr lang="en-US">
                <a:solidFill>
                  <a:srgbClr val="3333FF"/>
                </a:solidFill>
              </a:rPr>
              <a:t>shape</a:t>
            </a:r>
            <a:r>
              <a:rPr lang="en-US">
                <a:solidFill>
                  <a:srgbClr val="3333FF"/>
                </a:solidFill>
              </a:rPr>
              <a:t>: </a:t>
            </a:r>
            <a:r>
              <a:rPr lang="en-US" smtClean="0">
                <a:solidFill>
                  <a:srgbClr val="3333FF"/>
                </a:solidFill>
              </a:rPr>
              <a:t>(5), </a:t>
            </a:r>
            <a:r>
              <a:rPr lang="en-US">
                <a:solidFill>
                  <a:srgbClr val="3333FF"/>
                </a:solidFill>
              </a:rPr>
              <a:t>dimension_list </a:t>
            </a:r>
            <a:r>
              <a:rPr lang="en-US">
                <a:solidFill>
                  <a:srgbClr val="3333FF"/>
                </a:solidFill>
              </a:rPr>
              <a:t>= </a:t>
            </a:r>
            <a:r>
              <a:rPr lang="en-US" smtClean="0">
                <a:solidFill>
                  <a:srgbClr val="3333FF"/>
                </a:solidFill>
              </a:rPr>
              <a:t>[1]</a:t>
            </a:r>
            <a:endParaRPr lang="en-US" sz="2000" smtClean="0">
              <a:solidFill>
                <a:srgbClr val="3333FF"/>
              </a:solidFill>
              <a:latin typeface="+mj-lt"/>
            </a:endParaRPr>
          </a:p>
          <a:p>
            <a:r>
              <a:rPr lang="en-US" sz="2000" smtClean="0">
                <a:latin typeface="+mj-lt"/>
              </a:rPr>
              <a:t>y</a:t>
            </a:r>
            <a:r>
              <a:rPr lang="en-US" sz="2000" baseline="-25000" smtClean="0">
                <a:latin typeface="+mj-lt"/>
              </a:rPr>
              <a:t>1</a:t>
            </a:r>
            <a:r>
              <a:rPr lang="en-US" sz="2000" smtClean="0">
                <a:latin typeface="+mj-lt"/>
              </a:rPr>
              <a:t>  y</a:t>
            </a:r>
            <a:r>
              <a:rPr lang="en-US" sz="2000" baseline="-25000" smtClean="0">
                <a:latin typeface="+mj-lt"/>
              </a:rPr>
              <a:t>1</a:t>
            </a:r>
            <a:r>
              <a:rPr lang="en-US" sz="2000" smtClean="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 smtClean="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 smtClean="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 smtClean="0">
                <a:latin typeface="+mj-lt"/>
              </a:rPr>
              <a:t>... </a:t>
            </a:r>
            <a:r>
              <a:rPr lang="en-US" sz="2000"/>
              <a:t>y</a:t>
            </a:r>
            <a:r>
              <a:rPr lang="en-US" sz="2000" baseline="-25000"/>
              <a:t>1 </a:t>
            </a:r>
            <a:endParaRPr lang="en-US" sz="2000" baseline="-25000" smtClean="0"/>
          </a:p>
          <a:p>
            <a:r>
              <a:rPr lang="en-US" sz="2000" smtClean="0"/>
              <a:t>y</a:t>
            </a:r>
            <a:r>
              <a:rPr lang="en-US" sz="2000" baseline="-25000"/>
              <a:t>2</a:t>
            </a:r>
            <a:r>
              <a:rPr lang="en-US" sz="2000" smtClean="0"/>
              <a:t>  y</a:t>
            </a:r>
            <a:r>
              <a:rPr lang="en-US" sz="2000" baseline="-25000"/>
              <a:t>2</a:t>
            </a:r>
            <a:r>
              <a:rPr lang="en-US" sz="2000" smtClean="0"/>
              <a:t> y</a:t>
            </a:r>
            <a:r>
              <a:rPr lang="en-US" sz="2000" baseline="-25000" smtClean="0"/>
              <a:t>2</a:t>
            </a:r>
            <a:r>
              <a:rPr lang="en-US" sz="2000" smtClean="0"/>
              <a:t> y</a:t>
            </a:r>
            <a:r>
              <a:rPr lang="en-US" sz="2000" baseline="-25000" smtClean="0"/>
              <a:t>2</a:t>
            </a:r>
            <a:r>
              <a:rPr lang="en-US" sz="2000" smtClean="0"/>
              <a:t> y</a:t>
            </a:r>
            <a:r>
              <a:rPr lang="en-US" sz="2000" baseline="-25000" smtClean="0"/>
              <a:t>2</a:t>
            </a:r>
            <a:r>
              <a:rPr lang="en-US" sz="2000" smtClean="0"/>
              <a:t>... y</a:t>
            </a:r>
            <a:r>
              <a:rPr lang="en-US" sz="2000" baseline="-25000" smtClean="0"/>
              <a:t>2 </a:t>
            </a:r>
            <a:endParaRPr lang="en-US" sz="2000" baseline="-25000"/>
          </a:p>
          <a:p>
            <a:r>
              <a:rPr lang="en-US" sz="2000" smtClean="0"/>
              <a:t>y</a:t>
            </a:r>
            <a:r>
              <a:rPr lang="en-US" sz="2000" baseline="-25000"/>
              <a:t>3</a:t>
            </a:r>
            <a:r>
              <a:rPr lang="en-US" sz="2000" smtClean="0"/>
              <a:t>  y</a:t>
            </a:r>
            <a:r>
              <a:rPr lang="en-US" sz="2000" baseline="-25000"/>
              <a:t>3</a:t>
            </a:r>
            <a:r>
              <a:rPr lang="en-US" sz="2000" smtClean="0"/>
              <a:t> y</a:t>
            </a:r>
            <a:r>
              <a:rPr lang="en-US" sz="2000" baseline="-25000" smtClean="0"/>
              <a:t>3</a:t>
            </a:r>
            <a:r>
              <a:rPr lang="en-US" sz="2000" smtClean="0"/>
              <a:t> y</a:t>
            </a:r>
            <a:r>
              <a:rPr lang="en-US" sz="2000" baseline="-25000" smtClean="0"/>
              <a:t>3</a:t>
            </a:r>
            <a:r>
              <a:rPr lang="en-US" sz="2000" smtClean="0"/>
              <a:t> y</a:t>
            </a:r>
            <a:r>
              <a:rPr lang="en-US" sz="2000" baseline="-25000" smtClean="0"/>
              <a:t>3</a:t>
            </a:r>
            <a:r>
              <a:rPr lang="en-US" sz="2000" smtClean="0"/>
              <a:t>... y</a:t>
            </a:r>
            <a:r>
              <a:rPr lang="en-US" sz="2000" baseline="-25000" smtClean="0"/>
              <a:t>3 </a:t>
            </a:r>
            <a:endParaRPr lang="en-US" sz="2000" baseline="-25000"/>
          </a:p>
          <a:p>
            <a:r>
              <a:rPr lang="en-US" sz="2000" smtClean="0"/>
              <a:t>y</a:t>
            </a:r>
            <a:r>
              <a:rPr lang="en-US" sz="2000" baseline="-25000"/>
              <a:t>4</a:t>
            </a:r>
            <a:r>
              <a:rPr lang="en-US" sz="2000" smtClean="0"/>
              <a:t>  y</a:t>
            </a:r>
            <a:r>
              <a:rPr lang="en-US" sz="2000" baseline="-25000"/>
              <a:t>4</a:t>
            </a:r>
            <a:r>
              <a:rPr lang="en-US" sz="2000" smtClean="0"/>
              <a:t> y</a:t>
            </a:r>
            <a:r>
              <a:rPr lang="en-US" sz="2000" baseline="-25000" smtClean="0"/>
              <a:t>4</a:t>
            </a:r>
            <a:r>
              <a:rPr lang="en-US" sz="2000" smtClean="0"/>
              <a:t> y</a:t>
            </a:r>
            <a:r>
              <a:rPr lang="en-US" sz="2000" baseline="-25000" smtClean="0"/>
              <a:t>4</a:t>
            </a:r>
            <a:r>
              <a:rPr lang="en-US" sz="2000" smtClean="0"/>
              <a:t> y</a:t>
            </a:r>
            <a:r>
              <a:rPr lang="en-US" sz="2000" baseline="-25000" smtClean="0"/>
              <a:t>4</a:t>
            </a:r>
            <a:r>
              <a:rPr lang="en-US" sz="2000" smtClean="0"/>
              <a:t>... y</a:t>
            </a:r>
            <a:r>
              <a:rPr lang="en-US" sz="2000" baseline="-25000" smtClean="0"/>
              <a:t>4 </a:t>
            </a:r>
            <a:endParaRPr lang="en-US" sz="2000" baseline="-25000"/>
          </a:p>
        </p:txBody>
      </p:sp>
      <p:sp>
        <p:nvSpPr>
          <p:cNvPr id="7" name="Szövegdoboz 6"/>
          <p:cNvSpPr txBox="1"/>
          <p:nvPr/>
        </p:nvSpPr>
        <p:spPr>
          <a:xfrm>
            <a:off x="1593181" y="4173960"/>
            <a:ext cx="58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  <a:latin typeface="+mj-lt"/>
              </a:rPr>
              <a:t>     </a:t>
            </a:r>
            <a:r>
              <a:rPr lang="en-US" sz="2000" smtClean="0">
                <a:solidFill>
                  <a:srgbClr val="FF0000"/>
                </a:solidFill>
                <a:latin typeface="+mj-lt"/>
              </a:rPr>
              <a:t>Non-equidistant coordinate:</a:t>
            </a:r>
            <a:endParaRPr lang="en-US" sz="200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554775" y="4674560"/>
            <a:ext cx="3701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3333FF"/>
                </a:solidFill>
                <a:latin typeface="+mj-lt"/>
              </a:rPr>
              <a:t>Name: Device </a:t>
            </a:r>
            <a:r>
              <a:rPr lang="en-US" sz="2000" smtClean="0">
                <a:solidFill>
                  <a:srgbClr val="3333FF"/>
                </a:solidFill>
                <a:latin typeface="+mj-lt"/>
              </a:rPr>
              <a:t>Z</a:t>
            </a:r>
          </a:p>
          <a:p>
            <a:r>
              <a:rPr lang="en-US">
                <a:solidFill>
                  <a:srgbClr val="3333FF"/>
                </a:solidFill>
              </a:rPr>
              <a:t>shape: </a:t>
            </a:r>
            <a:r>
              <a:rPr lang="en-US">
                <a:solidFill>
                  <a:srgbClr val="3333FF"/>
                </a:solidFill>
              </a:rPr>
              <a:t>(</a:t>
            </a:r>
            <a:r>
              <a:rPr lang="en-US" smtClean="0">
                <a:solidFill>
                  <a:srgbClr val="3333FF"/>
                </a:solidFill>
              </a:rPr>
              <a:t>n,5), </a:t>
            </a:r>
            <a:r>
              <a:rPr lang="en-US">
                <a:solidFill>
                  <a:srgbClr val="3333FF"/>
                </a:solidFill>
              </a:rPr>
              <a:t>dimension_list </a:t>
            </a:r>
            <a:r>
              <a:rPr lang="en-US" smtClean="0">
                <a:solidFill>
                  <a:srgbClr val="3333FF"/>
                </a:solidFill>
              </a:rPr>
              <a:t>=[0,1] </a:t>
            </a:r>
            <a:endParaRPr lang="en-US">
              <a:solidFill>
                <a:srgbClr val="3333FF"/>
              </a:solidFill>
            </a:endParaRPr>
          </a:p>
          <a:p>
            <a:r>
              <a:rPr lang="en-US" sz="2000" smtClean="0">
                <a:latin typeface="+mj-lt"/>
              </a:rPr>
              <a:t>Z</a:t>
            </a:r>
            <a:r>
              <a:rPr lang="en-US" sz="2000" baseline="-25000" smtClean="0">
                <a:latin typeface="+mj-lt"/>
              </a:rPr>
              <a:t>11</a:t>
            </a:r>
            <a:r>
              <a:rPr lang="en-US" sz="2000" smtClean="0">
                <a:latin typeface="+mj-lt"/>
              </a:rPr>
              <a:t>  Z</a:t>
            </a:r>
            <a:r>
              <a:rPr lang="en-US" sz="2000" baseline="-25000" smtClean="0">
                <a:latin typeface="+mj-lt"/>
              </a:rPr>
              <a:t>12</a:t>
            </a:r>
            <a:r>
              <a:rPr lang="en-US" sz="2000" smtClean="0">
                <a:latin typeface="+mj-lt"/>
              </a:rPr>
              <a:t>  Z</a:t>
            </a:r>
            <a:r>
              <a:rPr lang="en-US" sz="2000" baseline="-25000" smtClean="0">
                <a:latin typeface="+mj-lt"/>
              </a:rPr>
              <a:t>13</a:t>
            </a:r>
            <a:r>
              <a:rPr lang="en-US" sz="2000" smtClean="0">
                <a:latin typeface="+mj-lt"/>
              </a:rPr>
              <a:t>  Z</a:t>
            </a:r>
            <a:r>
              <a:rPr lang="en-US" sz="2000" baseline="-25000" smtClean="0">
                <a:latin typeface="+mj-lt"/>
              </a:rPr>
              <a:t>14</a:t>
            </a:r>
            <a:r>
              <a:rPr lang="en-US" sz="2000" smtClean="0">
                <a:latin typeface="+mj-lt"/>
              </a:rPr>
              <a:t>  Z</a:t>
            </a:r>
            <a:r>
              <a:rPr lang="en-US" sz="2000" baseline="-25000" smtClean="0">
                <a:latin typeface="+mj-lt"/>
              </a:rPr>
              <a:t>15</a:t>
            </a:r>
            <a:r>
              <a:rPr lang="en-US" sz="2000" smtClean="0">
                <a:latin typeface="+mj-lt"/>
              </a:rPr>
              <a:t>... Z</a:t>
            </a:r>
            <a:r>
              <a:rPr lang="en-US" sz="2000" baseline="-25000" smtClean="0">
                <a:latin typeface="+mj-lt"/>
              </a:rPr>
              <a:t>1n</a:t>
            </a:r>
          </a:p>
          <a:p>
            <a:r>
              <a:rPr lang="en-US" sz="2000" smtClean="0"/>
              <a:t>Z</a:t>
            </a:r>
            <a:r>
              <a:rPr lang="en-US" sz="2000" baseline="-25000" smtClean="0"/>
              <a:t>21</a:t>
            </a:r>
            <a:r>
              <a:rPr lang="en-US" sz="2000" smtClean="0"/>
              <a:t>  </a:t>
            </a:r>
            <a:r>
              <a:rPr lang="en-US" sz="2000" smtClean="0"/>
              <a:t>Z</a:t>
            </a:r>
            <a:r>
              <a:rPr lang="en-US" sz="2000" baseline="-25000"/>
              <a:t>2</a:t>
            </a:r>
            <a:r>
              <a:rPr lang="en-US" sz="2000" baseline="-25000" smtClean="0"/>
              <a:t>2</a:t>
            </a:r>
            <a:r>
              <a:rPr lang="en-US" sz="2000" smtClean="0"/>
              <a:t>  Z</a:t>
            </a:r>
            <a:r>
              <a:rPr lang="en-US" sz="2000" baseline="-25000"/>
              <a:t>2</a:t>
            </a:r>
            <a:r>
              <a:rPr lang="en-US" sz="2000" baseline="-25000" smtClean="0"/>
              <a:t>3</a:t>
            </a:r>
            <a:r>
              <a:rPr lang="en-US" sz="2000" smtClean="0"/>
              <a:t>  Z</a:t>
            </a:r>
            <a:r>
              <a:rPr lang="en-US" sz="2000" baseline="-25000"/>
              <a:t>2</a:t>
            </a:r>
            <a:r>
              <a:rPr lang="en-US" sz="2000" baseline="-25000" smtClean="0"/>
              <a:t>4</a:t>
            </a:r>
            <a:r>
              <a:rPr lang="en-US" sz="2000" smtClean="0"/>
              <a:t>  Z</a:t>
            </a:r>
            <a:r>
              <a:rPr lang="en-US" sz="2000" baseline="-25000"/>
              <a:t>2</a:t>
            </a:r>
            <a:r>
              <a:rPr lang="en-US" sz="2000" baseline="-25000" smtClean="0"/>
              <a:t>5</a:t>
            </a:r>
            <a:r>
              <a:rPr lang="en-US" sz="2000"/>
              <a:t>... </a:t>
            </a:r>
            <a:r>
              <a:rPr lang="en-US" sz="2000" smtClean="0"/>
              <a:t>Z</a:t>
            </a:r>
            <a:r>
              <a:rPr lang="en-US" sz="2000" baseline="-25000"/>
              <a:t>2</a:t>
            </a:r>
            <a:r>
              <a:rPr lang="en-US" sz="2000" baseline="-25000" smtClean="0"/>
              <a:t>n</a:t>
            </a:r>
            <a:endParaRPr lang="en-US" sz="2000" baseline="-25000"/>
          </a:p>
          <a:p>
            <a:r>
              <a:rPr lang="en-US" sz="2000" smtClean="0"/>
              <a:t>Z</a:t>
            </a:r>
            <a:r>
              <a:rPr lang="en-US" sz="2000" baseline="-25000"/>
              <a:t>3</a:t>
            </a:r>
            <a:r>
              <a:rPr lang="en-US" sz="2000" baseline="-25000" smtClean="0"/>
              <a:t>1</a:t>
            </a:r>
            <a:r>
              <a:rPr lang="en-US" sz="2000" smtClean="0"/>
              <a:t>  Z</a:t>
            </a:r>
            <a:r>
              <a:rPr lang="en-US" sz="2000" baseline="-25000"/>
              <a:t>3</a:t>
            </a:r>
            <a:r>
              <a:rPr lang="en-US" sz="2000" baseline="-25000" smtClean="0"/>
              <a:t>2</a:t>
            </a:r>
            <a:r>
              <a:rPr lang="en-US" sz="2000" smtClean="0"/>
              <a:t>  Z</a:t>
            </a:r>
            <a:r>
              <a:rPr lang="en-US" sz="2000" baseline="-25000"/>
              <a:t>3</a:t>
            </a:r>
            <a:r>
              <a:rPr lang="en-US" sz="2000" baseline="-25000" smtClean="0"/>
              <a:t>3</a:t>
            </a:r>
            <a:r>
              <a:rPr lang="en-US" sz="2000" smtClean="0"/>
              <a:t>  Z</a:t>
            </a:r>
            <a:r>
              <a:rPr lang="en-US" sz="2000" baseline="-25000"/>
              <a:t>3</a:t>
            </a:r>
            <a:r>
              <a:rPr lang="en-US" sz="2000" baseline="-25000" smtClean="0"/>
              <a:t>4</a:t>
            </a:r>
            <a:r>
              <a:rPr lang="en-US" sz="2000" smtClean="0"/>
              <a:t>  Z</a:t>
            </a:r>
            <a:r>
              <a:rPr lang="en-US" sz="2000" baseline="-25000"/>
              <a:t>3</a:t>
            </a:r>
            <a:r>
              <a:rPr lang="en-US" sz="2000" baseline="-25000" smtClean="0"/>
              <a:t>5</a:t>
            </a:r>
            <a:r>
              <a:rPr lang="en-US" sz="2000"/>
              <a:t>... </a:t>
            </a:r>
            <a:r>
              <a:rPr lang="en-US" sz="2000" smtClean="0"/>
              <a:t>Z</a:t>
            </a:r>
            <a:r>
              <a:rPr lang="en-US" sz="2000" baseline="-25000"/>
              <a:t>3</a:t>
            </a:r>
            <a:r>
              <a:rPr lang="en-US" sz="2000" baseline="-25000" smtClean="0"/>
              <a:t>n</a:t>
            </a:r>
            <a:endParaRPr lang="en-US" sz="2000" baseline="-25000"/>
          </a:p>
          <a:p>
            <a:r>
              <a:rPr lang="en-US" sz="2000" smtClean="0"/>
              <a:t>Z</a:t>
            </a:r>
            <a:r>
              <a:rPr lang="en-US" sz="2000" baseline="-25000"/>
              <a:t>4</a:t>
            </a:r>
            <a:r>
              <a:rPr lang="en-US" sz="2000" baseline="-25000" smtClean="0"/>
              <a:t>1</a:t>
            </a:r>
            <a:r>
              <a:rPr lang="en-US" sz="2000" smtClean="0"/>
              <a:t>  Z</a:t>
            </a:r>
            <a:r>
              <a:rPr lang="en-US" sz="2000" baseline="-25000"/>
              <a:t>4</a:t>
            </a:r>
            <a:r>
              <a:rPr lang="en-US" sz="2000" baseline="-25000" smtClean="0"/>
              <a:t>2</a:t>
            </a:r>
            <a:r>
              <a:rPr lang="en-US" sz="2000" smtClean="0"/>
              <a:t>  Z</a:t>
            </a:r>
            <a:r>
              <a:rPr lang="en-US" sz="2000" baseline="-25000"/>
              <a:t>4</a:t>
            </a:r>
            <a:r>
              <a:rPr lang="en-US" sz="2000" baseline="-25000" smtClean="0"/>
              <a:t>3</a:t>
            </a:r>
            <a:r>
              <a:rPr lang="en-US" sz="2000" smtClean="0"/>
              <a:t>  Z</a:t>
            </a:r>
            <a:r>
              <a:rPr lang="en-US" sz="2000" baseline="-25000"/>
              <a:t>4</a:t>
            </a:r>
            <a:r>
              <a:rPr lang="en-US" sz="2000" baseline="-25000" smtClean="0"/>
              <a:t>4</a:t>
            </a:r>
            <a:r>
              <a:rPr lang="en-US" sz="2000" smtClean="0"/>
              <a:t>  Z</a:t>
            </a:r>
            <a:r>
              <a:rPr lang="en-US" sz="2000" baseline="-25000"/>
              <a:t>4</a:t>
            </a:r>
            <a:r>
              <a:rPr lang="en-US" sz="2000" baseline="-25000" smtClean="0"/>
              <a:t>5</a:t>
            </a:r>
            <a:r>
              <a:rPr lang="en-US" sz="2000"/>
              <a:t>... </a:t>
            </a:r>
            <a:r>
              <a:rPr lang="en-US" sz="2000" smtClean="0"/>
              <a:t>Z</a:t>
            </a:r>
            <a:r>
              <a:rPr lang="en-US" sz="2000" baseline="-25000"/>
              <a:t>4</a:t>
            </a:r>
            <a:r>
              <a:rPr lang="en-US" sz="2000" baseline="-25000" smtClean="0"/>
              <a:t>n</a:t>
            </a:r>
            <a:endParaRPr lang="en-US" sz="2000" baseline="-25000"/>
          </a:p>
          <a:p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407905"/>
            <a:ext cx="90440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n-lt"/>
              </a:rPr>
              <a:t>Deatils of the coordinate description should not be interesting for the ordinary user.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flap.Coordinate.data(data_shape, index)</a:t>
            </a:r>
          </a:p>
          <a:p>
            <a:r>
              <a:rPr lang="en-US" smtClean="0">
                <a:latin typeface="+mn-lt"/>
              </a:rPr>
              <a:t>   returns the coordinate values and ranges</a:t>
            </a:r>
          </a:p>
          <a:p>
            <a:r>
              <a:rPr lang="en-US" smtClean="0">
                <a:latin typeface="+mn-lt"/>
              </a:rPr>
              <a:t>data_shape: the shape of the data matrix</a:t>
            </a:r>
          </a:p>
          <a:p>
            <a:r>
              <a:rPr lang="en-US" smtClean="0">
                <a:latin typeface="+mj-lt"/>
              </a:rPr>
              <a:t>index: list of various elements describing elements in data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... (Ellipsis)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scalar  e.g. 2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list e.g. [1,3,4] 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slice  (elements with fixed step)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range (single range or elements with fixed step)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numpy array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coord = flap.Coordinate(......)</a:t>
            </a:r>
          </a:p>
          <a:p>
            <a:r>
              <a:rPr lang="en-US" smtClean="0">
                <a:latin typeface="Consolas" panose="020B0609020204030204" pitchFamily="49" charset="0"/>
              </a:rPr>
              <a:t>	c, cl, ch = c.data((10,1000), [0,...])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>
                <a:latin typeface="+mj-lt"/>
              </a:rPr>
              <a:t>	</a:t>
            </a:r>
            <a:r>
              <a:rPr lang="en-US" smtClean="0">
                <a:latin typeface="Consolas" panose="020B0609020204030204" pitchFamily="49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, cl, </a:t>
            </a:r>
            <a:r>
              <a:rPr lang="en-US">
                <a:latin typeface="Consolas" panose="020B0609020204030204" pitchFamily="49" charset="0"/>
              </a:rPr>
              <a:t>ch </a:t>
            </a:r>
            <a:r>
              <a:rPr lang="en-US" smtClean="0">
                <a:latin typeface="Consolas" panose="020B0609020204030204" pitchFamily="49" charset="0"/>
              </a:rPr>
              <a:t>= c.data</a:t>
            </a:r>
            <a:r>
              <a:rPr lang="en-US">
                <a:latin typeface="Consolas" panose="020B0609020204030204" pitchFamily="49" charset="0"/>
              </a:rPr>
              <a:t>((10,1000</a:t>
            </a:r>
            <a:r>
              <a:rPr lang="en-US">
                <a:latin typeface="Consolas" panose="020B0609020204030204" pitchFamily="49" charset="0"/>
              </a:rPr>
              <a:t>), </a:t>
            </a:r>
            <a:r>
              <a:rPr lang="en-US" smtClean="0">
                <a:latin typeface="Consolas" panose="020B0609020204030204" pitchFamily="49" charset="0"/>
              </a:rPr>
              <a:t>[[1,3],range(2,100,2)])</a:t>
            </a:r>
            <a:endParaRPr lang="en-US">
              <a:latin typeface="Consolas" panose="020B0609020204030204" pitchFamily="49" charset="0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The same can be obtained from DataObject: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d = flap.DataObject(....)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Consolas" panose="020B0609020204030204" pitchFamily="49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, cl, ch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d.coordinate(‘Time’,</a:t>
            </a:r>
            <a:r>
              <a:rPr lang="en-US">
                <a:latin typeface="Consolas" panose="020B0609020204030204" pitchFamily="49" charset="0"/>
              </a:rPr>
              <a:t> [0,...])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Using Coordinate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0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Stores DataObjects in global area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DataObject is identified by name, exp_id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Advantage is that in GUI/interactive operations data can be used by name without using data object.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 storage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Data can be read from various data sources.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Data source is implemented by a module and registered during import.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 data source module may provide two interfaces: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“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data read” interface:</a:t>
            </a:r>
          </a:p>
          <a:p>
            <a:r>
              <a:rPr lang="en-US" smtClean="0">
                <a:latin typeface="+mj-lt"/>
              </a:rPr>
              <a:t>Receives data names(s) to read and returns DataObject </a:t>
            </a:r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E.g.</a:t>
            </a:r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get_data(exp_id=‘20181018.003’, data_name=‘ABES-3’)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+mj-lt"/>
              </a:rPr>
              <a:t>data_name can be string or string array with extended wildcards: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E.g. ‘ABES-*’, ‘SM[1,2]02’, [‘ABES-3, ‘ABES-7’], ‘ABES-[9-23]’</a:t>
            </a:r>
          </a:p>
          <a:p>
            <a:endParaRPr lang="en-US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flap.select_signals() </a:t>
            </a:r>
            <a:r>
              <a:rPr lang="en-US" smtClean="0">
                <a:latin typeface="+mj-lt"/>
              </a:rPr>
              <a:t>is helper function to process data_name and select from given data list.</a:t>
            </a: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“add coordinate” interface:</a:t>
            </a:r>
          </a:p>
          <a:p>
            <a:r>
              <a:rPr lang="en-US" smtClean="0">
                <a:latin typeface="+mj-lt"/>
              </a:rPr>
              <a:t>Adds new coordinate values to existing DataObject</a:t>
            </a:r>
          </a:p>
          <a:p>
            <a:r>
              <a:rPr lang="en-US" smtClean="0">
                <a:latin typeface="+mj-lt"/>
              </a:rPr>
              <a:t>E.g.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	</a:t>
            </a:r>
            <a:r>
              <a:rPr lang="hu-HU" sz="1600" smtClean="0">
                <a:latin typeface="Consolas" panose="020B0609020204030204" pitchFamily="49" charset="0"/>
              </a:rPr>
              <a:t>add_coordinate(d,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hu-HU" sz="1600" smtClean="0">
                <a:latin typeface="Consolas" panose="020B0609020204030204" pitchFamily="49" charset="0"/>
              </a:rPr>
              <a:t>coordinates=</a:t>
            </a:r>
            <a:r>
              <a:rPr lang="en-US" sz="1600" smtClean="0">
                <a:latin typeface="Consolas" panose="020B0609020204030204" pitchFamily="49" charset="0"/>
              </a:rPr>
              <a:t>[‘Device x’, ‘Device y’, ‘Device z’</a:t>
            </a:r>
            <a:r>
              <a:rPr lang="hu-HU" sz="1600" smtClean="0">
                <a:latin typeface="Consolas" panose="020B0609020204030204" pitchFamily="49" charset="0"/>
              </a:rPr>
              <a:t>,</a:t>
            </a:r>
            <a:r>
              <a:rPr lang="en-US" sz="1600" smtClean="0">
                <a:latin typeface="Consolas" panose="020B0609020204030204" pitchFamily="49" charset="0"/>
              </a:rPr>
              <a:t>])</a:t>
            </a:r>
            <a:endParaRPr lang="hu-HU" sz="1600">
              <a:latin typeface="Consolas" panose="020B0609020204030204" pitchFamily="49" charset="0"/>
            </a:endParaRPr>
          </a:p>
          <a:p>
            <a:r>
              <a:rPr lang="hu-HU">
                <a:latin typeface="+mj-lt"/>
              </a:rPr>
              <a:t> </a:t>
            </a:r>
            <a:r>
              <a:rPr lang="en-US" smtClean="0">
                <a:latin typeface="+mj-lt"/>
              </a:rPr>
              <a:t>Adds spatial calibration to the data.</a:t>
            </a:r>
            <a:r>
              <a:rPr lang="hu-HU" smtClean="0">
                <a:latin typeface="+mj-lt"/>
              </a:rPr>
              <a:t>                  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and coordinate read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The data source module implements the 2 functions (get_data, add_coordinate)</a:t>
            </a:r>
          </a:p>
          <a:p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import flap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testdata_get_data</a:t>
            </a:r>
            <a:r>
              <a:rPr lang="en-US" sz="1600">
                <a:latin typeface="Consolas" panose="020B0609020204030204" pitchFamily="49" charset="0"/>
              </a:rPr>
              <a:t>(exp_id=None, data_name='*', no_data=False,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options=None, </a:t>
            </a:r>
            <a:r>
              <a:rPr lang="en-US" sz="1600">
                <a:latin typeface="Consolas" panose="020B0609020204030204" pitchFamily="49" charset="0"/>
              </a:rPr>
              <a:t>coordinates=None</a:t>
            </a:r>
            <a:r>
              <a:rPr lang="en-US" sz="1600" smtClean="0">
                <a:latin typeface="Consolas" panose="020B0609020204030204" pitchFamily="49" charset="0"/>
              </a:rPr>
              <a:t>):</a:t>
            </a:r>
          </a:p>
          <a:p>
            <a:r>
              <a:rPr lang="en-US" i="1" smtClean="0">
                <a:latin typeface="+mj-lt"/>
              </a:rPr>
              <a:t>.... function body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</a:t>
            </a:r>
            <a:r>
              <a:rPr lang="en-US" sz="1600" smtClean="0">
                <a:solidFill>
                  <a:srgbClr val="3333FF"/>
                </a:solidFill>
                <a:latin typeface="Consolas" panose="020B0609020204030204" pitchFamily="49" charset="0"/>
              </a:rPr>
              <a:t>add_coordinate</a:t>
            </a:r>
            <a:r>
              <a:rPr lang="en-US" sz="1600" smtClean="0">
                <a:latin typeface="Consolas" panose="020B0609020204030204" pitchFamily="49" charset="0"/>
              </a:rPr>
              <a:t>(data_object, coordinates=None, exp_id=None, options=None):</a:t>
            </a:r>
            <a:endParaRPr lang="en-US">
              <a:latin typeface="+mj-lt"/>
            </a:endParaRPr>
          </a:p>
          <a:p>
            <a:r>
              <a:rPr lang="en-US" i="1" smtClean="0">
                <a:latin typeface="+mj-lt"/>
              </a:rPr>
              <a:t>....function body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The module registers these services calling a flap function:</a:t>
            </a:r>
          </a:p>
          <a:p>
            <a:endParaRPr lang="en-US">
              <a:latin typeface="+mj-lt"/>
            </a:endParaRPr>
          </a:p>
          <a:p>
            <a:r>
              <a:rPr lang="hu-HU" sz="1600">
                <a:latin typeface="Consolas" panose="020B0609020204030204" pitchFamily="49" charset="0"/>
              </a:rPr>
              <a:t>flap.register_data_source(</a:t>
            </a:r>
            <a:r>
              <a:rPr lang="hu-HU" sz="1600">
                <a:latin typeface="Consolas" panose="020B0609020204030204" pitchFamily="49" charset="0"/>
              </a:rPr>
              <a:t>'TESTDATA</a:t>
            </a:r>
            <a:r>
              <a:rPr lang="hu-HU" sz="1600" smtClean="0">
                <a:latin typeface="Consolas" panose="020B0609020204030204" pitchFamily="49" charset="0"/>
              </a:rPr>
              <a:t>', </a:t>
            </a:r>
            <a:r>
              <a:rPr lang="hu-HU" sz="1600">
                <a:latin typeface="Consolas" panose="020B0609020204030204" pitchFamily="49" charset="0"/>
              </a:rPr>
              <a:t>get_data_func=testdata_get_data,</a:t>
            </a:r>
            <a:r>
              <a:rPr lang="hu-HU" sz="1600" smtClean="0">
                <a:latin typeface="Consolas" panose="020B0609020204030204" pitchFamily="49" charset="0"/>
              </a:rPr>
              <a:t>               </a:t>
            </a:r>
            <a:endParaRPr lang="hu-HU" sz="1600">
              <a:latin typeface="Consolas" panose="020B0609020204030204" pitchFamily="49" charset="0"/>
            </a:endParaRPr>
          </a:p>
          <a:p>
            <a:r>
              <a:rPr lang="hu-HU" sz="1600">
                <a:latin typeface="Consolas" panose="020B0609020204030204" pitchFamily="49" charset="0"/>
              </a:rPr>
              <a:t>                          </a:t>
            </a:r>
            <a:r>
              <a:rPr lang="hu-HU" sz="1600">
                <a:latin typeface="Consolas" panose="020B0609020204030204" pitchFamily="49" charset="0"/>
              </a:rPr>
              <a:t>add_coord_func=add_coordinate</a:t>
            </a:r>
            <a:r>
              <a:rPr lang="hu-HU" sz="1600" smtClean="0">
                <a:latin typeface="Consolas" panose="020B0609020204030204" pitchFamily="49" charset="0"/>
              </a:rPr>
              <a:t>)</a:t>
            </a:r>
            <a:endParaRPr lang="en-US" sz="1600" smtClean="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i="1" smtClean="0">
                <a:latin typeface="+mj-lt"/>
              </a:rPr>
              <a:t>(This example registers data source ‘TESTDATA’.)</a:t>
            </a:r>
            <a:endParaRPr lang="hu-HU" i="1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ata source implementation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import flap           </a:t>
            </a:r>
            <a:r>
              <a:rPr lang="en-US" sz="1600" i="1" smtClean="0">
                <a:latin typeface="+mn-lt"/>
              </a:rPr>
              <a:t>(General FLAP definitions, initialize storage)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import flap.testdata  </a:t>
            </a:r>
            <a:r>
              <a:rPr lang="en-US" sz="1600" i="1" smtClean="0">
                <a:latin typeface="+mn-lt"/>
              </a:rPr>
              <a:t>(Registers TESTDATA source)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d=flap.get_data</a:t>
            </a:r>
            <a:r>
              <a:rPr lang="en-US" sz="1600">
                <a:latin typeface="Consolas" panose="020B0609020204030204" pitchFamily="49" charset="0"/>
              </a:rPr>
              <a:t>('TESTDATA</a:t>
            </a:r>
            <a:r>
              <a:rPr lang="en-US" sz="1600">
                <a:latin typeface="Consolas" panose="020B0609020204030204" pitchFamily="49" charset="0"/>
              </a:rPr>
              <a:t>',</a:t>
            </a:r>
            <a:r>
              <a:rPr lang="en-US" sz="1600" smtClean="0">
                <a:latin typeface="Consolas" panose="020B0609020204030204" pitchFamily="49" charset="0"/>
              </a:rPr>
              <a:t>name=[‘TEST-1-1’,’TEST-1-2’],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                    options={'Scaling':'Volt'},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object_name</a:t>
            </a:r>
            <a:r>
              <a:rPr lang="en-US" sz="1600">
                <a:latin typeface="Consolas" panose="020B0609020204030204" pitchFamily="49" charset="0"/>
              </a:rPr>
              <a:t>=</a:t>
            </a:r>
            <a:r>
              <a:rPr lang="en-US" sz="1600" smtClean="0">
                <a:latin typeface="Consolas" panose="020B0609020204030204" pitchFamily="49" charset="0"/>
              </a:rPr>
              <a:t>'TD',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                    coordinates={</a:t>
            </a:r>
            <a:r>
              <a:rPr lang="en-US" sz="1600">
                <a:latin typeface="Consolas" panose="020B0609020204030204" pitchFamily="49" charset="0"/>
              </a:rPr>
              <a:t>'Time</a:t>
            </a:r>
            <a:r>
              <a:rPr lang="en-US" sz="1600" smtClean="0">
                <a:latin typeface="Consolas" panose="020B0609020204030204" pitchFamily="49" charset="0"/>
              </a:rPr>
              <a:t>':[0.3,0.4]})</a:t>
            </a:r>
          </a:p>
          <a:p>
            <a:r>
              <a:rPr lang="en-US" sz="1600" i="1" smtClean="0"/>
              <a:t>Reads all TEST-1-1 and TEST-1-2 channels from the TESTDATA source in time range 0.3-0.4 s. Scales data to Volts and returns a DataObject. Also stores the DataObject under name TD in FLAP storage. d.data is 2D array [2, N</a:t>
            </a:r>
            <a:r>
              <a:rPr lang="en-US" sz="1600" i="1" baseline="-25000" smtClean="0"/>
              <a:t>time</a:t>
            </a:r>
            <a:r>
              <a:rPr lang="en-US" sz="1600" i="1" smtClean="0"/>
              <a:t>]</a:t>
            </a:r>
          </a:p>
          <a:p>
            <a:r>
              <a:rPr lang="en-US" sz="1600" i="1" smtClean="0"/>
              <a:t>d has coordinates: Sample, Time, Row, Column, Signal name</a:t>
            </a:r>
          </a:p>
          <a:p>
            <a:endParaRPr lang="en-US" sz="1600" i="1" smtClean="0"/>
          </a:p>
          <a:p>
            <a:r>
              <a:rPr lang="en-US" sz="1600" i="1" smtClean="0"/>
              <a:t>To plot the data vs time for the first channel: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plt.plot(d.coordinate</a:t>
            </a:r>
            <a:r>
              <a:rPr lang="en-US" sz="1600">
                <a:latin typeface="Consolas" panose="020B0609020204030204" pitchFamily="49" charset="0"/>
              </a:rPr>
              <a:t>(‘Time’,[</a:t>
            </a:r>
            <a:r>
              <a:rPr lang="en-US" sz="1600">
                <a:latin typeface="Consolas" panose="020B0609020204030204" pitchFamily="49" charset="0"/>
              </a:rPr>
              <a:t>0</a:t>
            </a:r>
            <a:r>
              <a:rPr lang="en-US" sz="1600" smtClean="0">
                <a:latin typeface="Consolas" panose="020B0609020204030204" pitchFamily="49" charset="0"/>
              </a:rPr>
              <a:t>,...]), </a:t>
            </a:r>
            <a:r>
              <a:rPr lang="en-US" sz="1600">
                <a:latin typeface="Consolas" panose="020B0609020204030204" pitchFamily="49" charset="0"/>
              </a:rPr>
              <a:t>d.data[0</a:t>
            </a:r>
            <a:r>
              <a:rPr lang="en-US" sz="1600" smtClean="0">
                <a:latin typeface="Consolas" panose="020B0609020204030204" pitchFamily="49" charset="0"/>
              </a:rPr>
              <a:t>,:]))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implementation: slice</a:t>
            </a:r>
          </a:p>
          <a:p>
            <a:r>
              <a:rPr lang="en-US" sz="1600" i="1"/>
              <a:t>To </a:t>
            </a:r>
            <a:r>
              <a:rPr lang="en-US" sz="1600" i="1" smtClean="0"/>
              <a:t>get </a:t>
            </a:r>
            <a:r>
              <a:rPr lang="en-US" sz="1600" i="1"/>
              <a:t>the </a:t>
            </a:r>
            <a:r>
              <a:rPr lang="en-US" sz="1600" i="1" smtClean="0"/>
              <a:t>data </a:t>
            </a:r>
            <a:r>
              <a:rPr lang="en-US" sz="1600" i="1"/>
              <a:t>for the </a:t>
            </a:r>
            <a:r>
              <a:rPr lang="en-US" sz="1600" i="1"/>
              <a:t>first </a:t>
            </a:r>
            <a:r>
              <a:rPr lang="en-US" sz="1600" i="1" smtClean="0"/>
              <a:t>channel in part of the time interval: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ds = d.slice({‘Signal name’: ‘TEST-1-2’, ‘Time’: range(3.15,3.16)})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 i="1" smtClean="0"/>
              <a:t>plt.plot(ds.coordinate(‘Time’,...),ds.data)</a:t>
            </a:r>
          </a:p>
          <a:p>
            <a:endParaRPr lang="en-US" sz="1600" i="1"/>
          </a:p>
          <a:p>
            <a:r>
              <a:rPr lang="en-US" smtClean="0"/>
              <a:t>Slicing and summing in one routine: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Select range in coordinate 1 and average along coordinate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Select multiple intervals in coordinate 1 and average data in each interval</a:t>
            </a:r>
            <a:endParaRPr lang="en-US"/>
          </a:p>
          <a:p>
            <a:endParaRPr lang="en-US" sz="1600" i="1" smtClean="0"/>
          </a:p>
          <a:p>
            <a:endParaRPr lang="en-US" sz="1600" i="1"/>
          </a:p>
          <a:p>
            <a:endParaRPr lang="en-US" sz="1600" i="1" smtClean="0"/>
          </a:p>
          <a:p>
            <a:endParaRPr lang="en-US" sz="1600" i="1"/>
          </a:p>
          <a:p>
            <a:endParaRPr lang="en-US" sz="1600" i="1"/>
          </a:p>
          <a:p>
            <a:endParaRPr lang="hu-HU" sz="1600" i="1" smtClean="0">
              <a:latin typeface="Consolas" panose="020B0609020204030204" pitchFamily="49" charset="0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Reading data in the user program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FLAP has a default configuration file in the working directory: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flap_defaults.cfg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 Windows-like configuration file with sections and values: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[General]</a:t>
            </a:r>
          </a:p>
          <a:p>
            <a:r>
              <a:rPr lang="en-US" sz="1600">
                <a:latin typeface="Consolas" panose="020B0609020204030204" pitchFamily="49" charset="0"/>
              </a:rPr>
              <a:t> Test </a:t>
            </a:r>
            <a:r>
              <a:rPr lang="en-US" sz="1600">
                <a:latin typeface="Consolas" panose="020B0609020204030204" pitchFamily="49" charset="0"/>
              </a:rPr>
              <a:t>= </a:t>
            </a:r>
            <a:r>
              <a:rPr lang="en-US" sz="1600" smtClean="0">
                <a:latin typeface="Consolas" panose="020B0609020204030204" pitchFamily="49" charset="0"/>
              </a:rPr>
              <a:t>test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[Module APDCAM]</a:t>
            </a:r>
          </a:p>
          <a:p>
            <a:r>
              <a:rPr lang="en-US" sz="1600">
                <a:latin typeface="Consolas" panose="020B0609020204030204" pitchFamily="49" charset="0"/>
              </a:rPr>
              <a:t> Datapath = c:\Data\W7-X_ABES\20180912.048</a:t>
            </a:r>
          </a:p>
          <a:p>
            <a:r>
              <a:rPr lang="en-US" sz="1600">
                <a:latin typeface="Consolas" panose="020B0609020204030204" pitchFamily="49" charset="0"/>
              </a:rPr>
              <a:t>[Module W7X_ABES]</a:t>
            </a:r>
          </a:p>
          <a:p>
            <a:r>
              <a:rPr lang="en-US" sz="1600">
                <a:latin typeface="Consolas" panose="020B0609020204030204" pitchFamily="49" charset="0"/>
              </a:rPr>
              <a:t> Datapath = c</a:t>
            </a:r>
            <a:r>
              <a:rPr lang="en-US" sz="1600">
                <a:latin typeface="Consolas" panose="020B0609020204030204" pitchFamily="49" charset="0"/>
              </a:rPr>
              <a:t>:\</a:t>
            </a:r>
            <a:r>
              <a:rPr lang="en-US" sz="1600" smtClean="0">
                <a:latin typeface="Consolas" panose="020B0609020204030204" pitchFamily="49" charset="0"/>
              </a:rPr>
              <a:t>Data\W7-X_ABES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flap.config.xx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functions provide interface to configuration: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flap.config.read()             </a:t>
            </a:r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Read another configuration file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flap.config.get()              </a:t>
            </a:r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Get one element from a section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flap.config.get_all_section()  </a:t>
            </a:r>
            <a:r>
              <a:rPr lang="en-US" sz="1600" i="1" smtClean="0">
                <a:latin typeface="Arial" panose="020B0604020202020204" pitchFamily="34" charset="0"/>
                <a:cs typeface="Arial" panose="020B0604020202020204" pitchFamily="34" charset="0"/>
              </a:rPr>
              <a:t>Get all elements for a section</a:t>
            </a:r>
            <a:endParaRPr 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i="1" smtClean="0"/>
              <a:t>E.g. Datapath is read by flap.get_data() for the given data source</a:t>
            </a:r>
          </a:p>
          <a:p>
            <a:r>
              <a:rPr lang="en-US" sz="1600" i="1" smtClean="0"/>
              <a:t>Different data sources have different data path.</a:t>
            </a:r>
            <a:endParaRPr lang="en-US" sz="1600" i="1"/>
          </a:p>
          <a:p>
            <a:endParaRPr lang="en-US" sz="1600" i="1" smtClean="0"/>
          </a:p>
          <a:p>
            <a:endParaRPr lang="en-US" sz="1600" i="1"/>
          </a:p>
          <a:p>
            <a:endParaRPr lang="en-US" sz="1600" i="1" smtClean="0"/>
          </a:p>
          <a:p>
            <a:endParaRPr lang="en-US" sz="1600" i="1"/>
          </a:p>
          <a:p>
            <a:endParaRPr lang="en-US" sz="1600" i="1"/>
          </a:p>
          <a:p>
            <a:endParaRPr lang="hu-HU" sz="1600" i="1" smtClean="0">
              <a:latin typeface="Consolas" panose="020B0609020204030204" pitchFamily="49" charset="0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Example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1" y="1870196"/>
            <a:ext cx="5133949" cy="1334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638148"/>
            <a:ext cx="9073394" cy="163284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574959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TESTDATA source provides sinus signals on 15x10 spatial matrix with</a:t>
            </a:r>
          </a:p>
          <a:p>
            <a:r>
              <a:rPr lang="en-US" smtClean="0">
                <a:latin typeface="+mj-lt"/>
              </a:rPr>
              <a:t>1 MHz time resolution. Signal names are TEST-&lt;column&gt;-&lt;row&gt;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Reading all data: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 (first few implemented possibilities)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4959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d.plot(axes=None, slicing=None, options=None, plot_type=None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creates plots of the data.</a:t>
            </a:r>
          </a:p>
          <a:p>
            <a:r>
              <a:rPr lang="en-US" smtClean="0">
                <a:latin typeface="+mj-lt"/>
              </a:rPr>
              <a:t>plot_type has a default, depending on data dimensions</a:t>
            </a:r>
          </a:p>
          <a:p>
            <a:r>
              <a:rPr lang="en-US" smtClean="0">
                <a:latin typeface="+mj-lt"/>
              </a:rPr>
              <a:t>At present only:  xy, multi_xy</a:t>
            </a: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axes defines the plot axes: list of coordinate names or ‘Data’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6" y="2593022"/>
            <a:ext cx="4140305" cy="11700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" y="3840300"/>
            <a:ext cx="2754923" cy="27378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796" y="3220117"/>
            <a:ext cx="3405554" cy="49416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489" y="3763108"/>
            <a:ext cx="2779987" cy="27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 acceleration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9355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When a lot of data points are present plot takes a lot of time. By default FLAP plot uses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plot acceleration: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plots maximum 4000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If more points are available divides into boxes and plots mean, minimum, maximum, mean. </a:t>
            </a:r>
          </a:p>
          <a:p>
            <a:r>
              <a:rPr lang="en-US" smtClean="0">
                <a:latin typeface="+mj-lt"/>
              </a:rPr>
              <a:t>This is fast but still plots sharp pulses.</a:t>
            </a:r>
          </a:p>
          <a:p>
            <a:r>
              <a:rPr lang="en-US" smtClean="0">
                <a:latin typeface="+mj-lt"/>
              </a:rPr>
              <a:t>When magnified with matplotlib magnifier trick becomes visible: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4" y="2677775"/>
            <a:ext cx="3858358" cy="383439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4621975" y="3025310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To plot all points add: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option={‘All_points’: True}</a:t>
            </a:r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9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891482"/>
            <a:ext cx="9044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Programming language is Python 3.7.0</a:t>
            </a:r>
          </a:p>
          <a:p>
            <a:r>
              <a:rPr lang="en-US" smtClean="0">
                <a:latin typeface="+mj-lt"/>
              </a:rPr>
              <a:t>Most important packages: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- numpy 1.15.4 (Array processing, math)</a:t>
            </a:r>
          </a:p>
          <a:p>
            <a:r>
              <a:rPr lang="en-US" smtClean="0">
                <a:latin typeface="+mj-lt"/>
              </a:rPr>
              <a:t>        - matplotlib 2.2.2 (Graphics)</a:t>
            </a:r>
          </a:p>
          <a:p>
            <a:r>
              <a:rPr lang="en-US" smtClean="0">
                <a:latin typeface="+mj-lt"/>
              </a:rPr>
              <a:t>Environment is contained in Anaconda.</a:t>
            </a:r>
          </a:p>
          <a:p>
            <a:r>
              <a:rPr lang="en-US" smtClean="0">
                <a:latin typeface="+mj-lt"/>
              </a:rPr>
              <a:t>Use the conda setup description to set up the environment before use.</a:t>
            </a: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Flap is maintained in GIT archive:</a:t>
            </a:r>
          </a:p>
          <a:p>
            <a:pPr lvl="2"/>
            <a:r>
              <a:rPr lang="en-US"/>
              <a:t>beam.rmki.kfki.hu:/home/git/git/flap.git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The last working version is the MASTER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	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This version:  flap_v0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Environment, archive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Next steps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9355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1. DataObject.slice().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Needed for plotting along different dimensions in multi-dimensional data</a:t>
            </a:r>
          </a:p>
          <a:p>
            <a:r>
              <a:rPr lang="en-US" smtClean="0">
                <a:latin typeface="+mj-lt"/>
              </a:rPr>
              <a:t>      Possibility to use DataObject for slicing: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I</a:t>
            </a:r>
            <a:r>
              <a:rPr lang="en-US" smtClean="0">
                <a:latin typeface="+mj-lt"/>
              </a:rPr>
              <a:t>f data name is identical to slicing coordinate:</a:t>
            </a:r>
          </a:p>
          <a:p>
            <a:pPr lvl="1"/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mtClean="0"/>
              <a:t>data </a:t>
            </a:r>
            <a:r>
              <a:rPr lang="en-US"/>
              <a:t>and error defines intervals</a:t>
            </a:r>
            <a:endParaRPr lang="en-US" smtClean="0">
              <a:latin typeface="+mj-lt"/>
            </a:endParaRPr>
          </a:p>
          <a:p>
            <a:pPr lvl="1"/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</a:t>
            </a:r>
            <a:r>
              <a:rPr lang="en-US" sz="1600" smtClean="0">
                <a:latin typeface="Consolas" panose="020B0609020204030204" pitchFamily="49" charset="0"/>
              </a:rPr>
              <a:t>d_time.data_unit.name = ‘Time’    </a:t>
            </a:r>
          </a:p>
          <a:p>
            <a:pPr lvl="1"/>
            <a:r>
              <a:rPr lang="en-US" sz="1600" smtClean="0">
                <a:latin typeface="Consolas" panose="020B0609020204030204" pitchFamily="49" charset="0"/>
              </a:rPr>
              <a:t>     d.slice(slicing={‘Time’,d_time})</a:t>
            </a:r>
          </a:p>
          <a:p>
            <a:pPr lvl="1"/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</a:t>
            </a:r>
            <a:r>
              <a:rPr lang="en-US" i="1" smtClean="0">
                <a:latin typeface="+mj-lt"/>
              </a:rPr>
              <a:t>This would give the possibility to select series of time intervals</a:t>
            </a:r>
          </a:p>
          <a:p>
            <a:pPr lvl="1"/>
            <a:r>
              <a:rPr lang="en-US" i="1">
                <a:latin typeface="+mj-lt"/>
              </a:rPr>
              <a:t> </a:t>
            </a:r>
            <a:r>
              <a:rPr lang="en-US" i="1" smtClean="0">
                <a:latin typeface="+mj-lt"/>
              </a:rPr>
              <a:t>    (see FLIPP: timefile)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If DataObject has a coordinate with same name as slicing coordinate:</a:t>
            </a:r>
          </a:p>
          <a:p>
            <a:pPr lvl="1"/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coordinate values and ranges give intervals</a:t>
            </a:r>
          </a:p>
          <a:p>
            <a:pPr lvl="1"/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This would be more efficient for many small regular intervals:</a:t>
            </a:r>
          </a:p>
          <a:p>
            <a:pPr lvl="1"/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E.g. chopper. Chopper signal could be read so as Sample and Time </a:t>
            </a:r>
          </a:p>
          <a:p>
            <a:pPr lvl="1"/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coordinates are defined. Slicing function would create fast chopped data.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2. Implement 2D plots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surface, color</a:t>
            </a:r>
          </a:p>
          <a:p>
            <a:r>
              <a:rPr lang="en-US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3</a:t>
            </a: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. Read calibrated data for W7X ABES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(option={‘Calibration’: True})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4. Implement simple arithmetic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+ - * /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Neeed for background subtraction with chopper.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Coordinate conversion might be needed  interpolation</a:t>
            </a:r>
            <a:endParaRPr lang="en-US" smtClean="0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5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. Implement power spectrum, correlation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6. W7X data reads: </a:t>
            </a:r>
            <a:r>
              <a:rPr lang="en-US" smtClean="0">
                <a:latin typeface="+mj-lt"/>
              </a:rPr>
              <a:t>video, webAPI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6281" y="878293"/>
            <a:ext cx="904404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Python is organized into modules. </a:t>
            </a:r>
          </a:p>
          <a:p>
            <a:r>
              <a:rPr lang="en-US" smtClean="0">
                <a:latin typeface="+mj-lt"/>
              </a:rPr>
              <a:t>Modules must be imported (run) before use:</a:t>
            </a:r>
          </a:p>
          <a:p>
            <a:endParaRPr lang="en-US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	import numpy as np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	....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	a = np.zeros(100)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Modules can be: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 </a:t>
            </a:r>
            <a:r>
              <a:rPr lang="en-US" smtClean="0">
                <a:latin typeface="+mj-lt"/>
              </a:rPr>
              <a:t>- A single python file somewhere on PYTHONPATH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- A directory with programs, subdirectories, ...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__init__.py file in directory is run when module is imported,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  it imports all elements of the module and can do other things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Modules define classes and functions.</a:t>
            </a:r>
          </a:p>
          <a:p>
            <a:r>
              <a:rPr lang="en-US" smtClean="0">
                <a:latin typeface="+mj-lt"/>
              </a:rPr>
              <a:t>  classes define objects with data and methods (functions)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FF0000"/>
                </a:solidFill>
                <a:latin typeface="+mj-lt"/>
              </a:rPr>
              <a:t>FLAP has one core module and individual modules for various data sources.</a:t>
            </a:r>
          </a:p>
          <a:p>
            <a:r>
              <a:rPr lang="en-US" smtClean="0">
                <a:latin typeface="+mj-lt"/>
              </a:rPr>
              <a:t>    Data source modules need not be in flap package.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Python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flap</a:t>
            </a:r>
          </a:p>
          <a:p>
            <a:r>
              <a:rPr lang="en-US" smtClean="0">
                <a:latin typeface="+mj-lt"/>
              </a:rPr>
              <a:t>  </a:t>
            </a:r>
            <a:r>
              <a:rPr lang="en-US">
                <a:solidFill>
                  <a:srgbClr val="3333FF"/>
                </a:solidFill>
                <a:latin typeface="+mj-lt"/>
              </a:rPr>
              <a:t>|</a:t>
            </a:r>
            <a:r>
              <a:rPr lang="en-US" smtClean="0">
                <a:latin typeface="+mj-lt"/>
              </a:rPr>
              <a:t>   README.rst: How to set up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|</a:t>
            </a:r>
            <a:r>
              <a:rPr lang="en-US" smtClean="0">
                <a:latin typeface="+mj-lt"/>
              </a:rPr>
              <a:t>   setup.py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|</a:t>
            </a:r>
            <a:r>
              <a:rPr lang="en-US" smtClean="0">
                <a:latin typeface="+mj-lt"/>
              </a:rPr>
              <a:t>   setup.module.py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|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+---docs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|</a:t>
            </a:r>
            <a:r>
              <a:rPr lang="en-US"/>
              <a:t> </a:t>
            </a:r>
            <a:r>
              <a:rPr lang="en-US" smtClean="0"/>
              <a:t>         Style </a:t>
            </a:r>
            <a:r>
              <a:rPr lang="en-US"/>
              <a:t>guide</a:t>
            </a:r>
            <a:endParaRPr lang="en-US">
              <a:solidFill>
                <a:srgbClr val="3333FF"/>
              </a:solidFill>
            </a:endParaRPr>
          </a:p>
          <a:p>
            <a:r>
              <a:rPr lang="en-US" smtClean="0">
                <a:solidFill>
                  <a:srgbClr val="3333FF"/>
                </a:solidFill>
              </a:rPr>
              <a:t>  |          </a:t>
            </a:r>
            <a:r>
              <a:rPr lang="en-US"/>
              <a:t>Conda setup</a:t>
            </a:r>
          </a:p>
          <a:p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 | </a:t>
            </a:r>
            <a:endParaRPr lang="en-US">
              <a:solidFill>
                <a:srgbClr val="3333FF"/>
              </a:solidFill>
            </a:endParaRPr>
          </a:p>
          <a:p>
            <a:r>
              <a:rPr lang="en-US" smtClean="0">
                <a:solidFill>
                  <a:srgbClr val="3333FF"/>
                </a:solidFill>
              </a:rPr>
              <a:t>  +---flap</a:t>
            </a:r>
            <a:endParaRPr lang="en-US">
              <a:solidFill>
                <a:srgbClr val="3333FF"/>
              </a:solidFill>
            </a:endParaRP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</a:t>
            </a:r>
            <a:r>
              <a:rPr lang="en-US" smtClean="0"/>
              <a:t>flap core program files: 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|</a:t>
            </a:r>
            <a:r>
              <a:rPr lang="en-US" smtClean="0"/>
              <a:t>               core.py, data_object.py, coordinate.py, tools.py, config.py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|</a:t>
            </a:r>
            <a:r>
              <a:rPr lang="en-US" smtClean="0"/>
              <a:t>          test data source: testdata.py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|</a:t>
            </a:r>
            <a:r>
              <a:rPr lang="en-US" smtClean="0"/>
              <a:t>          example programs: example.py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|</a:t>
            </a:r>
            <a:r>
              <a:rPr lang="en-US" smtClean="0"/>
              <a:t>          sample config file: flap_default.cfg</a:t>
            </a:r>
          </a:p>
          <a:p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 +---modules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</a:rPr>
              <a:t>          |</a:t>
            </a:r>
            <a:r>
              <a:rPr lang="en-US" smtClean="0"/>
              <a:t> </a:t>
            </a:r>
          </a:p>
          <a:p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         +---apdcam</a:t>
            </a:r>
          </a:p>
          <a:p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         |            </a:t>
            </a:r>
            <a:r>
              <a:rPr lang="en-US" smtClean="0"/>
              <a:t>APDCAM data source</a:t>
            </a:r>
          </a:p>
          <a:p>
            <a:r>
              <a:rPr lang="en-US" smtClean="0">
                <a:solidFill>
                  <a:srgbClr val="3333FF"/>
                </a:solidFill>
              </a:rPr>
              <a:t>          +---w7x_abes</a:t>
            </a:r>
          </a:p>
          <a:p>
            <a:r>
              <a:rPr lang="en-US">
                <a:solidFill>
                  <a:srgbClr val="3333FF"/>
                </a:solidFill>
              </a:rPr>
              <a:t>	 </a:t>
            </a:r>
            <a:r>
              <a:rPr lang="en-US" smtClean="0">
                <a:solidFill>
                  <a:srgbClr val="3333FF"/>
                </a:solidFill>
              </a:rPr>
              <a:t>       </a:t>
            </a:r>
            <a:r>
              <a:rPr lang="en-US" smtClean="0"/>
              <a:t>W7-X Alkali beam data source</a:t>
            </a:r>
            <a:endParaRPr lang="en-US"/>
          </a:p>
          <a:p>
            <a:r>
              <a:rPr lang="en-US" smtClean="0">
                <a:latin typeface="+mj-lt"/>
              </a:rPr>
              <a:t>     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Project organisation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See st</a:t>
            </a:r>
            <a:r>
              <a:rPr lang="hu-HU" smtClean="0">
                <a:latin typeface="+mj-lt"/>
              </a:rPr>
              <a:t>yle guide.</a:t>
            </a:r>
          </a:p>
          <a:p>
            <a:endParaRPr lang="hu-HU">
              <a:latin typeface="+mj-lt"/>
            </a:endParaRPr>
          </a:p>
          <a:p>
            <a:r>
              <a:rPr lang="hu-HU" smtClean="0">
                <a:latin typeface="+mj-lt"/>
              </a:rPr>
              <a:t>Basics</a:t>
            </a:r>
            <a:r>
              <a:rPr lang="en-US" smtClean="0">
                <a:latin typeface="+mj-lt"/>
              </a:rPr>
              <a:t>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Class names in CameCase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  data, functions are small letters and underscore: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this_is_a_function()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Programming style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All data (experimental, calculated, modeling) are stored in DataObjects</a:t>
            </a:r>
          </a:p>
          <a:p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latin typeface="+mj-lt"/>
              </a:rPr>
              <a:t>All imputs have defaults, empty object is created as </a:t>
            </a:r>
            <a:r>
              <a:rPr lang="en-US"/>
              <a:t>d </a:t>
            </a:r>
            <a:r>
              <a:rPr lang="en-US"/>
              <a:t>= </a:t>
            </a:r>
            <a:r>
              <a:rPr lang="en-US" smtClean="0"/>
              <a:t>flap.DataObject()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fields:</a:t>
            </a:r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data:  </a:t>
            </a:r>
            <a:r>
              <a:rPr lang="en-US" smtClean="0">
                <a:latin typeface="+mj-lt"/>
              </a:rPr>
              <a:t>n-dimensional numpy array</a:t>
            </a:r>
            <a:r>
              <a:rPr lang="en-US" smtClean="0">
                <a:latin typeface="+mj-lt"/>
              </a:rPr>
              <a:t>: integer, float, </a:t>
            </a:r>
            <a:r>
              <a:rPr lang="en-US" smtClean="0">
                <a:latin typeface="+mj-lt"/>
              </a:rPr>
              <a:t>complex, ...</a:t>
            </a:r>
          </a:p>
          <a:p>
            <a:r>
              <a:rPr lang="en-US" smtClean="0">
                <a:latin typeface="+mj-lt"/>
              </a:rPr>
              <a:t>data_shape: Data array shape (used if no data is present)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error:</a:t>
            </a:r>
            <a:r>
              <a:rPr lang="en-US" smtClean="0">
                <a:latin typeface="+mj-lt"/>
              </a:rPr>
              <a:t> Optional </a:t>
            </a:r>
            <a:r>
              <a:rPr lang="en-US" smtClean="0">
                <a:latin typeface="+mj-lt"/>
              </a:rPr>
              <a:t>error values: </a:t>
            </a:r>
            <a:r>
              <a:rPr lang="en-US" smtClean="0">
                <a:latin typeface="+mj-lt"/>
              </a:rPr>
              <a:t>symmetric (1 array)  asymmetric (list of two arrays)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title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: </a:t>
            </a:r>
            <a:r>
              <a:rPr lang="en-US" smtClean="0">
                <a:latin typeface="+mj-lt"/>
              </a:rPr>
              <a:t>String (e.g. ‘ABES-13’) 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unit: </a:t>
            </a:r>
            <a:r>
              <a:rPr lang="en-US" smtClean="0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name:  String (e.g. ‘Signal’)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unit: String (e.g. ‘Volt’)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exp_id:</a:t>
            </a:r>
            <a:r>
              <a:rPr lang="en-US" smtClean="0">
                <a:latin typeface="+mj-lt"/>
              </a:rPr>
              <a:t> Some kind of experiment ID (shot number, project no..)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 smtClean="0">
                <a:latin typeface="+mj-lt"/>
              </a:rPr>
              <a:t> String (e.g. ‘W7X_ABES’)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info: </a:t>
            </a:r>
            <a:r>
              <a:rPr lang="en-US" smtClean="0">
                <a:latin typeface="+mj-lt"/>
              </a:rPr>
              <a:t>Any other information (Depending on data_source)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</a:rPr>
              <a:t>history:</a:t>
            </a:r>
            <a:r>
              <a:rPr lang="en-US"/>
              <a:t> </a:t>
            </a:r>
            <a:r>
              <a:rPr lang="en-US" smtClean="0"/>
              <a:t>Idea </a:t>
            </a:r>
            <a:r>
              <a:rPr lang="en-US"/>
              <a:t>is to record data origin (data read parameters) and add description</a:t>
            </a:r>
          </a:p>
          <a:p>
            <a:r>
              <a:rPr lang="en-US"/>
              <a:t>of all processing steps with standard FLAP operations:</a:t>
            </a:r>
          </a:p>
          <a:p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should be possible to regenerate data from </a:t>
            </a:r>
            <a:r>
              <a:rPr lang="en-US"/>
              <a:t>data </a:t>
            </a:r>
            <a:r>
              <a:rPr lang="en-US" smtClean="0"/>
              <a:t>object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coordinates: </a:t>
            </a:r>
            <a:r>
              <a:rPr lang="en-US" smtClean="0">
                <a:latin typeface="+mj-lt"/>
              </a:rPr>
              <a:t>List of flap.Coordinate() objects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</a:t>
            </a:r>
            <a:r>
              <a:rPr lang="en-US" smtClean="0"/>
              <a:t>Arbitrary </a:t>
            </a:r>
            <a:r>
              <a:rPr lang="en-US"/>
              <a:t>number of coordinate values can be assigned to data points:</a:t>
            </a: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DataObject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Coordinates assign some data to </a:t>
            </a:r>
            <a:r>
              <a:rPr lang="en-US" i="1" smtClean="0">
                <a:solidFill>
                  <a:srgbClr val="3333FF"/>
                </a:solidFill>
                <a:latin typeface="+mj-lt"/>
              </a:rPr>
              <a:t>all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data points.</a:t>
            </a:r>
          </a:p>
          <a:p>
            <a:r>
              <a:rPr lang="en-US" smtClean="0">
                <a:latin typeface="+mj-lt"/>
              </a:rPr>
              <a:t>Arbitrary number of coordinatates can be added to DataObject</a:t>
            </a:r>
            <a:endParaRPr lang="en-US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 smtClean="0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Varies only along some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May change systematically   </a:t>
            </a:r>
            <a:r>
              <a:rPr lang="en-US" smtClean="0">
                <a:latin typeface="+mj-lt"/>
              </a:rPr>
              <a:t>e.g Time: equidistant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 smtClean="0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Time:</a:t>
            </a:r>
            <a:r>
              <a:rPr lang="en-US" smtClean="0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 smtClean="0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 smtClean="0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 smtClean="0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Flux R:</a:t>
            </a:r>
            <a:r>
              <a:rPr lang="en-US" smtClean="0">
                <a:latin typeface="+mj-lt"/>
              </a:rPr>
              <a:t> Effective radius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c = flap.Coordinate(name=None,....)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>
                <a:latin typeface="+mj-lt"/>
              </a:rPr>
              <a:t>                 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name:</a:t>
            </a:r>
            <a:r>
              <a:rPr lang="en-US" smtClean="0">
                <a:latin typeface="+mj-lt"/>
              </a:rPr>
              <a:t> the name (string)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unit</a:t>
            </a:r>
            <a:r>
              <a:rPr lang="en-US" smtClean="0">
                <a:latin typeface="+mj-lt"/>
              </a:rPr>
              <a:t>: flap.</a:t>
            </a:r>
            <a:r>
              <a:rPr lang="en-US" smtClean="0"/>
              <a:t>Unit </a:t>
            </a:r>
            <a:r>
              <a:rPr lang="en-US"/>
              <a:t>class</a:t>
            </a:r>
          </a:p>
          <a:p>
            <a:r>
              <a:rPr lang="en-US"/>
              <a:t>                       name</a:t>
            </a:r>
            <a:r>
              <a:rPr lang="en-US"/>
              <a:t>:  </a:t>
            </a:r>
            <a:r>
              <a:rPr lang="en-US" smtClean="0"/>
              <a:t>string </a:t>
            </a:r>
            <a:r>
              <a:rPr lang="en-US"/>
              <a:t>(e.g</a:t>
            </a:r>
            <a:r>
              <a:rPr lang="en-US"/>
              <a:t>. </a:t>
            </a:r>
            <a:r>
              <a:rPr lang="en-US" smtClean="0"/>
              <a:t>‘Device x’)</a:t>
            </a:r>
            <a:endParaRPr lang="en-US"/>
          </a:p>
          <a:p>
            <a:r>
              <a:rPr lang="en-US"/>
              <a:t>                       unit</a:t>
            </a:r>
            <a:r>
              <a:rPr lang="en-US"/>
              <a:t>: </a:t>
            </a:r>
            <a:r>
              <a:rPr lang="en-US" smtClean="0"/>
              <a:t>string </a:t>
            </a:r>
            <a:r>
              <a:rPr lang="en-US"/>
              <a:t>(e.g</a:t>
            </a:r>
            <a:r>
              <a:rPr lang="en-US"/>
              <a:t>. </a:t>
            </a:r>
            <a:r>
              <a:rPr lang="en-US" smtClean="0"/>
              <a:t>‘cm’)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mode: </a:t>
            </a:r>
            <a:r>
              <a:rPr lang="en-US" smtClean="0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mode.equidistant: boolean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		True: coordinate changes equidistantly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False: asymmetric range </a:t>
            </a:r>
            <a:r>
              <a:rPr lang="en-US">
                <a:sym typeface="Wingdings" panose="05000000000000000000" pitchFamily="2" charset="2"/>
              </a:rPr>
              <a:t>[-</a:t>
            </a:r>
            <a:r>
              <a:rPr lang="en-US" smtClean="0">
                <a:sym typeface="Wingdings" panose="05000000000000000000" pitchFamily="2" charset="2"/>
              </a:rPr>
              <a:t>value_ranges[0], </a:t>
            </a:r>
            <a:r>
              <a:rPr lang="en-US">
                <a:sym typeface="Wingdings" panose="05000000000000000000" pitchFamily="2" charset="2"/>
              </a:rPr>
              <a:t>+ </a:t>
            </a:r>
            <a:r>
              <a:rPr lang="en-US" smtClean="0">
                <a:sym typeface="Wingdings" panose="05000000000000000000" pitchFamily="2" charset="2"/>
              </a:rPr>
              <a:t>value_ranges[1]]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values:</a:t>
            </a:r>
            <a:r>
              <a:rPr lang="en-US" smtClean="0">
                <a:latin typeface="+mj-lt"/>
              </a:rPr>
              <a:t> the coordinate values for non-equidistant case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 smtClean="0">
                <a:latin typeface="+mj-lt"/>
              </a:rPr>
              <a:t>the range (error)</a:t>
            </a:r>
          </a:p>
          <a:p>
            <a:r>
              <a:rPr lang="en-US" smtClean="0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for non-equidistant case: list of to arrays with same shape as values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</a:rPr>
              <a:t>The coordinate description is related to the data array.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flap.Coordinate </a:t>
            </a:r>
            <a:r>
              <a:rPr lang="en-US" smtClean="0">
                <a:latin typeface="+mn-lt"/>
              </a:rPr>
              <a:t>has further elements:</a:t>
            </a:r>
            <a:endParaRPr lang="en-US">
              <a:latin typeface="+mn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dimension_list:</a:t>
            </a:r>
            <a:r>
              <a:rPr lang="en-US" smtClean="0">
                <a:latin typeface="+mj-lt"/>
              </a:rPr>
              <a:t> list of data dimensions along which this coordinate changes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  if equidistant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step has multiple elements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   C = start + step</a:t>
            </a:r>
            <a:r>
              <a:rPr lang="en-US" baseline="-25000" smtClean="0">
                <a:latin typeface="+mj-lt"/>
                <a:sym typeface="Wingdings" panose="05000000000000000000" pitchFamily="2" charset="2"/>
              </a:rPr>
              <a:t>1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*i</a:t>
            </a:r>
            <a:r>
              <a:rPr lang="en-US" baseline="-25000" smtClean="0">
                <a:latin typeface="+mj-lt"/>
                <a:sym typeface="Wingdings" panose="05000000000000000000" pitchFamily="2" charset="2"/>
              </a:rPr>
              <a:t>2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+ step</a:t>
            </a:r>
            <a:r>
              <a:rPr lang="en-US" baseline="-2500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* i</a:t>
            </a:r>
            <a:r>
              <a:rPr lang="en-US" baseline="-2500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...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If coordinate is non-equidistant the shape of the values matrix might be different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from the shape of the data subspace (but number of dimensions should be identical)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shape: </a:t>
            </a:r>
            <a:r>
              <a:rPr lang="en-US" smtClean="0">
                <a:latin typeface="+mj-lt"/>
              </a:rPr>
              <a:t>shape of the description in non-equidistant case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If shape is different from subspace of data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interpolation</a:t>
            </a:r>
          </a:p>
          <a:p>
            <a:endParaRPr lang="en-US" smtClean="0">
              <a:solidFill>
                <a:srgbClr val="3333F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value_index: If set the coordinate description is based on random data points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                      in the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coordinate sample space (shape)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For details see document.</a:t>
            </a:r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Relation between coordinate and data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17343</TotalTime>
  <Words>1856</Words>
  <Application>Microsoft Office PowerPoint</Application>
  <PresentationFormat>Diavetítés a képernyőre (4:3 oldalarány)</PresentationFormat>
  <Paragraphs>383</Paragraphs>
  <Slides>20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 Zoletnik</cp:lastModifiedBy>
  <cp:revision>1282</cp:revision>
  <cp:lastPrinted>2018-04-14T17:30:30Z</cp:lastPrinted>
  <dcterms:created xsi:type="dcterms:W3CDTF">2008-03-24T20:46:29Z</dcterms:created>
  <dcterms:modified xsi:type="dcterms:W3CDTF">2019-02-03T20:04:38Z</dcterms:modified>
</cp:coreProperties>
</file>