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7" r:id="rId2"/>
    <p:sldId id="331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5" r:id="rId12"/>
    <p:sldId id="354" r:id="rId13"/>
    <p:sldId id="356" r:id="rId14"/>
    <p:sldId id="359" r:id="rId15"/>
    <p:sldId id="357" r:id="rId16"/>
    <p:sldId id="358" r:id="rId17"/>
    <p:sldId id="360" r:id="rId18"/>
    <p:sldId id="361" r:id="rId19"/>
  </p:sldIdLst>
  <p:sldSz cx="9144000" cy="6858000" type="screen4x3"/>
  <p:notesSz cx="7315200" cy="96012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33CC33"/>
    <a:srgbClr val="D10101"/>
    <a:srgbClr val="EA9E16"/>
    <a:srgbClr val="FFDB69"/>
    <a:srgbClr val="99CCFF"/>
    <a:srgbClr val="FFFFCC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2" autoAdjust="0"/>
    <p:restoredTop sz="95181" autoAdjust="0"/>
  </p:normalViewPr>
  <p:slideViewPr>
    <p:cSldViewPr snapToGrid="0">
      <p:cViewPr>
        <p:scale>
          <a:sx n="84" d="100"/>
          <a:sy n="84" d="100"/>
        </p:scale>
        <p:origin x="1474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4B52368-4B6A-484D-825F-033CAD33C64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5313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7020" indent="-29116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4647" indent="-23292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0505" indent="-23292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6365" indent="-23292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62224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082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3941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9800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477F3D-8A76-4625-9BB9-6360A5A7043E}" type="slidenum">
              <a:rPr lang="hu-HU" altLang="hu-HU" smtClean="0"/>
              <a:pPr eaLnBrk="1" hangingPunct="1"/>
              <a:t>1</a:t>
            </a:fld>
            <a:endParaRPr lang="hu-HU" altLang="hu-HU" smtClean="0"/>
          </a:p>
        </p:txBody>
      </p:sp>
    </p:spTree>
    <p:extLst>
      <p:ext uri="{BB962C8B-B14F-4D97-AF65-F5344CB8AC3E}">
        <p14:creationId xmlns:p14="http://schemas.microsoft.com/office/powerpoint/2010/main" val="40191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4551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8345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4331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8607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1799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8929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469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8489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484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4632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494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8610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768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2024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560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6476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172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0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9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24"/>
          <p:cNvSpPr/>
          <p:nvPr userDrawn="1"/>
        </p:nvSpPr>
        <p:spPr>
          <a:xfrm>
            <a:off x="0" y="6622744"/>
            <a:ext cx="9144000" cy="2352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Téglalap 43"/>
          <p:cNvSpPr/>
          <p:nvPr userDrawn="1"/>
        </p:nvSpPr>
        <p:spPr>
          <a:xfrm>
            <a:off x="-22982" y="442752"/>
            <a:ext cx="9166983" cy="4571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" y="12249"/>
            <a:ext cx="1024682" cy="422146"/>
          </a:xfrm>
          <a:prstGeom prst="rect">
            <a:avLst/>
          </a:prstGeom>
        </p:spPr>
      </p:pic>
      <p:sp>
        <p:nvSpPr>
          <p:cNvPr id="7" name="TextBox 4"/>
          <p:cNvSpPr txBox="1"/>
          <p:nvPr userDrawn="1"/>
        </p:nvSpPr>
        <p:spPr>
          <a:xfrm>
            <a:off x="24387" y="6615976"/>
            <a:ext cx="9090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S.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Zoletnik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sz="900" baseline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</a:t>
            </a:r>
            <a:r>
              <a:rPr lang="hu-HU" sz="900" baseline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900" baseline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sz="900" baseline="0" smtClean="0">
                <a:solidFill>
                  <a:schemeClr val="tx1"/>
                </a:solidFill>
              </a:rPr>
              <a:t>FLAP   UIM/3  28.03.2019                                                                                                   </a:t>
            </a:r>
            <a:r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Page </a:t>
            </a:r>
            <a:fld id="{8BD1C204-4339-449E-8A00-3D77CCAB0074}" type="slidenum">
              <a:rPr lang="hu-HU" sz="9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‹#›</a:t>
            </a:fld>
            <a:endParaRPr lang="hu-HU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31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4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18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3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2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76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91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544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179388" y="1196975"/>
            <a:ext cx="19081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>
              <a:lnSpc>
                <a:spcPct val="91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endParaRPr lang="en-GB" altLang="hu-HU" sz="1400">
              <a:solidFill>
                <a:srgbClr val="000000"/>
              </a:solidFill>
            </a:endParaRPr>
          </a:p>
        </p:txBody>
      </p:sp>
      <p:sp>
        <p:nvSpPr>
          <p:cNvPr id="1028" name="Text Box 14"/>
          <p:cNvSpPr txBox="1">
            <a:spLocks noChangeArrowheads="1"/>
          </p:cNvSpPr>
          <p:nvPr/>
        </p:nvSpPr>
        <p:spPr bwMode="auto">
          <a:xfrm>
            <a:off x="2620495" y="230066"/>
            <a:ext cx="8346081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sz="1600" smtClean="0">
                <a:solidFill>
                  <a:srgbClr val="FF0000"/>
                </a:solidFill>
              </a:rPr>
              <a:t>F</a:t>
            </a:r>
            <a:r>
              <a:rPr lang="en-US" sz="1600" smtClean="0">
                <a:solidFill>
                  <a:srgbClr val="3333FF"/>
                </a:solidFill>
              </a:rPr>
              <a:t>L</a:t>
            </a:r>
            <a:r>
              <a:rPr lang="en-US" sz="1600" smtClean="0">
                <a:solidFill>
                  <a:srgbClr val="7030A0"/>
                </a:solidFill>
              </a:rPr>
              <a:t>A</a:t>
            </a:r>
            <a:r>
              <a:rPr lang="en-US" sz="1600" smtClean="0">
                <a:solidFill>
                  <a:srgbClr val="33CC33"/>
                </a:solidFill>
              </a:rPr>
              <a:t>P:    </a:t>
            </a:r>
            <a:r>
              <a:rPr lang="en-US" altLang="hu-HU" sz="1600" smtClean="0">
                <a:solidFill>
                  <a:srgbClr val="FF0000"/>
                </a:solidFill>
              </a:rPr>
              <a:t>F</a:t>
            </a:r>
            <a:r>
              <a:rPr lang="en-US" altLang="hu-HU" sz="1600" smtClean="0"/>
              <a:t>usion </a:t>
            </a:r>
            <a:r>
              <a:rPr lang="en-US" altLang="hu-HU" sz="1600" smtClean="0">
                <a:solidFill>
                  <a:srgbClr val="3333FF"/>
                </a:solidFill>
              </a:rPr>
              <a:t>L</a:t>
            </a:r>
            <a:r>
              <a:rPr lang="en-US" altLang="hu-HU" sz="1600" smtClean="0"/>
              <a:t>ibrary of </a:t>
            </a:r>
            <a:r>
              <a:rPr lang="en-US" altLang="hu-HU" sz="1600" smtClean="0">
                <a:solidFill>
                  <a:srgbClr val="7030A0"/>
                </a:solidFill>
              </a:rPr>
              <a:t>A</a:t>
            </a:r>
            <a:r>
              <a:rPr lang="en-US" altLang="hu-HU" sz="1600" smtClean="0"/>
              <a:t>nalysis </a:t>
            </a:r>
            <a:r>
              <a:rPr lang="en-US" altLang="hu-HU" sz="1600" smtClean="0">
                <a:solidFill>
                  <a:srgbClr val="33CC33"/>
                </a:solidFill>
              </a:rPr>
              <a:t>P</a:t>
            </a:r>
            <a:r>
              <a:rPr lang="en-US" altLang="hu-HU" sz="1600" smtClean="0"/>
              <a:t>rograms</a:t>
            </a:r>
          </a:p>
          <a:p>
            <a:pPr algn="ctr" eaLnBrk="1" hangingPunct="1">
              <a:spcBef>
                <a:spcPct val="50000"/>
              </a:spcBef>
            </a:pPr>
            <a:endParaRPr lang="en-GB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041" y="800099"/>
            <a:ext cx="8346081" cy="692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sz="4000" smtClean="0">
                <a:solidFill>
                  <a:srgbClr val="FF0000"/>
                </a:solidFill>
              </a:rPr>
              <a:t>F</a:t>
            </a:r>
            <a:r>
              <a:rPr lang="en-US" sz="4000" smtClean="0">
                <a:solidFill>
                  <a:srgbClr val="3333FF"/>
                </a:solidFill>
              </a:rPr>
              <a:t>L</a:t>
            </a:r>
            <a:r>
              <a:rPr lang="en-US" sz="4000" smtClean="0">
                <a:solidFill>
                  <a:srgbClr val="7030A0"/>
                </a:solidFill>
              </a:rPr>
              <a:t>A</a:t>
            </a:r>
            <a:r>
              <a:rPr lang="en-US" sz="4000" smtClean="0">
                <a:solidFill>
                  <a:srgbClr val="33CC33"/>
                </a:solidFill>
              </a:rPr>
              <a:t>P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4000" smtClean="0"/>
              <a:t>User Information Meeting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4000" smtClean="0"/>
              <a:t>UIM/3</a:t>
            </a:r>
            <a:endParaRPr lang="en-US" sz="4000"/>
          </a:p>
          <a:p>
            <a:pPr algn="ctr" eaLnBrk="1" hangingPunct="1">
              <a:spcBef>
                <a:spcPct val="50000"/>
              </a:spcBef>
            </a:pPr>
            <a:endParaRPr lang="en-US" i="1" smtClean="0"/>
          </a:p>
          <a:p>
            <a:pPr algn="ctr" eaLnBrk="1" hangingPunct="1">
              <a:spcBef>
                <a:spcPct val="50000"/>
              </a:spcBef>
            </a:pPr>
            <a:r>
              <a:rPr lang="en-US" sz="2000" smtClean="0"/>
              <a:t>Sandor Zoletnik</a:t>
            </a:r>
          </a:p>
          <a:p>
            <a:pPr algn="ctr" eaLnBrk="1" hangingPunct="1">
              <a:spcBef>
                <a:spcPct val="50000"/>
              </a:spcBef>
            </a:pPr>
            <a:endParaRPr lang="en-US" sz="2000" smtClean="0"/>
          </a:p>
          <a:p>
            <a:pPr algn="ctr" eaLnBrk="1" hangingPunct="1">
              <a:spcBef>
                <a:spcPct val="50000"/>
              </a:spcBef>
            </a:pPr>
            <a:r>
              <a:rPr lang="en-US" i="1" smtClean="0"/>
              <a:t>on behalf of the FLAP core programming team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i="1" smtClean="0"/>
              <a:t>G. Cseh, M. V</a:t>
            </a:r>
            <a:r>
              <a:rPr lang="hu-HU" i="1" smtClean="0"/>
              <a:t>écsei, S. Zoletnik</a:t>
            </a:r>
            <a:endParaRPr lang="en-US" i="1" smtClean="0"/>
          </a:p>
          <a:p>
            <a:pPr algn="ctr" eaLnBrk="1" hangingPunct="1">
              <a:spcBef>
                <a:spcPct val="50000"/>
              </a:spcBef>
            </a:pPr>
            <a:endParaRPr lang="en-US" sz="2000" smtClean="0"/>
          </a:p>
          <a:p>
            <a:pPr algn="ctr" eaLnBrk="1" hangingPunct="1">
              <a:spcBef>
                <a:spcPct val="50000"/>
              </a:spcBef>
            </a:pPr>
            <a:r>
              <a:rPr lang="en-US" i="1" smtClean="0"/>
              <a:t>Wigner </a:t>
            </a:r>
            <a:r>
              <a:rPr lang="en-US" i="1"/>
              <a:t>Research Center for </a:t>
            </a:r>
            <a:r>
              <a:rPr lang="en-US" i="1" smtClean="0"/>
              <a:t>Physics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i="1" smtClean="0"/>
              <a:t>Budapest</a:t>
            </a:r>
            <a:r>
              <a:rPr lang="en-US" i="1"/>
              <a:t>, Hungary</a:t>
            </a:r>
          </a:p>
          <a:p>
            <a:pPr algn="ctr" eaLnBrk="1" hangingPunct="1">
              <a:spcBef>
                <a:spcPct val="50000"/>
              </a:spcBef>
            </a:pPr>
            <a:endParaRPr lang="hu-HU" baseline="30000" smtClean="0"/>
          </a:p>
          <a:p>
            <a:pPr algn="ctr" eaLnBrk="1" hangingPunct="1">
              <a:spcBef>
                <a:spcPct val="50000"/>
              </a:spcBef>
            </a:pPr>
            <a:endParaRPr lang="hu-HU" smtClean="0"/>
          </a:p>
          <a:p>
            <a:pPr algn="ctr" eaLnBrk="1" hangingPunct="1">
              <a:spcBef>
                <a:spcPct val="50000"/>
              </a:spcBef>
            </a:pPr>
            <a:endParaRPr lang="hu-HU"/>
          </a:p>
          <a:p>
            <a:pPr algn="ctr" eaLnBrk="1" hangingPunct="1">
              <a:spcBef>
                <a:spcPct val="500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6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Filter examples / 2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-53729" y="524525"/>
            <a:ext cx="41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Examples from tests/flap_tests.py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58" y="977900"/>
            <a:ext cx="3333203" cy="252465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988" y="939798"/>
            <a:ext cx="3146756" cy="240241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5"/>
          <a:srcRect b="1106"/>
          <a:stretch/>
        </p:blipFill>
        <p:spPr>
          <a:xfrm>
            <a:off x="159279" y="3931033"/>
            <a:ext cx="3091922" cy="2317368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 rotWithShape="1">
          <a:blip r:embed="rId6"/>
          <a:srcRect t="-1" b="1499"/>
          <a:stretch/>
        </p:blipFill>
        <p:spPr>
          <a:xfrm>
            <a:off x="6071294" y="3931033"/>
            <a:ext cx="3148905" cy="2330068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7"/>
          <a:srcRect b="1400"/>
          <a:stretch/>
        </p:blipFill>
        <p:spPr>
          <a:xfrm>
            <a:off x="3164019" y="3889130"/>
            <a:ext cx="3003948" cy="232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Cross power spectral density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0" y="733463"/>
            <a:ext cx="87362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Calculates all cross-spectra (or coherency) between DataObject and ref.</a:t>
            </a:r>
          </a:p>
          <a:p>
            <a:r>
              <a:rPr lang="en-US">
                <a:latin typeface="+mj-lt"/>
              </a:rPr>
              <a:t>(</a:t>
            </a:r>
            <a:r>
              <a:rPr lang="en-US" smtClean="0">
                <a:latin typeface="+mj-lt"/>
              </a:rPr>
              <a:t>but not within one) 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If no ref is set calculate within DataObject</a:t>
            </a:r>
          </a:p>
          <a:p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Transforms along one coordinate (default is ‘Time’)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Processes in series of intervals within input intervals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Error or significance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Lin or log frequency resolution</a:t>
            </a: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733463"/>
            <a:ext cx="8958792" cy="185698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9" y="968205"/>
            <a:ext cx="6156325" cy="21551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134" y="3824453"/>
            <a:ext cx="3008312" cy="2200109"/>
          </a:xfrm>
          <a:prstGeom prst="rect">
            <a:avLst/>
          </a:prstGeom>
        </p:spPr>
      </p:pic>
      <p:sp>
        <p:nvSpPr>
          <p:cNvPr id="14" name="Szövegdoboz 13"/>
          <p:cNvSpPr txBox="1"/>
          <p:nvPr/>
        </p:nvSpPr>
        <p:spPr>
          <a:xfrm>
            <a:off x="2821516" y="2811349"/>
            <a:ext cx="3953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Sample plots from tests/flap_test.py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523877" y="5979613"/>
            <a:ext cx="393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latin typeface="+mj-lt"/>
              </a:rPr>
              <a:t>Mean coherency of random data (8x8 signals) in certain frequency band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669" y="3666872"/>
            <a:ext cx="3063631" cy="2312741"/>
          </a:xfrm>
          <a:prstGeom prst="rect">
            <a:avLst/>
          </a:prstGeom>
        </p:spPr>
      </p:pic>
      <p:sp>
        <p:nvSpPr>
          <p:cNvPr id="16" name="Szövegdoboz 15"/>
          <p:cNvSpPr txBox="1"/>
          <p:nvPr/>
        </p:nvSpPr>
        <p:spPr>
          <a:xfrm>
            <a:off x="5275793" y="6176962"/>
            <a:ext cx="393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latin typeface="+mj-lt"/>
              </a:rPr>
              <a:t>Coherency of two random data with significance</a:t>
            </a:r>
          </a:p>
        </p:txBody>
      </p:sp>
    </p:spTree>
    <p:extLst>
      <p:ext uri="{BB962C8B-B14F-4D97-AF65-F5344CB8AC3E}">
        <p14:creationId xmlns:p14="http://schemas.microsoft.com/office/powerpoint/2010/main" val="155403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Plotting: image plot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0" y="733463"/>
            <a:ext cx="8736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New plot: ‘image’</a:t>
            </a:r>
          </a:p>
          <a:p>
            <a:r>
              <a:rPr lang="en-US" smtClean="0">
                <a:latin typeface="+mj-lt"/>
              </a:rPr>
              <a:t>Image representation of 2D data in coordinate (like otv in FLIPP)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colorscale, range can be set</a:t>
            </a:r>
          </a:p>
          <a:p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98" y="1716616"/>
            <a:ext cx="6057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Plotting: plot ID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0" y="602229"/>
            <a:ext cx="91059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Plot concept: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</a:t>
            </a:r>
            <a:r>
              <a:rPr lang="en-US" smtClean="0"/>
              <a:t>atplotlib </a:t>
            </a:r>
            <a:r>
              <a:rPr lang="en-US"/>
              <a:t>subplot concept can be used to create multiple plots in </a:t>
            </a:r>
            <a:r>
              <a:rPr lang="en-US" smtClean="0"/>
              <a:t>figure</a:t>
            </a: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FLAP plot is an object with potentially multiple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Each FLAP plot has a PlotID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PlotID can be used to access/modify/overplot any existing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Plot function/method now returns PlotID which stores: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A</a:t>
            </a:r>
            <a:r>
              <a:rPr lang="en-US" smtClean="0">
                <a:latin typeface="+mj-lt"/>
              </a:rPr>
              <a:t>xes and location (figure.sublot) of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Plot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L</a:t>
            </a:r>
            <a:r>
              <a:rPr lang="en-US" smtClean="0">
                <a:latin typeface="+mj-lt"/>
              </a:rPr>
              <a:t>ink to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Prevents overplotting data with different coordinate/units (option Force to overplot)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Can overplot multi-plot data (e.g. complex signals)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Gives potential to refresh plot (e.g. when not all data are plot for speed, not implemented yet)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Can potentially save source of data, plotting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All subplots can be reached by PlotID.plt_axis_list[]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Matplotlib axes</a:t>
            </a: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Default plotID is always last plot</a:t>
            </a:r>
          </a:p>
          <a:p>
            <a:r>
              <a:rPr lang="en-US" smtClean="0">
                <a:latin typeface="+mj-lt"/>
              </a:rPr>
              <a:t>Default can be set with flap.set_plot()</a:t>
            </a:r>
          </a:p>
        </p:txBody>
      </p:sp>
    </p:spTree>
    <p:extLst>
      <p:ext uri="{BB962C8B-B14F-4D97-AF65-F5344CB8AC3E}">
        <p14:creationId xmlns:p14="http://schemas.microsoft.com/office/powerpoint/2010/main" val="1820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Plotting: axes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0" y="602229"/>
            <a:ext cx="9105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For each plot axes can bes 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coordinate in DataObject: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Data in DataObject: string: ‘__Data__’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Constant: any contant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Data in another data object: DataObject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Enables plotting data as a function of another data (to be tested in detail)</a:t>
            </a:r>
          </a:p>
          <a:p>
            <a:endParaRPr lang="en-US">
              <a:latin typeface="+mj-lt"/>
              <a:sym typeface="Wingdings" panose="05000000000000000000" pitchFamily="2" charset="2"/>
            </a:endParaRPr>
          </a:p>
          <a:p>
            <a:r>
              <a:rPr lang="en-US" smtClean="0">
                <a:latin typeface="+mj-lt"/>
              </a:rPr>
              <a:t>Eamples:</a:t>
            </a:r>
          </a:p>
          <a:p>
            <a:r>
              <a:rPr lang="en-US" smtClean="0">
                <a:latin typeface="+mj-lt"/>
              </a:rPr>
              <a:t>axes=[‘Time’]     or    axes=[‘Time’,’__Data__’]</a:t>
            </a:r>
          </a:p>
          <a:p>
            <a:r>
              <a:rPr lang="en-US">
                <a:latin typeface="+mj-lt"/>
              </a:rPr>
              <a:t>x</a:t>
            </a:r>
            <a:r>
              <a:rPr lang="en-US" smtClean="0">
                <a:latin typeface="+mj-lt"/>
              </a:rPr>
              <a:t>: time coordinate, y: data (default)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axes=[‘__Data__’,3]</a:t>
            </a:r>
          </a:p>
          <a:p>
            <a:r>
              <a:rPr lang="en-US">
                <a:latin typeface="+mj-lt"/>
              </a:rPr>
              <a:t>x</a:t>
            </a:r>
            <a:r>
              <a:rPr lang="en-US" smtClean="0">
                <a:latin typeface="+mj-lt"/>
              </a:rPr>
              <a:t>: data,  y: constant 3 (see e.g plotting of selected intervals)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axes=[d1,’__Data__’]</a:t>
            </a:r>
          </a:p>
          <a:p>
            <a:r>
              <a:rPr lang="en-US" smtClean="0">
                <a:latin typeface="+mj-lt"/>
              </a:rPr>
              <a:t>x: data of d1 DataObject   y: data of own DataObject</a:t>
            </a:r>
          </a:p>
        </p:txBody>
      </p:sp>
    </p:spTree>
    <p:extLst>
      <p:ext uri="{BB962C8B-B14F-4D97-AF65-F5344CB8AC3E}">
        <p14:creationId xmlns:p14="http://schemas.microsoft.com/office/powerpoint/2010/main" val="39366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Plotting: examples from flap_tests.py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" y="546101"/>
            <a:ext cx="4950615" cy="3268132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489" y="3903134"/>
            <a:ext cx="4495846" cy="26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Plotting: examples from flap_tests.py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942" y="2946400"/>
            <a:ext cx="4361695" cy="3402542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0" y="602229"/>
            <a:ext cx="910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3333FF"/>
                </a:solidFill>
                <a:latin typeface="+mj-lt"/>
              </a:rPr>
              <a:t>‘</a:t>
            </a:r>
            <a:r>
              <a:rPr lang="en-US" smtClean="0">
                <a:latin typeface="+mj-lt"/>
              </a:rPr>
              <a:t>xy’ plot of complex signal results in two axes: real-imag or amp-phase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Automatic recognition of complex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Horizontal axis is coupled for two axes: magnification works together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70" y="5132389"/>
            <a:ext cx="3751263" cy="68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Plotting: examples from flap_tests.py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0" y="602229"/>
            <a:ext cx="910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multi xy plot of complex data: amplitude and phase in one figure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3" y="1104901"/>
            <a:ext cx="7069736" cy="1405466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496" y="2900112"/>
            <a:ext cx="5189538" cy="363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Outlook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0" y="602229"/>
            <a:ext cx="9105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Under testing:</a:t>
            </a:r>
          </a:p>
          <a:p>
            <a:r>
              <a:rPr lang="en-US" smtClean="0">
                <a:latin typeface="+mj-lt"/>
              </a:rPr>
              <a:t>flap.ccf: all correlations between two data objects (similary to cpsd)</a:t>
            </a:r>
          </a:p>
          <a:p>
            <a:r>
              <a:rPr lang="en-US" smtClean="0">
                <a:latin typeface="+mj-lt"/>
              </a:rPr>
              <a:t>W7-X mdsplus module: data access tested through VPN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To be done soon: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Interpolating between two data objects (e.g. set common timescale)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video-image plot (video representation of 3D object)</a:t>
            </a:r>
          </a:p>
        </p:txBody>
      </p:sp>
    </p:spTree>
    <p:extLst>
      <p:ext uri="{BB962C8B-B14F-4D97-AF65-F5344CB8AC3E}">
        <p14:creationId xmlns:p14="http://schemas.microsoft.com/office/powerpoint/2010/main" val="3035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49469" y="891482"/>
            <a:ext cx="90440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Transfer to GitHub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User’s guide V1.6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Save/load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Some trivial DataObject transformations: real, imag, abs, error_value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Select_intervals: manual or event-based interval selection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Signal filtering (1D): filter_data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Cross Power Spectral density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Plotting rewritten, concept defined, new plot </a:t>
            </a:r>
            <a:r>
              <a:rPr lang="en-US" smtClean="0">
                <a:latin typeface="+mj-lt"/>
              </a:rPr>
              <a:t>types</a:t>
            </a:r>
            <a:endParaRPr lang="en-US" smtClean="0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Changes since UIM/2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GitHub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89" y="493418"/>
            <a:ext cx="5048829" cy="4198873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149470" y="891482"/>
            <a:ext cx="39952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Organization:</a:t>
            </a:r>
          </a:p>
          <a:p>
            <a:r>
              <a:rPr lang="en-US" smtClean="0">
                <a:latin typeface="+mj-lt"/>
              </a:rPr>
              <a:t>      github.com/fusion-flap</a:t>
            </a:r>
          </a:p>
          <a:p>
            <a:r>
              <a:rPr lang="en-US" smtClean="0">
                <a:latin typeface="+mj-lt"/>
              </a:rPr>
              <a:t>     (owner: S. Zoletnik)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Multiple repositories: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flap +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MIT license (free for everything)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master branch is considered as newest stable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Various tags (versions)</a:t>
            </a:r>
          </a:p>
          <a:p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Please report issues 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088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User’s Guide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149470" y="891482"/>
            <a:ext cx="39952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Now about 20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Section on how to write and use a data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Only few line descriptions on functions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 use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An extensivev set of test/example programs: flap_tests.py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  <a:sym typeface="Wingdings" panose="05000000000000000000" pitchFamily="2" charset="2"/>
              </a:rPr>
              <a:t>Some test functions for modules</a:t>
            </a:r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hu-HU" smtClean="0">
              <a:latin typeface="+mj-lt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568" y="596899"/>
            <a:ext cx="4232518" cy="575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Save/load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149469" y="891482"/>
            <a:ext cx="87235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Saves multiple data objects and other variables to file using Python pickle module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Saves from flap storage or from data object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Load returns data as list of objects. If save was from flap storage it also places there with same name, unless      </a:t>
            </a:r>
            <a:r>
              <a:rPr lang="en-US" sz="1600" smtClean="0">
                <a:latin typeface="Consolas" panose="020B0609020204030204" pitchFamily="49" charset="0"/>
              </a:rPr>
              <a:t>options={‘No storage’:True}</a:t>
            </a: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 </a:t>
            </a:r>
            <a:endParaRPr lang="hu-HU" smtClean="0">
              <a:latin typeface="+mj-lt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/>
          <a:srcRect t="16546" b="18000"/>
          <a:stretch/>
        </p:blipFill>
        <p:spPr>
          <a:xfrm>
            <a:off x="463550" y="1866898"/>
            <a:ext cx="3812117" cy="19050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15" y="2146520"/>
            <a:ext cx="4489450" cy="2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Simple object transforms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149469" y="891482"/>
            <a:ext cx="872359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Each as flap.xxx() function and DataObject.xxx()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They return the new data object but do not modify the original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flap.xxx(....output_name=‘vvvv’) saves result in ‘vvvv’ in flap storage.</a:t>
            </a:r>
          </a:p>
          <a:p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mtClean="0">
                <a:latin typeface="+mj-lt"/>
              </a:rPr>
              <a:t>real: Real part of complex data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+mj-lt"/>
              </a:rPr>
              <a:t>imag: Imaginary part of complex data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+mj-lt"/>
              </a:rPr>
              <a:t>abs: Absolute value of real or complex data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+mj-lt"/>
              </a:rPr>
              <a:t>error_value: Error of DataObject as data</a:t>
            </a:r>
          </a:p>
          <a:p>
            <a:pPr>
              <a:lnSpc>
                <a:spcPct val="150000"/>
              </a:lnSpc>
            </a:pPr>
            <a:endParaRPr lang="en-US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 </a:t>
            </a:r>
            <a:endParaRPr lang="hu-HU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84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Select_intervals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77503" y="624783"/>
            <a:ext cx="872359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Select a series of intervals along one coordinate.</a:t>
            </a:r>
          </a:p>
          <a:p>
            <a:r>
              <a:rPr lang="en-US" smtClean="0">
                <a:latin typeface="+mj-lt"/>
              </a:rPr>
              <a:t>Can select from within a series of intervals.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Output is DataObject with start of selected intervals in data, range in error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Manual (see tests/test_select.py):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With set length: click on start, middle,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Variable length: draw box with mouse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In all cases finish by right click</a:t>
            </a:r>
          </a:p>
          <a:p>
            <a:endParaRPr lang="en-US" smtClean="0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>
              <a:latin typeface="+mj-lt"/>
            </a:endParaRPr>
          </a:p>
          <a:p>
            <a:r>
              <a:rPr lang="en-US" smtClean="0">
                <a:solidFill>
                  <a:srgbClr val="3333FF"/>
                </a:solidFill>
                <a:latin typeface="+mj-lt"/>
              </a:rPr>
              <a:t>Event-based (see in tests/flap_test.py):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Event: Maximum, Minimum</a:t>
            </a:r>
          </a:p>
          <a:p>
            <a:r>
              <a:rPr lang="en-US">
                <a:latin typeface="+mj-lt"/>
              </a:rPr>
              <a:t> </a:t>
            </a:r>
            <a:r>
              <a:rPr lang="en-US" smtClean="0">
                <a:latin typeface="+mj-lt"/>
              </a:rPr>
              <a:t>               Max-weight, Min-weight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Threshold: absolute value or relative to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Output DataObject can be used in slice_data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 </a:t>
            </a:r>
            <a:endParaRPr lang="hu-HU" smtClean="0">
              <a:latin typeface="+mj-lt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16" y="3549648"/>
            <a:ext cx="3174356" cy="3110443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75" y="3122240"/>
            <a:ext cx="7229095" cy="58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3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Filter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77503" y="624783"/>
            <a:ext cx="872359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Can filter data (any dimension) along one coordinate. (default is Time)</a:t>
            </a:r>
          </a:p>
          <a:p>
            <a:r>
              <a:rPr lang="en-US" smtClean="0">
                <a:latin typeface="+mj-lt"/>
              </a:rPr>
              <a:t>Filtering can be limited to series of intervals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Uses filters from numpy with all types (Elliptic, Bessel....):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Lowpass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Highpass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Bandpass</a:t>
            </a: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Additionally: Int, Diff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Correct initialization of filter state at start of data.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numpy filters have many configuration parameters 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</a:t>
            </a:r>
            <a:r>
              <a:rPr lang="en-US" smtClean="0">
                <a:latin typeface="+mj-lt"/>
                <a:sym typeface="Wingdings" panose="05000000000000000000" pitchFamily="2" charset="2"/>
              </a:rPr>
              <a:t>   if not set properly can have strange result</a:t>
            </a:r>
            <a:endParaRPr lang="en-US">
              <a:latin typeface="+mj-lt"/>
            </a:endParaRPr>
          </a:p>
          <a:p>
            <a:r>
              <a:rPr lang="en-US" smtClean="0">
                <a:latin typeface="+mj-lt"/>
              </a:rPr>
              <a:t>A more user-friendly filter paremeter set is defined in flap with reasonable defaults</a:t>
            </a:r>
          </a:p>
          <a:p>
            <a:r>
              <a:rPr lang="en-US" smtClean="0">
                <a:latin typeface="+mj-lt"/>
                <a:sym typeface="Wingdings" panose="05000000000000000000" pitchFamily="2" charset="2"/>
              </a:rPr>
              <a:t> still can behave strangely in extreme cases.</a:t>
            </a:r>
            <a:endParaRPr lang="en-US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 </a:t>
            </a:r>
            <a:endParaRPr lang="hu-HU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66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Filter examples / 1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doboz 5"/>
          <p:cNvSpPr txBox="1"/>
          <p:nvPr/>
        </p:nvSpPr>
        <p:spPr>
          <a:xfrm>
            <a:off x="538937" y="4464415"/>
            <a:ext cx="41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‘Int’ filter of 2D data in two intervals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345" y="1050660"/>
            <a:ext cx="3882488" cy="297524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28" y="969962"/>
            <a:ext cx="4274371" cy="3106738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5221004" y="4434782"/>
            <a:ext cx="41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‘Diff’ filter of 2D data in two intervals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-53729" y="524525"/>
            <a:ext cx="413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Examples from tests/flap_tests.py</a:t>
            </a:r>
          </a:p>
        </p:txBody>
      </p:sp>
    </p:spTree>
    <p:extLst>
      <p:ext uri="{BB962C8B-B14F-4D97-AF65-F5344CB8AC3E}">
        <p14:creationId xmlns:p14="http://schemas.microsoft.com/office/powerpoint/2010/main" val="12084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18307</TotalTime>
  <Words>1024</Words>
  <Application>Microsoft Office PowerPoint</Application>
  <PresentationFormat>Diavetítés a képernyőre (4:3 oldalarány)</PresentationFormat>
  <Paragraphs>227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4" baseType="lpstr">
      <vt:lpstr>Arial</vt:lpstr>
      <vt:lpstr>Arial Unicode MS</vt:lpstr>
      <vt:lpstr>Consolas</vt:lpstr>
      <vt:lpstr>Times New Roman</vt:lpstr>
      <vt:lpstr>Wingdings</vt:lpstr>
      <vt:lpstr>Alapértelmezett terv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Central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frequency Beam Emission Spectroscopy measurements</dc:title>
  <dc:creator>D.D.</dc:creator>
  <cp:lastModifiedBy>Sandor Zoletnik</cp:lastModifiedBy>
  <cp:revision>1339</cp:revision>
  <cp:lastPrinted>2018-04-14T17:30:30Z</cp:lastPrinted>
  <dcterms:created xsi:type="dcterms:W3CDTF">2008-03-24T20:46:29Z</dcterms:created>
  <dcterms:modified xsi:type="dcterms:W3CDTF">2019-06-03T20:04:09Z</dcterms:modified>
</cp:coreProperties>
</file>